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6" r:id="rId8"/>
    <p:sldId id="261" r:id="rId9"/>
    <p:sldId id="262" r:id="rId10"/>
    <p:sldId id="263" r:id="rId11"/>
    <p:sldId id="264" r:id="rId12"/>
    <p:sldId id="271" r:id="rId13"/>
    <p:sldId id="265" r:id="rId14"/>
    <p:sldId id="266" r:id="rId15"/>
    <p:sldId id="267" r:id="rId16"/>
    <p:sldId id="268" r:id="rId17"/>
    <p:sldId id="277" r:id="rId18"/>
    <p:sldId id="272" r:id="rId19"/>
    <p:sldId id="269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4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2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7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6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90128" y="2225458"/>
            <a:ext cx="71746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Lecture 3: </a:t>
            </a:r>
          </a:p>
          <a:p>
            <a:r>
              <a:rPr lang="en-US" altLang="ko-KR" sz="6000" smtClean="0"/>
              <a:t>Data Structures </a:t>
            </a:r>
            <a:r>
              <a:rPr lang="en-US" altLang="ko-KR" sz="6000" dirty="0" smtClean="0"/>
              <a:t>in R</a:t>
            </a:r>
            <a:endParaRPr lang="ko-KR" alt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Data Frames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17373" y="1042777"/>
            <a:ext cx="10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data frame is powerful and flexible structure. Most serious R applications </a:t>
            </a:r>
            <a:r>
              <a:rPr lang="en-US" altLang="ko-KR" dirty="0" smtClean="0"/>
              <a:t>involve data </a:t>
            </a:r>
            <a:r>
              <a:rPr lang="en-US" altLang="ko-KR" dirty="0"/>
              <a:t>frames.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7373" y="4318569"/>
            <a:ext cx="10805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Because a data frame is both a list and a rectangular structure, R provides two different</a:t>
            </a:r>
          </a:p>
          <a:p>
            <a:r>
              <a:rPr lang="en-US" altLang="ko-KR" dirty="0">
                <a:latin typeface="+mj-lt"/>
              </a:rPr>
              <a:t>paradigms for accessing its contents:</a:t>
            </a:r>
          </a:p>
          <a:p>
            <a:r>
              <a:rPr lang="en-US" altLang="ko-KR" dirty="0">
                <a:latin typeface="+mj-lt"/>
              </a:rPr>
              <a:t>• You can use list operators to extract columns from a data frame, such as </a:t>
            </a:r>
            <a:r>
              <a:rPr lang="en-US" altLang="ko-KR" sz="1600" b="1" dirty="0" err="1">
                <a:latin typeface="+mj-lt"/>
              </a:rPr>
              <a:t>dfrm</a:t>
            </a:r>
            <a:r>
              <a:rPr lang="en-US" altLang="ko-KR" sz="1600" b="1" dirty="0">
                <a:latin typeface="+mj-lt"/>
              </a:rPr>
              <a:t>[</a:t>
            </a:r>
            <a:r>
              <a:rPr lang="en-US" altLang="ko-KR" sz="1600" b="1" dirty="0" err="1">
                <a:latin typeface="+mj-lt"/>
              </a:rPr>
              <a:t>i</a:t>
            </a:r>
            <a:r>
              <a:rPr lang="en-US" altLang="ko-KR" sz="1600" b="1" dirty="0">
                <a:latin typeface="+mj-lt"/>
              </a:rPr>
              <a:t>]</a:t>
            </a:r>
            <a:r>
              <a:rPr lang="en-US" altLang="ko-KR" b="1" dirty="0">
                <a:latin typeface="+mj-lt"/>
              </a:rPr>
              <a:t>,</a:t>
            </a:r>
          </a:p>
          <a:p>
            <a:r>
              <a:rPr lang="en-US" altLang="ko-KR" sz="1600" b="1" dirty="0" err="1">
                <a:latin typeface="+mj-lt"/>
              </a:rPr>
              <a:t>dfrm</a:t>
            </a:r>
            <a:r>
              <a:rPr lang="en-US" altLang="ko-KR" sz="1600" b="1" dirty="0">
                <a:latin typeface="+mj-lt"/>
              </a:rPr>
              <a:t>[[</a:t>
            </a:r>
            <a:r>
              <a:rPr lang="en-US" altLang="ko-KR" sz="1600" b="1" dirty="0" err="1">
                <a:latin typeface="+mj-lt"/>
              </a:rPr>
              <a:t>i</a:t>
            </a:r>
            <a:r>
              <a:rPr lang="en-US" altLang="ko-KR" sz="1600" b="1" dirty="0">
                <a:latin typeface="+mj-lt"/>
              </a:rPr>
              <a:t>]]</a:t>
            </a:r>
            <a:r>
              <a:rPr lang="en-US" altLang="ko-KR" b="1" dirty="0">
                <a:latin typeface="+mj-lt"/>
              </a:rPr>
              <a:t>, or </a:t>
            </a:r>
            <a:r>
              <a:rPr lang="en-US" altLang="ko-KR" sz="1600" b="1" dirty="0" err="1">
                <a:latin typeface="+mj-lt"/>
              </a:rPr>
              <a:t>dfrm$</a:t>
            </a:r>
            <a:r>
              <a:rPr lang="en-US" altLang="ko-KR" sz="1600" b="1" i="1" dirty="0" err="1">
                <a:latin typeface="+mj-lt"/>
              </a:rPr>
              <a:t>name</a:t>
            </a:r>
            <a:r>
              <a:rPr lang="en-US" altLang="ko-KR" b="1" dirty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• You can use matrix-like notation, such as </a:t>
            </a:r>
            <a:r>
              <a:rPr lang="en-US" altLang="ko-KR" sz="1600" b="1" dirty="0" err="1">
                <a:latin typeface="+mj-lt"/>
              </a:rPr>
              <a:t>dfrm</a:t>
            </a:r>
            <a:r>
              <a:rPr lang="en-US" altLang="ko-KR" sz="1600" b="1" dirty="0">
                <a:latin typeface="+mj-lt"/>
              </a:rPr>
              <a:t>[</a:t>
            </a:r>
            <a:r>
              <a:rPr lang="en-US" altLang="ko-KR" sz="1600" b="1" dirty="0" err="1">
                <a:latin typeface="+mj-lt"/>
              </a:rPr>
              <a:t>i,j</a:t>
            </a:r>
            <a:r>
              <a:rPr lang="en-US" altLang="ko-KR" sz="1600" b="1" dirty="0">
                <a:latin typeface="+mj-lt"/>
              </a:rPr>
              <a:t>]</a:t>
            </a:r>
            <a:r>
              <a:rPr lang="en-US" altLang="ko-KR" b="1" dirty="0">
                <a:latin typeface="+mj-lt"/>
              </a:rPr>
              <a:t>, </a:t>
            </a:r>
            <a:r>
              <a:rPr lang="en-US" altLang="ko-KR" sz="1600" b="1" dirty="0" err="1">
                <a:latin typeface="+mj-lt"/>
              </a:rPr>
              <a:t>dfrm</a:t>
            </a:r>
            <a:r>
              <a:rPr lang="en-US" altLang="ko-KR" sz="1600" b="1" dirty="0">
                <a:latin typeface="+mj-lt"/>
              </a:rPr>
              <a:t>[</a:t>
            </a:r>
            <a:r>
              <a:rPr lang="en-US" altLang="ko-KR" sz="1600" b="1" dirty="0" err="1">
                <a:latin typeface="+mj-lt"/>
              </a:rPr>
              <a:t>i</a:t>
            </a:r>
            <a:r>
              <a:rPr lang="en-US" altLang="ko-KR" sz="1600" b="1" dirty="0">
                <a:latin typeface="+mj-lt"/>
              </a:rPr>
              <a:t>,]</a:t>
            </a:r>
            <a:r>
              <a:rPr lang="en-US" altLang="ko-KR" b="1" dirty="0">
                <a:latin typeface="+mj-lt"/>
              </a:rPr>
              <a:t>, or </a:t>
            </a:r>
            <a:r>
              <a:rPr lang="en-US" altLang="ko-KR" sz="1600" b="1" dirty="0" err="1">
                <a:latin typeface="+mj-lt"/>
              </a:rPr>
              <a:t>dfrm</a:t>
            </a:r>
            <a:r>
              <a:rPr lang="en-US" altLang="ko-KR" sz="1600" b="1" dirty="0">
                <a:latin typeface="+mj-lt"/>
              </a:rPr>
              <a:t>[,j]</a:t>
            </a:r>
            <a:r>
              <a:rPr lang="en-US" altLang="ko-KR" b="1" dirty="0">
                <a:latin typeface="+mj-lt"/>
              </a:rPr>
              <a:t>.</a:t>
            </a:r>
            <a:endParaRPr lang="ko-KR" altLang="en-US" b="1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7373" y="1412109"/>
            <a:ext cx="10693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A data frame is a tabular (rectangular) data structure, which means that it has rows and</a:t>
            </a:r>
          </a:p>
          <a:p>
            <a:r>
              <a:rPr lang="en-US" altLang="ko-KR" dirty="0">
                <a:latin typeface="+mj-lt"/>
              </a:rPr>
              <a:t>columns. It is not implemented by a matrix, however</a:t>
            </a:r>
            <a:endParaRPr lang="ko-KR" altLang="en-US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7373" y="2311341"/>
            <a:ext cx="11757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• The elements of the list are </a:t>
            </a:r>
            <a:r>
              <a:rPr lang="en-US" altLang="ko-KR" b="1" dirty="0">
                <a:latin typeface="+mj-lt"/>
              </a:rPr>
              <a:t>vectors and/or factors.</a:t>
            </a:r>
            <a:r>
              <a:rPr lang="en-US" altLang="ko-KR" sz="800" b="1" dirty="0">
                <a:latin typeface="+mj-lt"/>
              </a:rPr>
              <a:t>*</a:t>
            </a:r>
          </a:p>
          <a:p>
            <a:r>
              <a:rPr lang="en-US" altLang="ko-KR" dirty="0">
                <a:latin typeface="+mj-lt"/>
              </a:rPr>
              <a:t>• Those vectors and factors are the </a:t>
            </a:r>
            <a:r>
              <a:rPr lang="en-US" altLang="ko-KR" b="1" dirty="0">
                <a:latin typeface="+mj-lt"/>
              </a:rPr>
              <a:t>columns</a:t>
            </a:r>
            <a:r>
              <a:rPr lang="en-US" altLang="ko-KR" dirty="0">
                <a:latin typeface="+mj-lt"/>
              </a:rPr>
              <a:t> of the data frame.</a:t>
            </a:r>
          </a:p>
          <a:p>
            <a:r>
              <a:rPr lang="en-US" altLang="ko-KR" dirty="0">
                <a:latin typeface="+mj-lt"/>
              </a:rPr>
              <a:t>• The vectors and factors must all have the </a:t>
            </a:r>
            <a:r>
              <a:rPr lang="en-US" altLang="ko-KR" b="1" dirty="0">
                <a:latin typeface="+mj-lt"/>
              </a:rPr>
              <a:t>same length</a:t>
            </a:r>
            <a:r>
              <a:rPr lang="en-US" altLang="ko-KR" dirty="0">
                <a:latin typeface="+mj-lt"/>
              </a:rPr>
              <a:t>; in other words, all </a:t>
            </a:r>
            <a:r>
              <a:rPr lang="en-US" altLang="ko-KR" dirty="0" smtClean="0">
                <a:latin typeface="+mj-lt"/>
              </a:rPr>
              <a:t>columns</a:t>
            </a:r>
          </a:p>
          <a:p>
            <a:r>
              <a:rPr lang="en-US" altLang="ko-KR" dirty="0" smtClean="0">
                <a:latin typeface="+mj-lt"/>
              </a:rPr>
              <a:t>   must have the </a:t>
            </a:r>
            <a:r>
              <a:rPr lang="en-US" altLang="ko-KR" b="1" dirty="0" smtClean="0">
                <a:latin typeface="+mj-lt"/>
              </a:rPr>
              <a:t>same height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r>
              <a:rPr lang="en-US" altLang="ko-KR" dirty="0" smtClean="0">
                <a:latin typeface="+mj-lt"/>
              </a:rPr>
              <a:t>• </a:t>
            </a:r>
            <a:r>
              <a:rPr lang="en-US" altLang="ko-KR" dirty="0">
                <a:latin typeface="+mj-lt"/>
              </a:rPr>
              <a:t>The equal-height columns give a </a:t>
            </a:r>
            <a:r>
              <a:rPr lang="en-US" altLang="ko-KR" b="1" dirty="0">
                <a:latin typeface="+mj-lt"/>
              </a:rPr>
              <a:t>rectangular shape </a:t>
            </a:r>
            <a:r>
              <a:rPr lang="en-US" altLang="ko-KR" dirty="0">
                <a:latin typeface="+mj-lt"/>
              </a:rPr>
              <a:t>to the data frame.</a:t>
            </a:r>
          </a:p>
          <a:p>
            <a:r>
              <a:rPr lang="en-US" altLang="ko-KR" dirty="0">
                <a:latin typeface="+mj-lt"/>
              </a:rPr>
              <a:t>• The columns must </a:t>
            </a:r>
            <a:r>
              <a:rPr lang="en-US" altLang="ko-KR" b="1" dirty="0">
                <a:latin typeface="+mj-lt"/>
              </a:rPr>
              <a:t>have names.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57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10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Appending Data to a Vector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660213" y="1035493"/>
            <a:ext cx="7860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&gt; </a:t>
            </a:r>
            <a:r>
              <a:rPr lang="en-US" altLang="ko-KR" sz="1400" b="1" dirty="0"/>
              <a:t>v &lt;- c(</a:t>
            </a:r>
            <a:r>
              <a:rPr lang="en-US" altLang="ko-KR" sz="1400" b="1" dirty="0" err="1"/>
              <a:t>v,newItems</a:t>
            </a:r>
            <a:r>
              <a:rPr lang="en-US" altLang="ko-KR" sz="1400" b="1" dirty="0"/>
              <a:t>)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660213" y="1468531"/>
            <a:ext cx="99493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For a single item, you can also assign the new item to the next vector element.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R will automatically </a:t>
            </a:r>
            <a:r>
              <a:rPr lang="en-US" altLang="ko-KR" dirty="0">
                <a:latin typeface="+mj-lt"/>
              </a:rPr>
              <a:t>extend the vector: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v[length(v)+1] &lt;- </a:t>
            </a:r>
            <a:r>
              <a:rPr lang="en-US" altLang="ko-KR" sz="1400" b="1" dirty="0" err="1">
                <a:latin typeface="+mj-lt"/>
              </a:rPr>
              <a:t>newItem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213" y="245556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TheSansMonoCd-W5Regular"/>
              </a:rPr>
              <a:t>&gt; </a:t>
            </a:r>
            <a:r>
              <a:rPr lang="en-US" altLang="ko-KR" sz="1400" b="1">
                <a:latin typeface="TheSansMonoCd-W7Bold"/>
              </a:rPr>
              <a:t>v &lt;- c(1,2,3) </a:t>
            </a:r>
            <a:r>
              <a:rPr lang="en-US" altLang="ko-KR" sz="1400">
                <a:latin typeface="TheSansMonoCd-W5Regular"/>
              </a:rPr>
              <a:t># Create a vector of three elements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v[10] &lt;- 10 </a:t>
            </a:r>
            <a:r>
              <a:rPr lang="en-US" altLang="ko-KR" sz="1400" dirty="0">
                <a:latin typeface="TheSansMonoCd-W5Regular"/>
              </a:rPr>
              <a:t># Assign to the 10th element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v </a:t>
            </a:r>
            <a:r>
              <a:rPr lang="en-US" altLang="ko-KR" sz="1400" dirty="0">
                <a:latin typeface="TheSansMonoCd-W5Regular"/>
              </a:rPr>
              <a:t># R extends the vector automatically</a:t>
            </a:r>
          </a:p>
          <a:p>
            <a:r>
              <a:rPr lang="pl-PL" altLang="ko-KR" sz="1400" dirty="0">
                <a:latin typeface="TheSansMonoCd-W5Regular"/>
              </a:rPr>
              <a:t>[1] 1 2 3 NA NA NA NA NA NA 10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9327" y="3543386"/>
            <a:ext cx="610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Inserting Data into a Vector</a:t>
            </a:r>
            <a:endParaRPr lang="ko-KR" altLang="en-US" sz="3600" dirty="0"/>
          </a:p>
        </p:txBody>
      </p:sp>
      <p:sp>
        <p:nvSpPr>
          <p:cNvPr id="14" name="직사각형 13"/>
          <p:cNvSpPr/>
          <p:nvPr/>
        </p:nvSpPr>
        <p:spPr>
          <a:xfrm>
            <a:off x="660213" y="4388037"/>
            <a:ext cx="400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append(</a:t>
            </a:r>
            <a:r>
              <a:rPr lang="en-US" altLang="ko-KR" b="1" i="1" dirty="0" err="1">
                <a:latin typeface="+mj-lt"/>
              </a:rPr>
              <a:t>vec</a:t>
            </a:r>
            <a:r>
              <a:rPr lang="en-US" altLang="ko-KR" b="1" dirty="0">
                <a:latin typeface="+mj-lt"/>
              </a:rPr>
              <a:t>, </a:t>
            </a:r>
            <a:r>
              <a:rPr lang="en-US" altLang="ko-KR" b="1" i="1" dirty="0" err="1">
                <a:latin typeface="+mj-lt"/>
              </a:rPr>
              <a:t>newvalues</a:t>
            </a:r>
            <a:r>
              <a:rPr lang="en-US" altLang="ko-KR" b="1" dirty="0">
                <a:latin typeface="+mj-lt"/>
              </a:rPr>
              <a:t>, after=</a:t>
            </a:r>
            <a:r>
              <a:rPr lang="en-US" altLang="ko-KR" b="1" i="1" dirty="0">
                <a:latin typeface="+mj-lt"/>
              </a:rPr>
              <a:t>n</a:t>
            </a:r>
            <a:r>
              <a:rPr lang="en-US" altLang="ko-KR" b="1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0213" y="47988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append(1:10, 99, after=0)</a:t>
            </a:r>
          </a:p>
          <a:p>
            <a:r>
              <a:rPr lang="en-US" altLang="ko-KR" dirty="0">
                <a:latin typeface="+mj-lt"/>
              </a:rPr>
              <a:t>[1] 99 1 2 3 4 5 6 7 8 9 10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728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Understanding the Recycling Rule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648240" y="1330674"/>
            <a:ext cx="10455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j-lt"/>
              </a:rPr>
              <a:t>What </a:t>
            </a:r>
            <a:r>
              <a:rPr lang="en-US" altLang="ko-KR" dirty="0">
                <a:latin typeface="+mj-lt"/>
              </a:rPr>
              <a:t>happens when the vectors have unequal lengths?</a:t>
            </a:r>
            <a:endParaRPr lang="ko-KR" altLang="en-US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215" y="1922373"/>
            <a:ext cx="10455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In that case, R invokes the Recycling Rule. It processes the vector element in pairs,</a:t>
            </a:r>
          </a:p>
          <a:p>
            <a:r>
              <a:rPr lang="en-US" altLang="ko-KR" dirty="0">
                <a:latin typeface="+mj-lt"/>
              </a:rPr>
              <a:t>starting at the first elements of both vectors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/>
              <a:t>At a certain point, the shorter vector </a:t>
            </a:r>
            <a:r>
              <a:rPr lang="en-US" altLang="ko-KR" dirty="0" smtClean="0"/>
              <a:t>is exhausted </a:t>
            </a:r>
            <a:r>
              <a:rPr lang="en-US" altLang="ko-KR" dirty="0"/>
              <a:t>while the longer vector still has unprocessed elements. R returns to the </a:t>
            </a:r>
            <a:r>
              <a:rPr lang="en-US" altLang="ko-KR" dirty="0" smtClean="0"/>
              <a:t>beginning of </a:t>
            </a:r>
            <a:r>
              <a:rPr lang="en-US" altLang="ko-KR" dirty="0"/>
              <a:t>the shorter vector, “recycling” its elements;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8240" y="1003943"/>
            <a:ext cx="986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When you do vector arithmetic, R performs element-by-element operations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8" y="3622068"/>
            <a:ext cx="2389287" cy="25395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51123" y="37376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 err="1">
                <a:latin typeface="+mj-lt"/>
              </a:rPr>
              <a:t>cbind</a:t>
            </a:r>
            <a:r>
              <a:rPr lang="en-US" altLang="ko-KR" b="1" dirty="0">
                <a:latin typeface="+mj-lt"/>
              </a:rPr>
              <a:t>(1:6, 1:3)</a:t>
            </a:r>
          </a:p>
          <a:p>
            <a:r>
              <a:rPr lang="en-US" altLang="ko-KR" dirty="0">
                <a:latin typeface="+mj-lt"/>
              </a:rPr>
              <a:t>[,1] [,2]</a:t>
            </a:r>
          </a:p>
          <a:p>
            <a:r>
              <a:rPr lang="en-US" altLang="ko-KR" dirty="0">
                <a:latin typeface="+mj-lt"/>
              </a:rPr>
              <a:t>[1,] 1 1</a:t>
            </a:r>
          </a:p>
          <a:p>
            <a:r>
              <a:rPr lang="en-US" altLang="ko-KR" dirty="0">
                <a:latin typeface="+mj-lt"/>
              </a:rPr>
              <a:t>[2,] 2 2</a:t>
            </a:r>
          </a:p>
          <a:p>
            <a:r>
              <a:rPr lang="en-US" altLang="ko-KR" dirty="0">
                <a:latin typeface="+mj-lt"/>
              </a:rPr>
              <a:t>[3,] 3 3</a:t>
            </a:r>
          </a:p>
          <a:p>
            <a:r>
              <a:rPr lang="en-US" altLang="ko-KR" dirty="0">
                <a:latin typeface="+mj-lt"/>
              </a:rPr>
              <a:t>[4,] 4 1</a:t>
            </a:r>
          </a:p>
          <a:p>
            <a:r>
              <a:rPr lang="en-US" altLang="ko-KR" dirty="0">
                <a:latin typeface="+mj-lt"/>
              </a:rPr>
              <a:t>[5,] 5 2</a:t>
            </a:r>
          </a:p>
          <a:p>
            <a:r>
              <a:rPr lang="en-US" altLang="ko-KR" dirty="0">
                <a:latin typeface="+mj-lt"/>
              </a:rPr>
              <a:t>[6,] 6 3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78039" y="3742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(1:6) + 10</a:t>
            </a:r>
          </a:p>
          <a:p>
            <a:r>
              <a:rPr lang="en-US" altLang="ko-KR" dirty="0">
                <a:latin typeface="TheSansMonoCd-W5Regular"/>
              </a:rPr>
              <a:t>[1] 11 12 13 14 15 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8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369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Creating a Factor (Categorical Variable)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375781" y="1059209"/>
            <a:ext cx="25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f &lt;- factor(v, levels)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5781" y="3306946"/>
            <a:ext cx="6914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f &lt;- </a:t>
            </a:r>
            <a:r>
              <a:rPr lang="en-US" altLang="ko-KR" b="1" dirty="0" smtClean="0"/>
              <a:t>factor(</a:t>
            </a:r>
            <a:r>
              <a:rPr lang="en-US" altLang="ko-KR" b="1" dirty="0" err="1" smtClean="0"/>
              <a:t>wday</a:t>
            </a:r>
            <a:r>
              <a:rPr lang="en-US" altLang="ko-KR" b="1" dirty="0" smtClean="0"/>
              <a:t>, c</a:t>
            </a:r>
            <a:r>
              <a:rPr lang="en-US" altLang="ko-KR" b="1" dirty="0"/>
              <a:t>("</a:t>
            </a:r>
            <a:r>
              <a:rPr lang="en-US" altLang="ko-KR" b="1" dirty="0" err="1"/>
              <a:t>Mon","Tue","Wed","Thu","Fri</a:t>
            </a:r>
            <a:r>
              <a:rPr lang="en-US" altLang="ko-KR" b="1" dirty="0"/>
              <a:t>"))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f</a:t>
            </a:r>
          </a:p>
          <a:p>
            <a:r>
              <a:rPr lang="en-US" altLang="ko-KR" dirty="0"/>
              <a:t>[1] Wed Thu Mon Wed Thu </a:t>
            </a:r>
            <a:r>
              <a:rPr lang="en-US" altLang="ko-KR" dirty="0" err="1"/>
              <a:t>Thu</a:t>
            </a:r>
            <a:r>
              <a:rPr lang="en-US" altLang="ko-KR" dirty="0"/>
              <a:t> </a:t>
            </a:r>
            <a:r>
              <a:rPr lang="en-US" altLang="ko-KR" dirty="0" err="1"/>
              <a:t>Thu</a:t>
            </a:r>
            <a:r>
              <a:rPr lang="en-US" altLang="ko-KR" dirty="0"/>
              <a:t> Tue Thu Tue</a:t>
            </a:r>
          </a:p>
          <a:p>
            <a:r>
              <a:rPr lang="en-US" altLang="ko-KR" dirty="0"/>
              <a:t>Levels: Mon Tue Wed Thu Fri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5781" y="1767579"/>
            <a:ext cx="7690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f &lt;- factor(c("</a:t>
            </a:r>
            <a:r>
              <a:rPr lang="en-US" altLang="ko-KR" b="1" dirty="0" err="1">
                <a:latin typeface="+mj-lt"/>
              </a:rPr>
              <a:t>Win","Win","Lose","Tie","Win","Lose</a:t>
            </a:r>
            <a:r>
              <a:rPr lang="en-US" altLang="ko-KR" b="1" dirty="0">
                <a:latin typeface="+mj-lt"/>
              </a:rPr>
              <a:t>"))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f</a:t>
            </a:r>
          </a:p>
          <a:p>
            <a:r>
              <a:rPr lang="en-US" altLang="ko-KR" dirty="0">
                <a:latin typeface="+mj-lt"/>
              </a:rPr>
              <a:t>[1] Win </a:t>
            </a:r>
            <a:r>
              <a:rPr lang="en-US" altLang="ko-KR" dirty="0" err="1">
                <a:latin typeface="+mj-lt"/>
              </a:rPr>
              <a:t>Win</a:t>
            </a:r>
            <a:r>
              <a:rPr lang="en-US" altLang="ko-KR" dirty="0">
                <a:latin typeface="+mj-lt"/>
              </a:rPr>
              <a:t> Lose Tie Win Lose</a:t>
            </a:r>
          </a:p>
          <a:p>
            <a:r>
              <a:rPr lang="en-US" altLang="ko-KR" dirty="0">
                <a:latin typeface="+mj-lt"/>
              </a:rPr>
              <a:t>Levels: Lose Tie Win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09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0960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Combining Multiple Vectors into One Vector and a Factor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818061" y="1183172"/>
            <a:ext cx="960328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Suppose you survey freshmen, sophomores, and juniors regarding their confidence</a:t>
            </a:r>
          </a:p>
          <a:p>
            <a:r>
              <a:rPr lang="en-US" altLang="ko-KR" dirty="0">
                <a:latin typeface="+mj-lt"/>
              </a:rPr>
              <a:t>level (“What percentage of the time do you feel confident in school?”). </a:t>
            </a:r>
            <a:endParaRPr lang="en-US" altLang="ko-KR" dirty="0" smtClean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Now </a:t>
            </a:r>
            <a:r>
              <a:rPr lang="en-US" altLang="ko-KR" dirty="0">
                <a:latin typeface="+mj-lt"/>
              </a:rPr>
              <a:t>you </a:t>
            </a:r>
            <a:r>
              <a:rPr lang="en-US" altLang="ko-KR" dirty="0" smtClean="0">
                <a:latin typeface="+mj-lt"/>
              </a:rPr>
              <a:t>have three </a:t>
            </a:r>
            <a:r>
              <a:rPr lang="en-US" altLang="ko-KR" dirty="0">
                <a:latin typeface="+mj-lt"/>
              </a:rPr>
              <a:t>vectors, called </a:t>
            </a:r>
            <a:r>
              <a:rPr lang="en-US" altLang="ko-KR" sz="1600" dirty="0">
                <a:latin typeface="+mj-lt"/>
              </a:rPr>
              <a:t>freshmen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sz="1600" dirty="0">
                <a:latin typeface="+mj-lt"/>
              </a:rPr>
              <a:t>sophomores</a:t>
            </a:r>
            <a:r>
              <a:rPr lang="en-US" altLang="ko-KR" dirty="0">
                <a:latin typeface="+mj-lt"/>
              </a:rPr>
              <a:t>, and </a:t>
            </a:r>
            <a:r>
              <a:rPr lang="en-US" altLang="ko-KR" sz="1600" dirty="0">
                <a:latin typeface="+mj-lt"/>
              </a:rPr>
              <a:t>juniors</a:t>
            </a:r>
            <a:r>
              <a:rPr lang="en-US" altLang="ko-KR" dirty="0">
                <a:latin typeface="+mj-lt"/>
              </a:rPr>
              <a:t>. You want to perform </a:t>
            </a:r>
            <a:r>
              <a:rPr lang="en-US" altLang="ko-KR" dirty="0" smtClean="0">
                <a:latin typeface="+mj-lt"/>
              </a:rPr>
              <a:t>an ANOVA </a:t>
            </a:r>
            <a:r>
              <a:rPr lang="en-US" altLang="ko-KR" dirty="0">
                <a:latin typeface="+mj-lt"/>
              </a:rPr>
              <a:t>analysis of the differences between the groups. </a:t>
            </a:r>
            <a:endParaRPr lang="en-US" altLang="ko-KR" dirty="0" smtClean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The </a:t>
            </a:r>
            <a:r>
              <a:rPr lang="en-US" altLang="ko-KR" dirty="0">
                <a:latin typeface="+mj-lt"/>
              </a:rPr>
              <a:t>ANOVA function, </a:t>
            </a:r>
            <a:r>
              <a:rPr lang="en-US" altLang="ko-KR" sz="1600" dirty="0" err="1" smtClean="0">
                <a:latin typeface="+mj-lt"/>
              </a:rPr>
              <a:t>aov</a:t>
            </a:r>
            <a:r>
              <a:rPr lang="en-US" altLang="ko-KR" dirty="0" smtClean="0">
                <a:latin typeface="+mj-lt"/>
              </a:rPr>
              <a:t>, requires </a:t>
            </a:r>
            <a:r>
              <a:rPr lang="en-US" altLang="ko-KR" dirty="0">
                <a:latin typeface="+mj-lt"/>
              </a:rPr>
              <a:t>one vector with the survey results as well as a parallel factor that identifies </a:t>
            </a:r>
            <a:r>
              <a:rPr lang="en-US" altLang="ko-KR" dirty="0" smtClean="0">
                <a:latin typeface="+mj-lt"/>
              </a:rPr>
              <a:t>the group</a:t>
            </a:r>
            <a:r>
              <a:rPr lang="en-US" altLang="ko-KR" dirty="0">
                <a:latin typeface="+mj-lt"/>
              </a:rPr>
              <a:t>. You can combine the groups using the </a:t>
            </a:r>
            <a:r>
              <a:rPr lang="en-US" altLang="ko-KR" sz="1600" dirty="0">
                <a:latin typeface="+mj-lt"/>
              </a:rPr>
              <a:t>stack </a:t>
            </a:r>
            <a:r>
              <a:rPr lang="en-US" altLang="ko-KR" dirty="0">
                <a:latin typeface="+mj-lt"/>
              </a:rPr>
              <a:t>function</a:t>
            </a:r>
            <a:r>
              <a:rPr lang="en-US" altLang="ko-KR" dirty="0" smtClean="0">
                <a:latin typeface="+mj-lt"/>
              </a:rPr>
              <a:t>: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comb &lt;- stack(list(fresh=freshmen, </a:t>
            </a:r>
            <a:r>
              <a:rPr lang="en-US" altLang="ko-KR" sz="1400" b="1" dirty="0" err="1">
                <a:latin typeface="+mj-lt"/>
              </a:rPr>
              <a:t>soph</a:t>
            </a:r>
            <a:r>
              <a:rPr lang="en-US" altLang="ko-KR" sz="1400" b="1" dirty="0">
                <a:latin typeface="+mj-lt"/>
              </a:rPr>
              <a:t>=sophomores, </a:t>
            </a:r>
            <a:r>
              <a:rPr lang="en-US" altLang="ko-KR" sz="1400" b="1" dirty="0" err="1">
                <a:latin typeface="+mj-lt"/>
              </a:rPr>
              <a:t>jrs</a:t>
            </a:r>
            <a:r>
              <a:rPr lang="en-US" altLang="ko-KR" sz="1400" b="1" dirty="0">
                <a:latin typeface="+mj-lt"/>
              </a:rPr>
              <a:t>=juniors))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print(comb)</a:t>
            </a:r>
          </a:p>
          <a:p>
            <a:r>
              <a:rPr lang="en-US" altLang="ko-KR" sz="1400" dirty="0">
                <a:latin typeface="+mj-lt"/>
              </a:rPr>
              <a:t>values </a:t>
            </a:r>
            <a:r>
              <a:rPr lang="en-US" altLang="ko-KR" sz="1400" dirty="0" err="1">
                <a:latin typeface="+mj-lt"/>
              </a:rPr>
              <a:t>ind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1 0.60 fresh</a:t>
            </a:r>
          </a:p>
          <a:p>
            <a:r>
              <a:rPr lang="en-US" altLang="ko-KR" sz="1400" dirty="0">
                <a:latin typeface="+mj-lt"/>
              </a:rPr>
              <a:t>2 0.35 fresh</a:t>
            </a:r>
          </a:p>
          <a:p>
            <a:r>
              <a:rPr lang="en-US" altLang="ko-KR" sz="1400" dirty="0" smtClean="0">
                <a:latin typeface="+mj-lt"/>
              </a:rPr>
              <a:t>6 </a:t>
            </a:r>
            <a:r>
              <a:rPr lang="en-US" altLang="ko-KR" sz="1400" dirty="0">
                <a:latin typeface="+mj-lt"/>
              </a:rPr>
              <a:t>0.70 </a:t>
            </a:r>
            <a:r>
              <a:rPr lang="en-US" altLang="ko-KR" sz="1400" dirty="0" err="1">
                <a:latin typeface="+mj-lt"/>
              </a:rPr>
              <a:t>soph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7 0.61 </a:t>
            </a:r>
            <a:r>
              <a:rPr lang="en-US" altLang="ko-KR" sz="1400" dirty="0" err="1" smtClean="0">
                <a:latin typeface="+mj-lt"/>
              </a:rPr>
              <a:t>soph</a:t>
            </a:r>
            <a:endParaRPr lang="en-US" altLang="ko-KR" sz="1400" dirty="0" smtClean="0">
              <a:latin typeface="+mj-lt"/>
            </a:endParaRPr>
          </a:p>
          <a:p>
            <a:r>
              <a:rPr lang="fr-FR" altLang="ko-KR" sz="1400" dirty="0">
                <a:latin typeface="+mj-lt"/>
              </a:rPr>
              <a:t>14 0.71 jrs</a:t>
            </a:r>
          </a:p>
          <a:p>
            <a:r>
              <a:rPr lang="fr-FR" altLang="ko-KR" sz="1400" dirty="0">
                <a:latin typeface="+mj-lt"/>
              </a:rPr>
              <a:t>15 0.92 jrs</a:t>
            </a:r>
          </a:p>
          <a:p>
            <a:r>
              <a:rPr lang="fr-FR" altLang="ko-KR" sz="1400" dirty="0">
                <a:latin typeface="+mj-lt"/>
              </a:rPr>
              <a:t>16 0.87 jrs</a:t>
            </a:r>
            <a:endParaRPr lang="en-US" altLang="ko-KR" sz="1400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54144" y="448890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</a:rPr>
              <a:t>Now you can perform the ANOVA analysis on the two columns: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aov</a:t>
            </a:r>
            <a:r>
              <a:rPr lang="en-US" altLang="ko-KR" sz="1400" b="1" dirty="0">
                <a:latin typeface="+mj-lt"/>
              </a:rPr>
              <a:t>(values ~ </a:t>
            </a:r>
            <a:r>
              <a:rPr lang="en-US" altLang="ko-KR" sz="1400" b="1" dirty="0" err="1">
                <a:latin typeface="+mj-lt"/>
              </a:rPr>
              <a:t>ind</a:t>
            </a:r>
            <a:r>
              <a:rPr lang="en-US" altLang="ko-KR" sz="1400" b="1" dirty="0">
                <a:latin typeface="+mj-lt"/>
              </a:rPr>
              <a:t>, data=comb)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1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198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Creating a List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84950" y="1040371"/>
            <a:ext cx="10306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lst</a:t>
            </a:r>
            <a:r>
              <a:rPr lang="en-US" altLang="ko-KR" b="1" dirty="0"/>
              <a:t> &lt;- list(0.5, 0.841, 0.977)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573" y="2653221"/>
            <a:ext cx="8965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Selecting List Elements by </a:t>
            </a:r>
            <a:r>
              <a:rPr lang="en-US" altLang="ko-KR" sz="3600" dirty="0" smtClean="0"/>
              <a:t>Position, Name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139327" y="3942101"/>
            <a:ext cx="5956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lst</a:t>
            </a:r>
            <a:r>
              <a:rPr lang="en-US" altLang="ko-KR" dirty="0"/>
              <a:t>[[</a:t>
            </a:r>
            <a:r>
              <a:rPr lang="en-US" altLang="ko-KR" i="1" dirty="0"/>
              <a:t>n</a:t>
            </a:r>
            <a:r>
              <a:rPr lang="en-US" altLang="ko-KR" dirty="0"/>
              <a:t>]]</a:t>
            </a:r>
          </a:p>
          <a:p>
            <a:r>
              <a:rPr lang="en-US" altLang="ko-KR" dirty="0" smtClean="0"/>
              <a:t>   Select </a:t>
            </a:r>
            <a:r>
              <a:rPr lang="en-US" altLang="ko-KR" dirty="0"/>
              <a:t>the </a:t>
            </a:r>
            <a:r>
              <a:rPr lang="en-US" altLang="ko-KR" i="1" dirty="0"/>
              <a:t>n</a:t>
            </a:r>
            <a:r>
              <a:rPr lang="en-US" altLang="ko-KR" dirty="0"/>
              <a:t>th element from the list.</a:t>
            </a:r>
          </a:p>
          <a:p>
            <a:r>
              <a:rPr lang="en-US" altLang="ko-KR" dirty="0" err="1"/>
              <a:t>lst</a:t>
            </a:r>
            <a:r>
              <a:rPr lang="en-US" altLang="ko-KR" dirty="0"/>
              <a:t>[</a:t>
            </a:r>
            <a:r>
              <a:rPr lang="en-US" altLang="ko-KR" i="1" dirty="0"/>
              <a:t>c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1, </a:t>
            </a:r>
            <a:r>
              <a:rPr lang="en-US" altLang="ko-KR" i="1" dirty="0"/>
              <a:t>n</a:t>
            </a:r>
            <a:r>
              <a:rPr lang="en-US" altLang="ko-KR" dirty="0"/>
              <a:t>2, ..., </a:t>
            </a:r>
            <a:r>
              <a:rPr lang="en-US" altLang="ko-KR" i="1" dirty="0" err="1"/>
              <a:t>nk</a:t>
            </a:r>
            <a:r>
              <a:rPr lang="en-US" altLang="ko-KR" dirty="0"/>
              <a:t>)]</a:t>
            </a:r>
          </a:p>
          <a:p>
            <a:r>
              <a:rPr lang="en-US" altLang="ko-KR" dirty="0" smtClean="0"/>
              <a:t>   Returns </a:t>
            </a:r>
            <a:r>
              <a:rPr lang="en-US" altLang="ko-KR" dirty="0"/>
              <a:t>a list of elements, selected by their positions.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21868" y="10649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lst</a:t>
            </a:r>
            <a:r>
              <a:rPr lang="en-US" altLang="ko-KR" b="1" dirty="0">
                <a:latin typeface="TheSansMonoCd-W7Bold"/>
              </a:rPr>
              <a:t> </a:t>
            </a:r>
            <a:r>
              <a:rPr lang="en-US" altLang="ko-KR" b="1" dirty="0">
                <a:latin typeface="+mj-lt"/>
              </a:rPr>
              <a:t>&lt;-</a:t>
            </a:r>
            <a:r>
              <a:rPr lang="en-US" altLang="ko-KR" b="1" dirty="0">
                <a:latin typeface="TheSansMonoCd-W7Bold"/>
              </a:rPr>
              <a:t> list()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lst</a:t>
            </a:r>
            <a:r>
              <a:rPr lang="en-US" altLang="ko-KR" b="1" dirty="0">
                <a:latin typeface="TheSansMonoCd-W7Bold"/>
              </a:rPr>
              <a:t>[[1]] &lt;- 3.14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lst</a:t>
            </a:r>
            <a:r>
              <a:rPr lang="en-US" altLang="ko-KR" b="1" dirty="0">
                <a:latin typeface="TheSansMonoCd-W7Bold"/>
              </a:rPr>
              <a:t>[[2]] &lt;- "Moe"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lst</a:t>
            </a:r>
            <a:r>
              <a:rPr lang="en-US" altLang="ko-KR" b="1" dirty="0">
                <a:latin typeface="TheSansMonoCd-W7Bold"/>
              </a:rPr>
              <a:t>[[3]] &lt;- c(1,1,2,3)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lst</a:t>
            </a:r>
            <a:r>
              <a:rPr lang="en-US" altLang="ko-KR" b="1" dirty="0">
                <a:latin typeface="TheSansMonoCd-W7Bold"/>
              </a:rPr>
              <a:t>[[4]] &lt;- mean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92656" y="3547580"/>
            <a:ext cx="6096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+mj-lt"/>
              </a:rPr>
              <a:t>lst</a:t>
            </a:r>
            <a:r>
              <a:rPr lang="en-US" altLang="ko-KR" sz="1600" dirty="0">
                <a:latin typeface="+mj-lt"/>
              </a:rPr>
              <a:t>[["</a:t>
            </a:r>
            <a:r>
              <a:rPr lang="en-US" altLang="ko-KR" sz="1600" i="1" dirty="0">
                <a:latin typeface="+mj-lt"/>
              </a:rPr>
              <a:t>name</a:t>
            </a:r>
            <a:r>
              <a:rPr lang="en-US" altLang="ko-KR" sz="1600" dirty="0">
                <a:latin typeface="+mj-lt"/>
              </a:rPr>
              <a:t>"]]</a:t>
            </a:r>
          </a:p>
          <a:p>
            <a:r>
              <a:rPr lang="en-US" altLang="ko-KR" dirty="0" smtClean="0">
                <a:latin typeface="+mj-lt"/>
              </a:rPr>
              <a:t>   Selects </a:t>
            </a:r>
            <a:r>
              <a:rPr lang="en-US" altLang="ko-KR" dirty="0">
                <a:latin typeface="+mj-lt"/>
              </a:rPr>
              <a:t>the element called </a:t>
            </a:r>
            <a:r>
              <a:rPr lang="en-US" altLang="ko-KR" sz="1600" i="1" dirty="0">
                <a:latin typeface="+mj-lt"/>
              </a:rPr>
              <a:t>name</a:t>
            </a:r>
            <a:r>
              <a:rPr lang="en-US" altLang="ko-KR" dirty="0">
                <a:latin typeface="+mj-lt"/>
              </a:rPr>
              <a:t>. Returns </a:t>
            </a:r>
            <a:r>
              <a:rPr lang="en-US" altLang="ko-KR" sz="1600" dirty="0">
                <a:latin typeface="+mj-lt"/>
              </a:rPr>
              <a:t>NULL </a:t>
            </a:r>
            <a:r>
              <a:rPr lang="en-US" altLang="ko-KR" dirty="0">
                <a:latin typeface="+mj-lt"/>
              </a:rPr>
              <a:t>if no </a:t>
            </a:r>
            <a:r>
              <a:rPr lang="en-US" altLang="ko-KR" dirty="0" smtClean="0">
                <a:latin typeface="+mj-lt"/>
              </a:rPr>
              <a:t>   </a:t>
            </a:r>
          </a:p>
          <a:p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  element </a:t>
            </a:r>
            <a:r>
              <a:rPr lang="en-US" altLang="ko-KR" dirty="0">
                <a:latin typeface="+mj-lt"/>
              </a:rPr>
              <a:t>has that name.</a:t>
            </a:r>
          </a:p>
          <a:p>
            <a:r>
              <a:rPr lang="en-US" altLang="ko-KR" sz="1600" dirty="0" err="1">
                <a:latin typeface="+mj-lt"/>
              </a:rPr>
              <a:t>lst$</a:t>
            </a:r>
            <a:r>
              <a:rPr lang="en-US" altLang="ko-KR" sz="1600" i="1" dirty="0" err="1">
                <a:latin typeface="+mj-lt"/>
              </a:rPr>
              <a:t>name</a:t>
            </a:r>
            <a:endParaRPr lang="en-US" altLang="ko-KR" sz="1600" i="1" dirty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   Same </a:t>
            </a:r>
            <a:r>
              <a:rPr lang="en-US" altLang="ko-KR" dirty="0">
                <a:latin typeface="+mj-lt"/>
              </a:rPr>
              <a:t>as previous, just different syntax.</a:t>
            </a:r>
          </a:p>
          <a:p>
            <a:r>
              <a:rPr lang="en-US" altLang="ko-KR" sz="1600" dirty="0" err="1">
                <a:latin typeface="+mj-lt"/>
              </a:rPr>
              <a:t>lst</a:t>
            </a:r>
            <a:r>
              <a:rPr lang="en-US" altLang="ko-KR" sz="1600" dirty="0">
                <a:latin typeface="+mj-lt"/>
              </a:rPr>
              <a:t>[</a:t>
            </a:r>
            <a:r>
              <a:rPr lang="en-US" altLang="ko-KR" sz="1600" i="1" dirty="0">
                <a:latin typeface="+mj-lt"/>
              </a:rPr>
              <a:t>c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i="1" dirty="0">
                <a:latin typeface="+mj-lt"/>
              </a:rPr>
              <a:t>name</a:t>
            </a:r>
            <a:r>
              <a:rPr lang="en-US" altLang="ko-KR" sz="800" dirty="0">
                <a:latin typeface="+mj-lt"/>
              </a:rPr>
              <a:t>1</a:t>
            </a:r>
            <a:r>
              <a:rPr lang="en-US" altLang="ko-KR" sz="1600" dirty="0">
                <a:latin typeface="+mj-lt"/>
              </a:rPr>
              <a:t>, </a:t>
            </a:r>
            <a:r>
              <a:rPr lang="en-US" altLang="ko-KR" sz="1600" i="1" dirty="0">
                <a:latin typeface="+mj-lt"/>
              </a:rPr>
              <a:t>name</a:t>
            </a:r>
            <a:r>
              <a:rPr lang="en-US" altLang="ko-KR" sz="800" dirty="0">
                <a:latin typeface="+mj-lt"/>
              </a:rPr>
              <a:t>2</a:t>
            </a:r>
            <a:r>
              <a:rPr lang="en-US" altLang="ko-KR" sz="1600" dirty="0">
                <a:latin typeface="+mj-lt"/>
              </a:rPr>
              <a:t>, ..., </a:t>
            </a:r>
            <a:r>
              <a:rPr lang="en-US" altLang="ko-KR" sz="1600" i="1" dirty="0" err="1">
                <a:latin typeface="+mj-lt"/>
              </a:rPr>
              <a:t>name</a:t>
            </a:r>
            <a:r>
              <a:rPr lang="en-US" altLang="ko-KR" sz="800" i="1" dirty="0" err="1">
                <a:latin typeface="+mj-lt"/>
              </a:rPr>
              <a:t>k</a:t>
            </a:r>
            <a:r>
              <a:rPr lang="en-US" altLang="ko-KR" sz="1600" dirty="0">
                <a:latin typeface="+mj-lt"/>
              </a:rPr>
              <a:t>)]</a:t>
            </a:r>
          </a:p>
          <a:p>
            <a:r>
              <a:rPr lang="en-US" altLang="ko-KR" b="1" dirty="0">
                <a:latin typeface="+mj-lt"/>
              </a:rPr>
              <a:t>Returns a list </a:t>
            </a:r>
            <a:r>
              <a:rPr lang="en-US" altLang="ko-KR" dirty="0">
                <a:latin typeface="+mj-lt"/>
              </a:rPr>
              <a:t>built from the indicated elements of </a:t>
            </a:r>
            <a:r>
              <a:rPr lang="en-US" altLang="ko-KR" sz="1600" dirty="0" err="1">
                <a:latin typeface="+mj-lt"/>
              </a:rPr>
              <a:t>lst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Note that the first two forms return an </a:t>
            </a:r>
            <a:r>
              <a:rPr lang="en-US" altLang="ko-KR" b="1" dirty="0">
                <a:latin typeface="+mj-lt"/>
              </a:rPr>
              <a:t>element</a:t>
            </a:r>
            <a:r>
              <a:rPr lang="en-US" altLang="ko-KR" dirty="0">
                <a:latin typeface="+mj-lt"/>
              </a:rPr>
              <a:t> whereas the third form </a:t>
            </a:r>
            <a:r>
              <a:rPr lang="en-US" altLang="ko-KR" b="1" dirty="0">
                <a:latin typeface="+mj-lt"/>
              </a:rPr>
              <a:t>returns a list.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39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413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Building a Name/Value Association List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855943" y="901626"/>
            <a:ext cx="972854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</a:t>
            </a:r>
            <a:r>
              <a:rPr lang="en-US" altLang="ko-KR" sz="1600" dirty="0">
                <a:latin typeface="+mj-lt"/>
              </a:rPr>
              <a:t>list </a:t>
            </a:r>
            <a:r>
              <a:rPr lang="en-US" altLang="ko-KR" dirty="0">
                <a:latin typeface="+mj-lt"/>
              </a:rPr>
              <a:t>function lets you give names to elements, creating an association between</a:t>
            </a:r>
          </a:p>
          <a:p>
            <a:r>
              <a:rPr lang="en-US" altLang="ko-KR" dirty="0">
                <a:latin typeface="+mj-lt"/>
              </a:rPr>
              <a:t>each name and its value: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lst</a:t>
            </a:r>
            <a:r>
              <a:rPr lang="en-US" altLang="ko-KR" sz="1400" b="1" dirty="0">
                <a:latin typeface="+mj-lt"/>
              </a:rPr>
              <a:t> &lt;- list(mid=0.5, right=0.841, </a:t>
            </a:r>
            <a:r>
              <a:rPr lang="en-US" altLang="ko-KR" sz="1400" b="1" dirty="0" err="1">
                <a:latin typeface="+mj-lt"/>
              </a:rPr>
              <a:t>far.right</a:t>
            </a:r>
            <a:r>
              <a:rPr lang="en-US" altLang="ko-KR" sz="1400" b="1" dirty="0">
                <a:latin typeface="+mj-lt"/>
              </a:rPr>
              <a:t>=0.977)</a:t>
            </a:r>
          </a:p>
          <a:p>
            <a:r>
              <a:rPr lang="en-US" altLang="ko-KR" dirty="0">
                <a:latin typeface="+mj-lt"/>
              </a:rPr>
              <a:t>If you have parallel vectors of names and values, you can create an empty list and then</a:t>
            </a:r>
          </a:p>
          <a:p>
            <a:r>
              <a:rPr lang="en-US" altLang="ko-KR" dirty="0">
                <a:latin typeface="+mj-lt"/>
              </a:rPr>
              <a:t>populate the list by using a </a:t>
            </a:r>
            <a:r>
              <a:rPr lang="en-US" altLang="ko-KR" dirty="0" err="1">
                <a:latin typeface="+mj-lt"/>
              </a:rPr>
              <a:t>vectorized</a:t>
            </a:r>
            <a:r>
              <a:rPr lang="en-US" altLang="ko-KR" dirty="0">
                <a:latin typeface="+mj-lt"/>
              </a:rPr>
              <a:t> assignment statement: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lst</a:t>
            </a:r>
            <a:r>
              <a:rPr lang="en-US" altLang="ko-KR" sz="1400" b="1" dirty="0">
                <a:latin typeface="+mj-lt"/>
              </a:rPr>
              <a:t> &lt;- list()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lst</a:t>
            </a:r>
            <a:r>
              <a:rPr lang="en-US" altLang="ko-KR" sz="1400" b="1" dirty="0">
                <a:latin typeface="+mj-lt"/>
              </a:rPr>
              <a:t>[</a:t>
            </a:r>
            <a:r>
              <a:rPr lang="en-US" altLang="ko-KR" sz="1400" b="1" i="1" dirty="0">
                <a:latin typeface="+mj-lt"/>
              </a:rPr>
              <a:t>names</a:t>
            </a:r>
            <a:r>
              <a:rPr lang="en-US" altLang="ko-KR" sz="1400" b="1" dirty="0">
                <a:latin typeface="+mj-lt"/>
              </a:rPr>
              <a:t>] &lt;- </a:t>
            </a:r>
            <a:r>
              <a:rPr lang="en-US" altLang="ko-KR" sz="1400" b="1" i="1" dirty="0">
                <a:latin typeface="+mj-lt"/>
              </a:rPr>
              <a:t>values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2896922"/>
            <a:ext cx="718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Removing an Element from a List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855943" y="3571529"/>
            <a:ext cx="8713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years[["Johnson"]] &lt;- NULL </a:t>
            </a:r>
            <a:r>
              <a:rPr lang="en-US" altLang="ko-KR" dirty="0">
                <a:latin typeface="+mj-lt"/>
              </a:rPr>
              <a:t># Remove the element labeled "Johnson"</a:t>
            </a:r>
            <a:endParaRPr lang="ko-KR" altLang="en-US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5942" y="3897826"/>
            <a:ext cx="832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years[c("</a:t>
            </a:r>
            <a:r>
              <a:rPr lang="en-US" altLang="ko-KR" b="1" dirty="0" err="1">
                <a:latin typeface="+mj-lt"/>
              </a:rPr>
              <a:t>Carter","Clinton</a:t>
            </a:r>
            <a:r>
              <a:rPr lang="en-US" altLang="ko-KR" b="1" dirty="0">
                <a:latin typeface="+mj-lt"/>
              </a:rPr>
              <a:t>")] &lt;- NULL </a:t>
            </a:r>
            <a:r>
              <a:rPr lang="en-US" altLang="ko-KR" dirty="0">
                <a:latin typeface="+mj-lt"/>
              </a:rPr>
              <a:t># Remove two elements</a:t>
            </a:r>
            <a:endParaRPr lang="ko-KR" alt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327" y="4593455"/>
            <a:ext cx="571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Flatten a List into a Vector</a:t>
            </a:r>
            <a:endParaRPr lang="ko-KR" altLang="en-US" sz="3600" dirty="0"/>
          </a:p>
        </p:txBody>
      </p:sp>
      <p:sp>
        <p:nvSpPr>
          <p:cNvPr id="15" name="직사각형 14"/>
          <p:cNvSpPr/>
          <p:nvPr/>
        </p:nvSpPr>
        <p:spPr>
          <a:xfrm>
            <a:off x="855942" y="52748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mean(</a:t>
            </a:r>
            <a:r>
              <a:rPr lang="en-US" altLang="ko-KR" b="1" dirty="0" err="1">
                <a:latin typeface="TheSansMonoCd-W7Bold"/>
              </a:rPr>
              <a:t>unlist</a:t>
            </a:r>
            <a:r>
              <a:rPr lang="en-US" altLang="ko-KR" b="1" dirty="0">
                <a:latin typeface="TheSansMonoCd-W7Bold"/>
              </a:rPr>
              <a:t>(</a:t>
            </a:r>
            <a:r>
              <a:rPr lang="en-US" altLang="ko-KR" b="1" dirty="0" err="1">
                <a:latin typeface="TheSansMonoCd-W7Bold"/>
              </a:rPr>
              <a:t>iq.scores</a:t>
            </a:r>
            <a:r>
              <a:rPr lang="en-US" altLang="ko-KR" b="1" dirty="0">
                <a:latin typeface="TheSansMonoCd-W7Bold"/>
              </a:rPr>
              <a:t>))</a:t>
            </a:r>
          </a:p>
          <a:p>
            <a:r>
              <a:rPr lang="en-US" altLang="ko-KR" dirty="0">
                <a:latin typeface="TheSansMonoCd-W5Regular"/>
              </a:rPr>
              <a:t>[1] 106.4452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0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7993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Removing NULL Elements from a List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855942" y="1099142"/>
            <a:ext cx="9728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lst</a:t>
            </a:r>
            <a:r>
              <a:rPr lang="en-US" altLang="ko-KR" b="1" dirty="0"/>
              <a:t>[</a:t>
            </a:r>
            <a:r>
              <a:rPr lang="en-US" altLang="ko-KR" b="1" dirty="0" err="1"/>
              <a:t>sapply</a:t>
            </a:r>
            <a:r>
              <a:rPr lang="en-US" altLang="ko-KR" b="1" dirty="0"/>
              <a:t>(</a:t>
            </a:r>
            <a:r>
              <a:rPr lang="en-US" altLang="ko-KR" b="1" dirty="0" err="1"/>
              <a:t>lst</a:t>
            </a:r>
            <a:r>
              <a:rPr lang="en-US" altLang="ko-KR" b="1" dirty="0"/>
              <a:t>, </a:t>
            </a:r>
            <a:r>
              <a:rPr lang="en-US" altLang="ko-KR" b="1" dirty="0" err="1"/>
              <a:t>is.null</a:t>
            </a:r>
            <a:r>
              <a:rPr lang="en-US" altLang="ko-KR" b="1" dirty="0"/>
              <a:t>)] &lt;- NULL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1731606"/>
            <a:ext cx="9118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Removing List Elements Using a Condition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855942" y="2700233"/>
            <a:ext cx="8713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lst</a:t>
            </a:r>
            <a:r>
              <a:rPr lang="en-US" altLang="ko-KR" b="1" dirty="0"/>
              <a:t>[</a:t>
            </a:r>
            <a:r>
              <a:rPr lang="en-US" altLang="ko-KR" b="1" dirty="0" err="1"/>
              <a:t>lst</a:t>
            </a:r>
            <a:r>
              <a:rPr lang="en-US" altLang="ko-KR" b="1" dirty="0"/>
              <a:t> &lt; 0] &lt;- NULL</a:t>
            </a:r>
            <a:endParaRPr lang="ko-KR" altLang="en-US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5942" y="3228194"/>
            <a:ext cx="103924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lst</a:t>
            </a:r>
            <a:r>
              <a:rPr lang="en-US" altLang="ko-KR" b="1" dirty="0"/>
              <a:t>[abs(</a:t>
            </a:r>
            <a:r>
              <a:rPr lang="en-US" altLang="ko-KR" b="1" dirty="0" err="1"/>
              <a:t>lst</a:t>
            </a:r>
            <a:r>
              <a:rPr lang="en-US" altLang="ko-KR" b="1" dirty="0"/>
              <a:t>) &lt; 1] &lt;- NULL</a:t>
            </a:r>
          </a:p>
          <a:p>
            <a:r>
              <a:rPr lang="en-US" altLang="ko-KR" dirty="0"/>
              <a:t>Error in abs(</a:t>
            </a:r>
            <a:r>
              <a:rPr lang="en-US" altLang="ko-KR" dirty="0" err="1"/>
              <a:t>lst</a:t>
            </a:r>
            <a:r>
              <a:rPr lang="en-US" altLang="ko-KR" dirty="0"/>
              <a:t>) : non-numeric argument to function</a:t>
            </a:r>
          </a:p>
          <a:p>
            <a:r>
              <a:rPr lang="en-US" altLang="ko-KR" dirty="0"/>
              <a:t>The simplest solution is flattening the list into a vector by calling </a:t>
            </a:r>
            <a:r>
              <a:rPr lang="en-US" altLang="ko-KR" dirty="0" err="1"/>
              <a:t>unlist</a:t>
            </a:r>
            <a:r>
              <a:rPr lang="en-US" altLang="ko-KR" dirty="0"/>
              <a:t> and then testing</a:t>
            </a:r>
          </a:p>
          <a:p>
            <a:r>
              <a:rPr lang="en-US" altLang="ko-KR" dirty="0"/>
              <a:t>the vector: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lst</a:t>
            </a:r>
            <a:r>
              <a:rPr lang="en-US" altLang="ko-KR" b="1" dirty="0"/>
              <a:t>[abs(</a:t>
            </a:r>
            <a:r>
              <a:rPr lang="en-US" altLang="ko-KR" b="1" dirty="0" err="1"/>
              <a:t>unlist</a:t>
            </a:r>
            <a:r>
              <a:rPr lang="en-US" altLang="ko-KR" b="1" dirty="0"/>
              <a:t>(</a:t>
            </a:r>
            <a:r>
              <a:rPr lang="en-US" altLang="ko-KR" b="1" dirty="0" err="1"/>
              <a:t>lst</a:t>
            </a:r>
            <a:r>
              <a:rPr lang="en-US" altLang="ko-KR" b="1" dirty="0"/>
              <a:t>)) &lt; 1] &lt;- NULL</a:t>
            </a:r>
          </a:p>
          <a:p>
            <a:r>
              <a:rPr lang="en-US" altLang="ko-KR" dirty="0"/>
              <a:t>A more elegant solution uses </a:t>
            </a:r>
            <a:r>
              <a:rPr lang="en-US" altLang="ko-KR" dirty="0" err="1"/>
              <a:t>lapply</a:t>
            </a:r>
            <a:r>
              <a:rPr lang="en-US" altLang="ko-KR" dirty="0"/>
              <a:t> to apply the function to every element of the list: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lst</a:t>
            </a:r>
            <a:r>
              <a:rPr lang="en-US" altLang="ko-KR" b="1" dirty="0"/>
              <a:t>[</a:t>
            </a:r>
            <a:r>
              <a:rPr lang="en-US" altLang="ko-KR" b="1" dirty="0" err="1"/>
              <a:t>lapply</a:t>
            </a:r>
            <a:r>
              <a:rPr lang="en-US" altLang="ko-KR" b="1" dirty="0"/>
              <a:t>(</a:t>
            </a:r>
            <a:r>
              <a:rPr lang="en-US" altLang="ko-KR" b="1" dirty="0" err="1"/>
              <a:t>lst,abs</a:t>
            </a:r>
            <a:r>
              <a:rPr lang="en-US" altLang="ko-KR" b="1" dirty="0"/>
              <a:t>) &lt; 1] &lt;- NULL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00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Initializing a Matrix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606125" y="1025832"/>
            <a:ext cx="10905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matrix(</a:t>
            </a:r>
            <a:r>
              <a:rPr lang="en-US" altLang="ko-KR" b="1" dirty="0" err="1"/>
              <a:t>vec</a:t>
            </a:r>
            <a:r>
              <a:rPr lang="en-US" altLang="ko-KR" b="1" dirty="0"/>
              <a:t>, 2, 3)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6125" y="1567799"/>
            <a:ext cx="10062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b="1" dirty="0" err="1" smtClean="0"/>
              <a:t>theData</a:t>
            </a:r>
            <a:r>
              <a:rPr lang="en-US" altLang="ko-KR" b="1" dirty="0" smtClean="0"/>
              <a:t> </a:t>
            </a:r>
            <a:r>
              <a:rPr lang="en-US" altLang="ko-KR" b="1" dirty="0"/>
              <a:t>&lt;- c(1.1, 1.2, 1.3</a:t>
            </a:r>
            <a:r>
              <a:rPr lang="en-US" altLang="ko-KR" b="1" dirty="0" smtClean="0"/>
              <a:t>,</a:t>
            </a:r>
          </a:p>
          <a:p>
            <a:r>
              <a:rPr lang="en-US" altLang="ko-KR" dirty="0" smtClean="0"/>
              <a:t>+ 	          </a:t>
            </a:r>
            <a:r>
              <a:rPr lang="en-US" altLang="ko-KR" b="1" dirty="0" smtClean="0"/>
              <a:t>2.1</a:t>
            </a:r>
            <a:r>
              <a:rPr lang="en-US" altLang="ko-KR" b="1" dirty="0"/>
              <a:t>, 2.2, 2.3)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mat &lt;- matrix(</a:t>
            </a:r>
            <a:r>
              <a:rPr lang="en-US" altLang="ko-KR" b="1" dirty="0" err="1"/>
              <a:t>theData</a:t>
            </a:r>
            <a:r>
              <a:rPr lang="en-US" altLang="ko-KR" b="1" dirty="0"/>
              <a:t>, 2, 3, </a:t>
            </a:r>
            <a:r>
              <a:rPr lang="en-US" altLang="ko-KR" b="1" dirty="0" err="1"/>
              <a:t>byrow</a:t>
            </a:r>
            <a:r>
              <a:rPr lang="en-US" altLang="ko-KR" b="1" dirty="0"/>
              <a:t>=TRUE)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6125" y="2605609"/>
            <a:ext cx="10266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Setting </a:t>
            </a:r>
            <a:r>
              <a:rPr lang="en-US" altLang="ko-KR" sz="1600" dirty="0" err="1">
                <a:latin typeface="+mj-lt"/>
              </a:rPr>
              <a:t>byrow</a:t>
            </a:r>
            <a:r>
              <a:rPr lang="en-US" altLang="ko-KR" sz="1600" dirty="0">
                <a:latin typeface="+mj-lt"/>
              </a:rPr>
              <a:t>=TRUE </a:t>
            </a:r>
            <a:r>
              <a:rPr lang="en-US" altLang="ko-KR" dirty="0">
                <a:latin typeface="+mj-lt"/>
              </a:rPr>
              <a:t>tells </a:t>
            </a:r>
            <a:r>
              <a:rPr lang="en-US" altLang="ko-KR" sz="1600" dirty="0">
                <a:latin typeface="+mj-lt"/>
              </a:rPr>
              <a:t>matrix </a:t>
            </a:r>
            <a:r>
              <a:rPr lang="en-US" altLang="ko-KR" dirty="0">
                <a:latin typeface="+mj-lt"/>
              </a:rPr>
              <a:t>that the data is row-by-row and not column-by-column</a:t>
            </a:r>
          </a:p>
          <a:p>
            <a:r>
              <a:rPr lang="en-US" altLang="ko-KR" dirty="0">
                <a:latin typeface="+mj-lt"/>
              </a:rPr>
              <a:t>(which is the default)</a:t>
            </a:r>
            <a:endParaRPr lang="ko-KR" alt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327" y="3492126"/>
            <a:ext cx="644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Performing Matrix Operations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606125" y="42293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t(A) - </a:t>
            </a:r>
            <a:r>
              <a:rPr lang="en-US" altLang="ko-KR" dirty="0" smtClean="0">
                <a:latin typeface="+mj-lt"/>
              </a:rPr>
              <a:t>Matrix </a:t>
            </a:r>
            <a:r>
              <a:rPr lang="en-US" altLang="ko-KR" dirty="0">
                <a:latin typeface="+mj-lt"/>
              </a:rPr>
              <a:t>transposition of </a:t>
            </a:r>
            <a:r>
              <a:rPr lang="en-US" altLang="ko-KR" dirty="0" smtClean="0">
                <a:latin typeface="+mj-lt"/>
              </a:rPr>
              <a:t>A</a:t>
            </a:r>
          </a:p>
          <a:p>
            <a:r>
              <a:rPr lang="en-US" altLang="ko-KR" dirty="0" smtClean="0">
                <a:latin typeface="+mj-lt"/>
              </a:rPr>
              <a:t>solve(A) - Matrix </a:t>
            </a:r>
            <a:r>
              <a:rPr lang="en-US" altLang="ko-KR" dirty="0">
                <a:latin typeface="+mj-lt"/>
              </a:rPr>
              <a:t>inverse of A</a:t>
            </a:r>
          </a:p>
          <a:p>
            <a:r>
              <a:rPr lang="en-US" altLang="ko-KR" dirty="0">
                <a:latin typeface="+mj-lt"/>
              </a:rPr>
              <a:t>A %*% </a:t>
            </a:r>
            <a:r>
              <a:rPr lang="en-US" altLang="ko-KR" dirty="0" smtClean="0">
                <a:latin typeface="+mj-lt"/>
              </a:rPr>
              <a:t>B - Matrix </a:t>
            </a:r>
            <a:r>
              <a:rPr lang="en-US" altLang="ko-KR" dirty="0">
                <a:latin typeface="+mj-lt"/>
              </a:rPr>
              <a:t>multiplication of A and B</a:t>
            </a:r>
          </a:p>
          <a:p>
            <a:r>
              <a:rPr lang="en-US" altLang="ko-KR" dirty="0" err="1" smtClean="0">
                <a:latin typeface="+mj-lt"/>
              </a:rPr>
              <a:t>diag</a:t>
            </a:r>
            <a:r>
              <a:rPr lang="en-US" altLang="ko-KR" dirty="0" smtClean="0">
                <a:latin typeface="+mj-lt"/>
              </a:rPr>
              <a:t>(n) - An </a:t>
            </a:r>
            <a:r>
              <a:rPr lang="en-US" altLang="ko-KR" i="1" dirty="0">
                <a:latin typeface="+mj-lt"/>
              </a:rPr>
              <a:t>n</a:t>
            </a:r>
            <a:r>
              <a:rPr lang="en-US" altLang="ko-KR" dirty="0">
                <a:latin typeface="+mj-lt"/>
              </a:rPr>
              <a:t>-by-</a:t>
            </a:r>
            <a:r>
              <a:rPr lang="en-US" altLang="ko-KR" i="1" dirty="0">
                <a:latin typeface="+mj-lt"/>
              </a:rPr>
              <a:t>n </a:t>
            </a:r>
            <a:r>
              <a:rPr lang="en-US" altLang="ko-KR" dirty="0">
                <a:latin typeface="+mj-lt"/>
              </a:rPr>
              <a:t>diagonal (identity) matrix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6124" y="5429657"/>
            <a:ext cx="10178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Recall that </a:t>
            </a:r>
            <a:r>
              <a:rPr lang="en-US" altLang="ko-KR" sz="1600" dirty="0">
                <a:latin typeface="TheSansMonoCd-W5Regular"/>
              </a:rPr>
              <a:t>A*B </a:t>
            </a:r>
            <a:r>
              <a:rPr lang="en-US" altLang="ko-KR" dirty="0">
                <a:latin typeface="Birka"/>
              </a:rPr>
              <a:t>is </a:t>
            </a:r>
            <a:r>
              <a:rPr lang="en-US" altLang="ko-KR" b="1" dirty="0">
                <a:latin typeface="Birka"/>
              </a:rPr>
              <a:t>element-wise multiplication </a:t>
            </a:r>
            <a:r>
              <a:rPr lang="en-US" altLang="ko-KR" dirty="0">
                <a:latin typeface="Birka"/>
              </a:rPr>
              <a:t>whereas </a:t>
            </a:r>
            <a:r>
              <a:rPr lang="en-US" altLang="ko-KR" sz="1600" dirty="0">
                <a:latin typeface="TheSansMonoCd-W5Regular"/>
              </a:rPr>
              <a:t>A %*% B </a:t>
            </a:r>
            <a:r>
              <a:rPr lang="en-US" altLang="ko-KR" dirty="0">
                <a:latin typeface="Birka"/>
              </a:rPr>
              <a:t>is matrix multiplication.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3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6" y="206866"/>
            <a:ext cx="11058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Giving Descriptive Names to the Rows and Columns of </a:t>
            </a:r>
            <a:r>
              <a:rPr lang="en-US" altLang="ko-KR" sz="2800" dirty="0" smtClean="0"/>
              <a:t>a Matrix</a:t>
            </a:r>
            <a:endParaRPr lang="ko-KR" altLang="en-US" sz="4800" dirty="0"/>
          </a:p>
        </p:txBody>
      </p:sp>
      <p:sp>
        <p:nvSpPr>
          <p:cNvPr id="2" name="직사각형 1"/>
          <p:cNvSpPr/>
          <p:nvPr/>
        </p:nvSpPr>
        <p:spPr>
          <a:xfrm>
            <a:off x="599417" y="846240"/>
            <a:ext cx="971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rownames</a:t>
            </a:r>
            <a:r>
              <a:rPr lang="en-US" altLang="ko-KR" b="1" dirty="0"/>
              <a:t>(mat) &lt;- c("</a:t>
            </a:r>
            <a:r>
              <a:rPr lang="en-US" altLang="ko-KR" b="1" i="1" dirty="0"/>
              <a:t>rowname</a:t>
            </a:r>
            <a:r>
              <a:rPr lang="en-US" altLang="ko-KR" b="1" dirty="0"/>
              <a:t>1", "</a:t>
            </a:r>
            <a:r>
              <a:rPr lang="en-US" altLang="ko-KR" b="1" i="1" dirty="0"/>
              <a:t>rowname</a:t>
            </a:r>
            <a:r>
              <a:rPr lang="en-US" altLang="ko-KR" b="1" dirty="0"/>
              <a:t>2", ..., "</a:t>
            </a:r>
            <a:r>
              <a:rPr lang="en-US" altLang="ko-KR" b="1" i="1" dirty="0" err="1"/>
              <a:t>rownamem</a:t>
            </a:r>
            <a:r>
              <a:rPr lang="en-US" altLang="ko-KR" b="1" dirty="0"/>
              <a:t>")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colnames</a:t>
            </a:r>
            <a:r>
              <a:rPr lang="en-US" altLang="ko-KR" b="1" dirty="0"/>
              <a:t>(mat) &lt;- c("</a:t>
            </a:r>
            <a:r>
              <a:rPr lang="en-US" altLang="ko-KR" b="1" i="1" dirty="0"/>
              <a:t>colname</a:t>
            </a:r>
            <a:r>
              <a:rPr lang="en-US" altLang="ko-KR" b="1" dirty="0"/>
              <a:t>1", "</a:t>
            </a:r>
            <a:r>
              <a:rPr lang="en-US" altLang="ko-KR" b="1" i="1" dirty="0"/>
              <a:t>colname</a:t>
            </a:r>
            <a:r>
              <a:rPr lang="en-US" altLang="ko-KR" b="1" dirty="0"/>
              <a:t>2", ..., "</a:t>
            </a:r>
            <a:r>
              <a:rPr lang="en-US" altLang="ko-KR" b="1" i="1" dirty="0" err="1"/>
              <a:t>colnamen</a:t>
            </a:r>
            <a:r>
              <a:rPr lang="en-US" altLang="ko-KR" b="1" dirty="0"/>
              <a:t>")</a:t>
            </a:r>
            <a:endParaRPr lang="ko-KR" alt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326" y="1861371"/>
            <a:ext cx="11058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Selecting One Row or Column from a Matrix</a:t>
            </a:r>
            <a:endParaRPr lang="ko-KR" altLang="en-US" sz="4800" dirty="0"/>
          </a:p>
        </p:txBody>
      </p:sp>
      <p:sp>
        <p:nvSpPr>
          <p:cNvPr id="3" name="직사각형 2"/>
          <p:cNvSpPr/>
          <p:nvPr/>
        </p:nvSpPr>
        <p:spPr>
          <a:xfrm>
            <a:off x="599417" y="25544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vec</a:t>
            </a:r>
            <a:r>
              <a:rPr lang="en-US" altLang="ko-KR" b="1" dirty="0">
                <a:latin typeface="TheSansMonoCd-W7Bold"/>
              </a:rPr>
              <a:t> &lt;- mat[1,] </a:t>
            </a:r>
            <a:r>
              <a:rPr lang="en-US" altLang="ko-KR" dirty="0">
                <a:latin typeface="TheSansMonoCd-W5Regular"/>
              </a:rPr>
              <a:t># First row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vec</a:t>
            </a:r>
            <a:r>
              <a:rPr lang="en-US" altLang="ko-KR" b="1" dirty="0">
                <a:latin typeface="TheSansMonoCd-W7Bold"/>
              </a:rPr>
              <a:t> &lt;- mat[,3] </a:t>
            </a:r>
            <a:r>
              <a:rPr lang="en-US" altLang="ko-KR" dirty="0">
                <a:latin typeface="TheSansMonoCd-W5Regular"/>
              </a:rPr>
              <a:t># Third column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9417" y="3338015"/>
            <a:ext cx="10407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If you want the result to be a one-row matrix or a one-column matrix, then include the</a:t>
            </a:r>
          </a:p>
          <a:p>
            <a:r>
              <a:rPr lang="en-US" altLang="ko-KR" dirty="0">
                <a:latin typeface="+mj-lt"/>
              </a:rPr>
              <a:t>drop=FALSE </a:t>
            </a:r>
            <a:r>
              <a:rPr lang="en-US" altLang="ko-KR" sz="2000" dirty="0">
                <a:latin typeface="+mj-lt"/>
              </a:rPr>
              <a:t>argument:</a:t>
            </a: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row &lt;- mat[1,,drop=FALSE] </a:t>
            </a:r>
            <a:r>
              <a:rPr lang="en-US" altLang="ko-KR" sz="1600" dirty="0">
                <a:latin typeface="+mj-lt"/>
              </a:rPr>
              <a:t># First row in a one-row matrix</a:t>
            </a: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col &lt;- mat[,3,drop=FALSE] </a:t>
            </a:r>
            <a:r>
              <a:rPr lang="en-US" altLang="ko-KR" sz="1600" dirty="0">
                <a:latin typeface="+mj-lt"/>
              </a:rPr>
              <a:t># Third column in a one-column matrix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75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5573" y="1233007"/>
            <a:ext cx="12171125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/>
              <a:t>Vectors are homogeneous</a:t>
            </a:r>
          </a:p>
          <a:p>
            <a:r>
              <a:rPr lang="en-US" altLang="ko-KR" dirty="0" smtClean="0"/>
              <a:t>   All </a:t>
            </a:r>
            <a:r>
              <a:rPr lang="en-US" altLang="ko-KR" dirty="0"/>
              <a:t>elements of a vector must have the same type or, in R terminology, the </a:t>
            </a:r>
            <a:r>
              <a:rPr lang="en-US" altLang="ko-KR" dirty="0" smtClean="0"/>
              <a:t>same mode.</a:t>
            </a:r>
          </a:p>
          <a:p>
            <a:endParaRPr lang="en-US" altLang="ko-KR" dirty="0"/>
          </a:p>
          <a:p>
            <a:r>
              <a:rPr lang="en-US" altLang="ko-KR" i="1" dirty="0"/>
              <a:t>Vectors can be indexed by position</a:t>
            </a:r>
          </a:p>
          <a:p>
            <a:r>
              <a:rPr lang="en-US" altLang="ko-KR" dirty="0" smtClean="0"/>
              <a:t>   So </a:t>
            </a:r>
            <a:r>
              <a:rPr lang="en-US" altLang="ko-KR" dirty="0"/>
              <a:t>v[2] refers to the second element of v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i="1" dirty="0"/>
              <a:t>Vectors can be indexed by multiple positions, returning a </a:t>
            </a:r>
            <a:r>
              <a:rPr lang="en-US" altLang="ko-KR" i="1" dirty="0" smtClean="0"/>
              <a:t>sub-vector</a:t>
            </a:r>
            <a:endParaRPr lang="en-US" altLang="ko-KR" i="1" dirty="0"/>
          </a:p>
          <a:p>
            <a:r>
              <a:rPr lang="en-US" altLang="ko-KR" dirty="0" smtClean="0"/>
              <a:t>   So </a:t>
            </a:r>
            <a:r>
              <a:rPr lang="en-US" altLang="ko-KR" dirty="0"/>
              <a:t>v[c(2,3)] is a </a:t>
            </a:r>
            <a:r>
              <a:rPr lang="en-US" altLang="ko-KR" dirty="0" smtClean="0"/>
              <a:t>sub-vector </a:t>
            </a:r>
            <a:r>
              <a:rPr lang="en-US" altLang="ko-KR" dirty="0"/>
              <a:t>of v that consists of the second and third elements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i="1" dirty="0"/>
              <a:t>Vector elements can have names</a:t>
            </a:r>
          </a:p>
          <a:p>
            <a:r>
              <a:rPr lang="en-US" altLang="ko-KR" dirty="0" smtClean="0"/>
              <a:t>   Vectors </a:t>
            </a:r>
            <a:r>
              <a:rPr lang="en-US" altLang="ko-KR" dirty="0"/>
              <a:t>have a names property, the same length as the vector itself, that gives </a:t>
            </a:r>
            <a:r>
              <a:rPr lang="en-US" altLang="ko-KR" dirty="0" smtClean="0"/>
              <a:t>names to </a:t>
            </a:r>
            <a:r>
              <a:rPr lang="en-US" altLang="ko-KR" dirty="0"/>
              <a:t>the elements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/>
              <a:t>&gt; </a:t>
            </a:r>
            <a:r>
              <a:rPr lang="en-US" altLang="ko-KR" b="1" dirty="0"/>
              <a:t>v &lt;- c(10, 20, 30)</a:t>
            </a:r>
          </a:p>
          <a:p>
            <a:pPr lvl="1"/>
            <a:r>
              <a:rPr lang="en-US" altLang="ko-KR" dirty="0"/>
              <a:t>&gt; </a:t>
            </a:r>
            <a:r>
              <a:rPr lang="en-US" altLang="ko-KR" b="1" dirty="0"/>
              <a:t>names(v) &lt;- c("Moe", "Larry", "Curly")</a:t>
            </a:r>
          </a:p>
          <a:p>
            <a:pPr lvl="1"/>
            <a:r>
              <a:rPr lang="en-US" altLang="ko-KR" dirty="0"/>
              <a:t>&gt; </a:t>
            </a:r>
            <a:r>
              <a:rPr lang="en-US" altLang="ko-KR" b="1" dirty="0"/>
              <a:t>print(v)</a:t>
            </a:r>
          </a:p>
          <a:p>
            <a:pPr lvl="1"/>
            <a:r>
              <a:rPr lang="en-US" altLang="ko-KR" dirty="0"/>
              <a:t>Moe Larry Curly</a:t>
            </a:r>
          </a:p>
          <a:p>
            <a:pPr lvl="1"/>
            <a:r>
              <a:rPr lang="en-US" altLang="ko-KR" dirty="0"/>
              <a:t>10 20 </a:t>
            </a:r>
            <a:r>
              <a:rPr lang="en-US" altLang="ko-KR" dirty="0" smtClean="0"/>
              <a:t>30</a:t>
            </a:r>
            <a:endParaRPr lang="en-US" altLang="ko-KR" i="1" dirty="0"/>
          </a:p>
          <a:p>
            <a:pPr lvl="1"/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710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Vectors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275573" y="5788100"/>
            <a:ext cx="9970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Birka-Italic"/>
              </a:rPr>
              <a:t>If vector elements have names then you can select them by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7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35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Initializing a Data Frame from Column Data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322523" y="1138535"/>
            <a:ext cx="11546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b="1" dirty="0" err="1" smtClean="0"/>
              <a:t>dfrm</a:t>
            </a:r>
            <a:r>
              <a:rPr lang="en-US" altLang="ko-KR" b="1" dirty="0" smtClean="0"/>
              <a:t> </a:t>
            </a:r>
            <a:r>
              <a:rPr lang="en-US" altLang="ko-KR" b="1" dirty="0"/>
              <a:t>&lt;- </a:t>
            </a:r>
            <a:r>
              <a:rPr lang="en-US" altLang="ko-KR" b="1" dirty="0" err="1"/>
              <a:t>data.frame</a:t>
            </a:r>
            <a:r>
              <a:rPr lang="en-US" altLang="ko-KR" b="1" dirty="0"/>
              <a:t>(v1, v2, v3, f1, f2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dfrm</a:t>
            </a:r>
            <a:r>
              <a:rPr lang="en-US" altLang="ko-KR" b="1" dirty="0"/>
              <a:t> &lt;- </a:t>
            </a:r>
            <a:r>
              <a:rPr lang="en-US" altLang="ko-KR" b="1" dirty="0" err="1"/>
              <a:t>as.data.frame</a:t>
            </a:r>
            <a:r>
              <a:rPr lang="en-US" altLang="ko-KR" b="1" dirty="0"/>
              <a:t>(</a:t>
            </a:r>
            <a:r>
              <a:rPr lang="en-US" altLang="ko-KR" b="1" dirty="0" err="1"/>
              <a:t>list.of.vectors</a:t>
            </a:r>
            <a:r>
              <a:rPr lang="en-US" altLang="ko-KR" b="1" dirty="0"/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327" y="2076654"/>
            <a:ext cx="861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Initializing a Data Frame from Row Data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42794" y="2754734"/>
            <a:ext cx="10166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We want to bind together every observation, not just the first two, so we tap into the</a:t>
            </a:r>
          </a:p>
          <a:p>
            <a:r>
              <a:rPr lang="en-US" altLang="ko-KR" dirty="0">
                <a:latin typeface="+mj-lt"/>
              </a:rPr>
              <a:t>vector processing of R. The </a:t>
            </a:r>
            <a:r>
              <a:rPr lang="en-US" altLang="ko-KR" sz="1600" dirty="0" err="1">
                <a:latin typeface="+mj-lt"/>
              </a:rPr>
              <a:t>do.call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function will expand </a:t>
            </a:r>
            <a:r>
              <a:rPr lang="en-US" altLang="ko-KR" sz="1600" dirty="0" err="1">
                <a:latin typeface="+mj-lt"/>
              </a:rPr>
              <a:t>obs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into one, long argument</a:t>
            </a:r>
          </a:p>
          <a:p>
            <a:r>
              <a:rPr lang="en-US" altLang="ko-KR" dirty="0">
                <a:latin typeface="+mj-lt"/>
              </a:rPr>
              <a:t>list and call </a:t>
            </a:r>
            <a:r>
              <a:rPr lang="en-US" altLang="ko-KR" sz="1600" dirty="0" err="1">
                <a:latin typeface="+mj-lt"/>
              </a:rPr>
              <a:t>rbind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with that long argument list:</a:t>
            </a:r>
            <a:endParaRPr lang="ko-KR" altLang="en-US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0666" y="3706340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>
                <a:latin typeface="+mj-lt"/>
              </a:rPr>
              <a:t>&gt; </a:t>
            </a:r>
            <a:r>
              <a:rPr lang="en-US" altLang="ko-KR" sz="1300" b="1" dirty="0" err="1">
                <a:latin typeface="+mj-lt"/>
              </a:rPr>
              <a:t>do.call</a:t>
            </a:r>
            <a:r>
              <a:rPr lang="en-US" altLang="ko-KR" sz="1300" b="1" dirty="0">
                <a:latin typeface="+mj-lt"/>
              </a:rPr>
              <a:t>(</a:t>
            </a:r>
            <a:r>
              <a:rPr lang="en-US" altLang="ko-KR" sz="1300" b="1" dirty="0" err="1">
                <a:latin typeface="+mj-lt"/>
              </a:rPr>
              <a:t>rbind,obs</a:t>
            </a:r>
            <a:r>
              <a:rPr lang="en-US" altLang="ko-KR" sz="1300" b="1" dirty="0">
                <a:latin typeface="+mj-lt"/>
              </a:rPr>
              <a:t>)</a:t>
            </a:r>
          </a:p>
          <a:p>
            <a:r>
              <a:rPr lang="en-US" altLang="ko-KR" sz="1300" dirty="0">
                <a:latin typeface="+mj-lt"/>
              </a:rPr>
              <a:t>pred1 pred2 pred3 </a:t>
            </a:r>
            <a:r>
              <a:rPr lang="en-US" altLang="ko-KR" sz="1300" dirty="0" err="1">
                <a:latin typeface="+mj-lt"/>
              </a:rPr>
              <a:t>resp</a:t>
            </a:r>
            <a:endParaRPr lang="en-US" altLang="ko-KR" sz="1300" dirty="0">
              <a:latin typeface="+mj-lt"/>
            </a:endParaRPr>
          </a:p>
          <a:p>
            <a:r>
              <a:rPr lang="de-DE" altLang="ko-KR" sz="1300" dirty="0">
                <a:latin typeface="+mj-lt"/>
              </a:rPr>
              <a:t>1 -1.197 0.360 AM 18.701</a:t>
            </a:r>
          </a:p>
          <a:p>
            <a:r>
              <a:rPr lang="en-US" altLang="ko-KR" sz="1300" dirty="0">
                <a:latin typeface="+mj-lt"/>
              </a:rPr>
              <a:t>2 -0.952 1.230 PM 25.709</a:t>
            </a:r>
          </a:p>
          <a:p>
            <a:r>
              <a:rPr lang="en-US" altLang="ko-KR" sz="1300" dirty="0">
                <a:latin typeface="+mj-lt"/>
              </a:rPr>
              <a:t>3 0.279 0.423 PM 21.572</a:t>
            </a:r>
          </a:p>
          <a:p>
            <a:r>
              <a:rPr lang="de-DE" altLang="ko-KR" sz="1300" dirty="0">
                <a:latin typeface="+mj-lt"/>
              </a:rPr>
              <a:t>4 -1.445 -1.846 AM 14.392</a:t>
            </a:r>
          </a:p>
          <a:p>
            <a:r>
              <a:rPr lang="de-DE" altLang="ko-KR" sz="1300" dirty="0">
                <a:latin typeface="+mj-lt"/>
              </a:rPr>
              <a:t>5 0.822 -0.246 AM 19.841</a:t>
            </a:r>
          </a:p>
          <a:p>
            <a:r>
              <a:rPr lang="en-US" altLang="ko-KR" sz="1300" dirty="0">
                <a:latin typeface="+mj-lt"/>
              </a:rPr>
              <a:t>6 1.247 1.254 PM 25.637</a:t>
            </a:r>
          </a:p>
          <a:p>
            <a:r>
              <a:rPr lang="de-DE" altLang="ko-KR" sz="1300" dirty="0">
                <a:latin typeface="+mj-lt"/>
              </a:rPr>
              <a:t>7 -0.394 1.563 AM 24.585</a:t>
            </a:r>
          </a:p>
          <a:p>
            <a:r>
              <a:rPr lang="en-US" altLang="ko-KR" sz="1300" dirty="0">
                <a:latin typeface="+mj-lt"/>
              </a:rPr>
              <a:t>8 -1.248 -1.264 PM 16.770</a:t>
            </a:r>
          </a:p>
          <a:p>
            <a:r>
              <a:rPr lang="en-US" altLang="ko-KR" sz="1300" dirty="0">
                <a:latin typeface="+mj-lt"/>
              </a:rPr>
              <a:t>9 -0.652 -2.344 PM 14.915</a:t>
            </a:r>
          </a:p>
          <a:p>
            <a:r>
              <a:rPr lang="en-US" altLang="ko-KR" sz="1300" dirty="0">
                <a:latin typeface="+mj-lt"/>
              </a:rPr>
              <a:t>10 -1.171 -0.776 PM 17.948</a:t>
            </a:r>
            <a:endParaRPr lang="ko-KR" altLang="en-US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5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732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Appending Rows to a Data Frame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1031310" y="1195832"/>
            <a:ext cx="95531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Suppose we want to append a new row to our data frame of Chicago-area cities. First,</a:t>
            </a:r>
          </a:p>
          <a:p>
            <a:r>
              <a:rPr lang="en-US" altLang="ko-KR" dirty="0">
                <a:latin typeface="+mj-lt"/>
              </a:rPr>
              <a:t>we create a one-row data frame with the new data: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newRow</a:t>
            </a:r>
            <a:r>
              <a:rPr lang="en-US" altLang="ko-KR" sz="1400" b="1" dirty="0">
                <a:latin typeface="+mj-lt"/>
              </a:rPr>
              <a:t> &lt;- </a:t>
            </a:r>
            <a:r>
              <a:rPr lang="en-US" altLang="ko-KR" sz="1400" b="1" dirty="0" err="1">
                <a:latin typeface="+mj-lt"/>
              </a:rPr>
              <a:t>data.frame</a:t>
            </a:r>
            <a:r>
              <a:rPr lang="en-US" altLang="ko-KR" sz="1400" b="1" dirty="0">
                <a:latin typeface="+mj-lt"/>
              </a:rPr>
              <a:t>(city="West Dundee", county="Kane", state="IL", pop=5428)</a:t>
            </a:r>
          </a:p>
          <a:p>
            <a:r>
              <a:rPr lang="en-US" altLang="ko-KR" dirty="0">
                <a:latin typeface="+mj-lt"/>
              </a:rPr>
              <a:t>Next, we use the </a:t>
            </a:r>
            <a:r>
              <a:rPr lang="en-US" altLang="ko-KR" sz="1600" dirty="0" err="1">
                <a:latin typeface="+mj-lt"/>
              </a:rPr>
              <a:t>rbind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function to append that one-row data frame to our existing data</a:t>
            </a:r>
          </a:p>
          <a:p>
            <a:r>
              <a:rPr lang="en-US" altLang="ko-KR" dirty="0">
                <a:latin typeface="+mj-lt"/>
              </a:rPr>
              <a:t>frame: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suburbs &lt;- </a:t>
            </a:r>
            <a:r>
              <a:rPr lang="en-US" altLang="ko-KR" sz="1400" b="1" dirty="0" err="1">
                <a:latin typeface="+mj-lt"/>
              </a:rPr>
              <a:t>rbind</a:t>
            </a:r>
            <a:r>
              <a:rPr lang="en-US" altLang="ko-KR" sz="1400" b="1" dirty="0">
                <a:latin typeface="+mj-lt"/>
              </a:rPr>
              <a:t>(suburbs, </a:t>
            </a:r>
            <a:r>
              <a:rPr lang="en-US" altLang="ko-KR" sz="1400" b="1" dirty="0" err="1">
                <a:latin typeface="+mj-lt"/>
              </a:rPr>
              <a:t>newRow</a:t>
            </a:r>
            <a:r>
              <a:rPr lang="en-US" altLang="ko-KR" sz="1400" b="1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1310" y="3169683"/>
            <a:ext cx="95531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We can combine these two steps into one, of course: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suburbs &lt;- </a:t>
            </a:r>
            <a:r>
              <a:rPr lang="en-US" altLang="ko-KR" sz="1400" b="1" dirty="0" err="1">
                <a:latin typeface="+mj-lt"/>
              </a:rPr>
              <a:t>rbind</a:t>
            </a:r>
            <a:r>
              <a:rPr lang="en-US" altLang="ko-KR" sz="1400" b="1" dirty="0">
                <a:latin typeface="+mj-lt"/>
              </a:rPr>
              <a:t>(suburbs,</a:t>
            </a:r>
          </a:p>
          <a:p>
            <a:r>
              <a:rPr lang="en-US" altLang="ko-KR" sz="1400" dirty="0">
                <a:latin typeface="+mj-lt"/>
              </a:rPr>
              <a:t>+ </a:t>
            </a:r>
            <a:r>
              <a:rPr lang="en-US" altLang="ko-KR" sz="1400" b="1" dirty="0" err="1">
                <a:latin typeface="+mj-lt"/>
              </a:rPr>
              <a:t>data.frame</a:t>
            </a:r>
            <a:r>
              <a:rPr lang="en-US" altLang="ko-KR" sz="1400" b="1" dirty="0">
                <a:latin typeface="+mj-lt"/>
              </a:rPr>
              <a:t>(city="West Dundee", county="Kane", state="IL", pop=5428))</a:t>
            </a:r>
          </a:p>
          <a:p>
            <a:r>
              <a:rPr lang="en-US" altLang="ko-KR" dirty="0">
                <a:latin typeface="+mj-lt"/>
              </a:rPr>
              <a:t>We can even extend this technique to multiple new rows because </a:t>
            </a:r>
            <a:r>
              <a:rPr lang="en-US" altLang="ko-KR" sz="1600" dirty="0" err="1">
                <a:latin typeface="+mj-lt"/>
              </a:rPr>
              <a:t>rbind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allows </a:t>
            </a:r>
            <a:r>
              <a:rPr lang="en-US" altLang="ko-KR" dirty="0" smtClean="0">
                <a:latin typeface="+mj-lt"/>
              </a:rPr>
              <a:t>multiple arguments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suburbs &lt;- </a:t>
            </a:r>
            <a:r>
              <a:rPr lang="en-US" altLang="ko-KR" sz="1400" b="1" dirty="0" err="1">
                <a:latin typeface="+mj-lt"/>
              </a:rPr>
              <a:t>rbind</a:t>
            </a:r>
            <a:r>
              <a:rPr lang="en-US" altLang="ko-KR" sz="1400" b="1" dirty="0">
                <a:latin typeface="+mj-lt"/>
              </a:rPr>
              <a:t>(suburbs,</a:t>
            </a:r>
          </a:p>
          <a:p>
            <a:r>
              <a:rPr lang="en-US" altLang="ko-KR" sz="1400" dirty="0">
                <a:latin typeface="+mj-lt"/>
              </a:rPr>
              <a:t>+ </a:t>
            </a:r>
            <a:r>
              <a:rPr lang="en-US" altLang="ko-KR" sz="1400" b="1" dirty="0" err="1">
                <a:latin typeface="+mj-lt"/>
              </a:rPr>
              <a:t>data.frame</a:t>
            </a:r>
            <a:r>
              <a:rPr lang="en-US" altLang="ko-KR" sz="1400" b="1" dirty="0">
                <a:latin typeface="+mj-lt"/>
              </a:rPr>
              <a:t>(city="West Dundee", county="Kane", state="IL", pop=5428),</a:t>
            </a:r>
          </a:p>
          <a:p>
            <a:r>
              <a:rPr lang="en-US" altLang="ko-KR" sz="1400" dirty="0">
                <a:latin typeface="+mj-lt"/>
              </a:rPr>
              <a:t>+ </a:t>
            </a:r>
            <a:r>
              <a:rPr lang="en-US" altLang="ko-KR" sz="1400" b="1" dirty="0" err="1">
                <a:latin typeface="+mj-lt"/>
              </a:rPr>
              <a:t>data.frame</a:t>
            </a:r>
            <a:r>
              <a:rPr lang="en-US" altLang="ko-KR" sz="1400" b="1" dirty="0">
                <a:latin typeface="+mj-lt"/>
              </a:rPr>
              <a:t>(city="East Dundee", county="Kane", state="IL", pop=2955))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39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85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Preallocating</a:t>
            </a:r>
            <a:r>
              <a:rPr lang="en-US" altLang="ko-KR" sz="3600" dirty="0"/>
              <a:t> a Data Frame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702004" y="969247"/>
            <a:ext cx="10016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dfrm</a:t>
            </a:r>
            <a:r>
              <a:rPr lang="en-US" altLang="ko-KR" b="1" dirty="0"/>
              <a:t> &lt;- </a:t>
            </a:r>
            <a:r>
              <a:rPr lang="en-US" altLang="ko-KR" b="1" dirty="0" err="1"/>
              <a:t>data.frame</a:t>
            </a:r>
            <a:r>
              <a:rPr lang="en-US" altLang="ko-KR" b="1" dirty="0"/>
              <a:t>(</a:t>
            </a:r>
            <a:r>
              <a:rPr lang="en-US" altLang="ko-KR" b="1" i="1" dirty="0"/>
              <a:t>colname1</a:t>
            </a:r>
            <a:r>
              <a:rPr lang="en-US" altLang="ko-KR" b="1" dirty="0"/>
              <a:t>=numeric(</a:t>
            </a:r>
            <a:r>
              <a:rPr lang="en-US" altLang="ko-KR" b="1" i="1" dirty="0"/>
              <a:t>n</a:t>
            </a:r>
            <a:r>
              <a:rPr lang="en-US" altLang="ko-KR" b="1" dirty="0"/>
              <a:t>), </a:t>
            </a:r>
            <a:r>
              <a:rPr lang="en-US" altLang="ko-KR" b="1" i="1" dirty="0"/>
              <a:t>colname2</a:t>
            </a:r>
            <a:r>
              <a:rPr lang="en-US" altLang="ko-KR" b="1" dirty="0"/>
              <a:t>=character(</a:t>
            </a:r>
            <a:r>
              <a:rPr lang="en-US" altLang="ko-KR" b="1" i="1" dirty="0"/>
              <a:t>n</a:t>
            </a:r>
            <a:r>
              <a:rPr lang="en-US" altLang="ko-KR" b="1" dirty="0"/>
              <a:t>), </a:t>
            </a:r>
            <a:r>
              <a:rPr lang="en-US" altLang="ko-KR" dirty="0"/>
              <a:t>... </a:t>
            </a:r>
            <a:r>
              <a:rPr lang="en-US" altLang="ko-KR" i="1" dirty="0"/>
              <a:t>etc. </a:t>
            </a:r>
            <a:r>
              <a:rPr lang="en-US" altLang="ko-KR" dirty="0"/>
              <a:t>... </a:t>
            </a:r>
            <a:r>
              <a:rPr lang="en-US" altLang="ko-KR" b="1" dirty="0"/>
              <a:t>)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2795" y="1338579"/>
            <a:ext cx="7073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Here, </a:t>
            </a:r>
            <a:r>
              <a:rPr lang="en-US" altLang="ko-KR" sz="1600" i="1" dirty="0">
                <a:latin typeface="+mj-lt"/>
              </a:rPr>
              <a:t>n </a:t>
            </a:r>
            <a:r>
              <a:rPr lang="en-US" altLang="ko-KR" dirty="0">
                <a:latin typeface="+mj-lt"/>
              </a:rPr>
              <a:t>is the number of rows needed for the data frame.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1823961"/>
            <a:ext cx="9130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Selecting Data Frame Columns by Position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290187" y="2694932"/>
            <a:ext cx="1161162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+mj-lt"/>
              </a:rPr>
              <a:t>dfrm</a:t>
            </a:r>
            <a:r>
              <a:rPr lang="en-US" altLang="ko-KR" sz="1600" dirty="0">
                <a:latin typeface="+mj-lt"/>
              </a:rPr>
              <a:t>[[</a:t>
            </a:r>
            <a:r>
              <a:rPr lang="en-US" altLang="ko-KR" sz="1600" i="1" dirty="0">
                <a:latin typeface="+mj-lt"/>
              </a:rPr>
              <a:t>n</a:t>
            </a:r>
            <a:r>
              <a:rPr lang="en-US" altLang="ko-KR" sz="1600" dirty="0">
                <a:latin typeface="+mj-lt"/>
              </a:rPr>
              <a:t>]]</a:t>
            </a:r>
          </a:p>
          <a:p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   Returns </a:t>
            </a:r>
            <a:r>
              <a:rPr lang="en-US" altLang="ko-KR" b="1" i="1" dirty="0">
                <a:latin typeface="+mj-lt"/>
              </a:rPr>
              <a:t>one column</a:t>
            </a:r>
            <a:r>
              <a:rPr lang="en-US" altLang="ko-KR" b="1" dirty="0">
                <a:latin typeface="+mj-lt"/>
              </a:rPr>
              <a:t>—specifically</a:t>
            </a:r>
            <a:r>
              <a:rPr lang="en-US" altLang="ko-KR" dirty="0">
                <a:latin typeface="+mj-lt"/>
              </a:rPr>
              <a:t>, the </a:t>
            </a:r>
            <a:r>
              <a:rPr lang="en-US" altLang="ko-KR" sz="1600" i="1" dirty="0">
                <a:latin typeface="+mj-lt"/>
              </a:rPr>
              <a:t>n</a:t>
            </a:r>
            <a:r>
              <a:rPr lang="en-US" altLang="ko-KR" dirty="0">
                <a:latin typeface="+mj-lt"/>
              </a:rPr>
              <a:t>th column of </a:t>
            </a:r>
            <a:r>
              <a:rPr lang="en-US" altLang="ko-KR" sz="1600" dirty="0" err="1">
                <a:latin typeface="+mj-lt"/>
              </a:rPr>
              <a:t>dfrm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en-US" altLang="ko-KR" dirty="0" smtClean="0">
                <a:latin typeface="+mj-lt"/>
              </a:rPr>
              <a:t>    To </a:t>
            </a:r>
            <a:r>
              <a:rPr lang="en-US" altLang="ko-KR" dirty="0">
                <a:latin typeface="+mj-lt"/>
              </a:rPr>
              <a:t>select one or more columns and package them in a data frame, use the </a:t>
            </a:r>
            <a:r>
              <a:rPr lang="en-US" altLang="ko-KR" dirty="0" smtClean="0">
                <a:latin typeface="+mj-lt"/>
              </a:rPr>
              <a:t>following </a:t>
            </a:r>
            <a:r>
              <a:rPr lang="en-US" altLang="ko-KR" dirty="0" err="1" smtClean="0">
                <a:latin typeface="+mj-lt"/>
              </a:rPr>
              <a:t>sublist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expressions:</a:t>
            </a:r>
          </a:p>
          <a:p>
            <a:r>
              <a:rPr lang="en-US" altLang="ko-KR" sz="1600" dirty="0" err="1">
                <a:latin typeface="+mj-lt"/>
              </a:rPr>
              <a:t>dfrm</a:t>
            </a:r>
            <a:r>
              <a:rPr lang="en-US" altLang="ko-KR" sz="1600" dirty="0">
                <a:latin typeface="+mj-lt"/>
              </a:rPr>
              <a:t>[</a:t>
            </a:r>
            <a:r>
              <a:rPr lang="en-US" altLang="ko-KR" sz="1600" i="1" dirty="0">
                <a:latin typeface="+mj-lt"/>
              </a:rPr>
              <a:t>n</a:t>
            </a:r>
            <a:r>
              <a:rPr lang="en-US" altLang="ko-KR" sz="1600" dirty="0">
                <a:latin typeface="+mj-lt"/>
              </a:rPr>
              <a:t>]</a:t>
            </a:r>
          </a:p>
          <a:p>
            <a:r>
              <a:rPr lang="en-US" altLang="ko-KR" dirty="0" smtClean="0">
                <a:latin typeface="+mj-lt"/>
              </a:rPr>
              <a:t>    Returns </a:t>
            </a:r>
            <a:r>
              <a:rPr lang="en-US" altLang="ko-KR" dirty="0">
                <a:latin typeface="+mj-lt"/>
              </a:rPr>
              <a:t>a </a:t>
            </a:r>
            <a:r>
              <a:rPr lang="en-US" altLang="ko-KR" b="1" i="1" dirty="0">
                <a:latin typeface="+mj-lt"/>
              </a:rPr>
              <a:t>data frame </a:t>
            </a:r>
            <a:r>
              <a:rPr lang="en-US" altLang="ko-KR" dirty="0">
                <a:latin typeface="+mj-lt"/>
              </a:rPr>
              <a:t>consisting solely of the </a:t>
            </a:r>
            <a:r>
              <a:rPr lang="en-US" altLang="ko-KR" sz="1600" i="1" dirty="0">
                <a:latin typeface="+mj-lt"/>
              </a:rPr>
              <a:t>n</a:t>
            </a:r>
            <a:r>
              <a:rPr lang="en-US" altLang="ko-KR" dirty="0">
                <a:latin typeface="+mj-lt"/>
              </a:rPr>
              <a:t>th column of </a:t>
            </a:r>
            <a:r>
              <a:rPr lang="en-US" altLang="ko-KR" sz="1600" dirty="0" err="1">
                <a:latin typeface="+mj-lt"/>
              </a:rPr>
              <a:t>dfrm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en-US" altLang="ko-KR" sz="1600" dirty="0" err="1">
                <a:latin typeface="+mj-lt"/>
              </a:rPr>
              <a:t>dfrm</a:t>
            </a:r>
            <a:r>
              <a:rPr lang="en-US" altLang="ko-KR" sz="1600" dirty="0">
                <a:latin typeface="+mj-lt"/>
              </a:rPr>
              <a:t>[</a:t>
            </a:r>
            <a:r>
              <a:rPr lang="en-US" altLang="ko-KR" sz="1600" i="1" dirty="0">
                <a:latin typeface="+mj-lt"/>
              </a:rPr>
              <a:t>c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i="1" dirty="0">
                <a:latin typeface="+mj-lt"/>
              </a:rPr>
              <a:t>n</a:t>
            </a:r>
            <a:r>
              <a:rPr lang="en-US" altLang="ko-KR" sz="800" dirty="0">
                <a:latin typeface="+mj-lt"/>
              </a:rPr>
              <a:t>1</a:t>
            </a:r>
            <a:r>
              <a:rPr lang="en-US" altLang="ko-KR" sz="1600" dirty="0">
                <a:latin typeface="+mj-lt"/>
              </a:rPr>
              <a:t>, </a:t>
            </a:r>
            <a:r>
              <a:rPr lang="en-US" altLang="ko-KR" sz="1600" i="1" dirty="0">
                <a:latin typeface="+mj-lt"/>
              </a:rPr>
              <a:t>n</a:t>
            </a:r>
            <a:r>
              <a:rPr lang="en-US" altLang="ko-KR" sz="800" dirty="0">
                <a:latin typeface="+mj-lt"/>
              </a:rPr>
              <a:t>2</a:t>
            </a:r>
            <a:r>
              <a:rPr lang="en-US" altLang="ko-KR" sz="1600" dirty="0">
                <a:latin typeface="+mj-lt"/>
              </a:rPr>
              <a:t>, ..., </a:t>
            </a:r>
            <a:r>
              <a:rPr lang="en-US" altLang="ko-KR" sz="1600" i="1" dirty="0" err="1">
                <a:latin typeface="+mj-lt"/>
              </a:rPr>
              <a:t>n</a:t>
            </a:r>
            <a:r>
              <a:rPr lang="en-US" altLang="ko-KR" sz="800" i="1" dirty="0" err="1">
                <a:latin typeface="+mj-lt"/>
              </a:rPr>
              <a:t>k</a:t>
            </a:r>
            <a:r>
              <a:rPr lang="en-US" altLang="ko-KR" sz="1600" dirty="0">
                <a:latin typeface="+mj-lt"/>
              </a:rPr>
              <a:t>)]</a:t>
            </a:r>
          </a:p>
          <a:p>
            <a:r>
              <a:rPr lang="en-US" altLang="ko-KR" dirty="0" smtClean="0">
                <a:latin typeface="+mj-lt"/>
              </a:rPr>
              <a:t>    Returns </a:t>
            </a:r>
            <a:r>
              <a:rPr lang="en-US" altLang="ko-KR" dirty="0">
                <a:latin typeface="+mj-lt"/>
              </a:rPr>
              <a:t>a </a:t>
            </a:r>
            <a:r>
              <a:rPr lang="en-US" altLang="ko-KR" b="1" i="1" dirty="0">
                <a:latin typeface="+mj-lt"/>
              </a:rPr>
              <a:t>data frame </a:t>
            </a:r>
            <a:r>
              <a:rPr lang="en-US" altLang="ko-KR" dirty="0">
                <a:latin typeface="+mj-lt"/>
              </a:rPr>
              <a:t>built from the columns in positions </a:t>
            </a:r>
            <a:r>
              <a:rPr lang="en-US" altLang="ko-KR" i="1" dirty="0">
                <a:latin typeface="+mj-lt"/>
              </a:rPr>
              <a:t>n</a:t>
            </a:r>
            <a:r>
              <a:rPr lang="en-US" altLang="ko-KR" sz="800" dirty="0">
                <a:latin typeface="+mj-lt"/>
              </a:rPr>
              <a:t>1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i="1" dirty="0">
                <a:latin typeface="+mj-lt"/>
              </a:rPr>
              <a:t>n</a:t>
            </a:r>
            <a:r>
              <a:rPr lang="en-US" altLang="ko-KR" sz="800" dirty="0">
                <a:latin typeface="+mj-lt"/>
              </a:rPr>
              <a:t>2</a:t>
            </a:r>
            <a:r>
              <a:rPr lang="en-US" altLang="ko-KR" dirty="0">
                <a:latin typeface="+mj-lt"/>
              </a:rPr>
              <a:t>, ..., </a:t>
            </a:r>
            <a:r>
              <a:rPr lang="en-US" altLang="ko-KR" i="1" dirty="0" err="1">
                <a:latin typeface="+mj-lt"/>
              </a:rPr>
              <a:t>n</a:t>
            </a:r>
            <a:r>
              <a:rPr lang="en-US" altLang="ko-KR" sz="800" i="1" dirty="0" err="1">
                <a:latin typeface="+mj-lt"/>
              </a:rPr>
              <a:t>k</a:t>
            </a:r>
            <a:r>
              <a:rPr lang="en-US" altLang="ko-KR" sz="800" i="1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of </a:t>
            </a:r>
            <a:r>
              <a:rPr lang="en-US" altLang="ko-KR" sz="1600" dirty="0" err="1" smtClean="0">
                <a:latin typeface="+mj-lt"/>
              </a:rPr>
              <a:t>dfrm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r>
              <a:rPr lang="en-US" altLang="ko-KR" dirty="0" smtClean="0">
                <a:latin typeface="+mj-lt"/>
              </a:rPr>
              <a:t>You </a:t>
            </a:r>
            <a:r>
              <a:rPr lang="en-US" altLang="ko-KR" dirty="0">
                <a:latin typeface="+mj-lt"/>
              </a:rPr>
              <a:t>can use matrix-style subscripting to select one or more columns:</a:t>
            </a:r>
          </a:p>
          <a:p>
            <a:r>
              <a:rPr lang="en-US" altLang="ko-KR" sz="1600" dirty="0" err="1" smtClean="0">
                <a:latin typeface="+mj-lt"/>
              </a:rPr>
              <a:t>dfrm</a:t>
            </a:r>
            <a:r>
              <a:rPr lang="en-US" altLang="ko-KR" sz="1600" dirty="0">
                <a:latin typeface="+mj-lt"/>
              </a:rPr>
              <a:t>[, </a:t>
            </a:r>
            <a:r>
              <a:rPr lang="en-US" altLang="ko-KR" sz="1600" i="1" dirty="0">
                <a:latin typeface="+mj-lt"/>
              </a:rPr>
              <a:t>n</a:t>
            </a:r>
            <a:r>
              <a:rPr lang="en-US" altLang="ko-KR" sz="1600" dirty="0">
                <a:latin typeface="+mj-lt"/>
              </a:rPr>
              <a:t>]</a:t>
            </a:r>
          </a:p>
          <a:p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   Returns </a:t>
            </a:r>
            <a:r>
              <a:rPr lang="en-US" altLang="ko-KR" dirty="0">
                <a:latin typeface="+mj-lt"/>
              </a:rPr>
              <a:t>the </a:t>
            </a:r>
            <a:r>
              <a:rPr lang="en-US" altLang="ko-KR" sz="1600" i="1" dirty="0">
                <a:latin typeface="+mj-lt"/>
              </a:rPr>
              <a:t>n</a:t>
            </a:r>
            <a:r>
              <a:rPr lang="en-US" altLang="ko-KR" dirty="0">
                <a:latin typeface="+mj-lt"/>
              </a:rPr>
              <a:t>th column (assuming that </a:t>
            </a:r>
            <a:r>
              <a:rPr lang="en-US" altLang="ko-KR" i="1" dirty="0">
                <a:latin typeface="+mj-lt"/>
              </a:rPr>
              <a:t>n </a:t>
            </a:r>
            <a:r>
              <a:rPr lang="en-US" altLang="ko-KR" dirty="0">
                <a:latin typeface="+mj-lt"/>
              </a:rPr>
              <a:t>contains </a:t>
            </a:r>
            <a:r>
              <a:rPr lang="en-US" altLang="ko-KR" b="1" dirty="0">
                <a:latin typeface="+mj-lt"/>
              </a:rPr>
              <a:t>exactly one value</a:t>
            </a:r>
            <a:r>
              <a:rPr lang="en-US" altLang="ko-KR" dirty="0">
                <a:latin typeface="+mj-lt"/>
              </a:rPr>
              <a:t>).</a:t>
            </a:r>
          </a:p>
          <a:p>
            <a:r>
              <a:rPr lang="en-US" altLang="ko-KR" sz="1600" dirty="0" err="1" smtClean="0">
                <a:latin typeface="+mj-lt"/>
              </a:rPr>
              <a:t>dfrm</a:t>
            </a:r>
            <a:r>
              <a:rPr lang="en-US" altLang="ko-KR" sz="1600" dirty="0">
                <a:latin typeface="+mj-lt"/>
              </a:rPr>
              <a:t>[, </a:t>
            </a:r>
            <a:r>
              <a:rPr lang="en-US" altLang="ko-KR" sz="1600" i="1" dirty="0">
                <a:latin typeface="+mj-lt"/>
              </a:rPr>
              <a:t>c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i="1" dirty="0">
                <a:latin typeface="+mj-lt"/>
              </a:rPr>
              <a:t>n</a:t>
            </a:r>
            <a:r>
              <a:rPr lang="en-US" altLang="ko-KR" sz="800" dirty="0">
                <a:latin typeface="+mj-lt"/>
              </a:rPr>
              <a:t>1</a:t>
            </a:r>
            <a:r>
              <a:rPr lang="en-US" altLang="ko-KR" sz="1600" dirty="0">
                <a:latin typeface="+mj-lt"/>
              </a:rPr>
              <a:t>, </a:t>
            </a:r>
            <a:r>
              <a:rPr lang="en-US" altLang="ko-KR" sz="1600" i="1" dirty="0">
                <a:latin typeface="+mj-lt"/>
              </a:rPr>
              <a:t>n</a:t>
            </a:r>
            <a:r>
              <a:rPr lang="en-US" altLang="ko-KR" sz="800" dirty="0">
                <a:latin typeface="+mj-lt"/>
              </a:rPr>
              <a:t>2</a:t>
            </a:r>
            <a:r>
              <a:rPr lang="en-US" altLang="ko-KR" sz="1600" dirty="0">
                <a:latin typeface="+mj-lt"/>
              </a:rPr>
              <a:t>, ..., </a:t>
            </a:r>
            <a:r>
              <a:rPr lang="en-US" altLang="ko-KR" sz="1600" i="1" dirty="0" err="1">
                <a:latin typeface="+mj-lt"/>
              </a:rPr>
              <a:t>n</a:t>
            </a:r>
            <a:r>
              <a:rPr lang="en-US" altLang="ko-KR" sz="800" i="1" dirty="0" err="1">
                <a:latin typeface="+mj-lt"/>
              </a:rPr>
              <a:t>k</a:t>
            </a:r>
            <a:r>
              <a:rPr lang="en-US" altLang="ko-KR" sz="1600" dirty="0">
                <a:latin typeface="+mj-lt"/>
              </a:rPr>
              <a:t>)]</a:t>
            </a:r>
          </a:p>
          <a:p>
            <a:r>
              <a:rPr lang="en-US" altLang="ko-KR" dirty="0" smtClean="0">
                <a:latin typeface="+mj-lt"/>
              </a:rPr>
              <a:t>    Returns </a:t>
            </a:r>
            <a:r>
              <a:rPr lang="en-US" altLang="ko-KR" dirty="0">
                <a:latin typeface="+mj-lt"/>
              </a:rPr>
              <a:t>a </a:t>
            </a:r>
            <a:r>
              <a:rPr lang="en-US" altLang="ko-KR" b="1" i="1" dirty="0">
                <a:latin typeface="+mj-lt"/>
              </a:rPr>
              <a:t>data frame </a:t>
            </a:r>
            <a:r>
              <a:rPr lang="en-US" altLang="ko-KR" dirty="0">
                <a:latin typeface="+mj-lt"/>
              </a:rPr>
              <a:t>built from the columns in positions </a:t>
            </a:r>
            <a:r>
              <a:rPr lang="en-US" altLang="ko-KR" i="1" dirty="0">
                <a:latin typeface="+mj-lt"/>
              </a:rPr>
              <a:t>n</a:t>
            </a:r>
            <a:r>
              <a:rPr lang="en-US" altLang="ko-KR" sz="800" dirty="0">
                <a:latin typeface="+mj-lt"/>
              </a:rPr>
              <a:t>1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i="1" dirty="0">
                <a:latin typeface="+mj-lt"/>
              </a:rPr>
              <a:t>n</a:t>
            </a:r>
            <a:r>
              <a:rPr lang="en-US" altLang="ko-KR" sz="800" dirty="0">
                <a:latin typeface="+mj-lt"/>
              </a:rPr>
              <a:t>2</a:t>
            </a:r>
            <a:r>
              <a:rPr lang="en-US" altLang="ko-KR" dirty="0">
                <a:latin typeface="+mj-lt"/>
              </a:rPr>
              <a:t>, ..., </a:t>
            </a:r>
            <a:r>
              <a:rPr lang="en-US" altLang="ko-KR" i="1" dirty="0" err="1">
                <a:latin typeface="+mj-lt"/>
              </a:rPr>
              <a:t>n</a:t>
            </a:r>
            <a:r>
              <a:rPr lang="en-US" altLang="ko-KR" sz="800" i="1" dirty="0" err="1">
                <a:latin typeface="+mj-lt"/>
              </a:rPr>
              <a:t>k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7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72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Selecting Data Frame Columns by Name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379956" y="1072721"/>
            <a:ext cx="1124419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atin typeface="+mj-lt"/>
              </a:rPr>
              <a:t>dfrm</a:t>
            </a:r>
            <a:r>
              <a:rPr lang="en-US" altLang="ko-KR" sz="1600" b="1" dirty="0">
                <a:latin typeface="+mj-lt"/>
              </a:rPr>
              <a:t>[["</a:t>
            </a:r>
            <a:r>
              <a:rPr lang="en-US" altLang="ko-KR" sz="1600" b="1" i="1" dirty="0">
                <a:latin typeface="+mj-lt"/>
              </a:rPr>
              <a:t>name</a:t>
            </a:r>
            <a:r>
              <a:rPr lang="en-US" altLang="ko-KR" sz="1600" b="1" dirty="0">
                <a:latin typeface="+mj-lt"/>
              </a:rPr>
              <a:t>"]]</a:t>
            </a:r>
          </a:p>
          <a:p>
            <a:r>
              <a:rPr lang="en-US" altLang="ko-KR" dirty="0">
                <a:latin typeface="+mj-lt"/>
              </a:rPr>
              <a:t>Returns </a:t>
            </a:r>
            <a:r>
              <a:rPr lang="en-US" altLang="ko-KR" i="1" dirty="0">
                <a:latin typeface="+mj-lt"/>
              </a:rPr>
              <a:t>one column</a:t>
            </a:r>
            <a:r>
              <a:rPr lang="en-US" altLang="ko-KR" dirty="0">
                <a:latin typeface="+mj-lt"/>
              </a:rPr>
              <a:t>, the column called </a:t>
            </a:r>
            <a:r>
              <a:rPr lang="en-US" altLang="ko-KR" sz="1600" i="1" dirty="0">
                <a:latin typeface="+mj-lt"/>
              </a:rPr>
              <a:t>name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sz="1600" b="1" dirty="0" err="1">
                <a:latin typeface="+mj-lt"/>
              </a:rPr>
              <a:t>dfrm$</a:t>
            </a:r>
            <a:r>
              <a:rPr lang="en-US" altLang="ko-KR" sz="1600" b="1" i="1" dirty="0" err="1">
                <a:latin typeface="+mj-lt"/>
              </a:rPr>
              <a:t>name</a:t>
            </a:r>
            <a:endParaRPr lang="en-US" altLang="ko-KR" sz="1600" b="1" i="1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Same as previous, just different syntax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To select one or more columns and package them in a data frame, use these </a:t>
            </a:r>
            <a:r>
              <a:rPr lang="en-US" altLang="ko-KR" dirty="0" smtClean="0">
                <a:latin typeface="+mj-lt"/>
              </a:rPr>
              <a:t>list expressions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sz="1600" b="1" dirty="0" err="1">
                <a:latin typeface="+mj-lt"/>
              </a:rPr>
              <a:t>dfrm</a:t>
            </a:r>
            <a:r>
              <a:rPr lang="en-US" altLang="ko-KR" sz="1600" b="1" dirty="0">
                <a:latin typeface="+mj-lt"/>
              </a:rPr>
              <a:t>["</a:t>
            </a:r>
            <a:r>
              <a:rPr lang="en-US" altLang="ko-KR" sz="1600" b="1" i="1" dirty="0">
                <a:latin typeface="+mj-lt"/>
              </a:rPr>
              <a:t>name</a:t>
            </a:r>
            <a:r>
              <a:rPr lang="en-US" altLang="ko-KR" sz="1600" b="1" dirty="0" smtClean="0">
                <a:latin typeface="+mj-lt"/>
              </a:rPr>
              <a:t>"]</a:t>
            </a:r>
            <a:endParaRPr lang="en-US" altLang="ko-KR" sz="1600" b="1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Selects one column and packages it inside a data frame object.</a:t>
            </a:r>
          </a:p>
          <a:p>
            <a:endParaRPr lang="en-US" altLang="ko-KR" sz="1600" b="1" dirty="0" smtClean="0">
              <a:latin typeface="+mj-lt"/>
            </a:endParaRPr>
          </a:p>
          <a:p>
            <a:r>
              <a:rPr lang="en-US" altLang="ko-KR" sz="1600" b="1" dirty="0" err="1" smtClean="0">
                <a:latin typeface="+mj-lt"/>
              </a:rPr>
              <a:t>dfrm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b="1" i="1" dirty="0" smtClean="0">
                <a:latin typeface="+mj-lt"/>
              </a:rPr>
              <a:t>c</a:t>
            </a:r>
            <a:r>
              <a:rPr lang="en-US" altLang="ko-KR" sz="1600" b="1" dirty="0">
                <a:latin typeface="+mj-lt"/>
              </a:rPr>
              <a:t>("</a:t>
            </a:r>
            <a:r>
              <a:rPr lang="en-US" altLang="ko-KR" sz="1600" b="1" i="1" dirty="0">
                <a:latin typeface="+mj-lt"/>
              </a:rPr>
              <a:t>name</a:t>
            </a:r>
            <a:r>
              <a:rPr lang="en-US" altLang="ko-KR" sz="800" b="1" dirty="0">
                <a:latin typeface="+mj-lt"/>
              </a:rPr>
              <a:t>1</a:t>
            </a:r>
            <a:r>
              <a:rPr lang="en-US" altLang="ko-KR" sz="1600" b="1" dirty="0">
                <a:latin typeface="+mj-lt"/>
              </a:rPr>
              <a:t>", "</a:t>
            </a:r>
            <a:r>
              <a:rPr lang="en-US" altLang="ko-KR" sz="1600" b="1" i="1" dirty="0">
                <a:latin typeface="+mj-lt"/>
              </a:rPr>
              <a:t>name</a:t>
            </a:r>
            <a:r>
              <a:rPr lang="en-US" altLang="ko-KR" sz="800" b="1" dirty="0">
                <a:latin typeface="+mj-lt"/>
              </a:rPr>
              <a:t>2</a:t>
            </a:r>
            <a:r>
              <a:rPr lang="en-US" altLang="ko-KR" sz="1600" b="1" dirty="0">
                <a:latin typeface="+mj-lt"/>
              </a:rPr>
              <a:t>", ..., "</a:t>
            </a:r>
            <a:r>
              <a:rPr lang="en-US" altLang="ko-KR" sz="1600" b="1" i="1" dirty="0" err="1">
                <a:latin typeface="+mj-lt"/>
              </a:rPr>
              <a:t>name</a:t>
            </a:r>
            <a:r>
              <a:rPr lang="en-US" altLang="ko-KR" sz="800" b="1" i="1" dirty="0" err="1">
                <a:latin typeface="+mj-lt"/>
              </a:rPr>
              <a:t>k</a:t>
            </a:r>
            <a:r>
              <a:rPr lang="en-US" altLang="ko-KR" sz="1600" b="1" dirty="0" smtClean="0">
                <a:latin typeface="+mj-lt"/>
              </a:rPr>
              <a:t>")]</a:t>
            </a:r>
            <a:endParaRPr lang="en-US" altLang="ko-KR" sz="1600" b="1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Selects several columns and packages them in a data frame.</a:t>
            </a:r>
          </a:p>
          <a:p>
            <a:r>
              <a:rPr lang="en-US" altLang="ko-KR" dirty="0">
                <a:latin typeface="+mj-lt"/>
              </a:rPr>
              <a:t>You can use matrix-style subscripting to select one or more columns</a:t>
            </a:r>
            <a:r>
              <a:rPr lang="en-US" altLang="ko-KR" dirty="0" smtClean="0">
                <a:latin typeface="+mj-lt"/>
              </a:rPr>
              <a:t>: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sz="1600" b="1" dirty="0" err="1">
                <a:latin typeface="+mj-lt"/>
              </a:rPr>
              <a:t>dfrm</a:t>
            </a:r>
            <a:r>
              <a:rPr lang="en-US" altLang="ko-KR" sz="1600" b="1" dirty="0">
                <a:latin typeface="+mj-lt"/>
              </a:rPr>
              <a:t>[, "</a:t>
            </a:r>
            <a:r>
              <a:rPr lang="en-US" altLang="ko-KR" sz="1600" b="1" i="1" dirty="0">
                <a:latin typeface="+mj-lt"/>
              </a:rPr>
              <a:t>name</a:t>
            </a:r>
            <a:r>
              <a:rPr lang="en-US" altLang="ko-KR" sz="1600" b="1" dirty="0">
                <a:latin typeface="+mj-lt"/>
              </a:rPr>
              <a:t>"]</a:t>
            </a:r>
          </a:p>
          <a:p>
            <a:r>
              <a:rPr lang="en-US" altLang="ko-KR" dirty="0">
                <a:latin typeface="+mj-lt"/>
              </a:rPr>
              <a:t>Returns the named column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sz="1600" b="1" dirty="0" err="1">
                <a:latin typeface="+mj-lt"/>
              </a:rPr>
              <a:t>dfrm</a:t>
            </a:r>
            <a:r>
              <a:rPr lang="en-US" altLang="ko-KR" sz="1600" b="1" dirty="0">
                <a:latin typeface="+mj-lt"/>
              </a:rPr>
              <a:t>[, </a:t>
            </a:r>
            <a:r>
              <a:rPr lang="en-US" altLang="ko-KR" sz="1600" b="1" i="1" dirty="0">
                <a:latin typeface="+mj-lt"/>
              </a:rPr>
              <a:t>c</a:t>
            </a:r>
            <a:r>
              <a:rPr lang="en-US" altLang="ko-KR" sz="1600" b="1" dirty="0">
                <a:latin typeface="+mj-lt"/>
              </a:rPr>
              <a:t>("</a:t>
            </a:r>
            <a:r>
              <a:rPr lang="en-US" altLang="ko-KR" sz="1600" b="1" i="1" dirty="0">
                <a:latin typeface="+mj-lt"/>
              </a:rPr>
              <a:t>name</a:t>
            </a:r>
            <a:r>
              <a:rPr lang="en-US" altLang="ko-KR" sz="800" b="1" dirty="0">
                <a:latin typeface="+mj-lt"/>
              </a:rPr>
              <a:t>1</a:t>
            </a:r>
            <a:r>
              <a:rPr lang="en-US" altLang="ko-KR" sz="1600" b="1" dirty="0">
                <a:latin typeface="+mj-lt"/>
              </a:rPr>
              <a:t>", "</a:t>
            </a:r>
            <a:r>
              <a:rPr lang="en-US" altLang="ko-KR" sz="1600" b="1" i="1" dirty="0">
                <a:latin typeface="+mj-lt"/>
              </a:rPr>
              <a:t>name</a:t>
            </a:r>
            <a:r>
              <a:rPr lang="en-US" altLang="ko-KR" sz="800" b="1" dirty="0">
                <a:latin typeface="+mj-lt"/>
              </a:rPr>
              <a:t>2</a:t>
            </a:r>
            <a:r>
              <a:rPr lang="en-US" altLang="ko-KR" sz="1600" b="1" dirty="0">
                <a:latin typeface="+mj-lt"/>
              </a:rPr>
              <a:t>", ..., "</a:t>
            </a:r>
            <a:r>
              <a:rPr lang="en-US" altLang="ko-KR" sz="1600" b="1" i="1" dirty="0" err="1">
                <a:latin typeface="+mj-lt"/>
              </a:rPr>
              <a:t>name</a:t>
            </a:r>
            <a:r>
              <a:rPr lang="en-US" altLang="ko-KR" sz="800" b="1" i="1" dirty="0" err="1">
                <a:latin typeface="+mj-lt"/>
              </a:rPr>
              <a:t>k</a:t>
            </a:r>
            <a:r>
              <a:rPr lang="en-US" altLang="ko-KR" sz="1600" b="1" dirty="0">
                <a:latin typeface="+mj-lt"/>
              </a:rPr>
              <a:t>")]</a:t>
            </a:r>
          </a:p>
          <a:p>
            <a:r>
              <a:rPr lang="en-US" altLang="ko-KR" dirty="0">
                <a:latin typeface="+mj-lt"/>
              </a:rPr>
              <a:t>Selects several columns and packages in a data frame.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03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82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Selecting Rows and Columns More Easily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08442" y="1523658"/>
            <a:ext cx="9628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Use the subset function. The select argument is a column name, or a vector of column</a:t>
            </a:r>
          </a:p>
          <a:p>
            <a:r>
              <a:rPr lang="en-US" altLang="ko-KR" dirty="0">
                <a:latin typeface="+mj-lt"/>
              </a:rPr>
              <a:t>names, to be selected: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subset(</a:t>
            </a:r>
            <a:r>
              <a:rPr lang="en-US" altLang="ko-KR" b="1" dirty="0" err="1">
                <a:latin typeface="+mj-lt"/>
              </a:rPr>
              <a:t>dfrm</a:t>
            </a:r>
            <a:r>
              <a:rPr lang="en-US" altLang="ko-KR" b="1" dirty="0">
                <a:latin typeface="+mj-lt"/>
              </a:rPr>
              <a:t>, select=</a:t>
            </a:r>
            <a:r>
              <a:rPr lang="en-US" altLang="ko-KR" b="1" i="1" dirty="0" err="1">
                <a:latin typeface="+mj-lt"/>
              </a:rPr>
              <a:t>colname</a:t>
            </a:r>
            <a:r>
              <a:rPr lang="en-US" altLang="ko-KR" b="1" dirty="0">
                <a:latin typeface="+mj-lt"/>
              </a:rPr>
              <a:t>)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subset(</a:t>
            </a:r>
            <a:r>
              <a:rPr lang="en-US" altLang="ko-KR" b="1" dirty="0" err="1">
                <a:latin typeface="+mj-lt"/>
              </a:rPr>
              <a:t>dfrm</a:t>
            </a:r>
            <a:r>
              <a:rPr lang="en-US" altLang="ko-KR" b="1" dirty="0">
                <a:latin typeface="+mj-lt"/>
              </a:rPr>
              <a:t>, select=c(</a:t>
            </a:r>
            <a:r>
              <a:rPr lang="en-US" altLang="ko-KR" b="1" i="1" dirty="0">
                <a:latin typeface="+mj-lt"/>
              </a:rPr>
              <a:t>colname</a:t>
            </a:r>
            <a:r>
              <a:rPr lang="en-US" altLang="ko-KR" b="1" dirty="0">
                <a:latin typeface="+mj-lt"/>
              </a:rPr>
              <a:t>1, ..., </a:t>
            </a:r>
            <a:r>
              <a:rPr lang="en-US" altLang="ko-KR" b="1" i="1" dirty="0" err="1">
                <a:latin typeface="+mj-lt"/>
              </a:rPr>
              <a:t>colnameN</a:t>
            </a:r>
            <a:r>
              <a:rPr lang="en-US" altLang="ko-KR" b="1" dirty="0">
                <a:latin typeface="+mj-lt"/>
              </a:rPr>
              <a:t>))</a:t>
            </a:r>
            <a:endParaRPr lang="ko-KR" altLang="en-US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8442" y="3273706"/>
            <a:ext cx="965339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</a:t>
            </a:r>
            <a:r>
              <a:rPr lang="en-US" altLang="ko-KR" sz="1600" dirty="0">
                <a:latin typeface="+mj-lt"/>
              </a:rPr>
              <a:t>subset </a:t>
            </a:r>
            <a:r>
              <a:rPr lang="en-US" altLang="ko-KR" dirty="0">
                <a:latin typeface="+mj-lt"/>
              </a:rPr>
              <a:t>argument is a logical expression that selects rows. Inside the expression,</a:t>
            </a:r>
          </a:p>
          <a:p>
            <a:r>
              <a:rPr lang="en-US" altLang="ko-KR" dirty="0">
                <a:latin typeface="+mj-lt"/>
              </a:rPr>
              <a:t>you can refer to the column names as part of the logical expression. In this example,</a:t>
            </a:r>
          </a:p>
          <a:p>
            <a:r>
              <a:rPr lang="en-US" altLang="ko-KR" sz="1600" dirty="0">
                <a:latin typeface="+mj-lt"/>
              </a:rPr>
              <a:t>response </a:t>
            </a:r>
            <a:r>
              <a:rPr lang="en-US" altLang="ko-KR" dirty="0">
                <a:latin typeface="+mj-lt"/>
              </a:rPr>
              <a:t>is a column in the data frame, and we are selecting rows with a positive</a:t>
            </a:r>
          </a:p>
          <a:p>
            <a:r>
              <a:rPr lang="en-US" altLang="ko-KR" sz="1600" dirty="0">
                <a:latin typeface="+mj-lt"/>
              </a:rPr>
              <a:t>response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subset(</a:t>
            </a:r>
            <a:r>
              <a:rPr lang="en-US" altLang="ko-KR" sz="1400" b="1" dirty="0" err="1">
                <a:latin typeface="+mj-lt"/>
              </a:rPr>
              <a:t>dfrm</a:t>
            </a:r>
            <a:r>
              <a:rPr lang="en-US" altLang="ko-KR" sz="1400" b="1" dirty="0">
                <a:latin typeface="+mj-lt"/>
              </a:rPr>
              <a:t>, subset=(response &gt; 0))</a:t>
            </a:r>
          </a:p>
          <a:p>
            <a:r>
              <a:rPr lang="en-US" altLang="ko-KR" sz="1600" dirty="0">
                <a:latin typeface="+mj-lt"/>
              </a:rPr>
              <a:t>subset </a:t>
            </a:r>
            <a:r>
              <a:rPr lang="en-US" altLang="ko-KR" dirty="0">
                <a:latin typeface="+mj-lt"/>
              </a:rPr>
              <a:t>is most useful when you combine the </a:t>
            </a:r>
            <a:r>
              <a:rPr lang="en-US" altLang="ko-KR" sz="1600" dirty="0">
                <a:latin typeface="+mj-lt"/>
              </a:rPr>
              <a:t>select </a:t>
            </a:r>
            <a:r>
              <a:rPr lang="en-US" altLang="ko-KR" dirty="0">
                <a:latin typeface="+mj-lt"/>
              </a:rPr>
              <a:t>and </a:t>
            </a:r>
            <a:r>
              <a:rPr lang="en-US" altLang="ko-KR" sz="1600" dirty="0">
                <a:latin typeface="+mj-lt"/>
              </a:rPr>
              <a:t>subset </a:t>
            </a:r>
            <a:r>
              <a:rPr lang="en-US" altLang="ko-KR" dirty="0">
                <a:latin typeface="+mj-lt"/>
              </a:rPr>
              <a:t>arguments: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subset(</a:t>
            </a:r>
            <a:r>
              <a:rPr lang="en-US" altLang="ko-KR" sz="1400" b="1" dirty="0" err="1">
                <a:latin typeface="+mj-lt"/>
              </a:rPr>
              <a:t>dfrm</a:t>
            </a:r>
            <a:r>
              <a:rPr lang="en-US" altLang="ko-KR" sz="1400" b="1" dirty="0">
                <a:latin typeface="+mj-lt"/>
              </a:rPr>
              <a:t>, select=c(</a:t>
            </a:r>
            <a:r>
              <a:rPr lang="en-US" altLang="ko-KR" sz="1400" b="1" dirty="0" err="1">
                <a:latin typeface="+mj-lt"/>
              </a:rPr>
              <a:t>predictor,response</a:t>
            </a:r>
            <a:r>
              <a:rPr lang="en-US" altLang="ko-KR" sz="1400" b="1" dirty="0">
                <a:latin typeface="+mj-lt"/>
              </a:rPr>
              <a:t>), subset=(response &gt; 0))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0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77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Changing </a:t>
            </a:r>
            <a:r>
              <a:rPr lang="en-US" altLang="ko-KR" sz="3600" dirty="0"/>
              <a:t>the Names of Data Frame Columns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33494" y="1561847"/>
            <a:ext cx="9628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Data frames have a </a:t>
            </a:r>
            <a:r>
              <a:rPr lang="en-US" altLang="ko-KR" dirty="0" err="1"/>
              <a:t>colnames</a:t>
            </a:r>
            <a:r>
              <a:rPr lang="en-US" altLang="ko-KR" dirty="0"/>
              <a:t> attribute that is a vector of column names. </a:t>
            </a:r>
            <a:endParaRPr lang="en-US" altLang="ko-KR" dirty="0" smtClean="0"/>
          </a:p>
          <a:p>
            <a:r>
              <a:rPr lang="en-US" altLang="ko-KR" dirty="0" smtClean="0"/>
              <a:t>You </a:t>
            </a:r>
            <a:r>
              <a:rPr lang="en-US" altLang="ko-KR" dirty="0"/>
              <a:t>can </a:t>
            </a:r>
            <a:r>
              <a:rPr lang="en-US" altLang="ko-KR" dirty="0" smtClean="0"/>
              <a:t>update individual </a:t>
            </a:r>
            <a:r>
              <a:rPr lang="en-US" altLang="ko-KR" dirty="0"/>
              <a:t>names or the entire vector: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colnames</a:t>
            </a:r>
            <a:r>
              <a:rPr lang="en-US" altLang="ko-KR" b="1" dirty="0"/>
              <a:t>(</a:t>
            </a:r>
            <a:r>
              <a:rPr lang="en-US" altLang="ko-KR" b="1" dirty="0" err="1"/>
              <a:t>dfrm</a:t>
            </a:r>
            <a:r>
              <a:rPr lang="en-US" altLang="ko-KR" b="1" dirty="0"/>
              <a:t>) &lt;- </a:t>
            </a:r>
            <a:r>
              <a:rPr lang="en-US" altLang="ko-KR" b="1" dirty="0" err="1"/>
              <a:t>newnames</a:t>
            </a:r>
            <a:r>
              <a:rPr lang="en-US" altLang="ko-KR" b="1" dirty="0"/>
              <a:t> </a:t>
            </a:r>
            <a:r>
              <a:rPr lang="en-US" altLang="ko-KR" dirty="0"/>
              <a:t># </a:t>
            </a:r>
            <a:r>
              <a:rPr lang="en-US" altLang="ko-KR" dirty="0" err="1"/>
              <a:t>newnames</a:t>
            </a:r>
            <a:r>
              <a:rPr lang="en-US" altLang="ko-KR" dirty="0"/>
              <a:t> is a vector of character strings</a:t>
            </a:r>
            <a:endParaRPr lang="ko-KR" alt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327" y="2870661"/>
            <a:ext cx="461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Editing a Data Frame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533495" y="3855787"/>
            <a:ext cx="100008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R includes a data editor that displays your data frame in a spreadsheet-like window.</a:t>
            </a:r>
          </a:p>
          <a:p>
            <a:r>
              <a:rPr lang="en-US" altLang="ko-KR" dirty="0">
                <a:latin typeface="+mj-lt"/>
              </a:rPr>
              <a:t>Invoke the editor using the </a:t>
            </a:r>
            <a:r>
              <a:rPr lang="en-US" altLang="ko-KR" sz="1600" dirty="0">
                <a:latin typeface="+mj-lt"/>
              </a:rPr>
              <a:t>edit </a:t>
            </a:r>
            <a:r>
              <a:rPr lang="en-US" altLang="ko-KR" dirty="0">
                <a:latin typeface="+mj-lt"/>
              </a:rPr>
              <a:t>function: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temp &lt;- edit(</a:t>
            </a:r>
            <a:r>
              <a:rPr lang="en-US" altLang="ko-KR" sz="1400" b="1" dirty="0" err="1">
                <a:latin typeface="+mj-lt"/>
              </a:rPr>
              <a:t>dfrm</a:t>
            </a:r>
            <a:r>
              <a:rPr lang="en-US" altLang="ko-KR" sz="1400" b="1" dirty="0">
                <a:latin typeface="+mj-lt"/>
              </a:rPr>
              <a:t>)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dfrm</a:t>
            </a:r>
            <a:r>
              <a:rPr lang="en-US" altLang="ko-KR" sz="1400" b="1" dirty="0">
                <a:latin typeface="+mj-lt"/>
              </a:rPr>
              <a:t> &lt;- temp </a:t>
            </a:r>
            <a:r>
              <a:rPr lang="en-US" altLang="ko-KR" sz="1400" dirty="0">
                <a:latin typeface="+mj-lt"/>
              </a:rPr>
              <a:t># Overwrite only if you're happy with the changes!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494" y="5013265"/>
            <a:ext cx="107900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If you are feeling brave, the </a:t>
            </a:r>
            <a:r>
              <a:rPr lang="en-US" altLang="ko-KR" sz="1600" dirty="0">
                <a:latin typeface="+mj-lt"/>
              </a:rPr>
              <a:t>fix </a:t>
            </a:r>
            <a:r>
              <a:rPr lang="en-US" altLang="ko-KR" dirty="0">
                <a:latin typeface="+mj-lt"/>
              </a:rPr>
              <a:t>function invokes the editor and overwrites your variable</a:t>
            </a:r>
          </a:p>
          <a:p>
            <a:r>
              <a:rPr lang="en-US" altLang="ko-KR" dirty="0">
                <a:latin typeface="+mj-lt"/>
              </a:rPr>
              <a:t>with the result. There is no “undo”, however: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fix(</a:t>
            </a:r>
            <a:r>
              <a:rPr lang="en-US" altLang="ko-KR" sz="1400" b="1" dirty="0" err="1">
                <a:latin typeface="+mj-lt"/>
              </a:rPr>
              <a:t>dfrm</a:t>
            </a:r>
            <a:r>
              <a:rPr lang="en-US" altLang="ko-KR" sz="1400" b="1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4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7417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Removing NAs from a Data Frame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20968" y="1151610"/>
            <a:ext cx="9628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</a:t>
            </a:r>
            <a:r>
              <a:rPr lang="en-US" altLang="ko-KR" dirty="0" err="1"/>
              <a:t>na.omit</a:t>
            </a:r>
            <a:r>
              <a:rPr lang="en-US" altLang="ko-KR" dirty="0"/>
              <a:t> to remove rows that contain any NA values.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clean &lt;- </a:t>
            </a:r>
            <a:r>
              <a:rPr lang="en-US" altLang="ko-KR" b="1" dirty="0" err="1"/>
              <a:t>na.omit</a:t>
            </a:r>
            <a:r>
              <a:rPr lang="en-US" altLang="ko-KR" b="1" dirty="0"/>
              <a:t>(</a:t>
            </a:r>
            <a:r>
              <a:rPr lang="en-US" altLang="ko-KR" b="1" dirty="0" err="1"/>
              <a:t>dfrm</a:t>
            </a:r>
            <a:r>
              <a:rPr lang="en-US" altLang="ko-KR" b="1" dirty="0"/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327" y="2870661"/>
            <a:ext cx="623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Excluding Columns by Name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533494" y="3673018"/>
            <a:ext cx="10000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subset(</a:t>
            </a:r>
            <a:r>
              <a:rPr lang="en-US" altLang="ko-KR" b="1" dirty="0" err="1"/>
              <a:t>dfrm</a:t>
            </a:r>
            <a:r>
              <a:rPr lang="en-US" altLang="ko-KR" b="1" dirty="0"/>
              <a:t>, select = -</a:t>
            </a:r>
            <a:r>
              <a:rPr lang="en-US" altLang="ko-KR" b="1" dirty="0" err="1"/>
              <a:t>badboy</a:t>
            </a:r>
            <a:r>
              <a:rPr lang="en-US" altLang="ko-KR" b="1" dirty="0"/>
              <a:t>) </a:t>
            </a:r>
            <a:r>
              <a:rPr lang="en-US" altLang="ko-KR" dirty="0"/>
              <a:t># All columns except </a:t>
            </a:r>
            <a:r>
              <a:rPr lang="en-US" altLang="ko-KR" dirty="0" err="1"/>
              <a:t>badboy</a:t>
            </a:r>
            <a:endParaRPr lang="ko-KR" altLang="en-US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3494" y="1899746"/>
            <a:ext cx="10790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65B4"/>
                </a:solidFill>
                <a:latin typeface="+mj-lt"/>
              </a:rPr>
              <a:t>Remember that </a:t>
            </a:r>
            <a:r>
              <a:rPr lang="en-US" altLang="ko-KR" sz="1600" b="1" dirty="0" err="1">
                <a:solidFill>
                  <a:srgbClr val="0065B4"/>
                </a:solidFill>
                <a:latin typeface="+mj-lt"/>
              </a:rPr>
              <a:t>na.omit</a:t>
            </a:r>
            <a:r>
              <a:rPr lang="en-US" altLang="ko-KR" sz="1600" b="1" dirty="0">
                <a:solidFill>
                  <a:srgbClr val="0065B4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0065B4"/>
                </a:solidFill>
                <a:latin typeface="+mj-lt"/>
              </a:rPr>
              <a:t>will remove entire rows, not</a:t>
            </a:r>
          </a:p>
          <a:p>
            <a:r>
              <a:rPr lang="en-US" altLang="ko-KR" b="1" dirty="0">
                <a:solidFill>
                  <a:srgbClr val="0065B4"/>
                </a:solidFill>
                <a:latin typeface="+mj-lt"/>
              </a:rPr>
              <a:t>just the NA values, which could eliminate a lot of useful information</a:t>
            </a:r>
            <a:endParaRPr lang="ko-KR" altLang="en-US" b="1" dirty="0">
              <a:solidFill>
                <a:srgbClr val="0065B4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326" y="4240375"/>
            <a:ext cx="623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Combining Two Data Frames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33494" y="5000027"/>
            <a:ext cx="86763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To combine the columns of two data frames side by side, use </a:t>
            </a:r>
            <a:r>
              <a:rPr lang="en-US" altLang="ko-KR" sz="1600" dirty="0" err="1">
                <a:latin typeface="+mj-lt"/>
              </a:rPr>
              <a:t>cbind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all.cols</a:t>
            </a:r>
            <a:r>
              <a:rPr lang="en-US" altLang="ko-KR" sz="1400" b="1" dirty="0">
                <a:latin typeface="+mj-lt"/>
              </a:rPr>
              <a:t> &lt;- </a:t>
            </a:r>
            <a:r>
              <a:rPr lang="en-US" altLang="ko-KR" sz="1400" b="1" dirty="0" err="1">
                <a:latin typeface="+mj-lt"/>
              </a:rPr>
              <a:t>cbind</a:t>
            </a:r>
            <a:r>
              <a:rPr lang="en-US" altLang="ko-KR" sz="1400" b="1" dirty="0">
                <a:latin typeface="+mj-lt"/>
              </a:rPr>
              <a:t>(dfrm1,dfrm2</a:t>
            </a:r>
            <a:r>
              <a:rPr lang="en-US" altLang="ko-KR" sz="1400" b="1" dirty="0" smtClean="0">
                <a:latin typeface="+mj-lt"/>
              </a:rPr>
              <a:t>) #require same #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en-US" altLang="ko-KR" sz="1400" b="1" dirty="0" smtClean="0">
                <a:latin typeface="+mj-lt"/>
              </a:rPr>
              <a:t>of columns </a:t>
            </a:r>
            <a:endParaRPr lang="en-US" altLang="ko-KR" sz="1400" b="1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To “stack” the rows of two data frames, use </a:t>
            </a:r>
            <a:r>
              <a:rPr lang="en-US" altLang="ko-KR" sz="1600" dirty="0" err="1">
                <a:latin typeface="+mj-lt"/>
              </a:rPr>
              <a:t>rbind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all.rows</a:t>
            </a:r>
            <a:r>
              <a:rPr lang="en-US" altLang="ko-KR" sz="1400" b="1" dirty="0">
                <a:latin typeface="+mj-lt"/>
              </a:rPr>
              <a:t> &lt;- </a:t>
            </a:r>
            <a:r>
              <a:rPr lang="en-US" altLang="ko-KR" sz="1400" b="1" dirty="0" err="1">
                <a:latin typeface="+mj-lt"/>
              </a:rPr>
              <a:t>rbind</a:t>
            </a:r>
            <a:r>
              <a:rPr lang="en-US" altLang="ko-KR" sz="1400" b="1" dirty="0">
                <a:latin typeface="+mj-lt"/>
              </a:rPr>
              <a:t>(dfrm1,dfrm2</a:t>
            </a:r>
            <a:r>
              <a:rPr lang="en-US" altLang="ko-KR" sz="1400" b="1" dirty="0" smtClean="0">
                <a:latin typeface="+mj-lt"/>
              </a:rPr>
              <a:t>) #require same # of rows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27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Merging Data Frames by Common Column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275573" y="1013231"/>
            <a:ext cx="9273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merge function to join the data frames into one new data frame based on the</a:t>
            </a:r>
          </a:p>
          <a:p>
            <a:r>
              <a:rPr lang="en-US" altLang="ko-KR" dirty="0"/>
              <a:t>common column: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m &lt;- merge(</a:t>
            </a:r>
            <a:r>
              <a:rPr lang="en-US" altLang="ko-KR" b="1" i="1" dirty="0"/>
              <a:t>df1</a:t>
            </a:r>
            <a:r>
              <a:rPr lang="en-US" altLang="ko-KR" b="1" dirty="0"/>
              <a:t>, </a:t>
            </a:r>
            <a:r>
              <a:rPr lang="en-US" altLang="ko-KR" b="1" i="1" dirty="0"/>
              <a:t>df2</a:t>
            </a:r>
            <a:r>
              <a:rPr lang="en-US" altLang="ko-KR" b="1" dirty="0"/>
              <a:t>, by="</a:t>
            </a:r>
            <a:r>
              <a:rPr lang="en-US" altLang="ko-KR" b="1" i="1" dirty="0"/>
              <a:t>name</a:t>
            </a:r>
            <a:r>
              <a:rPr lang="en-US" altLang="ko-KR" b="1" dirty="0"/>
              <a:t>")</a:t>
            </a:r>
            <a:endParaRPr lang="ko-KR" alt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327" y="2370887"/>
            <a:ext cx="9405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Accessing Data Frame Contents More Easily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271736" y="3261905"/>
            <a:ext cx="100008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 quick, one-off expressions, use the with function to expose the column names: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with(</a:t>
            </a:r>
            <a:r>
              <a:rPr lang="en-US" altLang="ko-KR" b="1" i="1" dirty="0" err="1"/>
              <a:t>dataframe</a:t>
            </a:r>
            <a:r>
              <a:rPr lang="en-US" altLang="ko-KR" b="1" dirty="0"/>
              <a:t>, </a:t>
            </a:r>
            <a:r>
              <a:rPr lang="en-US" altLang="ko-KR" b="1" i="1" dirty="0"/>
              <a:t>expr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Inside </a:t>
            </a:r>
            <a:r>
              <a:rPr lang="en-US" altLang="ko-KR" i="1" dirty="0"/>
              <a:t>expr</a:t>
            </a:r>
            <a:r>
              <a:rPr lang="en-US" altLang="ko-KR" dirty="0"/>
              <a:t>, you can refer to the columns of </a:t>
            </a:r>
            <a:r>
              <a:rPr lang="en-US" altLang="ko-KR" i="1" dirty="0" err="1"/>
              <a:t>dataframe</a:t>
            </a:r>
            <a:r>
              <a:rPr lang="en-US" altLang="ko-KR" i="1" dirty="0"/>
              <a:t> </a:t>
            </a:r>
            <a:r>
              <a:rPr lang="en-US" altLang="ko-KR" dirty="0"/>
              <a:t>by their names</a:t>
            </a:r>
            <a:r>
              <a:rPr lang="en-US" altLang="ko-KR" dirty="0" smtClean="0"/>
              <a:t>—</a:t>
            </a:r>
          </a:p>
          <a:p>
            <a:r>
              <a:rPr lang="en-US" altLang="ko-KR" dirty="0" smtClean="0"/>
              <a:t>as </a:t>
            </a:r>
            <a:r>
              <a:rPr lang="en-US" altLang="ko-KR" dirty="0"/>
              <a:t>if they </a:t>
            </a:r>
            <a:r>
              <a:rPr lang="en-US" altLang="ko-KR" dirty="0" smtClean="0"/>
              <a:t>were simple </a:t>
            </a:r>
            <a:r>
              <a:rPr lang="en-US" altLang="ko-KR" dirty="0"/>
              <a:t>variables.</a:t>
            </a:r>
          </a:p>
          <a:p>
            <a:r>
              <a:rPr lang="en-US" altLang="ko-KR" dirty="0"/>
              <a:t>For </a:t>
            </a:r>
            <a:r>
              <a:rPr lang="en-US" altLang="ko-KR" b="1" dirty="0"/>
              <a:t>repetitive access</a:t>
            </a:r>
            <a:r>
              <a:rPr lang="en-US" altLang="ko-KR" dirty="0"/>
              <a:t>, use the attach function to insert the data frame into your search</a:t>
            </a:r>
          </a:p>
          <a:p>
            <a:r>
              <a:rPr lang="en-US" altLang="ko-KR" dirty="0"/>
              <a:t>list. You can then refer to the data frame columns by name without mentioning the</a:t>
            </a:r>
          </a:p>
          <a:p>
            <a:r>
              <a:rPr lang="en-US" altLang="ko-KR" dirty="0"/>
              <a:t>data frame: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attach(</a:t>
            </a:r>
            <a:r>
              <a:rPr lang="en-US" altLang="ko-KR" b="1" i="1" dirty="0" err="1"/>
              <a:t>dataframe</a:t>
            </a:r>
            <a:r>
              <a:rPr lang="en-US" altLang="ko-KR" b="1" dirty="0"/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88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27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Converting One Atomic Value into Another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275573" y="1002232"/>
            <a:ext cx="9273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 each atomic data type, there is a function for converting values to that type. </a:t>
            </a:r>
            <a:endParaRPr lang="en-US" altLang="ko-KR" dirty="0" smtClean="0"/>
          </a:p>
          <a:p>
            <a:r>
              <a:rPr lang="en-US" altLang="ko-KR" dirty="0" smtClean="0"/>
              <a:t>The</a:t>
            </a:r>
            <a:r>
              <a:rPr lang="en-US" altLang="ko-KR" dirty="0"/>
              <a:t> </a:t>
            </a:r>
            <a:r>
              <a:rPr lang="en-US" altLang="ko-KR" dirty="0" smtClean="0"/>
              <a:t>conversion </a:t>
            </a:r>
            <a:r>
              <a:rPr lang="en-US" altLang="ko-KR" dirty="0"/>
              <a:t>functions for atomic types include: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as.character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as.complex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as.numeric</a:t>
            </a:r>
            <a:r>
              <a:rPr lang="en-US" altLang="ko-KR" dirty="0"/>
              <a:t>(x) or </a:t>
            </a:r>
            <a:r>
              <a:rPr lang="en-US" altLang="ko-KR" dirty="0" err="1"/>
              <a:t>as.double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as.integer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as.logical</a:t>
            </a:r>
            <a:r>
              <a:rPr lang="en-US" altLang="ko-KR" dirty="0"/>
              <a:t>(x)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3182592"/>
            <a:ext cx="10922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Converting One Structured Data Type into Another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275573" y="3977958"/>
            <a:ext cx="105970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These functions convert their argument into the corresponding structured data type:</a:t>
            </a:r>
          </a:p>
          <a:p>
            <a:r>
              <a:rPr lang="en-US" altLang="ko-KR" dirty="0">
                <a:latin typeface="Birka"/>
              </a:rPr>
              <a:t>• </a:t>
            </a:r>
            <a:r>
              <a:rPr lang="en-US" altLang="ko-KR" sz="1600" dirty="0" err="1">
                <a:latin typeface="TheSansMonoCd-W5Regular"/>
              </a:rPr>
              <a:t>as.data.frame</a:t>
            </a:r>
            <a:r>
              <a:rPr lang="en-US" altLang="ko-KR" sz="1600" dirty="0">
                <a:latin typeface="TheSansMonoCd-W5Regular"/>
              </a:rPr>
              <a:t>(x)</a:t>
            </a:r>
          </a:p>
          <a:p>
            <a:r>
              <a:rPr lang="en-US" altLang="ko-KR" dirty="0">
                <a:latin typeface="Birka"/>
              </a:rPr>
              <a:t>• </a:t>
            </a:r>
            <a:r>
              <a:rPr lang="en-US" altLang="ko-KR" sz="1600" dirty="0" err="1">
                <a:latin typeface="TheSansMonoCd-W5Regular"/>
              </a:rPr>
              <a:t>as.list</a:t>
            </a:r>
            <a:r>
              <a:rPr lang="en-US" altLang="ko-KR" sz="1600" dirty="0">
                <a:latin typeface="TheSansMonoCd-W5Regular"/>
              </a:rPr>
              <a:t>(x)</a:t>
            </a:r>
          </a:p>
          <a:p>
            <a:r>
              <a:rPr lang="en-US" altLang="ko-KR" dirty="0">
                <a:latin typeface="Birka"/>
              </a:rPr>
              <a:t>• </a:t>
            </a:r>
            <a:r>
              <a:rPr lang="en-US" altLang="ko-KR" sz="1600" dirty="0" err="1">
                <a:latin typeface="TheSansMonoCd-W5Regular"/>
              </a:rPr>
              <a:t>as.matrix</a:t>
            </a:r>
            <a:r>
              <a:rPr lang="en-US" altLang="ko-KR" sz="1600" dirty="0">
                <a:latin typeface="TheSansMonoCd-W5Regular"/>
              </a:rPr>
              <a:t>(x)</a:t>
            </a:r>
          </a:p>
          <a:p>
            <a:r>
              <a:rPr lang="en-US" altLang="ko-KR" dirty="0">
                <a:latin typeface="Birka"/>
              </a:rPr>
              <a:t>• </a:t>
            </a:r>
            <a:r>
              <a:rPr lang="en-US" altLang="ko-KR" sz="1600" dirty="0" err="1">
                <a:latin typeface="TheSansMonoCd-W5Regular"/>
              </a:rPr>
              <a:t>as.vector</a:t>
            </a:r>
            <a:r>
              <a:rPr lang="en-US" altLang="ko-KR" sz="1600" dirty="0">
                <a:latin typeface="TheSansMonoCd-W5Regular"/>
              </a:rPr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5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Lists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678898" y="1182901"/>
            <a:ext cx="103772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/>
              <a:t>Lists are heterogeneous</a:t>
            </a:r>
          </a:p>
          <a:p>
            <a:r>
              <a:rPr lang="en-US" altLang="ko-KR" dirty="0" smtClean="0"/>
              <a:t>   Lists </a:t>
            </a:r>
            <a:r>
              <a:rPr lang="en-US" altLang="ko-KR" dirty="0"/>
              <a:t>can contain elements of different types; in R terminology, list elements may</a:t>
            </a:r>
          </a:p>
          <a:p>
            <a:r>
              <a:rPr lang="en-US" altLang="ko-KR" dirty="0" smtClean="0"/>
              <a:t>   have </a:t>
            </a:r>
            <a:r>
              <a:rPr lang="en-US" altLang="ko-KR" dirty="0"/>
              <a:t>different modes. Lists can even contain other structured objects, such as lists</a:t>
            </a:r>
          </a:p>
          <a:p>
            <a:r>
              <a:rPr lang="en-US" altLang="ko-KR" dirty="0" smtClean="0"/>
              <a:t>   and </a:t>
            </a:r>
            <a:r>
              <a:rPr lang="en-US" altLang="ko-KR" dirty="0"/>
              <a:t>data frames; this allows you to create recursive data structures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i="1" dirty="0"/>
              <a:t>Lists can be indexed by position</a:t>
            </a:r>
          </a:p>
          <a:p>
            <a:r>
              <a:rPr lang="en-US" altLang="ko-KR" dirty="0" smtClean="0"/>
              <a:t>   So </a:t>
            </a:r>
            <a:r>
              <a:rPr lang="en-US" altLang="ko-KR" dirty="0" err="1"/>
              <a:t>lst</a:t>
            </a:r>
            <a:r>
              <a:rPr lang="en-US" altLang="ko-KR" dirty="0"/>
              <a:t>[[2]] refers to the second element of </a:t>
            </a:r>
            <a:r>
              <a:rPr lang="en-US" altLang="ko-KR" dirty="0" err="1"/>
              <a:t>lst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i="1" dirty="0" smtClean="0"/>
              <a:t>Lists </a:t>
            </a:r>
            <a:r>
              <a:rPr lang="en-US" altLang="ko-KR" i="1" dirty="0"/>
              <a:t>let you extract </a:t>
            </a:r>
            <a:r>
              <a:rPr lang="en-US" altLang="ko-KR" i="1" dirty="0" err="1"/>
              <a:t>sublists</a:t>
            </a:r>
            <a:endParaRPr lang="en-US" altLang="ko-KR" i="1" dirty="0"/>
          </a:p>
          <a:p>
            <a:r>
              <a:rPr lang="en-US" altLang="ko-KR" dirty="0" smtClean="0"/>
              <a:t>   So </a:t>
            </a:r>
            <a:r>
              <a:rPr lang="en-US" altLang="ko-KR" dirty="0" err="1"/>
              <a:t>lst</a:t>
            </a:r>
            <a:r>
              <a:rPr lang="en-US" altLang="ko-KR" dirty="0"/>
              <a:t>[c(2,3)] is a </a:t>
            </a:r>
            <a:r>
              <a:rPr lang="en-US" altLang="ko-KR" dirty="0" err="1"/>
              <a:t>sublist</a:t>
            </a:r>
            <a:r>
              <a:rPr lang="en-US" altLang="ko-KR" dirty="0"/>
              <a:t> of </a:t>
            </a:r>
            <a:r>
              <a:rPr lang="en-US" altLang="ko-KR" dirty="0" err="1"/>
              <a:t>lst</a:t>
            </a:r>
            <a:r>
              <a:rPr lang="en-US" altLang="ko-KR" dirty="0"/>
              <a:t> that consists of the second and third elements.</a:t>
            </a:r>
          </a:p>
          <a:p>
            <a:r>
              <a:rPr lang="en-US" altLang="ko-KR" dirty="0" smtClean="0"/>
              <a:t>  </a:t>
            </a:r>
            <a:endParaRPr lang="en-US" altLang="ko-KR" dirty="0"/>
          </a:p>
          <a:p>
            <a:r>
              <a:rPr lang="en-US" altLang="ko-KR" i="1" dirty="0"/>
              <a:t>List elements can have names</a:t>
            </a:r>
          </a:p>
          <a:p>
            <a:r>
              <a:rPr lang="en-US" altLang="ko-KR" dirty="0" smtClean="0"/>
              <a:t>   Both </a:t>
            </a:r>
            <a:r>
              <a:rPr lang="en-US" altLang="ko-KR" dirty="0" err="1"/>
              <a:t>lst</a:t>
            </a:r>
            <a:r>
              <a:rPr lang="en-US" altLang="ko-KR" dirty="0"/>
              <a:t>[["Moe"]] and </a:t>
            </a:r>
            <a:r>
              <a:rPr lang="en-US" altLang="ko-KR" dirty="0" err="1"/>
              <a:t>lst$Moe</a:t>
            </a:r>
            <a:r>
              <a:rPr lang="en-US" altLang="ko-KR" dirty="0"/>
              <a:t> refer to the element named “Moe”.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52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450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Mode: Physical Type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793315" y="1200453"/>
            <a:ext cx="985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In R, every object has a </a:t>
            </a:r>
            <a:r>
              <a:rPr lang="en-US" altLang="ko-KR" i="1" dirty="0">
                <a:latin typeface="+mj-lt"/>
              </a:rPr>
              <a:t>mode</a:t>
            </a:r>
            <a:r>
              <a:rPr lang="en-US" altLang="ko-KR" dirty="0">
                <a:latin typeface="+mj-lt"/>
              </a:rPr>
              <a:t>, which indicates how it is stored in memory: as a number,</a:t>
            </a:r>
          </a:p>
          <a:p>
            <a:r>
              <a:rPr lang="en-US" altLang="ko-KR" dirty="0">
                <a:latin typeface="+mj-lt"/>
              </a:rPr>
              <a:t>as a character string, as a list of pointers to other objects, as a function, and so forth:</a:t>
            </a:r>
            <a:endParaRPr lang="ko-KR" altLang="en-US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52" y="2194040"/>
            <a:ext cx="7242701" cy="33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35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Class: Abstract Type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616886" y="1354238"/>
            <a:ext cx="112995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 R, every object also has a </a:t>
            </a:r>
            <a:r>
              <a:rPr lang="en-US" altLang="ko-KR" i="1" dirty="0"/>
              <a:t>class</a:t>
            </a:r>
            <a:r>
              <a:rPr lang="en-US" altLang="ko-KR" dirty="0"/>
              <a:t>, which defines its abstract type.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terminology </a:t>
            </a:r>
            <a:r>
              <a:rPr lang="en-US" altLang="ko-KR" dirty="0" smtClean="0"/>
              <a:t>is borrowed </a:t>
            </a:r>
            <a:r>
              <a:rPr lang="en-US" altLang="ko-KR" dirty="0"/>
              <a:t>from object-oriented programming. </a:t>
            </a:r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en-US" altLang="ko-KR" dirty="0"/>
              <a:t>single number could represent </a:t>
            </a:r>
            <a:r>
              <a:rPr lang="en-US" altLang="ko-KR" dirty="0" smtClean="0"/>
              <a:t>many different </a:t>
            </a:r>
            <a:r>
              <a:rPr lang="en-US" altLang="ko-KR" dirty="0"/>
              <a:t>things: a distance, a point in time, a weight. </a:t>
            </a:r>
            <a:endParaRPr lang="en-US" altLang="ko-KR" dirty="0" smtClean="0"/>
          </a:p>
          <a:p>
            <a:r>
              <a:rPr lang="en-US" altLang="ko-KR" dirty="0" smtClean="0"/>
              <a:t>All </a:t>
            </a:r>
            <a:r>
              <a:rPr lang="en-US" altLang="ko-KR" dirty="0"/>
              <a:t>those objects have a mode </a:t>
            </a:r>
            <a:r>
              <a:rPr lang="en-US" altLang="ko-KR" dirty="0" smtClean="0"/>
              <a:t>of “numeric</a:t>
            </a:r>
            <a:r>
              <a:rPr lang="en-US" altLang="ko-KR" dirty="0"/>
              <a:t>” because they are stored as a number; </a:t>
            </a:r>
            <a:endParaRPr lang="en-US" altLang="ko-KR" dirty="0" smtClean="0"/>
          </a:p>
          <a:p>
            <a:r>
              <a:rPr lang="en-US" altLang="ko-KR" dirty="0" smtClean="0"/>
              <a:t>but </a:t>
            </a:r>
            <a:r>
              <a:rPr lang="en-US" altLang="ko-KR" dirty="0"/>
              <a:t>they could have different </a:t>
            </a:r>
            <a:r>
              <a:rPr lang="en-US" altLang="ko-KR" dirty="0" smtClean="0"/>
              <a:t>classes to </a:t>
            </a:r>
            <a:r>
              <a:rPr lang="en-US" altLang="ko-KR" dirty="0"/>
              <a:t>indicate their interpretation.</a:t>
            </a:r>
          </a:p>
          <a:p>
            <a:r>
              <a:rPr lang="en-US" altLang="ko-KR" dirty="0"/>
              <a:t>For example, a Date object consists of a single number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b="1" dirty="0"/>
              <a:t>d &lt;- </a:t>
            </a:r>
            <a:r>
              <a:rPr lang="en-US" altLang="ko-KR" b="1" dirty="0" err="1"/>
              <a:t>as.Date</a:t>
            </a:r>
            <a:r>
              <a:rPr lang="en-US" altLang="ko-KR" b="1" dirty="0"/>
              <a:t>("2010-03-15")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mode(d)</a:t>
            </a:r>
          </a:p>
          <a:p>
            <a:r>
              <a:rPr lang="en-US" altLang="ko-KR" dirty="0"/>
              <a:t>[1] "numeric"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length(d)</a:t>
            </a:r>
          </a:p>
          <a:p>
            <a:r>
              <a:rPr lang="en-US" altLang="ko-KR" dirty="0"/>
              <a:t>[1] 1</a:t>
            </a:r>
          </a:p>
          <a:p>
            <a:r>
              <a:rPr lang="en-US" altLang="ko-KR" dirty="0"/>
              <a:t>But it has a class of Date, telling us how to interpret that number; namely, as the number</a:t>
            </a:r>
          </a:p>
          <a:p>
            <a:r>
              <a:rPr lang="en-US" altLang="ko-KR" dirty="0"/>
              <a:t>of days since January 1, 1970: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class(d)</a:t>
            </a:r>
          </a:p>
          <a:p>
            <a:r>
              <a:rPr lang="en-US" altLang="ko-KR" dirty="0"/>
              <a:t>[1] "Date"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61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Scalars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524259" y="1044140"/>
            <a:ext cx="9351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quirky thing about scalars is their relationship to vectors. In some software, scalars</a:t>
            </a:r>
          </a:p>
          <a:p>
            <a:r>
              <a:rPr lang="en-US" altLang="ko-KR" dirty="0"/>
              <a:t>and vectors are two different things. In R, they are the same thing: a scalar is simply a</a:t>
            </a:r>
          </a:p>
          <a:p>
            <a:r>
              <a:rPr lang="en-US" altLang="ko-KR" dirty="0"/>
              <a:t>vector that contains exactly one element.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4259" y="3061233"/>
            <a:ext cx="566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 R, a matrix is just a vector that has dimensions. It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327" y="2149803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Matrices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4259" y="3881860"/>
            <a:ext cx="431730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A vector has an attribute called </a:t>
            </a:r>
            <a:r>
              <a:rPr lang="en-US" altLang="ko-KR" sz="1600" dirty="0">
                <a:latin typeface="+mj-lt"/>
              </a:rPr>
              <a:t>dim</a:t>
            </a:r>
            <a:r>
              <a:rPr lang="en-US" altLang="ko-KR" dirty="0">
                <a:latin typeface="+mj-lt"/>
              </a:rPr>
              <a:t>,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which </a:t>
            </a:r>
            <a:r>
              <a:rPr lang="en-US" altLang="ko-KR" dirty="0">
                <a:latin typeface="+mj-lt"/>
              </a:rPr>
              <a:t>is initially </a:t>
            </a:r>
            <a:r>
              <a:rPr lang="en-US" altLang="ko-KR" sz="1600" dirty="0">
                <a:latin typeface="+mj-lt"/>
              </a:rPr>
              <a:t>NULL</a:t>
            </a:r>
            <a:r>
              <a:rPr lang="en-US" altLang="ko-KR" dirty="0">
                <a:latin typeface="+mj-lt"/>
              </a:rPr>
              <a:t>, as shown here: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A &lt;- 1:6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dim(A)</a:t>
            </a:r>
          </a:p>
          <a:p>
            <a:r>
              <a:rPr lang="en-US" altLang="ko-KR" sz="1400" dirty="0">
                <a:latin typeface="+mj-lt"/>
              </a:rPr>
              <a:t>NULL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print(A)</a:t>
            </a:r>
          </a:p>
          <a:p>
            <a:r>
              <a:rPr lang="en-US" altLang="ko-KR" sz="1400" dirty="0">
                <a:latin typeface="+mj-lt"/>
              </a:rPr>
              <a:t>[1] 1 2 3 4 5 6</a:t>
            </a:r>
            <a:endParaRPr lang="ko-KR" altLang="en-US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92917" y="3881860"/>
            <a:ext cx="383897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We give dimensions to the vector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when </a:t>
            </a:r>
            <a:r>
              <a:rPr lang="en-US" altLang="ko-KR" dirty="0">
                <a:latin typeface="+mj-lt"/>
              </a:rPr>
              <a:t>we set its </a:t>
            </a:r>
            <a:r>
              <a:rPr lang="en-US" altLang="ko-KR" sz="1600" dirty="0">
                <a:latin typeface="+mj-lt"/>
              </a:rPr>
              <a:t>dim </a:t>
            </a:r>
            <a:r>
              <a:rPr lang="en-US" altLang="ko-KR" dirty="0" smtClean="0">
                <a:latin typeface="+mj-lt"/>
              </a:rPr>
              <a:t>attribute:</a:t>
            </a:r>
            <a:endParaRPr lang="en-US" altLang="ko-KR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dim(A) &lt;- c(2,3)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print(A)</a:t>
            </a:r>
          </a:p>
          <a:p>
            <a:r>
              <a:rPr lang="en-US" altLang="ko-KR" sz="1400" dirty="0">
                <a:latin typeface="+mj-lt"/>
              </a:rPr>
              <a:t>[,1] [,2] [,3]</a:t>
            </a:r>
          </a:p>
          <a:p>
            <a:r>
              <a:rPr lang="en-US" altLang="ko-KR" sz="1400" dirty="0">
                <a:latin typeface="+mj-lt"/>
              </a:rPr>
              <a:t>[1,] 1 3 5</a:t>
            </a:r>
          </a:p>
          <a:p>
            <a:r>
              <a:rPr lang="en-US" altLang="ko-KR" sz="1400" dirty="0">
                <a:latin typeface="+mj-lt"/>
              </a:rPr>
              <a:t>[2,] 2 4 6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55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206866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Matrices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1134152" y="1472831"/>
            <a:ext cx="955318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A matrix can be created from a list, too. Like a vector, a list has a </a:t>
            </a:r>
            <a:r>
              <a:rPr lang="en-US" altLang="ko-KR" sz="1600" dirty="0">
                <a:latin typeface="+mj-lt"/>
              </a:rPr>
              <a:t>dim </a:t>
            </a:r>
            <a:r>
              <a:rPr lang="en-US" altLang="ko-KR" dirty="0">
                <a:latin typeface="+mj-lt"/>
              </a:rPr>
              <a:t>attribute,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>
                <a:latin typeface="+mj-lt"/>
              </a:rPr>
              <a:t>w</a:t>
            </a:r>
            <a:r>
              <a:rPr lang="en-US" altLang="ko-KR" dirty="0" smtClean="0">
                <a:latin typeface="+mj-lt"/>
              </a:rPr>
              <a:t>hich is </a:t>
            </a:r>
            <a:r>
              <a:rPr lang="en-US" altLang="ko-KR" dirty="0">
                <a:latin typeface="+mj-lt"/>
              </a:rPr>
              <a:t>initially </a:t>
            </a:r>
            <a:r>
              <a:rPr lang="en-US" altLang="ko-KR" sz="1600" dirty="0">
                <a:latin typeface="+mj-lt"/>
              </a:rPr>
              <a:t>NULL</a:t>
            </a:r>
            <a:r>
              <a:rPr lang="en-US" altLang="ko-KR" dirty="0" smtClean="0">
                <a:latin typeface="+mj-lt"/>
              </a:rPr>
              <a:t>:</a:t>
            </a: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B &lt;- list(1,2,3,4,5,6)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dim(B)</a:t>
            </a:r>
          </a:p>
          <a:p>
            <a:r>
              <a:rPr lang="en-US" altLang="ko-KR" dirty="0" smtClean="0">
                <a:latin typeface="+mj-lt"/>
              </a:rPr>
              <a:t>NULL</a:t>
            </a:r>
          </a:p>
          <a:p>
            <a:endParaRPr lang="en-US" altLang="ko-KR" sz="1400" dirty="0" smtClean="0">
              <a:latin typeface="+mj-lt"/>
            </a:endParaRPr>
          </a:p>
          <a:p>
            <a:endParaRPr lang="en-US" altLang="ko-KR" sz="1400" dirty="0">
              <a:latin typeface="+mj-lt"/>
            </a:endParaRPr>
          </a:p>
          <a:p>
            <a:endParaRPr lang="en-US" altLang="ko-KR" sz="1400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If we set the </a:t>
            </a:r>
            <a:r>
              <a:rPr lang="en-US" altLang="ko-KR" sz="1600" dirty="0">
                <a:latin typeface="+mj-lt"/>
              </a:rPr>
              <a:t>dim </a:t>
            </a:r>
            <a:r>
              <a:rPr lang="en-US" altLang="ko-KR" dirty="0">
                <a:latin typeface="+mj-lt"/>
              </a:rPr>
              <a:t>attribute, it gives the list a shape: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dim(B) &lt;- c(2,3)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print(B)</a:t>
            </a:r>
          </a:p>
          <a:p>
            <a:r>
              <a:rPr lang="en-US" altLang="ko-KR" dirty="0">
                <a:latin typeface="+mj-lt"/>
              </a:rPr>
              <a:t>[,1] [,2] [,3]</a:t>
            </a:r>
          </a:p>
          <a:p>
            <a:r>
              <a:rPr lang="en-US" altLang="ko-KR" dirty="0">
                <a:latin typeface="+mj-lt"/>
              </a:rPr>
              <a:t>[1,] 1 3 5</a:t>
            </a:r>
          </a:p>
          <a:p>
            <a:r>
              <a:rPr lang="en-US" altLang="ko-KR" dirty="0">
                <a:latin typeface="+mj-lt"/>
              </a:rPr>
              <a:t>[2,] 2 4 6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91335" y="226088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ko-KR" sz="1600" dirty="0">
                <a:latin typeface="+mj-lt"/>
              </a:rPr>
              <a:t>&gt; </a:t>
            </a:r>
            <a:r>
              <a:rPr lang="pl-PL" altLang="ko-KR" sz="1600" b="1" dirty="0">
                <a:latin typeface="+mj-lt"/>
              </a:rPr>
              <a:t>C &lt;- list(1, 2, 3, "X", "Y", "Z")</a:t>
            </a: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dim(C) &lt;- c(2,3)</a:t>
            </a: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print(C)</a:t>
            </a:r>
          </a:p>
          <a:p>
            <a:r>
              <a:rPr lang="en-US" altLang="ko-KR" sz="1600" dirty="0">
                <a:latin typeface="+mj-lt"/>
              </a:rPr>
              <a:t>[,1] [,2] [,3]</a:t>
            </a:r>
          </a:p>
          <a:p>
            <a:r>
              <a:rPr lang="en-US" altLang="ko-KR" sz="1600" dirty="0">
                <a:latin typeface="+mj-lt"/>
              </a:rPr>
              <a:t>[1,] 1 3 "Y"</a:t>
            </a:r>
          </a:p>
          <a:p>
            <a:r>
              <a:rPr lang="en-US" altLang="ko-KR" sz="1600" dirty="0">
                <a:latin typeface="+mj-lt"/>
              </a:rPr>
              <a:t>[2,] 2 "X" "Z"</a:t>
            </a:r>
            <a:endParaRPr lang="ko-KR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44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Arrays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1058406" y="1454579"/>
            <a:ext cx="1085589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discussion of matrices can be generalized to 3-dimensional or even </a:t>
            </a:r>
            <a:r>
              <a:rPr lang="en-US" altLang="ko-KR" i="1" dirty="0">
                <a:latin typeface="+mj-lt"/>
              </a:rPr>
              <a:t>n</a:t>
            </a:r>
            <a:r>
              <a:rPr lang="en-US" altLang="ko-KR" dirty="0">
                <a:latin typeface="+mj-lt"/>
              </a:rPr>
              <a:t>-dimensional</a:t>
            </a:r>
          </a:p>
          <a:p>
            <a:r>
              <a:rPr lang="en-US" altLang="ko-KR" dirty="0">
                <a:latin typeface="+mj-lt"/>
              </a:rPr>
              <a:t>structures: just assign more dimensions to the underlying vector (or list). The following</a:t>
            </a:r>
          </a:p>
          <a:p>
            <a:r>
              <a:rPr lang="en-US" altLang="ko-KR" dirty="0">
                <a:latin typeface="+mj-lt"/>
              </a:rPr>
              <a:t>example creates a 3-dimensional array with dimensions 2 × 3 × 2</a:t>
            </a:r>
            <a:r>
              <a:rPr lang="en-US" altLang="ko-KR" dirty="0" smtClean="0">
                <a:latin typeface="+mj-lt"/>
              </a:rPr>
              <a:t>: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D &lt;- 1:12</a:t>
            </a: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dim(D) &lt;- c(2,3,2)</a:t>
            </a: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print(D)</a:t>
            </a:r>
          </a:p>
          <a:p>
            <a:r>
              <a:rPr lang="en-US" altLang="ko-KR" sz="1600" dirty="0">
                <a:latin typeface="+mj-lt"/>
              </a:rPr>
              <a:t>, , 1</a:t>
            </a:r>
          </a:p>
          <a:p>
            <a:r>
              <a:rPr lang="en-US" altLang="ko-KR" sz="1600" dirty="0">
                <a:latin typeface="+mj-lt"/>
              </a:rPr>
              <a:t>[,1] [,2] [,3]</a:t>
            </a:r>
          </a:p>
          <a:p>
            <a:r>
              <a:rPr lang="en-US" altLang="ko-KR" sz="1600" dirty="0">
                <a:latin typeface="+mj-lt"/>
              </a:rPr>
              <a:t>[1,] 1 3 5</a:t>
            </a:r>
          </a:p>
          <a:p>
            <a:r>
              <a:rPr lang="en-US" altLang="ko-KR" sz="1600" dirty="0">
                <a:latin typeface="+mj-lt"/>
              </a:rPr>
              <a:t>[2,] 2 4 6</a:t>
            </a:r>
          </a:p>
          <a:p>
            <a:r>
              <a:rPr lang="en-US" altLang="ko-KR" sz="1600" dirty="0">
                <a:latin typeface="+mj-lt"/>
              </a:rPr>
              <a:t>, , 2</a:t>
            </a:r>
          </a:p>
          <a:p>
            <a:r>
              <a:rPr lang="en-US" altLang="ko-KR" sz="1600" dirty="0">
                <a:latin typeface="+mj-lt"/>
              </a:rPr>
              <a:t>[,1] [,2] [,3]</a:t>
            </a:r>
          </a:p>
          <a:p>
            <a:r>
              <a:rPr lang="en-US" altLang="ko-KR" sz="1600" dirty="0">
                <a:latin typeface="+mj-lt"/>
              </a:rPr>
              <a:t>[1,] 7 9 11</a:t>
            </a:r>
          </a:p>
          <a:p>
            <a:r>
              <a:rPr lang="en-US" altLang="ko-KR" sz="1600" dirty="0">
                <a:latin typeface="+mj-lt"/>
              </a:rPr>
              <a:t>[2,] 8 10 12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11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65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Factors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966797" y="1293497"/>
            <a:ext cx="106404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factor looks like a vector, but it has special properties. R keeps track of the unique</a:t>
            </a:r>
          </a:p>
          <a:p>
            <a:r>
              <a:rPr lang="en-US" altLang="ko-KR" dirty="0"/>
              <a:t>values in a vector, and </a:t>
            </a:r>
            <a:r>
              <a:rPr lang="en-US" altLang="ko-KR" b="1" dirty="0"/>
              <a:t>each unique value is called a </a:t>
            </a:r>
            <a:r>
              <a:rPr lang="en-US" altLang="ko-KR" b="1" i="1" dirty="0"/>
              <a:t>level </a:t>
            </a:r>
            <a:r>
              <a:rPr lang="en-US" altLang="ko-KR" b="1" dirty="0"/>
              <a:t>of the associated factor.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R uses a </a:t>
            </a:r>
            <a:r>
              <a:rPr lang="en-US" altLang="ko-KR" dirty="0"/>
              <a:t>compact representation for factors, which makes them efficient for storage in data</a:t>
            </a:r>
          </a:p>
          <a:p>
            <a:r>
              <a:rPr lang="en-US" altLang="ko-KR" dirty="0"/>
              <a:t>frames. In other programming languages, a factor would be represented by a </a:t>
            </a:r>
            <a:r>
              <a:rPr lang="en-US" altLang="ko-KR" i="1" dirty="0"/>
              <a:t>vector of</a:t>
            </a:r>
          </a:p>
          <a:p>
            <a:r>
              <a:rPr lang="en-US" altLang="ko-KR" i="1" dirty="0"/>
              <a:t>enumerated values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There are two key uses for factors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i="1" dirty="0"/>
              <a:t>Categorical variables</a:t>
            </a:r>
          </a:p>
          <a:p>
            <a:r>
              <a:rPr lang="en-US" altLang="ko-KR" dirty="0"/>
              <a:t>A factor can represent a categorical variable. Categorical variables are used in contingency</a:t>
            </a:r>
          </a:p>
          <a:p>
            <a:r>
              <a:rPr lang="en-US" altLang="ko-KR" dirty="0"/>
              <a:t>tables, linear regression, analysis of variance (ANOVA), logistic regression,</a:t>
            </a:r>
          </a:p>
          <a:p>
            <a:r>
              <a:rPr lang="en-US" altLang="ko-KR" dirty="0"/>
              <a:t>and many other areas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i="1" dirty="0"/>
              <a:t>Grouping</a:t>
            </a:r>
          </a:p>
          <a:p>
            <a:r>
              <a:rPr lang="en-US" altLang="ko-KR" dirty="0"/>
              <a:t>This is a technique for labeling or tagging your data items according to their group.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95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3605</Words>
  <Application>Microsoft Office PowerPoint</Application>
  <PresentationFormat>와이드스크린</PresentationFormat>
  <Paragraphs>487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Birka</vt:lpstr>
      <vt:lpstr>Birka-Italic</vt:lpstr>
      <vt:lpstr>TheSansMonoCd-W5Regular</vt:lpstr>
      <vt:lpstr>TheSansMonoCd-W7Bold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42</cp:revision>
  <dcterms:created xsi:type="dcterms:W3CDTF">2017-07-10T15:33:07Z</dcterms:created>
  <dcterms:modified xsi:type="dcterms:W3CDTF">2017-07-11T04:43:51Z</dcterms:modified>
</cp:coreProperties>
</file>