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76" r:id="rId8"/>
    <p:sldId id="261" r:id="rId9"/>
    <p:sldId id="262" r:id="rId10"/>
    <p:sldId id="263" r:id="rId11"/>
    <p:sldId id="264" r:id="rId12"/>
    <p:sldId id="271" r:id="rId13"/>
    <p:sldId id="265" r:id="rId14"/>
    <p:sldId id="266" r:id="rId15"/>
    <p:sldId id="267" r:id="rId16"/>
    <p:sldId id="268" r:id="rId17"/>
    <p:sldId id="277" r:id="rId18"/>
    <p:sldId id="272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Lecture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0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3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2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Lecture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547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2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2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36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2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7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6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04673" y="1755846"/>
            <a:ext cx="75826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Lecture 4: </a:t>
            </a:r>
          </a:p>
          <a:p>
            <a:r>
              <a:rPr lang="en-US" altLang="ko-KR" sz="6000" dirty="0" smtClean="0"/>
              <a:t>Data Transformation/</a:t>
            </a:r>
          </a:p>
          <a:p>
            <a:r>
              <a:rPr lang="en-US" altLang="ko-KR" sz="6000" dirty="0" smtClean="0"/>
              <a:t>String and Dates</a:t>
            </a:r>
            <a:endParaRPr lang="ko-KR" alt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457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Extracting Substrings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517372" y="1042777"/>
            <a:ext cx="11436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</a:t>
            </a:r>
            <a:r>
              <a:rPr lang="en-US" altLang="ko-KR" dirty="0" err="1"/>
              <a:t>substr</a:t>
            </a:r>
            <a:r>
              <a:rPr lang="en-US" altLang="ko-KR" dirty="0"/>
              <a:t>(</a:t>
            </a:r>
            <a:r>
              <a:rPr lang="en-US" altLang="ko-KR" i="1" dirty="0" err="1"/>
              <a:t>string</a:t>
            </a:r>
            <a:r>
              <a:rPr lang="en-US" altLang="ko-KR" dirty="0" err="1"/>
              <a:t>,</a:t>
            </a:r>
            <a:r>
              <a:rPr lang="en-US" altLang="ko-KR" i="1" dirty="0" err="1"/>
              <a:t>start</a:t>
            </a:r>
            <a:r>
              <a:rPr lang="en-US" altLang="ko-KR" dirty="0" err="1"/>
              <a:t>,</a:t>
            </a:r>
            <a:r>
              <a:rPr lang="en-US" altLang="ko-KR" i="1" dirty="0" err="1"/>
              <a:t>end</a:t>
            </a:r>
            <a:r>
              <a:rPr lang="en-US" altLang="ko-KR" dirty="0"/>
              <a:t>) to extract the substring that begins at </a:t>
            </a:r>
            <a:r>
              <a:rPr lang="en-US" altLang="ko-KR" i="1" dirty="0"/>
              <a:t>start </a:t>
            </a:r>
            <a:r>
              <a:rPr lang="en-US" altLang="ko-KR" dirty="0"/>
              <a:t>and ends </a:t>
            </a:r>
            <a:r>
              <a:rPr lang="en-US" altLang="ko-KR" dirty="0" smtClean="0"/>
              <a:t>at </a:t>
            </a:r>
            <a:r>
              <a:rPr lang="en-US" altLang="ko-KR" i="1" dirty="0" smtClean="0"/>
              <a:t>end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17372" y="18421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 err="1">
                <a:latin typeface="+mj-lt"/>
              </a:rPr>
              <a:t>substr</a:t>
            </a:r>
            <a:r>
              <a:rPr lang="en-US" altLang="ko-KR" b="1" dirty="0">
                <a:latin typeface="+mj-lt"/>
              </a:rPr>
              <a:t>("Statistics", 1, 4) </a:t>
            </a:r>
            <a:r>
              <a:rPr lang="en-US" altLang="ko-KR" dirty="0">
                <a:latin typeface="+mj-lt"/>
              </a:rPr>
              <a:t># Extract first 4 characters</a:t>
            </a:r>
          </a:p>
          <a:p>
            <a:r>
              <a:rPr lang="en-US" altLang="ko-KR" dirty="0">
                <a:latin typeface="+mj-lt"/>
              </a:rPr>
              <a:t>[1] "Stat"</a:t>
            </a:r>
          </a:p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 err="1">
                <a:latin typeface="+mj-lt"/>
              </a:rPr>
              <a:t>substr</a:t>
            </a:r>
            <a:r>
              <a:rPr lang="en-US" altLang="ko-KR" b="1" dirty="0">
                <a:latin typeface="+mj-lt"/>
              </a:rPr>
              <a:t>("Statistics", 7, 10) </a:t>
            </a:r>
            <a:r>
              <a:rPr lang="en-US" altLang="ko-KR" dirty="0">
                <a:latin typeface="+mj-lt"/>
              </a:rPr>
              <a:t># Extract last 4 characters</a:t>
            </a:r>
          </a:p>
          <a:p>
            <a:r>
              <a:rPr lang="en-US" altLang="ko-KR" dirty="0">
                <a:latin typeface="+mj-lt"/>
              </a:rPr>
              <a:t>[1] "tics"</a:t>
            </a:r>
            <a:endParaRPr lang="ko-KR" altLang="en-US" dirty="0"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7372" y="33361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ss</a:t>
            </a:r>
            <a:r>
              <a:rPr lang="en-US" altLang="ko-KR" b="1" dirty="0">
                <a:latin typeface="TheSansMonoCd-W7Bold"/>
              </a:rPr>
              <a:t> &lt;- c("Moe", "Larry", "Curly")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substr</a:t>
            </a:r>
            <a:r>
              <a:rPr lang="en-US" altLang="ko-KR" b="1" dirty="0">
                <a:latin typeface="TheSansMonoCd-W7Bold"/>
              </a:rPr>
              <a:t>(</a:t>
            </a:r>
            <a:r>
              <a:rPr lang="en-US" altLang="ko-KR" b="1" dirty="0" err="1">
                <a:latin typeface="TheSansMonoCd-W7Bold"/>
              </a:rPr>
              <a:t>ss</a:t>
            </a:r>
            <a:r>
              <a:rPr lang="en-US" altLang="ko-KR" b="1" dirty="0">
                <a:latin typeface="TheSansMonoCd-W7Bold"/>
              </a:rPr>
              <a:t>, 1, 3) </a:t>
            </a:r>
            <a:r>
              <a:rPr lang="en-US" altLang="ko-KR" dirty="0">
                <a:latin typeface="TheSansMonoCd-W5Regular"/>
              </a:rPr>
              <a:t># Extract first 3 characters of each string</a:t>
            </a:r>
          </a:p>
          <a:p>
            <a:r>
              <a:rPr lang="en-US" altLang="ko-KR" dirty="0">
                <a:latin typeface="TheSansMonoCd-W5Regular"/>
              </a:rPr>
              <a:t>[1] "Moe" "Lar" "Cur"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7372" y="4801733"/>
            <a:ext cx="7762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cities &lt;- c("New York, NY", "Los Angeles, CA", "Peoria, IL")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substr</a:t>
            </a:r>
            <a:r>
              <a:rPr lang="en-US" altLang="ko-KR" b="1" dirty="0">
                <a:latin typeface="TheSansMonoCd-W7Bold"/>
              </a:rPr>
              <a:t>(cities, </a:t>
            </a:r>
            <a:r>
              <a:rPr lang="en-US" altLang="ko-KR" b="1" dirty="0" err="1">
                <a:latin typeface="TheSansMonoCd-W7Bold"/>
              </a:rPr>
              <a:t>nchar</a:t>
            </a:r>
            <a:r>
              <a:rPr lang="en-US" altLang="ko-KR" b="1" dirty="0">
                <a:latin typeface="TheSansMonoCd-W7Bold"/>
              </a:rPr>
              <a:t>(cities)-1, </a:t>
            </a:r>
            <a:r>
              <a:rPr lang="en-US" altLang="ko-KR" b="1" dirty="0" err="1">
                <a:latin typeface="TheSansMonoCd-W7Bold"/>
              </a:rPr>
              <a:t>nchar</a:t>
            </a:r>
            <a:r>
              <a:rPr lang="en-US" altLang="ko-KR" b="1" dirty="0">
                <a:latin typeface="TheSansMonoCd-W7Bold"/>
              </a:rPr>
              <a:t>(cities))</a:t>
            </a:r>
          </a:p>
          <a:p>
            <a:r>
              <a:rPr lang="en-US" altLang="ko-KR" dirty="0">
                <a:latin typeface="TheSansMonoCd-W5Regular"/>
              </a:rPr>
              <a:t>[1] "NY" "CA" "IL"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7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9017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Splitting a String According to a Delimiter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419144" y="1066365"/>
            <a:ext cx="9949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</a:t>
            </a:r>
            <a:r>
              <a:rPr lang="en-US" altLang="ko-KR" dirty="0" err="1"/>
              <a:t>strsplit</a:t>
            </a:r>
            <a:r>
              <a:rPr lang="en-US" altLang="ko-KR" dirty="0"/>
              <a:t>, which takes two arguments—the string and the delimiter of the substrings:</a:t>
            </a:r>
          </a:p>
          <a:p>
            <a:r>
              <a:rPr lang="en-US" altLang="ko-KR" dirty="0"/>
              <a:t>&gt; </a:t>
            </a:r>
            <a:r>
              <a:rPr lang="en-US" altLang="ko-KR" dirty="0" err="1"/>
              <a:t>strsplit</a:t>
            </a:r>
            <a:r>
              <a:rPr lang="en-US" altLang="ko-KR" dirty="0"/>
              <a:t>(</a:t>
            </a:r>
            <a:r>
              <a:rPr lang="en-US" altLang="ko-KR" i="1" dirty="0"/>
              <a:t>string</a:t>
            </a:r>
            <a:r>
              <a:rPr lang="en-US" altLang="ko-KR" dirty="0"/>
              <a:t>, </a:t>
            </a:r>
            <a:r>
              <a:rPr lang="en-US" altLang="ko-KR" i="1" dirty="0"/>
              <a:t>delimiter</a:t>
            </a:r>
            <a:r>
              <a:rPr lang="en-US" altLang="ko-KR" dirty="0"/>
              <a:t>)</a:t>
            </a:r>
            <a:endParaRPr lang="ko-KR" alt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327" y="3227499"/>
            <a:ext cx="4546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Replacing Substrings</a:t>
            </a:r>
            <a:endParaRPr lang="ko-KR" altLang="en-US" sz="3600" dirty="0"/>
          </a:p>
        </p:txBody>
      </p:sp>
      <p:sp>
        <p:nvSpPr>
          <p:cNvPr id="14" name="직사각형 13"/>
          <p:cNvSpPr/>
          <p:nvPr/>
        </p:nvSpPr>
        <p:spPr>
          <a:xfrm>
            <a:off x="419144" y="4117881"/>
            <a:ext cx="55627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 sub to replace the first instance of a substring: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sub(</a:t>
            </a:r>
            <a:r>
              <a:rPr lang="en-US" altLang="ko-KR" b="1" i="1" dirty="0"/>
              <a:t>old</a:t>
            </a:r>
            <a:r>
              <a:rPr lang="en-US" altLang="ko-KR" b="1" dirty="0"/>
              <a:t>, </a:t>
            </a:r>
            <a:r>
              <a:rPr lang="en-US" altLang="ko-KR" b="1" i="1" dirty="0"/>
              <a:t>new</a:t>
            </a:r>
            <a:r>
              <a:rPr lang="en-US" altLang="ko-KR" b="1" dirty="0"/>
              <a:t>, </a:t>
            </a:r>
            <a:r>
              <a:rPr lang="en-US" altLang="ko-KR" b="1" i="1" dirty="0"/>
              <a:t>string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Use </a:t>
            </a:r>
            <a:r>
              <a:rPr lang="en-US" altLang="ko-KR" dirty="0" err="1"/>
              <a:t>gsub</a:t>
            </a:r>
            <a:r>
              <a:rPr lang="en-US" altLang="ko-KR" dirty="0"/>
              <a:t> to replace all instances of a substring: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gsub</a:t>
            </a:r>
            <a:r>
              <a:rPr lang="en-US" altLang="ko-KR" b="1" dirty="0"/>
              <a:t>(</a:t>
            </a:r>
            <a:r>
              <a:rPr lang="en-US" altLang="ko-KR" b="1" i="1" dirty="0"/>
              <a:t>old</a:t>
            </a:r>
            <a:r>
              <a:rPr lang="en-US" altLang="ko-KR" b="1" dirty="0"/>
              <a:t>, </a:t>
            </a:r>
            <a:r>
              <a:rPr lang="en-US" altLang="ko-KR" b="1" i="1" dirty="0"/>
              <a:t>new</a:t>
            </a:r>
            <a:r>
              <a:rPr lang="en-US" altLang="ko-KR" b="1" dirty="0"/>
              <a:t>, </a:t>
            </a:r>
            <a:r>
              <a:rPr lang="en-US" altLang="ko-KR" b="1" i="1" dirty="0"/>
              <a:t>string</a:t>
            </a:r>
            <a:r>
              <a:rPr lang="en-US" altLang="ko-KR" b="1" dirty="0"/>
              <a:t>)</a:t>
            </a:r>
            <a:endParaRPr lang="ko-KR" altLang="en-US" dirty="0">
              <a:latin typeface="+mj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9144" y="1803648"/>
            <a:ext cx="45521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+mj-lt"/>
              </a:rPr>
              <a:t>&gt; </a:t>
            </a:r>
            <a:r>
              <a:rPr lang="en-US" altLang="ko-KR" b="1" dirty="0" smtClean="0">
                <a:latin typeface="+mj-lt"/>
              </a:rPr>
              <a:t>path </a:t>
            </a:r>
            <a:r>
              <a:rPr lang="en-US" altLang="ko-KR" b="1" dirty="0">
                <a:latin typeface="+mj-lt"/>
              </a:rPr>
              <a:t>&lt;- "/home/mike/data/trials.csv</a:t>
            </a:r>
            <a:r>
              <a:rPr lang="en-US" altLang="ko-KR" b="1" dirty="0" smtClean="0">
                <a:latin typeface="+mj-lt"/>
              </a:rPr>
              <a:t>"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strsplit</a:t>
            </a:r>
            <a:r>
              <a:rPr lang="en-US" altLang="ko-KR" b="1" dirty="0">
                <a:latin typeface="TheSansMonoCd-W7Bold"/>
              </a:rPr>
              <a:t>(path, "/")</a:t>
            </a:r>
          </a:p>
          <a:p>
            <a:r>
              <a:rPr lang="en-US" altLang="ko-KR" dirty="0">
                <a:latin typeface="TheSansMonoCd-W5Regular"/>
              </a:rPr>
              <a:t>[[1]]</a:t>
            </a:r>
          </a:p>
          <a:p>
            <a:r>
              <a:rPr lang="en-US" altLang="ko-KR" dirty="0">
                <a:latin typeface="TheSansMonoCd-W5Regular"/>
              </a:rPr>
              <a:t>[1] "" "home" "mike" "data" "trials.csv</a:t>
            </a:r>
            <a:r>
              <a:rPr lang="en-US" altLang="ko-KR" dirty="0" smtClean="0">
                <a:latin typeface="TheSansMonoCd-W5Regular"/>
              </a:rPr>
              <a:t>"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00026" y="4117881"/>
            <a:ext cx="3586065" cy="1323439"/>
          </a:xfrm>
          <a:prstGeom prst="rect">
            <a:avLst/>
          </a:prstGeom>
          <a:ln>
            <a:solidFill>
              <a:srgbClr val="0065B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j-lt"/>
              </a:rPr>
              <a:t>The </a:t>
            </a:r>
            <a:r>
              <a:rPr lang="en-US" altLang="ko-KR" sz="1050" i="1" dirty="0">
                <a:latin typeface="+mj-lt"/>
              </a:rPr>
              <a:t>old </a:t>
            </a:r>
            <a:r>
              <a:rPr lang="en-US" altLang="ko-KR" sz="1100" dirty="0">
                <a:latin typeface="+mj-lt"/>
              </a:rPr>
              <a:t>argument can be regular expression, </a:t>
            </a:r>
            <a:endParaRPr lang="en-US" altLang="ko-KR" sz="1100" dirty="0" smtClean="0">
              <a:latin typeface="+mj-lt"/>
            </a:endParaRPr>
          </a:p>
          <a:p>
            <a:r>
              <a:rPr lang="en-US" altLang="ko-KR" sz="1100" dirty="0" smtClean="0">
                <a:latin typeface="+mj-lt"/>
              </a:rPr>
              <a:t>which </a:t>
            </a:r>
            <a:r>
              <a:rPr lang="en-US" altLang="ko-KR" sz="1100" dirty="0">
                <a:latin typeface="+mj-lt"/>
              </a:rPr>
              <a:t>allows you to match patterns much</a:t>
            </a:r>
          </a:p>
          <a:p>
            <a:r>
              <a:rPr lang="en-US" altLang="ko-KR" sz="1100" dirty="0">
                <a:latin typeface="+mj-lt"/>
              </a:rPr>
              <a:t>more complicated than a simple string. </a:t>
            </a:r>
            <a:endParaRPr lang="en-US" altLang="ko-KR" sz="1100" dirty="0" smtClean="0">
              <a:latin typeface="+mj-lt"/>
            </a:endParaRPr>
          </a:p>
          <a:p>
            <a:r>
              <a:rPr lang="en-US" altLang="ko-KR" sz="1100" dirty="0" smtClean="0">
                <a:latin typeface="+mj-lt"/>
              </a:rPr>
              <a:t>This </a:t>
            </a:r>
            <a:r>
              <a:rPr lang="en-US" altLang="ko-KR" sz="1100" dirty="0">
                <a:latin typeface="+mj-lt"/>
              </a:rPr>
              <a:t>is actually assumed by default, so you must</a:t>
            </a:r>
          </a:p>
          <a:p>
            <a:r>
              <a:rPr lang="en-US" altLang="ko-KR" sz="1100" dirty="0">
                <a:latin typeface="+mj-lt"/>
              </a:rPr>
              <a:t>set the </a:t>
            </a:r>
            <a:r>
              <a:rPr lang="en-US" altLang="ko-KR" sz="1050" dirty="0">
                <a:latin typeface="+mj-lt"/>
              </a:rPr>
              <a:t>fixed=TRUE </a:t>
            </a:r>
            <a:r>
              <a:rPr lang="en-US" altLang="ko-KR" sz="1100" dirty="0">
                <a:latin typeface="+mj-lt"/>
              </a:rPr>
              <a:t>argument </a:t>
            </a:r>
            <a:endParaRPr lang="en-US" altLang="ko-KR" sz="1100" dirty="0" smtClean="0">
              <a:latin typeface="+mj-lt"/>
            </a:endParaRPr>
          </a:p>
          <a:p>
            <a:r>
              <a:rPr lang="en-US" altLang="ko-KR" sz="1100" dirty="0" smtClean="0">
                <a:latin typeface="+mj-lt"/>
              </a:rPr>
              <a:t>if </a:t>
            </a:r>
            <a:r>
              <a:rPr lang="en-US" altLang="ko-KR" sz="1100" dirty="0">
                <a:latin typeface="+mj-lt"/>
              </a:rPr>
              <a:t>you don’t want </a:t>
            </a:r>
            <a:r>
              <a:rPr lang="en-US" altLang="ko-KR" sz="1050" dirty="0">
                <a:latin typeface="+mj-lt"/>
              </a:rPr>
              <a:t>sub </a:t>
            </a:r>
            <a:r>
              <a:rPr lang="en-US" altLang="ko-KR" sz="1100" dirty="0">
                <a:latin typeface="+mj-lt"/>
              </a:rPr>
              <a:t>and </a:t>
            </a:r>
            <a:r>
              <a:rPr lang="en-US" altLang="ko-KR" sz="1050" dirty="0" err="1">
                <a:latin typeface="+mj-lt"/>
              </a:rPr>
              <a:t>gsub</a:t>
            </a:r>
            <a:r>
              <a:rPr lang="en-US" altLang="ko-KR" sz="105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to interpret </a:t>
            </a:r>
            <a:r>
              <a:rPr lang="en-US" altLang="ko-KR" sz="1050" i="1" dirty="0">
                <a:latin typeface="+mj-lt"/>
              </a:rPr>
              <a:t>old </a:t>
            </a:r>
            <a:r>
              <a:rPr lang="en-US" altLang="ko-KR" sz="1100" dirty="0">
                <a:latin typeface="+mj-lt"/>
              </a:rPr>
              <a:t>as </a:t>
            </a:r>
            <a:endParaRPr lang="en-US" altLang="ko-KR" sz="1100" dirty="0" smtClean="0">
              <a:latin typeface="+mj-lt"/>
            </a:endParaRPr>
          </a:p>
          <a:p>
            <a:r>
              <a:rPr lang="en-US" altLang="ko-KR" sz="1100" dirty="0" smtClean="0">
                <a:latin typeface="+mj-lt"/>
              </a:rPr>
              <a:t>a regular expression</a:t>
            </a:r>
            <a:r>
              <a:rPr lang="en-US" altLang="ko-KR" sz="1100" dirty="0">
                <a:latin typeface="+mj-lt"/>
              </a:rPr>
              <a:t>.</a:t>
            </a:r>
            <a:endParaRPr lang="ko-KR" alt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8721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Seeing the Special Characters in a String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683215" y="1524021"/>
            <a:ext cx="10455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When we use print, it uses escapes (backslashes) to show</a:t>
            </a:r>
          </a:p>
          <a:p>
            <a:r>
              <a:rPr lang="en-US" altLang="ko-KR" dirty="0"/>
              <a:t>the special characters: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print(s)</a:t>
            </a:r>
          </a:p>
          <a:p>
            <a:r>
              <a:rPr lang="en-US" altLang="ko-KR" dirty="0"/>
              <a:t>[1] "first\</a:t>
            </a:r>
            <a:r>
              <a:rPr lang="en-US" altLang="ko-KR" dirty="0" err="1"/>
              <a:t>rsecond</a:t>
            </a:r>
            <a:r>
              <a:rPr lang="en-US" altLang="ko-KR" dirty="0"/>
              <a:t>\n"</a:t>
            </a:r>
            <a:endParaRPr lang="ko-KR" altLang="en-US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8240" y="1003943"/>
            <a:ext cx="9862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print to see the special characters in a string. The cat function will not reveal them.</a:t>
            </a:r>
            <a:endParaRPr lang="ko-KR" altLang="en-US" dirty="0"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8240" y="2875096"/>
            <a:ext cx="9862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Notice that the string contains a return character (\r) in the middle, so “first” is overwritten</a:t>
            </a:r>
          </a:p>
          <a:p>
            <a:r>
              <a:rPr lang="en-US" altLang="ko-KR" dirty="0"/>
              <a:t>by “second” when cat displays the string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280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763" y="88097"/>
            <a:ext cx="1024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Generating All Pairwise Combinations of Strings</a:t>
            </a:r>
            <a:endParaRPr lang="ko-KR" altLang="en-US" sz="3600" dirty="0"/>
          </a:p>
        </p:txBody>
      </p:sp>
      <p:sp>
        <p:nvSpPr>
          <p:cNvPr id="14" name="직사각형 13"/>
          <p:cNvSpPr/>
          <p:nvPr/>
        </p:nvSpPr>
        <p:spPr>
          <a:xfrm>
            <a:off x="512405" y="1158087"/>
            <a:ext cx="98270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lt"/>
              </a:rPr>
              <a:t>Use the </a:t>
            </a:r>
            <a:r>
              <a:rPr lang="en-US" altLang="ko-KR" sz="1200" dirty="0">
                <a:latin typeface="+mj-lt"/>
              </a:rPr>
              <a:t>outer </a:t>
            </a:r>
            <a:r>
              <a:rPr lang="en-US" altLang="ko-KR" sz="1400" dirty="0">
                <a:latin typeface="+mj-lt"/>
              </a:rPr>
              <a:t>and </a:t>
            </a:r>
            <a:r>
              <a:rPr lang="en-US" altLang="ko-KR" sz="1200" dirty="0">
                <a:latin typeface="+mj-lt"/>
              </a:rPr>
              <a:t>paste </a:t>
            </a:r>
            <a:r>
              <a:rPr lang="en-US" altLang="ko-KR" sz="1400" dirty="0">
                <a:latin typeface="+mj-lt"/>
              </a:rPr>
              <a:t>functions together to generate the matrix of all possible</a:t>
            </a:r>
          </a:p>
          <a:p>
            <a:r>
              <a:rPr lang="en-US" altLang="ko-KR" sz="1400" dirty="0">
                <a:latin typeface="+mj-lt"/>
              </a:rPr>
              <a:t>combinations:</a:t>
            </a:r>
          </a:p>
          <a:p>
            <a:r>
              <a:rPr lang="en-US" altLang="ko-KR" sz="1100" dirty="0">
                <a:latin typeface="+mj-lt"/>
              </a:rPr>
              <a:t>&gt; </a:t>
            </a:r>
            <a:r>
              <a:rPr lang="en-US" altLang="ko-KR" sz="1100" b="1" dirty="0">
                <a:latin typeface="+mj-lt"/>
              </a:rPr>
              <a:t>m &lt;- outer(</a:t>
            </a:r>
            <a:r>
              <a:rPr lang="en-US" altLang="ko-KR" sz="1100" b="1" i="1" dirty="0">
                <a:latin typeface="+mj-lt"/>
              </a:rPr>
              <a:t>strings1</a:t>
            </a:r>
            <a:r>
              <a:rPr lang="en-US" altLang="ko-KR" sz="1100" b="1" dirty="0">
                <a:latin typeface="+mj-lt"/>
              </a:rPr>
              <a:t>, </a:t>
            </a:r>
            <a:r>
              <a:rPr lang="en-US" altLang="ko-KR" sz="1100" b="1" i="1" dirty="0">
                <a:latin typeface="+mj-lt"/>
              </a:rPr>
              <a:t>strings2</a:t>
            </a:r>
            <a:r>
              <a:rPr lang="en-US" altLang="ko-KR" sz="1100" b="1" dirty="0">
                <a:latin typeface="+mj-lt"/>
              </a:rPr>
              <a:t>, paste, </a:t>
            </a:r>
            <a:r>
              <a:rPr lang="en-US" altLang="ko-KR" sz="1100" b="1" dirty="0" err="1">
                <a:latin typeface="+mj-lt"/>
              </a:rPr>
              <a:t>sep</a:t>
            </a:r>
            <a:r>
              <a:rPr lang="en-US" altLang="ko-KR" sz="1100" b="1" dirty="0">
                <a:latin typeface="+mj-lt"/>
              </a:rPr>
              <a:t>="")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2405" y="2263571"/>
            <a:ext cx="9827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lt"/>
              </a:rPr>
              <a:t>The </a:t>
            </a:r>
            <a:r>
              <a:rPr lang="en-US" altLang="ko-KR" sz="1200" dirty="0">
                <a:latin typeface="+mj-lt"/>
              </a:rPr>
              <a:t>outer </a:t>
            </a:r>
            <a:r>
              <a:rPr lang="en-US" altLang="ko-KR" sz="1400" dirty="0">
                <a:latin typeface="+mj-lt"/>
              </a:rPr>
              <a:t>function is intended to form the outer product. However, it allows a third</a:t>
            </a:r>
          </a:p>
          <a:p>
            <a:r>
              <a:rPr lang="en-US" altLang="ko-KR" sz="1400" dirty="0">
                <a:latin typeface="+mj-lt"/>
              </a:rPr>
              <a:t>argument to replace simple multiplication with any function</a:t>
            </a:r>
            <a:endParaRPr lang="ko-KR" altLang="en-US" sz="1400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2405" y="325649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locations &lt;- c("NY", "LA", "CHI", "HOU")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treatments &lt;- c("T1", "T2", "T3")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2405" y="409800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outer(locations, treatments, paste, </a:t>
            </a:r>
            <a:r>
              <a:rPr lang="en-US" altLang="ko-KR" sz="1400" b="1" dirty="0" err="1">
                <a:latin typeface="+mj-lt"/>
              </a:rPr>
              <a:t>sep</a:t>
            </a:r>
            <a:r>
              <a:rPr lang="en-US" altLang="ko-KR" sz="1400" b="1" dirty="0">
                <a:latin typeface="+mj-lt"/>
              </a:rPr>
              <a:t>="-")</a:t>
            </a:r>
          </a:p>
          <a:p>
            <a:r>
              <a:rPr lang="en-US" altLang="ko-KR" sz="1400" dirty="0">
                <a:latin typeface="+mj-lt"/>
              </a:rPr>
              <a:t>[,1] [,2] [,3]</a:t>
            </a:r>
          </a:p>
          <a:p>
            <a:r>
              <a:rPr lang="en-US" altLang="ko-KR" sz="1400" dirty="0">
                <a:latin typeface="+mj-lt"/>
              </a:rPr>
              <a:t>[1,] "NY-T1" "NY-T2" "NY-T3"</a:t>
            </a:r>
          </a:p>
          <a:p>
            <a:r>
              <a:rPr lang="en-US" altLang="ko-KR" sz="1400" dirty="0">
                <a:latin typeface="+mj-lt"/>
              </a:rPr>
              <a:t>[2,] "LA-T1" "LA-T2" "LA-T3"</a:t>
            </a:r>
          </a:p>
          <a:p>
            <a:r>
              <a:rPr lang="en-US" altLang="ko-KR" sz="1400" dirty="0">
                <a:latin typeface="+mj-lt"/>
              </a:rPr>
              <a:t>[3,] "CHI-T1" "CHI-T2" "CHI-T3"</a:t>
            </a:r>
          </a:p>
          <a:p>
            <a:r>
              <a:rPr lang="en-US" altLang="ko-KR" sz="1400" dirty="0">
                <a:latin typeface="+mj-lt"/>
              </a:rPr>
              <a:t>[4,] "HOU-T1" "HOU-T2" "HOU-T3"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28922" y="3456547"/>
            <a:ext cx="63763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j-lt"/>
              </a:rPr>
              <a:t>&gt; </a:t>
            </a:r>
            <a:r>
              <a:rPr lang="en-US" altLang="ko-KR" sz="1200" b="1" dirty="0">
                <a:latin typeface="+mj-lt"/>
              </a:rPr>
              <a:t>outer(treatments, treatments, paste, </a:t>
            </a:r>
            <a:r>
              <a:rPr lang="en-US" altLang="ko-KR" sz="1200" b="1" dirty="0" err="1">
                <a:latin typeface="+mj-lt"/>
              </a:rPr>
              <a:t>sep</a:t>
            </a:r>
            <a:r>
              <a:rPr lang="en-US" altLang="ko-KR" sz="1200" b="1" dirty="0">
                <a:latin typeface="+mj-lt"/>
              </a:rPr>
              <a:t>="-")</a:t>
            </a:r>
          </a:p>
          <a:p>
            <a:r>
              <a:rPr lang="en-US" altLang="ko-KR" sz="1200" dirty="0">
                <a:latin typeface="+mj-lt"/>
              </a:rPr>
              <a:t>[,1] [,2] [,3]</a:t>
            </a:r>
          </a:p>
          <a:p>
            <a:r>
              <a:rPr lang="en-US" altLang="ko-KR" sz="1200" dirty="0">
                <a:latin typeface="+mj-lt"/>
              </a:rPr>
              <a:t>[1,] "T1-T1" "T1-T2" "T1-T3"</a:t>
            </a:r>
          </a:p>
          <a:p>
            <a:r>
              <a:rPr lang="en-US" altLang="ko-KR" sz="1200" dirty="0">
                <a:latin typeface="+mj-lt"/>
              </a:rPr>
              <a:t>[2,] "T2-T1" "T2-T2" "T2-T3"</a:t>
            </a:r>
          </a:p>
          <a:p>
            <a:r>
              <a:rPr lang="en-US" altLang="ko-KR" sz="1200" dirty="0">
                <a:latin typeface="+mj-lt"/>
              </a:rPr>
              <a:t>[3,] "T3-T1" "T3-T2" "T3-T3"</a:t>
            </a:r>
          </a:p>
          <a:p>
            <a:r>
              <a:rPr lang="en-US" altLang="ko-KR" sz="1200" dirty="0">
                <a:latin typeface="+mj-lt"/>
              </a:rPr>
              <a:t>But suppose we want all </a:t>
            </a:r>
            <a:r>
              <a:rPr lang="en-US" altLang="ko-KR" sz="1200" i="1" dirty="0">
                <a:latin typeface="+mj-lt"/>
              </a:rPr>
              <a:t>unique </a:t>
            </a:r>
            <a:r>
              <a:rPr lang="en-US" altLang="ko-KR" sz="1200" dirty="0">
                <a:latin typeface="+mj-lt"/>
              </a:rPr>
              <a:t>pairwise combinations of treatments. We can eliminate</a:t>
            </a:r>
          </a:p>
          <a:p>
            <a:r>
              <a:rPr lang="en-US" altLang="ko-KR" sz="1200" dirty="0">
                <a:latin typeface="+mj-lt"/>
              </a:rPr>
              <a:t>the duplicates by removing the lower triangle (or upper triangle). The </a:t>
            </a:r>
            <a:r>
              <a:rPr lang="en-US" altLang="ko-KR" sz="1100" dirty="0" err="1">
                <a:latin typeface="+mj-lt"/>
              </a:rPr>
              <a:t>lower.tri</a:t>
            </a:r>
            <a:r>
              <a:rPr lang="en-US" altLang="ko-KR" sz="1100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function</a:t>
            </a:r>
          </a:p>
          <a:p>
            <a:r>
              <a:rPr lang="en-US" altLang="ko-KR" sz="1200" dirty="0">
                <a:latin typeface="+mj-lt"/>
              </a:rPr>
              <a:t>identifies that triangle, so inverting it identifies all elements </a:t>
            </a:r>
            <a:r>
              <a:rPr lang="en-US" altLang="ko-KR" sz="1200" i="1" dirty="0">
                <a:latin typeface="+mj-lt"/>
              </a:rPr>
              <a:t>outside </a:t>
            </a:r>
            <a:r>
              <a:rPr lang="en-US" altLang="ko-KR" sz="1200" dirty="0">
                <a:latin typeface="+mj-lt"/>
              </a:rPr>
              <a:t>the </a:t>
            </a:r>
            <a:r>
              <a:rPr lang="en-US" altLang="ko-KR" sz="1200" dirty="0" smtClean="0">
                <a:latin typeface="+mj-lt"/>
              </a:rPr>
              <a:t>lower triangle</a:t>
            </a:r>
            <a:r>
              <a:rPr lang="en-US" altLang="ko-KR" sz="1200" dirty="0">
                <a:latin typeface="+mj-lt"/>
              </a:rPr>
              <a:t>:</a:t>
            </a:r>
            <a:endParaRPr lang="en-US" altLang="ko-KR" sz="1600" dirty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&gt; </a:t>
            </a:r>
            <a:r>
              <a:rPr lang="en-US" altLang="ko-KR" sz="1200" b="1" dirty="0">
                <a:latin typeface="+mj-lt"/>
              </a:rPr>
              <a:t>m &lt;- outer(treatments, treatments, paste, </a:t>
            </a:r>
            <a:r>
              <a:rPr lang="en-US" altLang="ko-KR" sz="1200" b="1" dirty="0" err="1">
                <a:latin typeface="+mj-lt"/>
              </a:rPr>
              <a:t>sep</a:t>
            </a:r>
            <a:r>
              <a:rPr lang="en-US" altLang="ko-KR" sz="1200" b="1" dirty="0">
                <a:latin typeface="+mj-lt"/>
              </a:rPr>
              <a:t>="-")</a:t>
            </a:r>
          </a:p>
          <a:p>
            <a:r>
              <a:rPr lang="en-US" altLang="ko-KR" sz="1200" dirty="0">
                <a:latin typeface="+mj-lt"/>
              </a:rPr>
              <a:t>&gt; </a:t>
            </a:r>
            <a:r>
              <a:rPr lang="en-US" altLang="ko-KR" sz="1200" b="1" dirty="0">
                <a:latin typeface="+mj-lt"/>
              </a:rPr>
              <a:t>m[!</a:t>
            </a:r>
            <a:r>
              <a:rPr lang="en-US" altLang="ko-KR" sz="1200" b="1" dirty="0" err="1">
                <a:solidFill>
                  <a:srgbClr val="0065B4"/>
                </a:solidFill>
                <a:latin typeface="+mj-lt"/>
              </a:rPr>
              <a:t>lower.tri</a:t>
            </a:r>
            <a:r>
              <a:rPr lang="en-US" altLang="ko-KR" sz="1200" b="1" dirty="0">
                <a:solidFill>
                  <a:srgbClr val="0065B4"/>
                </a:solidFill>
                <a:latin typeface="+mj-lt"/>
              </a:rPr>
              <a:t>(m)</a:t>
            </a:r>
            <a:r>
              <a:rPr lang="en-US" altLang="ko-KR" sz="1200" b="1" dirty="0">
                <a:latin typeface="+mj-lt"/>
              </a:rPr>
              <a:t>]</a:t>
            </a:r>
          </a:p>
          <a:p>
            <a:r>
              <a:rPr lang="en-US" altLang="ko-KR" sz="1200" dirty="0">
                <a:latin typeface="+mj-lt"/>
              </a:rPr>
              <a:t>[1] "T1-T1" "T1-T2" "T2-T2" "T1-T3" "T2-T3" "T3-T3"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09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4838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Getting the Current Date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818061" y="1183172"/>
            <a:ext cx="9603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 err="1"/>
              <a:t>Sys.Date</a:t>
            </a:r>
            <a:r>
              <a:rPr lang="en-US" altLang="ko-KR" b="1" dirty="0"/>
              <a:t>()</a:t>
            </a:r>
          </a:p>
          <a:p>
            <a:r>
              <a:rPr lang="en-US" altLang="ko-KR" dirty="0"/>
              <a:t>[1] "2010-02-11"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327" y="2135419"/>
            <a:ext cx="604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Converting a String into a Date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818061" y="2886826"/>
            <a:ext cx="96032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irka"/>
              </a:rPr>
              <a:t>This example shows the default format assumed by </a:t>
            </a:r>
            <a:r>
              <a:rPr lang="en-US" altLang="ko-KR" sz="1600" dirty="0" err="1">
                <a:latin typeface="TheSansMonoCd-W5Regular"/>
              </a:rPr>
              <a:t>as.Date</a:t>
            </a:r>
            <a:r>
              <a:rPr lang="en-US" altLang="ko-KR" dirty="0">
                <a:latin typeface="Birka"/>
              </a:rPr>
              <a:t>, which is the ISO 8601</a:t>
            </a:r>
          </a:p>
          <a:p>
            <a:r>
              <a:rPr lang="en-US" altLang="ko-KR" dirty="0">
                <a:latin typeface="Birka"/>
              </a:rPr>
              <a:t>standard format of </a:t>
            </a:r>
            <a:r>
              <a:rPr lang="en-US" altLang="ko-KR" i="1" dirty="0" err="1">
                <a:latin typeface="Birka-Italic"/>
              </a:rPr>
              <a:t>yyyy</a:t>
            </a:r>
            <a:r>
              <a:rPr lang="en-US" altLang="ko-KR" i="1" dirty="0">
                <a:latin typeface="Birka-Italic"/>
              </a:rPr>
              <a:t>-mm-</a:t>
            </a:r>
            <a:r>
              <a:rPr lang="en-US" altLang="ko-KR" i="1" dirty="0" err="1">
                <a:latin typeface="Birka-Italic"/>
              </a:rPr>
              <a:t>dd</a:t>
            </a:r>
            <a:r>
              <a:rPr lang="en-US" altLang="ko-KR" dirty="0">
                <a:latin typeface="Birka"/>
              </a:rPr>
              <a:t>:</a:t>
            </a:r>
          </a:p>
          <a:p>
            <a:r>
              <a:rPr lang="en-US" altLang="ko-KR" sz="1400" dirty="0">
                <a:latin typeface="TheSansMonoCd-W5Regular"/>
              </a:rPr>
              <a:t>&gt; </a:t>
            </a:r>
            <a:r>
              <a:rPr lang="en-US" altLang="ko-KR" sz="1400" b="1" dirty="0" err="1">
                <a:latin typeface="TheSansMonoCd-W7Bold"/>
              </a:rPr>
              <a:t>as.Date</a:t>
            </a:r>
            <a:r>
              <a:rPr lang="en-US" altLang="ko-KR" sz="1400" b="1" dirty="0">
                <a:latin typeface="TheSansMonoCd-W7Bold"/>
              </a:rPr>
              <a:t>("2010-12-31")</a:t>
            </a:r>
          </a:p>
          <a:p>
            <a:r>
              <a:rPr lang="en-US" altLang="ko-KR" sz="1400" dirty="0">
                <a:latin typeface="TheSansMonoCd-W5Regular"/>
              </a:rPr>
              <a:t>[1] "2010-12-31"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18060" y="4023229"/>
            <a:ext cx="772742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irka"/>
              </a:rPr>
              <a:t>Here is the correct way to convert an American-style date:</a:t>
            </a:r>
          </a:p>
          <a:p>
            <a:r>
              <a:rPr lang="fr-FR" altLang="ko-KR" sz="1400" dirty="0">
                <a:latin typeface="TheSansMonoCd-W5Regular"/>
              </a:rPr>
              <a:t>&gt; </a:t>
            </a:r>
            <a:r>
              <a:rPr lang="fr-FR" altLang="ko-KR" sz="1400" b="1" dirty="0">
                <a:latin typeface="TheSansMonoCd-W7Bold"/>
              </a:rPr>
              <a:t>as.Date("12/31/2010", format="%m/%d/%Y")</a:t>
            </a:r>
          </a:p>
          <a:p>
            <a:r>
              <a:rPr lang="en-US" altLang="ko-KR" sz="1400" dirty="0">
                <a:latin typeface="TheSansMonoCd-W5Regular"/>
              </a:rPr>
              <a:t>[1] "2010-12-31"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18059" y="4932588"/>
            <a:ext cx="9315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irka"/>
              </a:rPr>
              <a:t>Observe that the </a:t>
            </a:r>
            <a:r>
              <a:rPr lang="en-US" altLang="ko-KR" sz="1600" dirty="0">
                <a:latin typeface="TheSansMonoCd-W5Regular"/>
              </a:rPr>
              <a:t>Y </a:t>
            </a:r>
            <a:r>
              <a:rPr lang="en-US" altLang="ko-KR" dirty="0">
                <a:latin typeface="Birka"/>
              </a:rPr>
              <a:t>in the format string is capitalized to indicate a 4-digit year. </a:t>
            </a:r>
            <a:endParaRPr lang="en-US" altLang="ko-KR" dirty="0" smtClean="0">
              <a:latin typeface="Birka"/>
            </a:endParaRPr>
          </a:p>
          <a:p>
            <a:r>
              <a:rPr lang="en-US" altLang="ko-KR" dirty="0" smtClean="0">
                <a:latin typeface="Birka"/>
              </a:rPr>
              <a:t>If you’re using </a:t>
            </a:r>
            <a:r>
              <a:rPr lang="en-US" altLang="ko-KR" dirty="0">
                <a:latin typeface="Birka"/>
              </a:rPr>
              <a:t>2-digit years, specify a lowercase </a:t>
            </a:r>
            <a:r>
              <a:rPr lang="en-US" altLang="ko-KR" sz="1600" dirty="0">
                <a:latin typeface="TheSansMonoCd-W5Regular"/>
              </a:rPr>
              <a:t>y</a:t>
            </a:r>
            <a:r>
              <a:rPr lang="en-US" altLang="ko-KR" dirty="0">
                <a:latin typeface="Birka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2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6779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Converting a Date into a String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584950" y="1040371"/>
            <a:ext cx="103064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&gt; </a:t>
            </a:r>
            <a:r>
              <a:rPr lang="en-US" altLang="ko-KR" sz="1600" b="1" dirty="0"/>
              <a:t>format(</a:t>
            </a:r>
            <a:r>
              <a:rPr lang="en-US" altLang="ko-KR" sz="1600" b="1" dirty="0" err="1"/>
              <a:t>Sys.Date</a:t>
            </a:r>
            <a:r>
              <a:rPr lang="en-US" altLang="ko-KR" sz="1600" b="1" dirty="0"/>
              <a:t>())</a:t>
            </a:r>
          </a:p>
          <a:p>
            <a:r>
              <a:rPr lang="en-US" altLang="ko-KR" sz="1600" dirty="0"/>
              <a:t>[1] "2010-04-01"</a:t>
            </a:r>
          </a:p>
          <a:p>
            <a:r>
              <a:rPr lang="en-US" altLang="ko-KR" sz="1600" dirty="0"/>
              <a:t>&gt; </a:t>
            </a:r>
            <a:r>
              <a:rPr lang="en-US" altLang="ko-KR" sz="1600" b="1" dirty="0" err="1"/>
              <a:t>as.character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Sys.Date</a:t>
            </a:r>
            <a:r>
              <a:rPr lang="en-US" altLang="ko-KR" sz="1600" b="1" dirty="0"/>
              <a:t>())</a:t>
            </a:r>
          </a:p>
          <a:p>
            <a:r>
              <a:rPr lang="en-US" altLang="ko-KR" sz="1600" dirty="0"/>
              <a:t>[1] "2010-04-01"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4950" y="2248587"/>
            <a:ext cx="5363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Both functions allow a format argument that controls the formatting. Use</a:t>
            </a:r>
          </a:p>
          <a:p>
            <a:r>
              <a:rPr lang="en-US" altLang="ko-KR" sz="1200" dirty="0"/>
              <a:t>format="%m/%d/%Y" to get American-style dates, for example:</a:t>
            </a:r>
          </a:p>
          <a:p>
            <a:r>
              <a:rPr lang="en-US" altLang="ko-KR" sz="1200" dirty="0"/>
              <a:t>&gt; </a:t>
            </a:r>
            <a:r>
              <a:rPr lang="en-US" altLang="ko-KR" sz="1200" b="1" dirty="0"/>
              <a:t>format(</a:t>
            </a:r>
            <a:r>
              <a:rPr lang="en-US" altLang="ko-KR" sz="1200" b="1" dirty="0" err="1"/>
              <a:t>Sys.Date</a:t>
            </a:r>
            <a:r>
              <a:rPr lang="en-US" altLang="ko-KR" sz="1200" b="1" dirty="0"/>
              <a:t>(), format="%m/%d/%Y")</a:t>
            </a:r>
          </a:p>
          <a:p>
            <a:r>
              <a:rPr lang="en-US" altLang="ko-KR" sz="1200" dirty="0"/>
              <a:t>[1] "04/01/2010"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599901" y="3274723"/>
            <a:ext cx="1099219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Birka"/>
              </a:rPr>
              <a:t>The </a:t>
            </a:r>
            <a:r>
              <a:rPr lang="en-US" altLang="ko-KR" sz="1200" dirty="0">
                <a:latin typeface="TheSansMonoCd-W5Regular"/>
              </a:rPr>
              <a:t>format </a:t>
            </a:r>
            <a:r>
              <a:rPr lang="en-US" altLang="ko-KR" sz="1400" dirty="0">
                <a:latin typeface="Birka"/>
              </a:rPr>
              <a:t>argument defines the appearance of the resulting string. </a:t>
            </a:r>
            <a:endParaRPr lang="en-US" altLang="ko-KR" sz="1400" dirty="0" smtClean="0">
              <a:latin typeface="Birka"/>
            </a:endParaRPr>
          </a:p>
          <a:p>
            <a:r>
              <a:rPr lang="en-US" altLang="ko-KR" sz="1400" dirty="0" smtClean="0">
                <a:latin typeface="Birka"/>
              </a:rPr>
              <a:t>Normal characters, such </a:t>
            </a:r>
            <a:r>
              <a:rPr lang="en-US" altLang="ko-KR" sz="1400" dirty="0">
                <a:latin typeface="Birka"/>
              </a:rPr>
              <a:t>as slash (</a:t>
            </a:r>
            <a:r>
              <a:rPr lang="en-US" altLang="ko-KR" sz="1200" dirty="0">
                <a:latin typeface="TheSansMonoCd-W5Regular"/>
              </a:rPr>
              <a:t>/</a:t>
            </a:r>
            <a:r>
              <a:rPr lang="en-US" altLang="ko-KR" sz="1400" dirty="0">
                <a:latin typeface="Birka"/>
              </a:rPr>
              <a:t>) or hyphen (</a:t>
            </a:r>
            <a:r>
              <a:rPr lang="en-US" altLang="ko-KR" sz="1200" dirty="0">
                <a:latin typeface="TheSansMonoCd-W5Regular"/>
              </a:rPr>
              <a:t>-</a:t>
            </a:r>
            <a:r>
              <a:rPr lang="en-US" altLang="ko-KR" sz="1400" dirty="0">
                <a:latin typeface="Birka"/>
              </a:rPr>
              <a:t>) are simply copied to the output string. Each two-letter</a:t>
            </a:r>
          </a:p>
          <a:p>
            <a:r>
              <a:rPr lang="en-US" altLang="ko-KR" sz="1400" dirty="0">
                <a:latin typeface="Birka"/>
              </a:rPr>
              <a:t>combination of a percent sign (</a:t>
            </a:r>
            <a:r>
              <a:rPr lang="en-US" altLang="ko-KR" sz="1200" dirty="0">
                <a:latin typeface="TheSansMonoCd-W5Regular"/>
              </a:rPr>
              <a:t>%</a:t>
            </a:r>
            <a:r>
              <a:rPr lang="en-US" altLang="ko-KR" sz="1400" dirty="0">
                <a:latin typeface="Birka"/>
              </a:rPr>
              <a:t>) followed by another character has special meaning.</a:t>
            </a:r>
          </a:p>
          <a:p>
            <a:r>
              <a:rPr lang="en-US" altLang="ko-KR" sz="1400" dirty="0">
                <a:latin typeface="Birka"/>
              </a:rPr>
              <a:t>Some common ones are:</a:t>
            </a:r>
          </a:p>
          <a:p>
            <a:r>
              <a:rPr lang="en-US" altLang="ko-KR" sz="1200" dirty="0">
                <a:latin typeface="TheSansMonoCd-W5Regular"/>
              </a:rPr>
              <a:t>%</a:t>
            </a:r>
            <a:r>
              <a:rPr lang="en-US" altLang="ko-KR" sz="1200" dirty="0" smtClean="0">
                <a:latin typeface="TheSansMonoCd-W5Regular"/>
              </a:rPr>
              <a:t>b </a:t>
            </a:r>
            <a:r>
              <a:rPr lang="en-US" altLang="ko-KR" sz="1400" dirty="0" smtClean="0">
                <a:latin typeface="Birka"/>
              </a:rPr>
              <a:t>Abbreviated </a:t>
            </a:r>
            <a:r>
              <a:rPr lang="en-US" altLang="ko-KR" sz="1400" dirty="0">
                <a:latin typeface="Birka"/>
              </a:rPr>
              <a:t>month name (“Jan”)</a:t>
            </a:r>
          </a:p>
          <a:p>
            <a:r>
              <a:rPr lang="en-US" altLang="ko-KR" sz="1200" dirty="0">
                <a:latin typeface="TheSansMonoCd-W5Regular"/>
              </a:rPr>
              <a:t>%</a:t>
            </a:r>
            <a:r>
              <a:rPr lang="en-US" altLang="ko-KR" sz="1200" dirty="0" smtClean="0">
                <a:latin typeface="TheSansMonoCd-W5Regular"/>
              </a:rPr>
              <a:t>B </a:t>
            </a:r>
            <a:r>
              <a:rPr lang="en-US" altLang="ko-KR" sz="1400" dirty="0" smtClean="0">
                <a:latin typeface="Birka"/>
              </a:rPr>
              <a:t>Full </a:t>
            </a:r>
            <a:r>
              <a:rPr lang="en-US" altLang="ko-KR" sz="1400" dirty="0">
                <a:latin typeface="Birka"/>
              </a:rPr>
              <a:t>month name (“January”)</a:t>
            </a:r>
          </a:p>
          <a:p>
            <a:r>
              <a:rPr lang="en-US" altLang="ko-KR" sz="1200" dirty="0">
                <a:latin typeface="TheSansMonoCd-W5Regular"/>
              </a:rPr>
              <a:t>%</a:t>
            </a:r>
            <a:r>
              <a:rPr lang="en-US" altLang="ko-KR" sz="1200" dirty="0" smtClean="0">
                <a:latin typeface="TheSansMonoCd-W5Regular"/>
              </a:rPr>
              <a:t>d </a:t>
            </a:r>
            <a:r>
              <a:rPr lang="en-US" altLang="ko-KR" sz="1400" dirty="0" smtClean="0">
                <a:latin typeface="Birka"/>
              </a:rPr>
              <a:t>Day </a:t>
            </a:r>
            <a:r>
              <a:rPr lang="en-US" altLang="ko-KR" sz="1400" dirty="0">
                <a:latin typeface="Birka"/>
              </a:rPr>
              <a:t>as a two-digit number</a:t>
            </a:r>
          </a:p>
          <a:p>
            <a:r>
              <a:rPr lang="en-US" altLang="ko-KR" sz="1200" dirty="0">
                <a:latin typeface="TheSansMonoCd-W5Regular"/>
              </a:rPr>
              <a:t>%</a:t>
            </a:r>
            <a:r>
              <a:rPr lang="en-US" altLang="ko-KR" sz="1200" dirty="0" smtClean="0">
                <a:latin typeface="TheSansMonoCd-W5Regular"/>
              </a:rPr>
              <a:t>m </a:t>
            </a:r>
            <a:r>
              <a:rPr lang="en-US" altLang="ko-KR" sz="1400" dirty="0" smtClean="0">
                <a:latin typeface="Birka"/>
              </a:rPr>
              <a:t>Month </a:t>
            </a:r>
            <a:r>
              <a:rPr lang="en-US" altLang="ko-KR" sz="1400" dirty="0">
                <a:latin typeface="Birka"/>
              </a:rPr>
              <a:t>as a two-digit number</a:t>
            </a:r>
          </a:p>
          <a:p>
            <a:r>
              <a:rPr lang="en-US" altLang="ko-KR" sz="1200" dirty="0">
                <a:latin typeface="TheSansMonoCd-W5Regular"/>
              </a:rPr>
              <a:t>%</a:t>
            </a:r>
            <a:r>
              <a:rPr lang="en-US" altLang="ko-KR" sz="1200" dirty="0" smtClean="0">
                <a:latin typeface="TheSansMonoCd-W5Regular"/>
              </a:rPr>
              <a:t>y </a:t>
            </a:r>
            <a:r>
              <a:rPr lang="en-US" altLang="ko-KR" sz="1400" dirty="0" smtClean="0">
                <a:latin typeface="Birka"/>
              </a:rPr>
              <a:t>Year </a:t>
            </a:r>
            <a:r>
              <a:rPr lang="en-US" altLang="ko-KR" sz="1400" dirty="0">
                <a:latin typeface="Birka"/>
              </a:rPr>
              <a:t>without century (00–99)</a:t>
            </a:r>
          </a:p>
          <a:p>
            <a:r>
              <a:rPr lang="en-US" altLang="ko-KR" sz="1200" dirty="0">
                <a:latin typeface="TheSansMonoCd-W5Regular"/>
              </a:rPr>
              <a:t>%</a:t>
            </a:r>
            <a:r>
              <a:rPr lang="en-US" altLang="ko-KR" sz="1200" dirty="0" smtClean="0">
                <a:latin typeface="TheSansMonoCd-W5Regular"/>
              </a:rPr>
              <a:t>Y </a:t>
            </a:r>
            <a:r>
              <a:rPr lang="en-US" altLang="ko-KR" sz="1400" dirty="0" smtClean="0">
                <a:latin typeface="Birka"/>
              </a:rPr>
              <a:t>Year </a:t>
            </a:r>
            <a:r>
              <a:rPr lang="en-US" altLang="ko-KR" sz="1400" dirty="0">
                <a:latin typeface="Birka"/>
              </a:rPr>
              <a:t>with century</a:t>
            </a:r>
          </a:p>
          <a:p>
            <a:r>
              <a:rPr lang="en-US" altLang="ko-KR" sz="1400" dirty="0">
                <a:latin typeface="Birka"/>
              </a:rPr>
              <a:t>See the </a:t>
            </a:r>
            <a:r>
              <a:rPr lang="en-US" altLang="ko-KR" sz="1400" b="1" dirty="0">
                <a:solidFill>
                  <a:srgbClr val="0065B4"/>
                </a:solidFill>
                <a:latin typeface="Birka"/>
              </a:rPr>
              <a:t>help page for the </a:t>
            </a:r>
            <a:r>
              <a:rPr lang="en-US" altLang="ko-KR" sz="1200" b="1" dirty="0" err="1">
                <a:solidFill>
                  <a:srgbClr val="0065B4"/>
                </a:solidFill>
                <a:latin typeface="TheSansMonoCd-W5Regular"/>
              </a:rPr>
              <a:t>strftime</a:t>
            </a:r>
            <a:r>
              <a:rPr lang="en-US" altLang="ko-KR" sz="1200" b="1" dirty="0">
                <a:solidFill>
                  <a:srgbClr val="0065B4"/>
                </a:solidFill>
                <a:latin typeface="TheSansMonoCd-W5Regular"/>
              </a:rPr>
              <a:t> </a:t>
            </a:r>
            <a:r>
              <a:rPr lang="en-US" altLang="ko-KR" sz="1400" dirty="0">
                <a:latin typeface="Birka"/>
              </a:rPr>
              <a:t>function for a complete list of formatting codes.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39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9658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Converting Year, Month, and Day into a Date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470863" y="1125573"/>
            <a:ext cx="9728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the </a:t>
            </a:r>
            <a:r>
              <a:rPr lang="en-US" altLang="ko-KR" dirty="0" err="1"/>
              <a:t>ISOdate</a:t>
            </a:r>
            <a:r>
              <a:rPr lang="en-US" altLang="ko-KR" dirty="0"/>
              <a:t> function: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ISOdate</a:t>
            </a:r>
            <a:r>
              <a:rPr lang="en-US" altLang="ko-KR" b="1" dirty="0"/>
              <a:t>(</a:t>
            </a:r>
            <a:r>
              <a:rPr lang="en-US" altLang="ko-KR" b="1" i="1" dirty="0"/>
              <a:t>year</a:t>
            </a:r>
            <a:r>
              <a:rPr lang="en-US" altLang="ko-KR" b="1" dirty="0"/>
              <a:t>, </a:t>
            </a:r>
            <a:r>
              <a:rPr lang="en-US" altLang="ko-KR" b="1" i="1" dirty="0"/>
              <a:t>month</a:t>
            </a:r>
            <a:r>
              <a:rPr lang="en-US" altLang="ko-KR" b="1" dirty="0"/>
              <a:t>, </a:t>
            </a:r>
            <a:r>
              <a:rPr lang="en-US" altLang="ko-KR" b="1" i="1" dirty="0"/>
              <a:t>day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The result is a </a:t>
            </a:r>
            <a:r>
              <a:rPr lang="en-US" altLang="ko-KR" dirty="0" err="1"/>
              <a:t>POSIXct</a:t>
            </a:r>
            <a:r>
              <a:rPr lang="en-US" altLang="ko-KR" dirty="0"/>
              <a:t> object that you can convert into a Date object: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as.Date</a:t>
            </a:r>
            <a:r>
              <a:rPr lang="en-US" altLang="ko-KR" b="1" dirty="0"/>
              <a:t>(</a:t>
            </a:r>
            <a:r>
              <a:rPr lang="en-US" altLang="ko-KR" b="1" dirty="0" err="1"/>
              <a:t>ISOdate</a:t>
            </a:r>
            <a:r>
              <a:rPr lang="en-US" altLang="ko-KR" b="1" dirty="0"/>
              <a:t>(</a:t>
            </a:r>
            <a:r>
              <a:rPr lang="en-US" altLang="ko-KR" b="1" i="1" dirty="0"/>
              <a:t>year</a:t>
            </a:r>
            <a:r>
              <a:rPr lang="en-US" altLang="ko-KR" b="1" dirty="0"/>
              <a:t>, </a:t>
            </a:r>
            <a:r>
              <a:rPr lang="en-US" altLang="ko-KR" b="1" i="1" dirty="0"/>
              <a:t>month</a:t>
            </a:r>
            <a:r>
              <a:rPr lang="en-US" altLang="ko-KR" b="1" dirty="0"/>
              <a:t>, </a:t>
            </a:r>
            <a:r>
              <a:rPr lang="en-US" altLang="ko-KR" b="1" i="1" dirty="0"/>
              <a:t>day</a:t>
            </a:r>
            <a:r>
              <a:rPr lang="en-US" altLang="ko-KR" b="1" dirty="0"/>
              <a:t>))</a:t>
            </a:r>
            <a:endParaRPr lang="ko-KR" alt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863" y="2425121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 err="1"/>
              <a:t>ISOdate</a:t>
            </a:r>
            <a:r>
              <a:rPr lang="en-US" altLang="ko-KR" b="1" dirty="0"/>
              <a:t>(2012,2,29)</a:t>
            </a:r>
          </a:p>
          <a:p>
            <a:r>
              <a:rPr lang="en-US" altLang="ko-KR" dirty="0"/>
              <a:t>[1] "2012-02-29 12:00:00 GMT"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510127" y="3187811"/>
            <a:ext cx="8713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 err="1"/>
              <a:t>as.Date</a:t>
            </a:r>
            <a:r>
              <a:rPr lang="en-US" altLang="ko-KR" b="1" dirty="0"/>
              <a:t>(</a:t>
            </a:r>
            <a:r>
              <a:rPr lang="en-US" altLang="ko-KR" b="1" dirty="0" err="1"/>
              <a:t>ISOdate</a:t>
            </a:r>
            <a:r>
              <a:rPr lang="en-US" altLang="ko-KR" b="1" dirty="0"/>
              <a:t>(2012,2,29))</a:t>
            </a:r>
          </a:p>
          <a:p>
            <a:r>
              <a:rPr lang="en-US" altLang="ko-KR" dirty="0"/>
              <a:t>[1] "2012-02-29"</a:t>
            </a:r>
            <a:endParaRPr lang="ko-KR" altLang="en-US" dirty="0"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0127" y="4032403"/>
            <a:ext cx="8325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 err="1"/>
              <a:t>ISOdate</a:t>
            </a:r>
            <a:r>
              <a:rPr lang="en-US" altLang="ko-KR" b="1" dirty="0"/>
              <a:t>(2013,2,29) </a:t>
            </a:r>
            <a:r>
              <a:rPr lang="en-US" altLang="ko-KR" dirty="0"/>
              <a:t># Oops! 2013 is not a leap year</a:t>
            </a:r>
          </a:p>
          <a:p>
            <a:r>
              <a:rPr lang="en-US" altLang="ko-KR" dirty="0"/>
              <a:t>[1] NA</a:t>
            </a:r>
            <a:endParaRPr lang="ko-KR" altLang="en-US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0127" y="4876995"/>
            <a:ext cx="10362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latin typeface="+mj-lt"/>
              </a:rPr>
              <a:t>ISOdate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can process </a:t>
            </a:r>
            <a:r>
              <a:rPr lang="en-US" altLang="ko-KR" b="1" dirty="0" smtClean="0">
                <a:solidFill>
                  <a:srgbClr val="0065B4"/>
                </a:solidFill>
                <a:latin typeface="+mj-lt"/>
              </a:rPr>
              <a:t>entire vectors</a:t>
            </a:r>
            <a:r>
              <a:rPr lang="en-US" altLang="ko-KR" dirty="0" smtClean="0">
                <a:latin typeface="+mj-lt"/>
              </a:rPr>
              <a:t> of years, months, and days, which is quite handy for</a:t>
            </a:r>
          </a:p>
          <a:p>
            <a:r>
              <a:rPr lang="en-US" altLang="ko-KR" b="1" dirty="0" smtClean="0">
                <a:latin typeface="+mj-lt"/>
              </a:rPr>
              <a:t>mass conversion of input data</a:t>
            </a:r>
            <a:endParaRPr lang="ko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00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5034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Getting the Julian Date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548371" y="1329176"/>
            <a:ext cx="9728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Given a Date object, you want to extract the Julian date—which is, in R, the number</a:t>
            </a:r>
          </a:p>
          <a:p>
            <a:r>
              <a:rPr lang="en-US" altLang="ko-KR" dirty="0"/>
              <a:t>of days since January 1, 1970</a:t>
            </a:r>
            <a:endParaRPr lang="ko-KR" alt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371" y="2312810"/>
            <a:ext cx="75889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Either convert the Date object to an integer or use the </a:t>
            </a:r>
            <a:r>
              <a:rPr lang="en-US" altLang="ko-KR" dirty="0" err="1"/>
              <a:t>julian</a:t>
            </a:r>
            <a:r>
              <a:rPr lang="en-US" altLang="ko-KR" dirty="0"/>
              <a:t> function: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d &lt;- </a:t>
            </a:r>
            <a:r>
              <a:rPr lang="en-US" altLang="ko-KR" b="1" dirty="0" err="1"/>
              <a:t>as.Date</a:t>
            </a:r>
            <a:r>
              <a:rPr lang="en-US" altLang="ko-KR" b="1" dirty="0"/>
              <a:t>("2010-03-15")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as.integer</a:t>
            </a:r>
            <a:r>
              <a:rPr lang="en-US" altLang="ko-KR" b="1" dirty="0"/>
              <a:t>(d)</a:t>
            </a:r>
          </a:p>
          <a:p>
            <a:r>
              <a:rPr lang="en-US" altLang="ko-KR" dirty="0"/>
              <a:t>[1] 14683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julian</a:t>
            </a:r>
            <a:r>
              <a:rPr lang="en-US" altLang="ko-KR" b="1" dirty="0"/>
              <a:t>(d)</a:t>
            </a:r>
          </a:p>
          <a:p>
            <a:r>
              <a:rPr lang="en-US" altLang="ko-KR" dirty="0"/>
              <a:t>[1] 14683</a:t>
            </a:r>
          </a:p>
          <a:p>
            <a:r>
              <a:rPr lang="en-US" altLang="ko-KR" dirty="0" err="1"/>
              <a:t>attr</a:t>
            </a:r>
            <a:r>
              <a:rPr lang="en-US" altLang="ko-KR" dirty="0"/>
              <a:t>(,"origin")</a:t>
            </a:r>
          </a:p>
          <a:p>
            <a:r>
              <a:rPr lang="en-US" altLang="ko-KR" dirty="0"/>
              <a:t>[1] "1970-01-01"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500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6372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Extracting the Parts of a Date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606125" y="1025832"/>
            <a:ext cx="109059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Convert the Date object to a </a:t>
            </a:r>
            <a:r>
              <a:rPr lang="en-US" altLang="ko-KR" dirty="0" err="1"/>
              <a:t>POSIXlt</a:t>
            </a:r>
            <a:r>
              <a:rPr lang="en-US" altLang="ko-KR" dirty="0"/>
              <a:t> object, which is a list of date parts. </a:t>
            </a:r>
            <a:endParaRPr lang="en-US" altLang="ko-KR" dirty="0" smtClean="0"/>
          </a:p>
          <a:p>
            <a:r>
              <a:rPr lang="en-US" altLang="ko-KR" dirty="0" smtClean="0"/>
              <a:t>Then extract the </a:t>
            </a:r>
            <a:r>
              <a:rPr lang="en-US" altLang="ko-KR" dirty="0"/>
              <a:t>desired part from that list: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d &lt;- </a:t>
            </a:r>
            <a:r>
              <a:rPr lang="en-US" altLang="ko-KR" b="1" dirty="0" err="1"/>
              <a:t>as.Date</a:t>
            </a:r>
            <a:r>
              <a:rPr lang="en-US" altLang="ko-KR" b="1" dirty="0"/>
              <a:t>("2010-03-15")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 &lt;- </a:t>
            </a:r>
            <a:r>
              <a:rPr lang="en-US" altLang="ko-KR" b="1" dirty="0" err="1"/>
              <a:t>as.POSIXlt</a:t>
            </a:r>
            <a:r>
              <a:rPr lang="en-US" altLang="ko-KR" b="1" dirty="0"/>
              <a:t>(d)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p$mday</a:t>
            </a:r>
            <a:r>
              <a:rPr lang="en-US" altLang="ko-KR" b="1" dirty="0"/>
              <a:t> </a:t>
            </a:r>
            <a:r>
              <a:rPr lang="en-US" altLang="ko-KR" dirty="0"/>
              <a:t># Day of the month</a:t>
            </a:r>
          </a:p>
          <a:p>
            <a:r>
              <a:rPr lang="en-US" altLang="ko-KR" dirty="0"/>
              <a:t>[1] 15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p$mon</a:t>
            </a:r>
            <a:r>
              <a:rPr lang="en-US" altLang="ko-KR" b="1" dirty="0"/>
              <a:t> </a:t>
            </a:r>
            <a:r>
              <a:rPr lang="en-US" altLang="ko-KR" dirty="0"/>
              <a:t># Month (0 = January)</a:t>
            </a:r>
          </a:p>
          <a:p>
            <a:r>
              <a:rPr lang="en-US" altLang="ko-KR" dirty="0"/>
              <a:t>[1] 2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p$year</a:t>
            </a:r>
            <a:r>
              <a:rPr lang="en-US" altLang="ko-KR" b="1" dirty="0"/>
              <a:t> + 1900 </a:t>
            </a:r>
            <a:r>
              <a:rPr lang="en-US" altLang="ko-KR" dirty="0"/>
              <a:t># Year</a:t>
            </a:r>
          </a:p>
          <a:p>
            <a:r>
              <a:rPr lang="en-US" altLang="ko-KR" dirty="0"/>
              <a:t>[1] 2010</a:t>
            </a:r>
            <a:endParaRPr lang="ko-KR" altLang="en-US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22684" y="3775140"/>
            <a:ext cx="4641330" cy="2339102"/>
          </a:xfrm>
          <a:prstGeom prst="rect">
            <a:avLst/>
          </a:prstGeom>
          <a:ln>
            <a:solidFill>
              <a:srgbClr val="0065B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s</a:t>
            </a:r>
            <a:r>
              <a:rPr lang="en-US" altLang="ko-KR" sz="1600" dirty="0" smtClean="0"/>
              <a:t>ec Seconds </a:t>
            </a:r>
            <a:r>
              <a:rPr lang="en-US" altLang="ko-KR" sz="1600" dirty="0"/>
              <a:t>(0–61)</a:t>
            </a:r>
          </a:p>
          <a:p>
            <a:r>
              <a:rPr lang="en-US" altLang="ko-KR" sz="1600" dirty="0"/>
              <a:t>m</a:t>
            </a:r>
            <a:r>
              <a:rPr lang="en-US" altLang="ko-KR" sz="1600" dirty="0" smtClean="0"/>
              <a:t>in Minutes </a:t>
            </a:r>
            <a:r>
              <a:rPr lang="en-US" altLang="ko-KR" sz="1600" dirty="0"/>
              <a:t>(0–59)</a:t>
            </a:r>
          </a:p>
          <a:p>
            <a:r>
              <a:rPr lang="en-US" altLang="ko-KR" sz="1600" dirty="0"/>
              <a:t>h</a:t>
            </a:r>
            <a:r>
              <a:rPr lang="en-US" altLang="ko-KR" sz="1600" dirty="0" smtClean="0"/>
              <a:t>our Hours </a:t>
            </a:r>
            <a:r>
              <a:rPr lang="en-US" altLang="ko-KR" sz="1600" dirty="0"/>
              <a:t>(0–23)</a:t>
            </a:r>
          </a:p>
          <a:p>
            <a:r>
              <a:rPr lang="en-US" altLang="ko-KR" sz="1600" dirty="0" err="1"/>
              <a:t>m</a:t>
            </a:r>
            <a:r>
              <a:rPr lang="en-US" altLang="ko-KR" sz="1600" dirty="0" err="1" smtClean="0"/>
              <a:t>day</a:t>
            </a:r>
            <a:r>
              <a:rPr lang="en-US" altLang="ko-KR" sz="1600" dirty="0" smtClean="0"/>
              <a:t> Day </a:t>
            </a:r>
            <a:r>
              <a:rPr lang="en-US" altLang="ko-KR" sz="1600" dirty="0"/>
              <a:t>of the month (1–31)</a:t>
            </a:r>
          </a:p>
          <a:p>
            <a:r>
              <a:rPr lang="en-US" altLang="ko-KR" sz="1600" dirty="0" smtClean="0"/>
              <a:t>mon Month </a:t>
            </a:r>
            <a:r>
              <a:rPr lang="en-US" altLang="ko-KR" sz="1600" dirty="0"/>
              <a:t>(0–11)</a:t>
            </a:r>
          </a:p>
          <a:p>
            <a:r>
              <a:rPr lang="en-US" altLang="ko-KR" sz="1600" dirty="0" smtClean="0"/>
              <a:t>year </a:t>
            </a:r>
            <a:r>
              <a:rPr lang="en-US" altLang="ko-KR" sz="1600" b="1" dirty="0" smtClean="0">
                <a:solidFill>
                  <a:srgbClr val="0065B4"/>
                </a:solidFill>
              </a:rPr>
              <a:t>Years </a:t>
            </a:r>
            <a:r>
              <a:rPr lang="en-US" altLang="ko-KR" sz="1600" b="1" dirty="0">
                <a:solidFill>
                  <a:srgbClr val="0065B4"/>
                </a:solidFill>
              </a:rPr>
              <a:t>since 1900</a:t>
            </a:r>
          </a:p>
          <a:p>
            <a:r>
              <a:rPr lang="en-US" altLang="ko-KR" sz="1600" dirty="0" err="1" smtClean="0"/>
              <a:t>wday</a:t>
            </a:r>
            <a:r>
              <a:rPr lang="en-US" altLang="ko-KR" sz="1600" dirty="0" smtClean="0"/>
              <a:t> Day </a:t>
            </a:r>
            <a:r>
              <a:rPr lang="en-US" altLang="ko-KR" sz="1600" dirty="0"/>
              <a:t>of the week (0–6, 0 = Sunday)</a:t>
            </a:r>
          </a:p>
          <a:p>
            <a:r>
              <a:rPr lang="en-US" altLang="ko-KR" sz="1600" dirty="0" err="1" smtClean="0"/>
              <a:t>yday</a:t>
            </a:r>
            <a:r>
              <a:rPr lang="en-US" altLang="ko-KR" sz="1600" dirty="0" smtClean="0"/>
              <a:t> Day </a:t>
            </a:r>
            <a:r>
              <a:rPr lang="en-US" altLang="ko-KR" sz="1600" dirty="0"/>
              <a:t>of the year (0–365)</a:t>
            </a:r>
          </a:p>
          <a:p>
            <a:r>
              <a:rPr lang="en-US" altLang="ko-KR" sz="1600" dirty="0" err="1" smtClean="0"/>
              <a:t>isdst</a:t>
            </a:r>
            <a:r>
              <a:rPr lang="en-US" altLang="ko-KR" sz="1600" dirty="0" smtClean="0"/>
              <a:t> Daylight </a:t>
            </a:r>
            <a:r>
              <a:rPr lang="en-US" altLang="ko-KR" sz="1600" dirty="0"/>
              <a:t>savings time flag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845127" y="431904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d &lt;- </a:t>
            </a:r>
            <a:r>
              <a:rPr lang="en-US" altLang="ko-KR" b="1" dirty="0" err="1">
                <a:latin typeface="TheSansMonoCd-W7Bold"/>
              </a:rPr>
              <a:t>as.Date</a:t>
            </a:r>
            <a:r>
              <a:rPr lang="en-US" altLang="ko-KR" b="1" dirty="0">
                <a:latin typeface="TheSansMonoCd-W7Bold"/>
              </a:rPr>
              <a:t>("2010-04-01")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as.POSIXlt</a:t>
            </a:r>
            <a:r>
              <a:rPr lang="en-US" altLang="ko-KR" b="1" dirty="0">
                <a:latin typeface="TheSansMonoCd-W7Bold"/>
              </a:rPr>
              <a:t>(d)$</a:t>
            </a:r>
            <a:r>
              <a:rPr lang="en-US" altLang="ko-KR" b="1" dirty="0" err="1">
                <a:latin typeface="TheSansMonoCd-W7Bold"/>
              </a:rPr>
              <a:t>wday</a:t>
            </a:r>
            <a:endParaRPr lang="en-US" altLang="ko-KR" b="1" dirty="0">
              <a:latin typeface="TheSansMonoCd-W7Bold"/>
            </a:endParaRPr>
          </a:p>
          <a:p>
            <a:r>
              <a:rPr lang="en-US" altLang="ko-KR" dirty="0">
                <a:latin typeface="TheSansMonoCd-W5Regular"/>
              </a:rPr>
              <a:t>[1] 4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as.POSIXlt</a:t>
            </a:r>
            <a:r>
              <a:rPr lang="en-US" altLang="ko-KR" b="1" dirty="0">
                <a:latin typeface="TheSansMonoCd-W7Bold"/>
              </a:rPr>
              <a:t>(d)$</a:t>
            </a:r>
            <a:r>
              <a:rPr lang="en-US" altLang="ko-KR" b="1" dirty="0" err="1">
                <a:latin typeface="TheSansMonoCd-W7Bold"/>
              </a:rPr>
              <a:t>yday</a:t>
            </a:r>
            <a:endParaRPr lang="en-US" altLang="ko-KR" b="1" dirty="0">
              <a:latin typeface="TheSansMonoCd-W7Bold"/>
            </a:endParaRPr>
          </a:p>
          <a:p>
            <a:r>
              <a:rPr lang="en-US" altLang="ko-KR" dirty="0">
                <a:latin typeface="TheSansMonoCd-W5Regular"/>
              </a:rPr>
              <a:t>[1] 90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3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6" y="206866"/>
            <a:ext cx="1105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Creating a Sequence of Dates</a:t>
            </a:r>
            <a:endParaRPr lang="ko-KR" altLang="en-US" sz="6000" dirty="0"/>
          </a:p>
        </p:txBody>
      </p:sp>
      <p:sp>
        <p:nvSpPr>
          <p:cNvPr id="3" name="직사각형 2"/>
          <p:cNvSpPr/>
          <p:nvPr/>
        </p:nvSpPr>
        <p:spPr>
          <a:xfrm>
            <a:off x="599417" y="885518"/>
            <a:ext cx="107058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 typical use of </a:t>
            </a:r>
            <a:r>
              <a:rPr lang="en-US" altLang="ko-KR" dirty="0" err="1"/>
              <a:t>seq</a:t>
            </a:r>
            <a:r>
              <a:rPr lang="en-US" altLang="ko-KR" dirty="0"/>
              <a:t> specifies a starting date (from), ending date (to), and increment</a:t>
            </a:r>
          </a:p>
          <a:p>
            <a:r>
              <a:rPr lang="en-US" altLang="ko-KR" dirty="0"/>
              <a:t>(by). An increment of 1 indicates daily dates: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s &lt;- </a:t>
            </a:r>
            <a:r>
              <a:rPr lang="en-US" altLang="ko-KR" b="1" dirty="0" err="1"/>
              <a:t>as.Date</a:t>
            </a:r>
            <a:r>
              <a:rPr lang="en-US" altLang="ko-KR" b="1" dirty="0"/>
              <a:t>("2012-01-01")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e &lt;- </a:t>
            </a:r>
            <a:r>
              <a:rPr lang="en-US" altLang="ko-KR" b="1" dirty="0" err="1"/>
              <a:t>as.Date</a:t>
            </a:r>
            <a:r>
              <a:rPr lang="en-US" altLang="ko-KR" b="1" dirty="0"/>
              <a:t>("2012-02-01")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seq</a:t>
            </a:r>
            <a:r>
              <a:rPr lang="en-US" altLang="ko-KR" b="1" dirty="0"/>
              <a:t>(from=s, to=e, by=1) </a:t>
            </a:r>
            <a:r>
              <a:rPr lang="en-US" altLang="ko-KR" dirty="0"/>
              <a:t># One month of dates</a:t>
            </a:r>
          </a:p>
          <a:p>
            <a:r>
              <a:rPr lang="en-US" altLang="ko-KR" dirty="0"/>
              <a:t>[1] "2012-01-01" "2012-01-02" "2012-01-03" "2012-01-04" "2012-01-05" "2012-01-06"</a:t>
            </a:r>
          </a:p>
          <a:p>
            <a:r>
              <a:rPr lang="en-US" altLang="ko-KR" dirty="0"/>
              <a:t>[7] "2012-01-07" "2012-01-08" "2012-01-09" "2012-01-10" "2012-01-11" "2012-01-12"</a:t>
            </a:r>
          </a:p>
          <a:p>
            <a:r>
              <a:rPr lang="en-US" altLang="ko-KR" dirty="0"/>
              <a:t>[13] "2012-01-13" "2012-01-14" "2012-01-15" "2012-01-16" "2012-01-17" "2012-01-18"</a:t>
            </a:r>
          </a:p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9417" y="3434931"/>
            <a:ext cx="11345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Another typical use specifies a starting date (from), increment (by), and number of </a:t>
            </a:r>
            <a:r>
              <a:rPr lang="en-US" altLang="ko-KR" dirty="0" smtClean="0"/>
              <a:t>dates (</a:t>
            </a:r>
            <a:r>
              <a:rPr lang="en-US" altLang="ko-KR" dirty="0" err="1" smtClean="0"/>
              <a:t>length.out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seq</a:t>
            </a:r>
            <a:r>
              <a:rPr lang="en-US" altLang="ko-KR" b="1" dirty="0"/>
              <a:t>(from=s, by=1, </a:t>
            </a:r>
            <a:r>
              <a:rPr lang="en-US" altLang="ko-KR" b="1" dirty="0" err="1"/>
              <a:t>length.out</a:t>
            </a:r>
            <a:r>
              <a:rPr lang="en-US" altLang="ko-KR" b="1" dirty="0"/>
              <a:t>=7) </a:t>
            </a:r>
            <a:r>
              <a:rPr lang="en-US" altLang="ko-KR" dirty="0"/>
              <a:t># Dates, one week apart</a:t>
            </a:r>
          </a:p>
          <a:p>
            <a:r>
              <a:rPr lang="en-US" altLang="ko-KR" dirty="0"/>
              <a:t>[1] "2012-01-01" "2012-01-02" "2012-01-03" "2012-01-04" "2012-01-05" "2012-01-06"</a:t>
            </a:r>
          </a:p>
          <a:p>
            <a:r>
              <a:rPr lang="en-US" altLang="ko-KR" dirty="0"/>
              <a:t>[7] "2012-01-07"</a:t>
            </a:r>
            <a:endParaRPr lang="ko-KR" altLang="en-US" sz="1600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0297" y="4820055"/>
            <a:ext cx="108841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seq</a:t>
            </a:r>
            <a:r>
              <a:rPr lang="en-US" altLang="ko-KR" b="1" dirty="0">
                <a:latin typeface="TheSansMonoCd-W7Bold"/>
              </a:rPr>
              <a:t>(from=s, by="month", </a:t>
            </a:r>
            <a:r>
              <a:rPr lang="en-US" altLang="ko-KR" b="1" dirty="0" err="1">
                <a:latin typeface="TheSansMonoCd-W7Bold"/>
              </a:rPr>
              <a:t>length.out</a:t>
            </a:r>
            <a:r>
              <a:rPr lang="en-US" altLang="ko-KR" b="1" dirty="0">
                <a:latin typeface="TheSansMonoCd-W7Bold"/>
              </a:rPr>
              <a:t>=12) </a:t>
            </a:r>
            <a:r>
              <a:rPr lang="en-US" altLang="ko-KR" dirty="0">
                <a:latin typeface="TheSansMonoCd-W5Regular"/>
              </a:rPr>
              <a:t># First of the month for one year</a:t>
            </a:r>
          </a:p>
          <a:p>
            <a:r>
              <a:rPr lang="en-US" altLang="ko-KR" dirty="0">
                <a:latin typeface="TheSansMonoCd-W5Regular"/>
              </a:rPr>
              <a:t>[1] "2012-01-01" "2012-02-01" "2012-03-01" "2012-04-01" "2012-05-01" "2012-06-01"</a:t>
            </a:r>
          </a:p>
          <a:p>
            <a:r>
              <a:rPr lang="en-US" altLang="ko-KR" dirty="0">
                <a:latin typeface="TheSansMonoCd-W5Regular"/>
              </a:rPr>
              <a:t>[7] "2012-07-01" "2012-08-01" "2012-09-01" "2012-10-01" "2012-11-01" "2012-12-01"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seq</a:t>
            </a:r>
            <a:r>
              <a:rPr lang="en-US" altLang="ko-KR" b="1" dirty="0">
                <a:latin typeface="TheSansMonoCd-W7Bold"/>
              </a:rPr>
              <a:t>(from=s, by="3 months", </a:t>
            </a:r>
            <a:r>
              <a:rPr lang="en-US" altLang="ko-KR" b="1" dirty="0" err="1">
                <a:latin typeface="TheSansMonoCd-W7Bold"/>
              </a:rPr>
              <a:t>length.out</a:t>
            </a:r>
            <a:r>
              <a:rPr lang="en-US" altLang="ko-KR" b="1" dirty="0">
                <a:latin typeface="TheSansMonoCd-W7Bold"/>
              </a:rPr>
              <a:t>=4) </a:t>
            </a:r>
            <a:r>
              <a:rPr lang="en-US" altLang="ko-KR" dirty="0">
                <a:latin typeface="TheSansMonoCd-W5Regular"/>
              </a:rPr>
              <a:t># Quarterly dates for one year</a:t>
            </a:r>
          </a:p>
          <a:p>
            <a:r>
              <a:rPr lang="en-US" altLang="ko-KR" dirty="0">
                <a:latin typeface="TheSansMonoCd-W5Regular"/>
              </a:rPr>
              <a:t>[1] "2012-01-01" "2012-04-01" "2012-07-01" "2012-10-01"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38865" y="4400660"/>
            <a:ext cx="5083892" cy="369332"/>
          </a:xfrm>
          <a:prstGeom prst="rect">
            <a:avLst/>
          </a:prstGeom>
          <a:ln>
            <a:solidFill>
              <a:srgbClr val="0065B4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65B4"/>
                </a:solidFill>
                <a:latin typeface="+mj-lt"/>
              </a:rPr>
              <a:t>Be careful with </a:t>
            </a:r>
            <a:r>
              <a:rPr lang="en-US" altLang="ko-KR" sz="1600" b="1" dirty="0">
                <a:solidFill>
                  <a:srgbClr val="0065B4"/>
                </a:solidFill>
                <a:latin typeface="+mj-lt"/>
              </a:rPr>
              <a:t>by="month" </a:t>
            </a:r>
            <a:r>
              <a:rPr lang="en-US" altLang="ko-KR" b="1" dirty="0">
                <a:solidFill>
                  <a:srgbClr val="0065B4"/>
                </a:solidFill>
                <a:latin typeface="+mj-lt"/>
              </a:rPr>
              <a:t>near month-end.</a:t>
            </a:r>
            <a:endParaRPr lang="ko-KR" altLang="en-US" b="1" dirty="0">
              <a:solidFill>
                <a:srgbClr val="0065B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75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5573" y="1233007"/>
            <a:ext cx="12171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/>
              <a:t>&gt; </a:t>
            </a:r>
            <a:r>
              <a:rPr lang="en-US" altLang="ko-KR" i="1" dirty="0" smtClean="0"/>
              <a:t>v </a:t>
            </a:r>
            <a:r>
              <a:rPr lang="en-US" altLang="ko-KR" i="1" dirty="0"/>
              <a:t>&lt;- c(40,2,83,28,58)</a:t>
            </a:r>
          </a:p>
          <a:p>
            <a:r>
              <a:rPr lang="en-US" altLang="ko-KR" i="1" dirty="0"/>
              <a:t>&gt; f &lt;- factor(c("A","C","C","B","C"))</a:t>
            </a:r>
            <a:endParaRPr lang="en-US" altLang="ko-KR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625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Defining Groups Via a Factor</a:t>
            </a:r>
            <a:endParaRPr lang="ko-KR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327" y="2259148"/>
            <a:ext cx="6443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Splitting a Vector into Groups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275573" y="3142591"/>
            <a:ext cx="90180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irka"/>
              </a:rPr>
              <a:t>Suppose the vector is </a:t>
            </a:r>
            <a:r>
              <a:rPr lang="en-US" altLang="ko-KR" sz="1600" dirty="0">
                <a:latin typeface="TheSansMonoCd-W5Regular"/>
              </a:rPr>
              <a:t>x </a:t>
            </a:r>
            <a:r>
              <a:rPr lang="en-US" altLang="ko-KR" dirty="0">
                <a:latin typeface="Birka"/>
              </a:rPr>
              <a:t>and the factor is </a:t>
            </a:r>
            <a:r>
              <a:rPr lang="en-US" altLang="ko-KR" sz="1600" dirty="0">
                <a:latin typeface="TheSansMonoCd-W5Regular"/>
              </a:rPr>
              <a:t>f</a:t>
            </a:r>
            <a:r>
              <a:rPr lang="en-US" altLang="ko-KR" dirty="0">
                <a:latin typeface="Birka"/>
              </a:rPr>
              <a:t>. You can use the </a:t>
            </a:r>
            <a:r>
              <a:rPr lang="en-US" altLang="ko-KR" sz="1600" dirty="0">
                <a:latin typeface="TheSansMonoCd-W5Regular"/>
              </a:rPr>
              <a:t>split </a:t>
            </a:r>
            <a:r>
              <a:rPr lang="en-US" altLang="ko-KR" dirty="0">
                <a:latin typeface="Birka"/>
              </a:rPr>
              <a:t>function:</a:t>
            </a:r>
          </a:p>
          <a:p>
            <a:r>
              <a:rPr lang="en-US" altLang="ko-KR" sz="1400" dirty="0">
                <a:latin typeface="TheSansMonoCd-W5Regular"/>
              </a:rPr>
              <a:t>&gt; </a:t>
            </a:r>
            <a:r>
              <a:rPr lang="en-US" altLang="ko-KR" sz="1400" b="1" dirty="0">
                <a:latin typeface="TheSansMonoCd-W7Bold"/>
              </a:rPr>
              <a:t>groups &lt;- split(x, f)</a:t>
            </a:r>
          </a:p>
          <a:p>
            <a:r>
              <a:rPr lang="en-US" altLang="ko-KR" dirty="0">
                <a:latin typeface="Birka"/>
              </a:rPr>
              <a:t>Alternatively, you can use the </a:t>
            </a:r>
            <a:r>
              <a:rPr lang="en-US" altLang="ko-KR" sz="1600" dirty="0">
                <a:latin typeface="TheSansMonoCd-W5Regular"/>
              </a:rPr>
              <a:t>unstack </a:t>
            </a:r>
            <a:r>
              <a:rPr lang="en-US" altLang="ko-KR" dirty="0">
                <a:latin typeface="Birka"/>
              </a:rPr>
              <a:t>function:</a:t>
            </a:r>
          </a:p>
          <a:p>
            <a:r>
              <a:rPr lang="en-US" altLang="ko-KR" sz="1400" dirty="0">
                <a:latin typeface="TheSansMonoCd-W5Regular"/>
              </a:rPr>
              <a:t>&gt; </a:t>
            </a:r>
            <a:r>
              <a:rPr lang="en-US" altLang="ko-KR" sz="1400" b="1" dirty="0">
                <a:latin typeface="TheSansMonoCd-W7Bold"/>
              </a:rPr>
              <a:t>groups &lt;- unstack(</a:t>
            </a:r>
            <a:r>
              <a:rPr lang="en-US" altLang="ko-KR" sz="1400" b="1" dirty="0" err="1">
                <a:latin typeface="TheSansMonoCd-W7Bold"/>
              </a:rPr>
              <a:t>data.frame</a:t>
            </a:r>
            <a:r>
              <a:rPr lang="en-US" altLang="ko-KR" sz="1400" b="1" dirty="0">
                <a:latin typeface="TheSansMonoCd-W7Bold"/>
              </a:rPr>
              <a:t>(</a:t>
            </a:r>
            <a:r>
              <a:rPr lang="en-US" altLang="ko-KR" sz="1400" b="1" dirty="0" err="1">
                <a:latin typeface="TheSansMonoCd-W7Bold"/>
              </a:rPr>
              <a:t>x,f</a:t>
            </a:r>
            <a:r>
              <a:rPr lang="en-US" altLang="ko-KR" sz="1400" b="1" dirty="0">
                <a:latin typeface="TheSansMonoCd-W7Bold"/>
              </a:rPr>
              <a:t>))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5573" y="4379833"/>
            <a:ext cx="9662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TheSansMonoCd-W5Regular"/>
              </a:rPr>
              <a:t>&gt; </a:t>
            </a:r>
            <a:r>
              <a:rPr lang="en-US" altLang="ko-KR" sz="1400" b="1" dirty="0">
                <a:latin typeface="TheSansMonoCd-W7Bold"/>
              </a:rPr>
              <a:t>library(MASS)</a:t>
            </a:r>
          </a:p>
          <a:p>
            <a:r>
              <a:rPr lang="en-US" altLang="ko-KR" sz="1400" dirty="0">
                <a:latin typeface="TheSansMonoCd-W5Regular"/>
              </a:rPr>
              <a:t>&gt; </a:t>
            </a:r>
            <a:r>
              <a:rPr lang="en-US" altLang="ko-KR" sz="1400" b="1" dirty="0">
                <a:latin typeface="TheSansMonoCd-W7Bold"/>
              </a:rPr>
              <a:t>split(Cars93$MPG.city, Cars93$Origin)</a:t>
            </a:r>
          </a:p>
          <a:p>
            <a:r>
              <a:rPr lang="en-US" altLang="ko-KR" sz="1400" dirty="0">
                <a:latin typeface="TheSansMonoCd-W5Regular"/>
              </a:rPr>
              <a:t>$USA</a:t>
            </a:r>
          </a:p>
          <a:p>
            <a:r>
              <a:rPr lang="en-US" altLang="ko-KR" sz="1400" dirty="0">
                <a:latin typeface="TheSansMonoCd-W5Regular"/>
              </a:rPr>
              <a:t>[1] 22 19 16 19 16 16 25 25 19 21 18 15 17 17 20 23 20 29 23 22 17 21 18 29 20</a:t>
            </a:r>
          </a:p>
          <a:p>
            <a:r>
              <a:rPr lang="en-US" altLang="ko-KR" sz="1400" dirty="0">
                <a:latin typeface="TheSansMonoCd-W5Regular"/>
              </a:rPr>
              <a:t>[26] 31 23 22 22 24 15 21 18 17 18 23 19 24 23 18 19 23 31 23 19 19 19 28</a:t>
            </a:r>
          </a:p>
          <a:p>
            <a:r>
              <a:rPr lang="en-US" altLang="ko-KR" sz="1400" dirty="0">
                <a:latin typeface="TheSansMonoCd-W5Regular"/>
              </a:rPr>
              <a:t>$non-USA</a:t>
            </a:r>
          </a:p>
          <a:p>
            <a:r>
              <a:rPr lang="en-US" altLang="ko-KR" sz="1400" dirty="0">
                <a:latin typeface="TheSansMonoCd-W5Regular"/>
              </a:rPr>
              <a:t>[1] 25 18 20 19 22 46 30 24 42 24 29 22 26 20 17 18 18 29 28 26 18 17 20 19 29</a:t>
            </a:r>
          </a:p>
          <a:p>
            <a:r>
              <a:rPr lang="en-US" altLang="ko-KR" sz="1400" dirty="0">
                <a:latin typeface="TheSansMonoCd-W5Regular"/>
              </a:rPr>
              <a:t>[26] 18 29 24 17 21 20 33 25 23 39 32 25 22 18 25 17 21 18 21 20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27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8827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Applying a Function to Each List Element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371327" y="1199527"/>
            <a:ext cx="8224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lapply</a:t>
            </a:r>
            <a:r>
              <a:rPr lang="en-US" altLang="ko-KR" dirty="0"/>
              <a:t> always returns the results </a:t>
            </a:r>
            <a:r>
              <a:rPr lang="en-US" altLang="ko-KR" b="1" dirty="0">
                <a:solidFill>
                  <a:srgbClr val="0065B4"/>
                </a:solidFill>
              </a:rPr>
              <a:t>in list</a:t>
            </a:r>
            <a:r>
              <a:rPr lang="en-US" altLang="ko-KR" dirty="0"/>
              <a:t>, whereas </a:t>
            </a:r>
            <a:r>
              <a:rPr lang="en-US" altLang="ko-KR" dirty="0" err="1"/>
              <a:t>sapply</a:t>
            </a:r>
            <a:r>
              <a:rPr lang="en-US" altLang="ko-KR" dirty="0"/>
              <a:t> returns the results</a:t>
            </a:r>
          </a:p>
          <a:p>
            <a:r>
              <a:rPr lang="en-US" altLang="ko-KR" b="1" dirty="0">
                <a:solidFill>
                  <a:srgbClr val="0065B4"/>
                </a:solidFill>
              </a:rPr>
              <a:t>in a vector if that is possible</a:t>
            </a:r>
            <a:r>
              <a:rPr lang="en-US" altLang="ko-KR" dirty="0"/>
              <a:t>: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371327" y="18145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lst</a:t>
            </a:r>
            <a:r>
              <a:rPr lang="en-US" altLang="ko-KR" b="1" dirty="0">
                <a:latin typeface="TheSansMonoCd-W7Bold"/>
              </a:rPr>
              <a:t> &lt;- </a:t>
            </a:r>
            <a:r>
              <a:rPr lang="en-US" altLang="ko-KR" b="1" dirty="0" err="1">
                <a:latin typeface="TheSansMonoCd-W7Bold"/>
              </a:rPr>
              <a:t>lapply</a:t>
            </a:r>
            <a:r>
              <a:rPr lang="en-US" altLang="ko-KR" b="1" dirty="0">
                <a:latin typeface="TheSansMonoCd-W7Bold"/>
              </a:rPr>
              <a:t>(</a:t>
            </a:r>
            <a:r>
              <a:rPr lang="en-US" altLang="ko-KR" b="1" i="1" dirty="0" err="1">
                <a:latin typeface="TheSansMonoCd-W7BoldItalic"/>
              </a:rPr>
              <a:t>lst</a:t>
            </a:r>
            <a:r>
              <a:rPr lang="en-US" altLang="ko-KR" b="1" dirty="0">
                <a:latin typeface="TheSansMonoCd-W7Bold"/>
              </a:rPr>
              <a:t>, </a:t>
            </a:r>
            <a:r>
              <a:rPr lang="en-US" altLang="ko-KR" b="1" i="1" dirty="0">
                <a:latin typeface="TheSansMonoCd-W7BoldItalic"/>
              </a:rPr>
              <a:t>fun</a:t>
            </a:r>
            <a:r>
              <a:rPr lang="en-US" altLang="ko-KR" b="1" dirty="0">
                <a:latin typeface="TheSansMonoCd-W7Bold"/>
              </a:rPr>
              <a:t>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vec</a:t>
            </a:r>
            <a:r>
              <a:rPr lang="en-US" altLang="ko-KR" b="1" dirty="0">
                <a:latin typeface="TheSansMonoCd-W7Bold"/>
              </a:rPr>
              <a:t> &lt;- </a:t>
            </a:r>
            <a:r>
              <a:rPr lang="en-US" altLang="ko-KR" b="1" dirty="0" err="1">
                <a:latin typeface="TheSansMonoCd-W7Bold"/>
              </a:rPr>
              <a:t>sapply</a:t>
            </a:r>
            <a:r>
              <a:rPr lang="en-US" altLang="ko-KR" b="1" dirty="0">
                <a:latin typeface="TheSansMonoCd-W7Bold"/>
              </a:rPr>
              <a:t>(</a:t>
            </a:r>
            <a:r>
              <a:rPr lang="en-US" altLang="ko-KR" b="1" i="1" dirty="0" err="1">
                <a:latin typeface="TheSansMonoCd-W7BoldItalic"/>
              </a:rPr>
              <a:t>lst</a:t>
            </a:r>
            <a:r>
              <a:rPr lang="en-US" altLang="ko-KR" b="1" dirty="0">
                <a:latin typeface="TheSansMonoCd-W7Bold"/>
              </a:rPr>
              <a:t>, </a:t>
            </a:r>
            <a:r>
              <a:rPr lang="en-US" altLang="ko-KR" b="1" i="1" dirty="0">
                <a:latin typeface="TheSansMonoCd-W7BoldItalic"/>
              </a:rPr>
              <a:t>fun</a:t>
            </a:r>
            <a:r>
              <a:rPr lang="en-US" altLang="ko-KR" b="1" dirty="0">
                <a:latin typeface="TheSansMonoCd-W7Bold"/>
              </a:rPr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9327" y="2869455"/>
            <a:ext cx="7331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Applying a Function to Every Row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371327" y="3515948"/>
            <a:ext cx="100860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irka"/>
              </a:rPr>
              <a:t>Use the </a:t>
            </a:r>
            <a:r>
              <a:rPr lang="en-US" altLang="ko-KR" sz="1600" dirty="0">
                <a:latin typeface="TheSansMonoCd-W5Regular"/>
              </a:rPr>
              <a:t>apply </a:t>
            </a:r>
            <a:r>
              <a:rPr lang="en-US" altLang="ko-KR" dirty="0">
                <a:latin typeface="Birka"/>
              </a:rPr>
              <a:t>function. Set the </a:t>
            </a:r>
            <a:r>
              <a:rPr lang="en-US" altLang="ko-KR" dirty="0">
                <a:solidFill>
                  <a:srgbClr val="0065B4"/>
                </a:solidFill>
                <a:latin typeface="Birka"/>
              </a:rPr>
              <a:t>second argument to 1 to indicate row-by-row application</a:t>
            </a:r>
          </a:p>
          <a:p>
            <a:r>
              <a:rPr lang="en-US" altLang="ko-KR" dirty="0">
                <a:latin typeface="Birka"/>
              </a:rPr>
              <a:t>of a function:</a:t>
            </a:r>
          </a:p>
          <a:p>
            <a:r>
              <a:rPr lang="en-US" altLang="ko-KR" sz="1400" dirty="0">
                <a:latin typeface="TheSansMonoCd-W5Regular"/>
              </a:rPr>
              <a:t>&gt; </a:t>
            </a:r>
            <a:r>
              <a:rPr lang="en-US" altLang="ko-KR" sz="1400" b="1" dirty="0">
                <a:latin typeface="TheSansMonoCd-W7Bold"/>
              </a:rPr>
              <a:t>results &lt;- apply(mat, 1, fun) </a:t>
            </a:r>
            <a:r>
              <a:rPr lang="en-US" altLang="ko-KR" sz="1400" dirty="0">
                <a:latin typeface="TheSansMonoCd-W5Regular"/>
              </a:rPr>
              <a:t># mat is a matrix, fun is a function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1327" y="4477121"/>
            <a:ext cx="112102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long</a:t>
            </a:r>
          </a:p>
          <a:p>
            <a:r>
              <a:rPr lang="en-US" altLang="ko-KR" sz="1400" dirty="0">
                <a:latin typeface="+mj-lt"/>
              </a:rPr>
              <a:t>trial1 trial2 trial3 trial4 trial5</a:t>
            </a:r>
          </a:p>
          <a:p>
            <a:r>
              <a:rPr lang="nl-NL" altLang="ko-KR" sz="1400" dirty="0">
                <a:latin typeface="+mj-lt"/>
              </a:rPr>
              <a:t>Moe -1.8501520 -1.406571 -1.0104817 -3.7170704 -0.2804896</a:t>
            </a:r>
          </a:p>
          <a:p>
            <a:r>
              <a:rPr lang="en-US" altLang="ko-KR" sz="1400" dirty="0">
                <a:latin typeface="+mj-lt"/>
              </a:rPr>
              <a:t>Larry 0.9496313 1.346517 -0.1580926 1.6272786 2.4483321</a:t>
            </a:r>
          </a:p>
          <a:p>
            <a:r>
              <a:rPr lang="en-US" altLang="ko-KR" sz="1400" dirty="0">
                <a:latin typeface="+mj-lt"/>
              </a:rPr>
              <a:t>Curly -0.5407272 -1.708678 -0.3480616 -0.2757667 -1.2177024</a:t>
            </a:r>
          </a:p>
          <a:p>
            <a:r>
              <a:rPr lang="en-US" altLang="ko-KR" sz="1400" dirty="0" smtClean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apply(long, 1, mean)</a:t>
            </a:r>
          </a:p>
          <a:p>
            <a:r>
              <a:rPr lang="en-US" altLang="ko-KR" sz="1400" dirty="0">
                <a:latin typeface="+mj-lt"/>
              </a:rPr>
              <a:t>Moe Larry Curly</a:t>
            </a:r>
          </a:p>
          <a:p>
            <a:r>
              <a:rPr lang="en-US" altLang="ko-KR" sz="1400" dirty="0">
                <a:latin typeface="+mj-lt"/>
              </a:rPr>
              <a:t>-1.6529530 1.2427334 -0.8181872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52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8071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Applying a Function to Every Column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710188" y="1956911"/>
            <a:ext cx="9853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For a matrix, use the apply function. Set the second argument to 2, which indicates</a:t>
            </a:r>
          </a:p>
          <a:p>
            <a:r>
              <a:rPr lang="en-US" altLang="ko-KR" dirty="0"/>
              <a:t>column-by-column application of the function: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results &lt;- apply(mat, 2, fun)</a:t>
            </a:r>
          </a:p>
          <a:p>
            <a:r>
              <a:rPr lang="en-US" altLang="ko-KR" dirty="0"/>
              <a:t>For a data frame, use the </a:t>
            </a:r>
            <a:r>
              <a:rPr lang="en-US" altLang="ko-KR" dirty="0" err="1"/>
              <a:t>lapply</a:t>
            </a:r>
            <a:r>
              <a:rPr lang="en-US" altLang="ko-KR" dirty="0"/>
              <a:t> or </a:t>
            </a:r>
            <a:r>
              <a:rPr lang="en-US" altLang="ko-KR" dirty="0" err="1"/>
              <a:t>sapply</a:t>
            </a:r>
            <a:r>
              <a:rPr lang="en-US" altLang="ko-KR" dirty="0"/>
              <a:t> functions. Either one will apply a function</a:t>
            </a:r>
          </a:p>
          <a:p>
            <a:r>
              <a:rPr lang="en-US" altLang="ko-KR" dirty="0"/>
              <a:t>to successive columns of your data frame. Their difference is that </a:t>
            </a:r>
            <a:r>
              <a:rPr lang="en-US" altLang="ko-KR" dirty="0" err="1"/>
              <a:t>lapply</a:t>
            </a:r>
            <a:r>
              <a:rPr lang="en-US" altLang="ko-KR" dirty="0"/>
              <a:t> assembles the</a:t>
            </a:r>
          </a:p>
          <a:p>
            <a:r>
              <a:rPr lang="en-US" altLang="ko-KR" dirty="0"/>
              <a:t>return values into a list whereas </a:t>
            </a:r>
            <a:r>
              <a:rPr lang="en-US" altLang="ko-KR" dirty="0" err="1"/>
              <a:t>sapply</a:t>
            </a:r>
            <a:r>
              <a:rPr lang="en-US" altLang="ko-KR" dirty="0"/>
              <a:t> assembles them into a vector: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lst</a:t>
            </a:r>
            <a:r>
              <a:rPr lang="en-US" altLang="ko-KR" b="1" dirty="0"/>
              <a:t> &lt;- </a:t>
            </a:r>
            <a:r>
              <a:rPr lang="en-US" altLang="ko-KR" b="1" dirty="0" err="1"/>
              <a:t>lapply</a:t>
            </a:r>
            <a:r>
              <a:rPr lang="en-US" altLang="ko-KR" b="1" dirty="0"/>
              <a:t>(</a:t>
            </a:r>
            <a:r>
              <a:rPr lang="en-US" altLang="ko-KR" b="1" dirty="0" err="1"/>
              <a:t>dfrm</a:t>
            </a:r>
            <a:r>
              <a:rPr lang="en-US" altLang="ko-KR" b="1" dirty="0"/>
              <a:t>, fun)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vec</a:t>
            </a:r>
            <a:r>
              <a:rPr lang="en-US" altLang="ko-KR" b="1" dirty="0"/>
              <a:t> &lt;- </a:t>
            </a:r>
            <a:r>
              <a:rPr lang="en-US" altLang="ko-KR" b="1" dirty="0" err="1"/>
              <a:t>sapply</a:t>
            </a:r>
            <a:r>
              <a:rPr lang="en-US" altLang="ko-KR" b="1" dirty="0"/>
              <a:t>(</a:t>
            </a:r>
            <a:r>
              <a:rPr lang="en-US" altLang="ko-KR" b="1" dirty="0" err="1"/>
              <a:t>dfrm</a:t>
            </a:r>
            <a:r>
              <a:rPr lang="en-US" altLang="ko-KR" b="1" dirty="0"/>
              <a:t>, fun)</a:t>
            </a:r>
          </a:p>
          <a:p>
            <a:r>
              <a:rPr lang="en-US" altLang="ko-KR" dirty="0"/>
              <a:t>You can use apply on data frames, too, but only if the data frame is homogeneous (i.e.,</a:t>
            </a:r>
          </a:p>
          <a:p>
            <a:r>
              <a:rPr lang="en-US" altLang="ko-KR" dirty="0"/>
              <a:t>either all numeric values or all character strings).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83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8379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Applying a Function to Groups of Data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575322" y="1262798"/>
            <a:ext cx="112995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Create a grouping factor (of the same length as your vector) that identifies the group</a:t>
            </a:r>
          </a:p>
          <a:p>
            <a:r>
              <a:rPr lang="en-US" altLang="ko-KR" dirty="0"/>
              <a:t>of each corresponding datum. Then use the </a:t>
            </a:r>
            <a:r>
              <a:rPr lang="en-US" altLang="ko-KR" dirty="0" err="1"/>
              <a:t>tapply</a:t>
            </a:r>
            <a:r>
              <a:rPr lang="en-US" altLang="ko-KR" dirty="0"/>
              <a:t> function, which will apply a function</a:t>
            </a:r>
          </a:p>
          <a:p>
            <a:r>
              <a:rPr lang="en-US" altLang="ko-KR" dirty="0"/>
              <a:t>to each group of data: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tapply</a:t>
            </a:r>
            <a:r>
              <a:rPr lang="en-US" altLang="ko-KR" b="1" dirty="0"/>
              <a:t>(</a:t>
            </a:r>
            <a:r>
              <a:rPr lang="en-US" altLang="ko-KR" b="1" i="1" dirty="0"/>
              <a:t>x</a:t>
            </a:r>
            <a:r>
              <a:rPr lang="en-US" altLang="ko-KR" b="1" dirty="0"/>
              <a:t>, </a:t>
            </a:r>
            <a:r>
              <a:rPr lang="en-US" altLang="ko-KR" b="1" i="1" dirty="0"/>
              <a:t>f</a:t>
            </a:r>
            <a:r>
              <a:rPr lang="en-US" altLang="ko-KR" b="1" dirty="0"/>
              <a:t>, </a:t>
            </a:r>
            <a:r>
              <a:rPr lang="en-US" altLang="ko-KR" b="1" i="1" dirty="0"/>
              <a:t>fun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70312" y="4874011"/>
            <a:ext cx="9690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 err="1">
                <a:latin typeface="+mj-lt"/>
              </a:rPr>
              <a:t>tapply</a:t>
            </a:r>
            <a:r>
              <a:rPr lang="en-US" altLang="ko-KR" b="1" dirty="0">
                <a:latin typeface="+mj-lt"/>
              </a:rPr>
              <a:t>(</a:t>
            </a:r>
            <a:r>
              <a:rPr lang="en-US" altLang="ko-KR" b="1" dirty="0" err="1">
                <a:latin typeface="+mj-lt"/>
              </a:rPr>
              <a:t>pop,county,sum</a:t>
            </a:r>
            <a:r>
              <a:rPr lang="en-US" altLang="ko-KR" b="1" dirty="0">
                <a:latin typeface="+mj-lt"/>
              </a:rPr>
              <a:t>)</a:t>
            </a:r>
          </a:p>
          <a:p>
            <a:r>
              <a:rPr lang="en-US" altLang="ko-KR" dirty="0">
                <a:latin typeface="+mj-lt"/>
              </a:rPr>
              <a:t>Cook DuPage Kane Kendall Kenosha Lake(IL) Lake(IN) Will</a:t>
            </a:r>
          </a:p>
          <a:p>
            <a:r>
              <a:rPr lang="en-US" altLang="ko-KR" dirty="0">
                <a:latin typeface="+mj-lt"/>
              </a:rPr>
              <a:t>3281966 147779 266269 106221 90352 91452 185794 70834</a:t>
            </a:r>
            <a:endParaRPr lang="ko-KR" altLang="en-US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0312" y="3689504"/>
            <a:ext cx="95246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>
                <a:latin typeface="+mj-lt"/>
              </a:rPr>
              <a:t>county</a:t>
            </a:r>
          </a:p>
          <a:p>
            <a:r>
              <a:rPr lang="nl-NL" altLang="ko-KR" dirty="0">
                <a:latin typeface="+mj-lt"/>
              </a:rPr>
              <a:t>[1] Cook Kenosha Kane Kane Lake(IN) Kendall DuPage Cook</a:t>
            </a:r>
          </a:p>
          <a:p>
            <a:r>
              <a:rPr lang="en-US" altLang="ko-KR" dirty="0">
                <a:latin typeface="+mj-lt"/>
              </a:rPr>
              <a:t>[9] Will Cook </a:t>
            </a:r>
            <a:r>
              <a:rPr lang="en-US" altLang="ko-KR" dirty="0" err="1">
                <a:latin typeface="+mj-lt"/>
              </a:rPr>
              <a:t>Cook</a:t>
            </a:r>
            <a:r>
              <a:rPr lang="en-US" altLang="ko-KR" dirty="0">
                <a:latin typeface="+mj-lt"/>
              </a:rPr>
              <a:t> Lake(IN) Cook </a:t>
            </a:r>
            <a:r>
              <a:rPr lang="en-US" altLang="ko-KR" dirty="0" err="1">
                <a:latin typeface="+mj-lt"/>
              </a:rPr>
              <a:t>Cook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Cook</a:t>
            </a:r>
            <a:r>
              <a:rPr lang="en-US" altLang="ko-KR" dirty="0">
                <a:latin typeface="+mj-lt"/>
              </a:rPr>
              <a:t> Lake(IL)</a:t>
            </a:r>
          </a:p>
          <a:p>
            <a:r>
              <a:rPr lang="en-US" altLang="ko-KR" dirty="0">
                <a:latin typeface="+mj-lt"/>
              </a:rPr>
              <a:t>Levels: Cook DuPage Kane Kendall Kenosha Lake(IL) Lake(IN) Will</a:t>
            </a:r>
            <a:endParaRPr lang="ko-KR" altLang="en-US" dirty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2817" y="2490361"/>
            <a:ext cx="10299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>
                <a:latin typeface="+mj-lt"/>
              </a:rPr>
              <a:t>attach(suburbs)</a:t>
            </a:r>
          </a:p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>
                <a:latin typeface="+mj-lt"/>
              </a:rPr>
              <a:t>pop</a:t>
            </a:r>
          </a:p>
          <a:p>
            <a:r>
              <a:rPr lang="en-US" altLang="ko-KR" dirty="0">
                <a:latin typeface="+mj-lt"/>
              </a:rPr>
              <a:t>[1] 2853114 90352 171782 94487 102746 106221 147779 76031 70834</a:t>
            </a:r>
          </a:p>
          <a:p>
            <a:r>
              <a:rPr lang="en-US" altLang="ko-KR" dirty="0">
                <a:latin typeface="+mj-lt"/>
              </a:rPr>
              <a:t>[10] 72616 74239 83048 67232 75386 63348 91452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65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8492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Applying a Function to Groups of Rows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524259" y="1326773"/>
            <a:ext cx="104152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Define a grouping factor—that is, a factor with one level (element) for every row in</a:t>
            </a:r>
          </a:p>
          <a:p>
            <a:r>
              <a:rPr lang="en-US" altLang="ko-KR" dirty="0"/>
              <a:t>your data frame—that identifies the data groups.</a:t>
            </a:r>
          </a:p>
          <a:p>
            <a:r>
              <a:rPr lang="en-US" altLang="ko-KR" dirty="0"/>
              <a:t>For each such group of rows, the by function puts the rows into a temporary data frame</a:t>
            </a:r>
          </a:p>
          <a:p>
            <a:r>
              <a:rPr lang="en-US" altLang="ko-KR" dirty="0"/>
              <a:t>and calls your function with that argument. The by function collects the returned values</a:t>
            </a:r>
          </a:p>
          <a:p>
            <a:r>
              <a:rPr lang="en-US" altLang="ko-KR" dirty="0"/>
              <a:t>into a list and returns the list: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by(</a:t>
            </a:r>
            <a:r>
              <a:rPr lang="en-US" altLang="ko-KR" b="1" i="1" dirty="0" err="1"/>
              <a:t>dfrm</a:t>
            </a:r>
            <a:r>
              <a:rPr lang="en-US" altLang="ko-KR" b="1" dirty="0"/>
              <a:t>, </a:t>
            </a:r>
            <a:r>
              <a:rPr lang="en-US" altLang="ko-KR" b="1" i="1" dirty="0"/>
              <a:t>fact</a:t>
            </a:r>
            <a:r>
              <a:rPr lang="en-US" altLang="ko-KR" b="1" dirty="0"/>
              <a:t>, </a:t>
            </a:r>
            <a:r>
              <a:rPr lang="en-US" altLang="ko-KR" b="1" i="1" dirty="0"/>
              <a:t>fun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24259" y="3231509"/>
            <a:ext cx="938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Here, </a:t>
            </a:r>
            <a:r>
              <a:rPr lang="en-US" altLang="ko-KR" sz="1600" i="1" dirty="0" err="1">
                <a:latin typeface="+mj-lt"/>
              </a:rPr>
              <a:t>dfrm</a:t>
            </a:r>
            <a:r>
              <a:rPr lang="en-US" altLang="ko-KR" sz="1600" i="1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is the data frame, </a:t>
            </a:r>
            <a:r>
              <a:rPr lang="en-US" altLang="ko-KR" sz="1600" i="1" dirty="0">
                <a:latin typeface="+mj-lt"/>
              </a:rPr>
              <a:t>fact </a:t>
            </a:r>
            <a:r>
              <a:rPr lang="en-US" altLang="ko-KR" dirty="0">
                <a:latin typeface="+mj-lt"/>
              </a:rPr>
              <a:t>is the grouping factor, and </a:t>
            </a:r>
            <a:r>
              <a:rPr lang="en-US" altLang="ko-KR" sz="1600" i="1" dirty="0">
                <a:latin typeface="+mj-lt"/>
              </a:rPr>
              <a:t>fun </a:t>
            </a:r>
            <a:r>
              <a:rPr lang="en-US" altLang="ko-KR" dirty="0">
                <a:latin typeface="+mj-lt"/>
              </a:rPr>
              <a:t>is a function. 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The function </a:t>
            </a:r>
            <a:r>
              <a:rPr lang="en-US" altLang="ko-KR" dirty="0">
                <a:latin typeface="+mj-lt"/>
              </a:rPr>
              <a:t>should expect one argument, a data frame.</a:t>
            </a:r>
            <a:endParaRPr lang="ko-KR" altLang="en-US" dirty="0"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2480" y="420000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latin typeface="+mj-lt"/>
              </a:rPr>
              <a:t>&gt; </a:t>
            </a:r>
            <a:r>
              <a:rPr lang="en-US" altLang="ko-KR" sz="1200" b="1" dirty="0">
                <a:latin typeface="+mj-lt"/>
              </a:rPr>
              <a:t>by(trials, </a:t>
            </a:r>
            <a:r>
              <a:rPr lang="en-US" altLang="ko-KR" sz="1200" b="1" dirty="0" err="1">
                <a:latin typeface="+mj-lt"/>
              </a:rPr>
              <a:t>trials$sex</a:t>
            </a:r>
            <a:r>
              <a:rPr lang="en-US" altLang="ko-KR" sz="1200" b="1" dirty="0">
                <a:latin typeface="+mj-lt"/>
              </a:rPr>
              <a:t>, summary)</a:t>
            </a:r>
          </a:p>
          <a:p>
            <a:r>
              <a:rPr lang="en-US" altLang="ko-KR" sz="1200" dirty="0" err="1">
                <a:latin typeface="+mj-lt"/>
              </a:rPr>
              <a:t>trials$sex</a:t>
            </a:r>
            <a:r>
              <a:rPr lang="en-US" altLang="ko-KR" sz="1200" dirty="0">
                <a:latin typeface="+mj-lt"/>
              </a:rPr>
              <a:t>: F</a:t>
            </a:r>
          </a:p>
          <a:p>
            <a:r>
              <a:rPr lang="en-US" altLang="ko-KR" sz="1200" dirty="0">
                <a:latin typeface="+mj-lt"/>
              </a:rPr>
              <a:t>sex pre dose1 dose2 post</a:t>
            </a:r>
          </a:p>
          <a:p>
            <a:r>
              <a:rPr lang="en-US" altLang="ko-KR" sz="1200" dirty="0">
                <a:latin typeface="+mj-lt"/>
              </a:rPr>
              <a:t>F:7 Min. :4.156 Min. :1.000 Min. :1.000 Min. :2.886</a:t>
            </a:r>
          </a:p>
          <a:p>
            <a:r>
              <a:rPr lang="en-US" altLang="ko-KR" sz="1200" dirty="0">
                <a:latin typeface="+mj-lt"/>
              </a:rPr>
              <a:t>M:0 1st Qu.:4.409 1st Qu.:1.000 1st Qu.:1.000 1st Qu.:3.075</a:t>
            </a:r>
          </a:p>
          <a:p>
            <a:r>
              <a:rPr lang="en-US" altLang="ko-KR" sz="1200" dirty="0">
                <a:latin typeface="+mj-lt"/>
              </a:rPr>
              <a:t>Median :4.895 Median :1.000 Median :2.000 Median :3.163</a:t>
            </a:r>
          </a:p>
          <a:p>
            <a:r>
              <a:rPr lang="en-US" altLang="ko-KR" sz="1200" dirty="0">
                <a:latin typeface="+mj-lt"/>
              </a:rPr>
              <a:t>Mean :5.020 Mean :1.429 Mean :1.571 Mean :3.174</a:t>
            </a:r>
          </a:p>
          <a:p>
            <a:r>
              <a:rPr lang="en-US" altLang="ko-KR" sz="1200" dirty="0">
                <a:latin typeface="+mj-lt"/>
              </a:rPr>
              <a:t>3rd Qu.:5.668 3rd Qu.:2.000 3rd Qu.:2.000 3rd Qu.:3.314</a:t>
            </a:r>
          </a:p>
          <a:p>
            <a:r>
              <a:rPr lang="fr-FR" altLang="ko-KR" sz="1200" dirty="0">
                <a:latin typeface="+mj-lt"/>
              </a:rPr>
              <a:t>Max. :5.932 Max. :2.000 Max. :2.000 Max. :3.389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56239" y="438467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err="1">
                <a:latin typeface="+mj-lt"/>
              </a:rPr>
              <a:t>trials$sex</a:t>
            </a:r>
            <a:r>
              <a:rPr lang="en-US" altLang="ko-KR" sz="1200" dirty="0">
                <a:latin typeface="+mj-lt"/>
              </a:rPr>
              <a:t>: M</a:t>
            </a:r>
          </a:p>
          <a:p>
            <a:r>
              <a:rPr lang="en-US" altLang="ko-KR" sz="1200" dirty="0">
                <a:latin typeface="+mj-lt"/>
              </a:rPr>
              <a:t>sex pre dose1 dose2 post</a:t>
            </a:r>
          </a:p>
          <a:p>
            <a:r>
              <a:rPr lang="en-US" altLang="ko-KR" sz="1200" dirty="0">
                <a:latin typeface="+mj-lt"/>
              </a:rPr>
              <a:t>F:0 Min. :3.998 Min. :1.000 Min. :1.000 Min. :3.738</a:t>
            </a:r>
          </a:p>
          <a:p>
            <a:r>
              <a:rPr lang="en-US" altLang="ko-KR" sz="1200" dirty="0">
                <a:latin typeface="+mj-lt"/>
              </a:rPr>
              <a:t>M:9 1st Qu.:4.773 1st Qu.:1.000 1st Qu.:1.000 1st Qu.:3.800</a:t>
            </a:r>
          </a:p>
          <a:p>
            <a:r>
              <a:rPr lang="en-US" altLang="ko-KR" sz="1200" dirty="0">
                <a:latin typeface="+mj-lt"/>
              </a:rPr>
              <a:t>Median :5.110 Median :2.000 Median :1.000 Median :4.194</a:t>
            </a:r>
          </a:p>
          <a:p>
            <a:r>
              <a:rPr lang="en-US" altLang="ko-KR" sz="1200" dirty="0">
                <a:latin typeface="+mj-lt"/>
              </a:rPr>
              <a:t>Mean :5.189 Mean :1.556 Mean :1.444 Mean :4.148</a:t>
            </a:r>
          </a:p>
          <a:p>
            <a:r>
              <a:rPr lang="en-US" altLang="ko-KR" sz="1200" dirty="0">
                <a:latin typeface="+mj-lt"/>
              </a:rPr>
              <a:t>3rd Qu.:5.828 3rd Qu.:2.000 3rd Qu.:2.000 3rd Qu.:4.429</a:t>
            </a:r>
          </a:p>
          <a:p>
            <a:r>
              <a:rPr lang="fr-FR" altLang="ko-KR" sz="1200" dirty="0">
                <a:latin typeface="+mj-lt"/>
              </a:rPr>
              <a:t>Max. :6.658 Max. :2.000 Max. :2.000 Max. :4.517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557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327" y="206866"/>
            <a:ext cx="9993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Applying a Function to Parallel Vectors or Lists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579201" y="1447893"/>
            <a:ext cx="95531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the </a:t>
            </a:r>
            <a:r>
              <a:rPr lang="en-US" altLang="ko-KR" dirty="0" err="1"/>
              <a:t>mapply</a:t>
            </a:r>
            <a:r>
              <a:rPr lang="en-US" altLang="ko-KR" dirty="0"/>
              <a:t> function. It will apply the function f to your arguments element-wise: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mapply</a:t>
            </a:r>
            <a:r>
              <a:rPr lang="en-US" altLang="ko-KR" b="1" dirty="0"/>
              <a:t>(f, </a:t>
            </a:r>
            <a:r>
              <a:rPr lang="en-US" altLang="ko-KR" b="1" i="1" dirty="0"/>
              <a:t>vec</a:t>
            </a:r>
            <a:r>
              <a:rPr lang="en-US" altLang="ko-KR" b="1" dirty="0"/>
              <a:t>1, </a:t>
            </a:r>
            <a:r>
              <a:rPr lang="en-US" altLang="ko-KR" b="1" i="1" dirty="0"/>
              <a:t>vec</a:t>
            </a:r>
            <a:r>
              <a:rPr lang="en-US" altLang="ko-KR" b="1" dirty="0"/>
              <a:t>2, ..., </a:t>
            </a:r>
            <a:r>
              <a:rPr lang="en-US" altLang="ko-KR" b="1" i="1" dirty="0" err="1"/>
              <a:t>vecN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There must be one vector for each argument expected by f. If the vector arguments are</a:t>
            </a:r>
          </a:p>
          <a:p>
            <a:r>
              <a:rPr lang="en-US" altLang="ko-KR" dirty="0"/>
              <a:t>of unequal length, the Recycling Rule is applied.</a:t>
            </a:r>
          </a:p>
          <a:p>
            <a:r>
              <a:rPr lang="en-US" altLang="ko-KR" dirty="0"/>
              <a:t>The </a:t>
            </a:r>
            <a:r>
              <a:rPr lang="en-US" altLang="ko-KR" dirty="0" err="1"/>
              <a:t>mapply</a:t>
            </a:r>
            <a:r>
              <a:rPr lang="en-US" altLang="ko-KR" dirty="0"/>
              <a:t> function also works with list arguments: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mapply</a:t>
            </a:r>
            <a:r>
              <a:rPr lang="en-US" altLang="ko-KR" b="1" dirty="0"/>
              <a:t>(f, </a:t>
            </a:r>
            <a:r>
              <a:rPr lang="en-US" altLang="ko-KR" b="1" i="1" dirty="0"/>
              <a:t>list</a:t>
            </a:r>
            <a:r>
              <a:rPr lang="en-US" altLang="ko-KR" b="1" dirty="0"/>
              <a:t>1, </a:t>
            </a:r>
            <a:r>
              <a:rPr lang="en-US" altLang="ko-KR" b="1" i="1" dirty="0"/>
              <a:t>list</a:t>
            </a:r>
            <a:r>
              <a:rPr lang="en-US" altLang="ko-KR" b="1" dirty="0"/>
              <a:t>2, ..., </a:t>
            </a:r>
            <a:r>
              <a:rPr lang="en-US" altLang="ko-KR" b="1" i="1" dirty="0" err="1"/>
              <a:t>listN</a:t>
            </a:r>
            <a:r>
              <a:rPr lang="en-US" altLang="ko-KR" b="1" dirty="0"/>
              <a:t>)</a:t>
            </a:r>
            <a:endParaRPr lang="ko-KR" altLang="en-US" sz="2400" dirty="0">
              <a:latin typeface="+mj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7185" y="49730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mapply</a:t>
            </a:r>
            <a:r>
              <a:rPr lang="en-US" altLang="ko-KR" b="1" dirty="0">
                <a:latin typeface="TheSansMonoCd-W7Bold"/>
              </a:rPr>
              <a:t>(</a:t>
            </a:r>
            <a:r>
              <a:rPr lang="en-US" altLang="ko-KR" b="1" dirty="0" err="1">
                <a:latin typeface="TheSansMonoCd-W7Bold"/>
              </a:rPr>
              <a:t>gcd</a:t>
            </a:r>
            <a:r>
              <a:rPr lang="en-US" altLang="ko-KR" b="1" dirty="0">
                <a:latin typeface="TheSansMonoCd-W7Bold"/>
              </a:rPr>
              <a:t>, c(1,2,3), c(9,6,3))</a:t>
            </a:r>
          </a:p>
          <a:p>
            <a:r>
              <a:rPr lang="en-US" altLang="ko-KR" dirty="0">
                <a:latin typeface="TheSansMonoCd-W5Regular"/>
              </a:rPr>
              <a:t>[1] 1 2 3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7185" y="356010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gcd</a:t>
            </a:r>
            <a:r>
              <a:rPr lang="en-US" altLang="ko-KR" b="1" dirty="0">
                <a:latin typeface="TheSansMonoCd-W7Bold"/>
              </a:rPr>
              <a:t> &lt;- function(</a:t>
            </a:r>
            <a:r>
              <a:rPr lang="en-US" altLang="ko-KR" b="1" dirty="0" err="1">
                <a:latin typeface="TheSansMonoCd-W7Bold"/>
              </a:rPr>
              <a:t>a,b</a:t>
            </a:r>
            <a:r>
              <a:rPr lang="en-US" altLang="ko-KR" b="1" dirty="0">
                <a:latin typeface="TheSansMonoCd-W7Bold"/>
              </a:rPr>
              <a:t>) {</a:t>
            </a:r>
          </a:p>
          <a:p>
            <a:r>
              <a:rPr lang="en-US" altLang="ko-KR" dirty="0">
                <a:latin typeface="TheSansMonoCd-W5Regular"/>
              </a:rPr>
              <a:t>+ </a:t>
            </a:r>
            <a:r>
              <a:rPr lang="en-US" altLang="ko-KR" b="1" dirty="0">
                <a:latin typeface="TheSansMonoCd-W7Bold"/>
              </a:rPr>
              <a:t>if (b == 0) return(a)</a:t>
            </a:r>
          </a:p>
          <a:p>
            <a:r>
              <a:rPr lang="en-US" altLang="ko-KR" dirty="0">
                <a:latin typeface="TheSansMonoCd-W5Regular"/>
              </a:rPr>
              <a:t>+ </a:t>
            </a:r>
            <a:r>
              <a:rPr lang="en-US" altLang="ko-KR" b="1" dirty="0">
                <a:latin typeface="TheSansMonoCd-W7Bold"/>
              </a:rPr>
              <a:t>else return(</a:t>
            </a:r>
            <a:r>
              <a:rPr lang="en-US" altLang="ko-KR" b="1" dirty="0" err="1">
                <a:latin typeface="TheSansMonoCd-W7Bold"/>
              </a:rPr>
              <a:t>gcd</a:t>
            </a:r>
            <a:r>
              <a:rPr lang="en-US" altLang="ko-KR" b="1" dirty="0">
                <a:latin typeface="TheSansMonoCd-W7Bold"/>
              </a:rPr>
              <a:t>(b, a %% b))</a:t>
            </a:r>
          </a:p>
          <a:p>
            <a:r>
              <a:rPr lang="en-US" altLang="ko-KR" dirty="0">
                <a:latin typeface="TheSansMonoCd-W5Regular"/>
              </a:rPr>
              <a:t>+ </a:t>
            </a:r>
            <a:r>
              <a:rPr lang="en-US" altLang="ko-KR" b="1" dirty="0">
                <a:latin typeface="TheSansMonoCd-W7Bold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4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6087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Classes for Dates and Times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562493" y="1045859"/>
            <a:ext cx="8382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65B4"/>
                </a:solidFill>
                <a:latin typeface="+mj-lt"/>
              </a:rPr>
              <a:t>Date</a:t>
            </a:r>
          </a:p>
          <a:p>
            <a:r>
              <a:rPr lang="en-US" altLang="ko-KR" sz="1400" dirty="0">
                <a:latin typeface="+mj-lt"/>
              </a:rPr>
              <a:t>The Date class can represent a calendar date but not a clock time.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2492" y="1584764"/>
            <a:ext cx="98117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65B4"/>
                </a:solidFill>
                <a:latin typeface="+mj-lt"/>
              </a:rPr>
              <a:t>POSIXct</a:t>
            </a:r>
            <a:endParaRPr lang="en-US" altLang="ko-KR" sz="1400" dirty="0">
              <a:solidFill>
                <a:srgbClr val="0065B4"/>
              </a:solidFill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This is a </a:t>
            </a:r>
            <a:r>
              <a:rPr lang="en-US" altLang="ko-KR" sz="1400" dirty="0" err="1">
                <a:latin typeface="+mj-lt"/>
              </a:rPr>
              <a:t>datetime</a:t>
            </a:r>
            <a:r>
              <a:rPr lang="en-US" altLang="ko-KR" sz="1400" dirty="0">
                <a:latin typeface="+mj-lt"/>
              </a:rPr>
              <a:t> class, and it can represent a moment in time with an accuracy</a:t>
            </a:r>
          </a:p>
          <a:p>
            <a:r>
              <a:rPr lang="en-US" altLang="ko-KR" sz="1400" dirty="0">
                <a:latin typeface="+mj-lt"/>
              </a:rPr>
              <a:t>of one second.</a:t>
            </a:r>
            <a:endParaRPr lang="ko-KR" altLang="en-US" sz="1400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2492" y="2390387"/>
            <a:ext cx="96455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65B4"/>
                </a:solidFill>
                <a:latin typeface="+mj-lt"/>
              </a:rPr>
              <a:t>POSIXlt</a:t>
            </a:r>
            <a:endParaRPr lang="en-US" altLang="ko-KR" sz="1400" dirty="0">
              <a:solidFill>
                <a:srgbClr val="0065B4"/>
              </a:solidFill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This is also a </a:t>
            </a:r>
            <a:r>
              <a:rPr lang="en-US" altLang="ko-KR" sz="1400" dirty="0" err="1">
                <a:latin typeface="+mj-lt"/>
              </a:rPr>
              <a:t>datetime</a:t>
            </a:r>
            <a:r>
              <a:rPr lang="en-US" altLang="ko-KR" sz="1400" dirty="0">
                <a:latin typeface="+mj-lt"/>
              </a:rPr>
              <a:t> class, but the representation is stored in a nine-element list</a:t>
            </a:r>
          </a:p>
          <a:p>
            <a:r>
              <a:rPr lang="en-US" altLang="ko-KR" sz="1400" dirty="0">
                <a:latin typeface="+mj-lt"/>
              </a:rPr>
              <a:t>that includes the year, month, day, hour, minute, and second.</a:t>
            </a:r>
            <a:endParaRPr lang="ko-KR" altLang="en-US" sz="1400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2492" y="3196010"/>
            <a:ext cx="9387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+mj-lt"/>
              </a:rPr>
              <a:t>chron</a:t>
            </a:r>
            <a:endParaRPr lang="en-US" altLang="ko-KR" sz="1400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The </a:t>
            </a:r>
            <a:r>
              <a:rPr lang="en-US" altLang="ko-KR" sz="1400" dirty="0" err="1">
                <a:latin typeface="+mj-lt"/>
              </a:rPr>
              <a:t>chron</a:t>
            </a:r>
            <a:r>
              <a:rPr lang="en-US" altLang="ko-KR" sz="1400" dirty="0">
                <a:latin typeface="+mj-lt"/>
              </a:rPr>
              <a:t> package can represent both dates and times but without the added</a:t>
            </a:r>
          </a:p>
          <a:p>
            <a:r>
              <a:rPr lang="en-US" altLang="ko-KR" sz="1400" dirty="0">
                <a:latin typeface="+mj-lt"/>
              </a:rPr>
              <a:t>complexities of handling time zones and daylight savings time.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2492" y="399575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latin typeface="+mj-lt"/>
              </a:rPr>
              <a:t>lubridate</a:t>
            </a:r>
            <a:endParaRPr lang="en-US" altLang="ko-KR" sz="1400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This is a relatively new, general-purpose package.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2492" y="4580052"/>
            <a:ext cx="111750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+mj-lt"/>
              </a:rPr>
              <a:t>mondate</a:t>
            </a:r>
            <a:endParaRPr lang="en-US" altLang="ko-KR" sz="1400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This is a specialized package for handling dates in units of months in addition to</a:t>
            </a:r>
          </a:p>
          <a:p>
            <a:r>
              <a:rPr lang="en-US" altLang="ko-KR" sz="1400" dirty="0">
                <a:latin typeface="+mj-lt"/>
              </a:rPr>
              <a:t>days and years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2492" y="5362188"/>
            <a:ext cx="98117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+mj-lt"/>
              </a:rPr>
              <a:t>timeDate</a:t>
            </a:r>
            <a:endParaRPr lang="en-US" altLang="ko-KR" sz="1400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This is a high-powered package with well-thought-out facilities for handling </a:t>
            </a:r>
            <a:r>
              <a:rPr lang="en-US" altLang="ko-KR" sz="1400" dirty="0" smtClean="0">
                <a:latin typeface="+mj-lt"/>
              </a:rPr>
              <a:t>dates and </a:t>
            </a:r>
            <a:r>
              <a:rPr lang="en-US" altLang="ko-KR" sz="1400" dirty="0">
                <a:latin typeface="+mj-lt"/>
              </a:rPr>
              <a:t>times, including date arithmetic, business days, holidays, conversions, </a:t>
            </a:r>
            <a:r>
              <a:rPr lang="en-US" altLang="ko-KR" sz="1400" dirty="0" smtClean="0">
                <a:latin typeface="+mj-lt"/>
              </a:rPr>
              <a:t>and generalized </a:t>
            </a:r>
            <a:r>
              <a:rPr lang="en-US" altLang="ko-KR" sz="1400" dirty="0">
                <a:latin typeface="+mj-lt"/>
              </a:rPr>
              <a:t>handling of time zones.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11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6523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Getting the Length of a String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353085" y="995842"/>
            <a:ext cx="10640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 err="1"/>
              <a:t>nchar</a:t>
            </a:r>
            <a:r>
              <a:rPr lang="en-US" altLang="ko-KR" b="1" dirty="0"/>
              <a:t>("Moe")</a:t>
            </a:r>
          </a:p>
          <a:p>
            <a:r>
              <a:rPr lang="en-US" altLang="ko-KR" dirty="0"/>
              <a:t>[1] </a:t>
            </a:r>
            <a:r>
              <a:rPr lang="en-US" altLang="ko-KR" dirty="0" smtClean="0"/>
              <a:t>3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166461" y="1663557"/>
            <a:ext cx="4786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Concatenating Strings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353085" y="249221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latin typeface="TheSansMonoCd-W5Regular"/>
              </a:rPr>
              <a:t>&gt; </a:t>
            </a:r>
            <a:r>
              <a:rPr lang="en-US" altLang="ko-KR" sz="1600" b="1" dirty="0">
                <a:latin typeface="TheSansMonoCd-W7Bold"/>
              </a:rPr>
              <a:t>paste("Everybody", "loves", "stats.")</a:t>
            </a:r>
          </a:p>
          <a:p>
            <a:r>
              <a:rPr lang="en-US" altLang="ko-KR" sz="1600" dirty="0">
                <a:latin typeface="TheSansMonoCd-W5Regular"/>
              </a:rPr>
              <a:t>[1] "Everybody loves stats."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353085" y="335650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latin typeface="TheSansMonoCd-W5Regular"/>
              </a:rPr>
              <a:t>&gt; </a:t>
            </a:r>
            <a:r>
              <a:rPr lang="en-US" altLang="ko-KR" sz="1600" b="1" dirty="0">
                <a:latin typeface="TheSansMonoCd-W7Bold"/>
              </a:rPr>
              <a:t>paste("Everybody", "loves", "stats.", </a:t>
            </a:r>
            <a:r>
              <a:rPr lang="en-US" altLang="ko-KR" sz="1600" b="1" dirty="0" err="1">
                <a:solidFill>
                  <a:srgbClr val="0065B4"/>
                </a:solidFill>
                <a:latin typeface="TheSansMonoCd-W7Bold"/>
              </a:rPr>
              <a:t>sep</a:t>
            </a:r>
            <a:r>
              <a:rPr lang="en-US" altLang="ko-KR" sz="1600" b="1" dirty="0">
                <a:solidFill>
                  <a:srgbClr val="0065B4"/>
                </a:solidFill>
                <a:latin typeface="TheSansMonoCd-W7Bold"/>
              </a:rPr>
              <a:t>="-"</a:t>
            </a:r>
            <a:r>
              <a:rPr lang="en-US" altLang="ko-KR" sz="1600" b="1" dirty="0">
                <a:latin typeface="TheSansMonoCd-W7Bold"/>
              </a:rPr>
              <a:t>)</a:t>
            </a:r>
          </a:p>
          <a:p>
            <a:r>
              <a:rPr lang="en-US" altLang="ko-KR" sz="1600" dirty="0">
                <a:latin typeface="TheSansMonoCd-W5Regular"/>
              </a:rPr>
              <a:t>[1] "Everybody-loves-stats."</a:t>
            </a:r>
          </a:p>
          <a:p>
            <a:r>
              <a:rPr lang="en-US" altLang="ko-KR" sz="1600" dirty="0">
                <a:latin typeface="TheSansMonoCd-W5Regular"/>
              </a:rPr>
              <a:t>&gt; </a:t>
            </a:r>
            <a:r>
              <a:rPr lang="en-US" altLang="ko-KR" sz="1600" b="1" dirty="0">
                <a:latin typeface="TheSansMonoCd-W7Bold"/>
              </a:rPr>
              <a:t>paste("Everybody", "loves", "stats.", </a:t>
            </a:r>
            <a:r>
              <a:rPr lang="en-US" altLang="ko-KR" sz="1600" b="1" dirty="0" err="1">
                <a:latin typeface="TheSansMonoCd-W7Bold"/>
              </a:rPr>
              <a:t>sep</a:t>
            </a:r>
            <a:r>
              <a:rPr lang="en-US" altLang="ko-KR" sz="1600" b="1" dirty="0">
                <a:latin typeface="TheSansMonoCd-W7Bold"/>
              </a:rPr>
              <a:t>="")</a:t>
            </a:r>
          </a:p>
          <a:p>
            <a:r>
              <a:rPr lang="en-US" altLang="ko-KR" sz="1600" dirty="0">
                <a:latin typeface="TheSansMonoCd-W5Regular"/>
              </a:rPr>
              <a:t>[1] "</a:t>
            </a:r>
            <a:r>
              <a:rPr lang="en-US" altLang="ko-KR" sz="1600" dirty="0" err="1">
                <a:latin typeface="TheSansMonoCd-W5Regular"/>
              </a:rPr>
              <a:t>Everybodylovesstats</a:t>
            </a:r>
            <a:r>
              <a:rPr lang="en-US" altLang="ko-KR" sz="1600" dirty="0">
                <a:latin typeface="TheSansMonoCd-W5Regular"/>
              </a:rPr>
              <a:t>."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353085" y="4758237"/>
            <a:ext cx="84823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heSansMonoCd-W5Regular"/>
              </a:rPr>
              <a:t>&gt; </a:t>
            </a:r>
            <a:r>
              <a:rPr lang="en-US" altLang="ko-KR" sz="1600" b="1" dirty="0">
                <a:latin typeface="TheSansMonoCd-W7Bold"/>
              </a:rPr>
              <a:t>paste("The square root of twice pi is approximately", </a:t>
            </a:r>
            <a:r>
              <a:rPr lang="en-US" altLang="ko-KR" sz="1600" b="1" dirty="0" err="1">
                <a:solidFill>
                  <a:srgbClr val="0065B4"/>
                </a:solidFill>
                <a:latin typeface="TheSansMonoCd-W7Bold"/>
              </a:rPr>
              <a:t>sqrt</a:t>
            </a:r>
            <a:r>
              <a:rPr lang="en-US" altLang="ko-KR" sz="1600" b="1" dirty="0">
                <a:solidFill>
                  <a:srgbClr val="0065B4"/>
                </a:solidFill>
                <a:latin typeface="TheSansMonoCd-W7Bold"/>
              </a:rPr>
              <a:t>(2*pi)</a:t>
            </a:r>
            <a:r>
              <a:rPr lang="en-US" altLang="ko-KR" sz="1600" b="1" dirty="0">
                <a:latin typeface="TheSansMonoCd-W7Bold"/>
              </a:rPr>
              <a:t>)</a:t>
            </a:r>
          </a:p>
          <a:p>
            <a:r>
              <a:rPr lang="en-US" altLang="ko-KR" sz="1600" dirty="0">
                <a:latin typeface="TheSansMonoCd-W5Regular"/>
              </a:rPr>
              <a:t>[1] "The square root of twice pi is approximately 2.506628274631"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5335138" y="3348585"/>
            <a:ext cx="63097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heSansMonoCd-W5Regular"/>
              </a:rPr>
              <a:t>&gt; </a:t>
            </a:r>
            <a:r>
              <a:rPr lang="en-US" altLang="ko-KR" sz="1600" b="1" dirty="0">
                <a:latin typeface="TheSansMonoCd-W7Bold"/>
              </a:rPr>
              <a:t>stooges &lt;- c("Moe", "Larry", "Curly")</a:t>
            </a:r>
          </a:p>
          <a:p>
            <a:r>
              <a:rPr lang="en-US" altLang="ko-KR" sz="1600" dirty="0">
                <a:latin typeface="TheSansMonoCd-W5Regular"/>
              </a:rPr>
              <a:t>&gt; </a:t>
            </a:r>
            <a:r>
              <a:rPr lang="en-US" altLang="ko-KR" sz="1600" b="1" dirty="0">
                <a:latin typeface="TheSansMonoCd-W7Bold"/>
              </a:rPr>
              <a:t>paste(stooges, "loves", "stats.")</a:t>
            </a:r>
          </a:p>
          <a:p>
            <a:r>
              <a:rPr lang="en-US" altLang="ko-KR" sz="1600" dirty="0">
                <a:latin typeface="TheSansMonoCd-W5Regular"/>
              </a:rPr>
              <a:t>[1] "Moe loves stats." "Larry loves stats." "Curly loves stats."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5084411" y="2438888"/>
            <a:ext cx="66030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heSansMonoCd-W5Regular"/>
              </a:rPr>
              <a:t>&gt; </a:t>
            </a:r>
            <a:r>
              <a:rPr lang="en-US" altLang="ko-KR" sz="1600" b="1" dirty="0">
                <a:latin typeface="TheSansMonoCd-W7Bold"/>
              </a:rPr>
              <a:t>paste(stooges, "loves", "stats", </a:t>
            </a:r>
            <a:r>
              <a:rPr lang="en-US" altLang="ko-KR" sz="1600" b="1" dirty="0">
                <a:solidFill>
                  <a:srgbClr val="0065B4"/>
                </a:solidFill>
                <a:latin typeface="TheSansMonoCd-W7Bold"/>
              </a:rPr>
              <a:t>collapse=", and "</a:t>
            </a:r>
            <a:r>
              <a:rPr lang="en-US" altLang="ko-KR" sz="1600" b="1" dirty="0">
                <a:latin typeface="TheSansMonoCd-W7Bold"/>
              </a:rPr>
              <a:t>)</a:t>
            </a:r>
          </a:p>
          <a:p>
            <a:r>
              <a:rPr lang="en-US" altLang="ko-KR" sz="1600" dirty="0">
                <a:latin typeface="TheSansMonoCd-W5Regular"/>
              </a:rPr>
              <a:t>[1] "Moe loves stats, and Larry loves stats, and Curly loves stats"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95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3062</Words>
  <Application>Microsoft Office PowerPoint</Application>
  <PresentationFormat>와이드스크린</PresentationFormat>
  <Paragraphs>361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Birka</vt:lpstr>
      <vt:lpstr>Birka-Italic</vt:lpstr>
      <vt:lpstr>TheSansMonoCd-W5Regular</vt:lpstr>
      <vt:lpstr>TheSansMonoCd-W7Bold</vt:lpstr>
      <vt:lpstr>TheSansMonoCd-W7BoldItalic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54</cp:revision>
  <dcterms:created xsi:type="dcterms:W3CDTF">2017-07-10T15:33:07Z</dcterms:created>
  <dcterms:modified xsi:type="dcterms:W3CDTF">2017-07-11T06:37:08Z</dcterms:modified>
</cp:coreProperties>
</file>