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0" r:id="rId7"/>
    <p:sldId id="260" r:id="rId8"/>
    <p:sldId id="276" r:id="rId9"/>
    <p:sldId id="261" r:id="rId10"/>
    <p:sldId id="262" r:id="rId11"/>
    <p:sldId id="263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47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2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6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D5-5294-4A5D-851B-9D20061E572D}" type="datetimeFigureOut">
              <a:rPr lang="ko-KR" altLang="en-US" smtClean="0"/>
              <a:t>2017-07-11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D8CC-8933-4D53-951B-D72F98E06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6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85158" y="1838973"/>
            <a:ext cx="54511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/>
              <a:t>Lecture 5: </a:t>
            </a:r>
          </a:p>
          <a:p>
            <a:r>
              <a:rPr lang="en-US" altLang="ko-KR" sz="6000" dirty="0" smtClean="0"/>
              <a:t>Probability and</a:t>
            </a:r>
          </a:p>
          <a:p>
            <a:r>
              <a:rPr lang="en-US" altLang="ko-KR" sz="6000" dirty="0" smtClean="0"/>
              <a:t>Statistics</a:t>
            </a:r>
            <a:endParaRPr lang="ko-KR" alt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</a:t>
            </a: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130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Calculating Probabilities for Continuous Distributions</a:t>
            </a:r>
            <a:endParaRPr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6" y="1105625"/>
            <a:ext cx="3306824" cy="19840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9327" y="3178800"/>
            <a:ext cx="791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Converting Probabilities to Quantiles</a:t>
            </a:r>
            <a:endParaRPr lang="ko-KR" altLang="en-US" sz="3600" dirty="0"/>
          </a:p>
        </p:txBody>
      </p:sp>
      <p:sp>
        <p:nvSpPr>
          <p:cNvPr id="16" name="직사각형 15"/>
          <p:cNvSpPr/>
          <p:nvPr/>
        </p:nvSpPr>
        <p:spPr>
          <a:xfrm>
            <a:off x="511920" y="4062210"/>
            <a:ext cx="9804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Given a probability </a:t>
            </a:r>
            <a:r>
              <a:rPr lang="en-US" altLang="ko-KR" i="1" dirty="0">
                <a:latin typeface="Birka-Italic"/>
              </a:rPr>
              <a:t>p </a:t>
            </a:r>
            <a:r>
              <a:rPr lang="en-US" altLang="ko-KR" dirty="0">
                <a:latin typeface="Birka"/>
              </a:rPr>
              <a:t>and a distribution, you want to determine the corresponding</a:t>
            </a:r>
          </a:p>
          <a:p>
            <a:r>
              <a:rPr lang="en-US" altLang="ko-KR" i="1" dirty="0">
                <a:latin typeface="Birka-Italic"/>
              </a:rPr>
              <a:t>quantile </a:t>
            </a:r>
            <a:r>
              <a:rPr lang="en-US" altLang="ko-KR" dirty="0">
                <a:latin typeface="Birka"/>
              </a:rPr>
              <a:t>for </a:t>
            </a:r>
            <a:r>
              <a:rPr lang="en-US" altLang="ko-KR" i="1" dirty="0">
                <a:latin typeface="Birka-Italic"/>
              </a:rPr>
              <a:t>p</a:t>
            </a:r>
            <a:r>
              <a:rPr lang="en-US" altLang="ko-KR" dirty="0">
                <a:latin typeface="Birka"/>
              </a:rPr>
              <a:t>: the value </a:t>
            </a:r>
            <a:r>
              <a:rPr lang="en-US" altLang="ko-KR" i="1" dirty="0">
                <a:latin typeface="Birka-Italic"/>
              </a:rPr>
              <a:t>x </a:t>
            </a:r>
            <a:r>
              <a:rPr lang="en-US" altLang="ko-KR" dirty="0">
                <a:latin typeface="Birka"/>
              </a:rPr>
              <a:t>such that </a:t>
            </a:r>
            <a:r>
              <a:rPr lang="en-US" altLang="ko-KR" i="1" dirty="0">
                <a:latin typeface="Birka-Italic"/>
              </a:rPr>
              <a:t>P</a:t>
            </a:r>
            <a:r>
              <a:rPr lang="en-US" altLang="ko-KR" dirty="0">
                <a:latin typeface="Birka"/>
              </a:rPr>
              <a:t>(</a:t>
            </a:r>
            <a:r>
              <a:rPr lang="en-US" altLang="ko-KR" i="1" dirty="0">
                <a:latin typeface="Birka-Italic"/>
              </a:rPr>
              <a:t>X </a:t>
            </a:r>
            <a:r>
              <a:rPr lang="en-US" altLang="ko-KR" dirty="0">
                <a:latin typeface="MinionPro-Capt"/>
              </a:rPr>
              <a:t>≤ </a:t>
            </a:r>
            <a:r>
              <a:rPr lang="en-US" altLang="ko-KR" i="1" dirty="0">
                <a:latin typeface="Birka-Italic"/>
              </a:rPr>
              <a:t>x</a:t>
            </a:r>
            <a:r>
              <a:rPr lang="en-US" altLang="ko-KR" dirty="0">
                <a:latin typeface="Birka"/>
              </a:rPr>
              <a:t>) = </a:t>
            </a:r>
            <a:r>
              <a:rPr lang="en-US" altLang="ko-KR" i="1" dirty="0">
                <a:latin typeface="Birka-Italic"/>
              </a:rPr>
              <a:t>p</a:t>
            </a:r>
            <a:r>
              <a:rPr lang="en-US" altLang="ko-KR" dirty="0">
                <a:latin typeface="Birka"/>
              </a:rPr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11920" y="4814437"/>
            <a:ext cx="9144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latin typeface="+mj-lt"/>
              </a:rPr>
              <a:t>qnorm</a:t>
            </a:r>
            <a:r>
              <a:rPr lang="en-US" altLang="ko-KR" sz="1600" dirty="0" smtClean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is the quantile function for the Normal distribution.</a:t>
            </a:r>
          </a:p>
          <a:p>
            <a:r>
              <a:rPr lang="en-US" altLang="ko-KR" dirty="0">
                <a:latin typeface="+mj-lt"/>
              </a:rPr>
              <a:t>The first argument of the quantile function is the probability. The remaining </a:t>
            </a:r>
            <a:r>
              <a:rPr lang="en-US" altLang="ko-KR" dirty="0" smtClean="0">
                <a:latin typeface="+mj-lt"/>
              </a:rPr>
              <a:t>arguments are </a:t>
            </a:r>
            <a:r>
              <a:rPr lang="en-US" altLang="ko-KR" dirty="0">
                <a:latin typeface="+mj-lt"/>
              </a:rPr>
              <a:t>the distribution’s parameters, such as mean, shape, or rate: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qnorm</a:t>
            </a:r>
            <a:r>
              <a:rPr lang="en-US" altLang="ko-KR" sz="1400" b="1" dirty="0">
                <a:latin typeface="+mj-lt"/>
              </a:rPr>
              <a:t>(0.05, mean=100, </a:t>
            </a:r>
            <a:r>
              <a:rPr lang="en-US" altLang="ko-KR" sz="1400" b="1" dirty="0" err="1">
                <a:latin typeface="+mj-lt"/>
              </a:rPr>
              <a:t>sd</a:t>
            </a:r>
            <a:r>
              <a:rPr lang="en-US" altLang="ko-KR" sz="1400" b="1" dirty="0">
                <a:latin typeface="+mj-lt"/>
              </a:rPr>
              <a:t>=15)</a:t>
            </a:r>
          </a:p>
          <a:p>
            <a:r>
              <a:rPr lang="en-US" altLang="ko-KR" sz="1400" dirty="0">
                <a:latin typeface="+mj-lt"/>
              </a:rPr>
              <a:t>[1] 75.3272</a:t>
            </a:r>
            <a:endParaRPr lang="ko-KR" altLang="en-US" dirty="0">
              <a:latin typeface="+mj-lt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841" y="1687485"/>
            <a:ext cx="3979978" cy="23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889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Plotting a Density Function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478580" y="2256435"/>
            <a:ext cx="56174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x &lt;- </a:t>
            </a:r>
            <a:r>
              <a:rPr lang="en-US" altLang="ko-KR" sz="1200" dirty="0" err="1"/>
              <a:t>seq</a:t>
            </a:r>
            <a:r>
              <a:rPr lang="en-US" altLang="ko-KR" sz="1200" dirty="0"/>
              <a:t>(from=0, to=6, </a:t>
            </a:r>
            <a:r>
              <a:rPr lang="en-US" altLang="ko-KR" sz="1200" dirty="0" err="1"/>
              <a:t>length.out</a:t>
            </a:r>
            <a:r>
              <a:rPr lang="en-US" altLang="ko-KR" sz="1200" dirty="0"/>
              <a:t>=100) # Define the density domains</a:t>
            </a:r>
          </a:p>
          <a:p>
            <a:r>
              <a:rPr lang="en-US" altLang="ko-KR" sz="1200" dirty="0" err="1"/>
              <a:t>ylim</a:t>
            </a:r>
            <a:r>
              <a:rPr lang="en-US" altLang="ko-KR" sz="1200" dirty="0"/>
              <a:t> &lt;- c(0, 0.6)</a:t>
            </a:r>
          </a:p>
          <a:p>
            <a:r>
              <a:rPr lang="en-US" altLang="ko-KR" sz="1200" dirty="0"/>
              <a:t>par(</a:t>
            </a:r>
            <a:r>
              <a:rPr lang="en-US" altLang="ko-KR" sz="1200" dirty="0" err="1"/>
              <a:t>mfrow</a:t>
            </a:r>
            <a:r>
              <a:rPr lang="en-US" altLang="ko-KR" sz="1200" dirty="0"/>
              <a:t>=c(2,2)) # Create a 2x2 plotting area</a:t>
            </a:r>
          </a:p>
          <a:p>
            <a:r>
              <a:rPr lang="en-US" altLang="ko-KR" sz="1200" dirty="0"/>
              <a:t>plot(x, </a:t>
            </a:r>
            <a:r>
              <a:rPr lang="en-US" altLang="ko-KR" sz="1200" dirty="0" err="1"/>
              <a:t>dunif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x,min</a:t>
            </a:r>
            <a:r>
              <a:rPr lang="en-US" altLang="ko-KR" sz="1200" dirty="0"/>
              <a:t>=2,max=4), main="Uniform", # Plot a uniform density</a:t>
            </a:r>
          </a:p>
          <a:p>
            <a:r>
              <a:rPr lang="en-US" altLang="ko-KR" sz="1200" dirty="0"/>
              <a:t>type='l', 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plot(x, </a:t>
            </a:r>
            <a:r>
              <a:rPr lang="en-US" altLang="ko-KR" sz="1200" dirty="0" err="1"/>
              <a:t>dnorm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x,mean</a:t>
            </a:r>
            <a:r>
              <a:rPr lang="en-US" altLang="ko-KR" sz="1200" dirty="0"/>
              <a:t>=3,sd=1), main="Normal", # Plot a Normal density</a:t>
            </a:r>
          </a:p>
          <a:p>
            <a:r>
              <a:rPr lang="en-US" altLang="ko-KR" sz="1200" dirty="0"/>
              <a:t>type='l', 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plot(x, </a:t>
            </a:r>
            <a:r>
              <a:rPr lang="en-US" altLang="ko-KR" sz="1200" dirty="0" err="1"/>
              <a:t>dexp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x,rate</a:t>
            </a:r>
            <a:r>
              <a:rPr lang="en-US" altLang="ko-KR" sz="1200" dirty="0"/>
              <a:t>=1/2), main="Exponential", # Plot an exponential density</a:t>
            </a:r>
          </a:p>
          <a:p>
            <a:r>
              <a:rPr lang="en-US" altLang="ko-KR" sz="1200" dirty="0"/>
              <a:t>type='l', 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plot(x, </a:t>
            </a:r>
            <a:r>
              <a:rPr lang="en-US" altLang="ko-KR" sz="1200" dirty="0" err="1"/>
              <a:t>dgamma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x,shape</a:t>
            </a:r>
            <a:r>
              <a:rPr lang="en-US" altLang="ko-KR" sz="1200" dirty="0"/>
              <a:t>=2,rate=1), main="Gamma", # Plot a gamma density</a:t>
            </a:r>
          </a:p>
          <a:p>
            <a:r>
              <a:rPr lang="en-US" altLang="ko-KR" sz="1200" dirty="0"/>
              <a:t>type='l', 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=</a:t>
            </a:r>
            <a:r>
              <a:rPr lang="en-US" altLang="ko-KR" sz="1200" dirty="0" err="1"/>
              <a:t>ylim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4" y="1336444"/>
            <a:ext cx="4386896" cy="43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889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Plotting a Density Function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275573" y="1399154"/>
            <a:ext cx="69197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First, we draw the density curve:</a:t>
            </a:r>
          </a:p>
          <a:p>
            <a:r>
              <a:rPr lang="en-US" altLang="ko-KR" sz="1200" dirty="0"/>
              <a:t>x &lt;- </a:t>
            </a:r>
            <a:r>
              <a:rPr lang="en-US" altLang="ko-KR" sz="1200" dirty="0" err="1"/>
              <a:t>seq</a:t>
            </a:r>
            <a:r>
              <a:rPr lang="en-US" altLang="ko-KR" sz="1200" dirty="0"/>
              <a:t>(from=-3, to=+3, </a:t>
            </a:r>
            <a:r>
              <a:rPr lang="en-US" altLang="ko-KR" sz="1200" dirty="0" err="1"/>
              <a:t>length.out</a:t>
            </a:r>
            <a:r>
              <a:rPr lang="en-US" altLang="ko-KR" sz="1200" dirty="0"/>
              <a:t>=100)</a:t>
            </a:r>
          </a:p>
          <a:p>
            <a:r>
              <a:rPr lang="en-US" altLang="ko-KR" sz="1200" dirty="0"/>
              <a:t>y &lt;- </a:t>
            </a:r>
            <a:r>
              <a:rPr lang="en-US" altLang="ko-KR" sz="1200" dirty="0" err="1"/>
              <a:t>dnorm</a:t>
            </a:r>
            <a:r>
              <a:rPr lang="en-US" altLang="ko-KR" sz="1200" dirty="0"/>
              <a:t>(x)</a:t>
            </a:r>
          </a:p>
          <a:p>
            <a:r>
              <a:rPr lang="en-US" altLang="ko-KR" sz="1200" dirty="0"/>
              <a:t>plot(x, y, main="Standard Normal Distribution", type='l',</a:t>
            </a:r>
          </a:p>
          <a:p>
            <a:r>
              <a:rPr lang="en-US" altLang="ko-KR" sz="1200" dirty="0" err="1"/>
              <a:t>ylab</a:t>
            </a:r>
            <a:r>
              <a:rPr lang="en-US" altLang="ko-KR" sz="1200" dirty="0"/>
              <a:t>="Density", </a:t>
            </a:r>
            <a:r>
              <a:rPr lang="en-US" altLang="ko-KR" sz="1200" dirty="0" err="1"/>
              <a:t>xlab</a:t>
            </a:r>
            <a:r>
              <a:rPr lang="en-US" altLang="ko-KR" sz="1200" dirty="0"/>
              <a:t>="Quantile")</a:t>
            </a:r>
          </a:p>
          <a:p>
            <a:r>
              <a:rPr lang="en-US" altLang="ko-KR" sz="1200" dirty="0" err="1"/>
              <a:t>abline</a:t>
            </a:r>
            <a:r>
              <a:rPr lang="en-US" altLang="ko-KR" sz="1200" dirty="0"/>
              <a:t>(h=0)</a:t>
            </a:r>
          </a:p>
          <a:p>
            <a:r>
              <a:rPr lang="en-US" altLang="ko-KR" sz="1200" b="1" dirty="0"/>
              <a:t>Next, we define the region of interest by a series of line segments.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The </a:t>
            </a:r>
            <a:r>
              <a:rPr lang="en-US" altLang="ko-KR" sz="1200" b="1" dirty="0"/>
              <a:t>line </a:t>
            </a:r>
            <a:r>
              <a:rPr lang="en-US" altLang="ko-KR" sz="1200" b="1" dirty="0" smtClean="0"/>
              <a:t>segments, in </a:t>
            </a:r>
            <a:r>
              <a:rPr lang="en-US" altLang="ko-KR" sz="1200" b="1" dirty="0"/>
              <a:t>turn, are defined by a series of (</a:t>
            </a:r>
            <a:r>
              <a:rPr lang="en-US" altLang="ko-KR" sz="1200" b="1" i="1" dirty="0"/>
              <a:t>x</a:t>
            </a:r>
            <a:r>
              <a:rPr lang="en-US" altLang="ko-KR" sz="1200" b="1" dirty="0"/>
              <a:t>, </a:t>
            </a:r>
            <a:r>
              <a:rPr lang="en-US" altLang="ko-KR" sz="1200" b="1" i="1" dirty="0"/>
              <a:t>y</a:t>
            </a:r>
            <a:r>
              <a:rPr lang="en-US" altLang="ko-KR" sz="1200" b="1" dirty="0"/>
              <a:t>) coordinates.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The </a:t>
            </a:r>
            <a:r>
              <a:rPr lang="en-US" altLang="ko-KR" sz="1200" b="1" dirty="0"/>
              <a:t>polygon function will </a:t>
            </a:r>
            <a:r>
              <a:rPr lang="en-US" altLang="ko-KR" sz="1200" b="1" dirty="0" smtClean="0"/>
              <a:t>connect the </a:t>
            </a:r>
            <a:r>
              <a:rPr lang="en-US" altLang="ko-KR" sz="1200" b="1" dirty="0"/>
              <a:t>first and last (</a:t>
            </a:r>
            <a:r>
              <a:rPr lang="en-US" altLang="ko-KR" sz="1200" b="1" i="1" dirty="0"/>
              <a:t>x</a:t>
            </a:r>
            <a:r>
              <a:rPr lang="en-US" altLang="ko-KR" sz="1200" b="1" dirty="0"/>
              <a:t>, </a:t>
            </a:r>
            <a:r>
              <a:rPr lang="en-US" altLang="ko-KR" sz="1200" b="1" i="1" dirty="0"/>
              <a:t>y</a:t>
            </a:r>
            <a:r>
              <a:rPr lang="en-US" altLang="ko-KR" sz="1200" b="1" dirty="0"/>
              <a:t>) points to close the polygon:</a:t>
            </a:r>
          </a:p>
          <a:p>
            <a:r>
              <a:rPr lang="en-US" altLang="ko-KR" sz="1200" dirty="0"/>
              <a:t># The body of the polygon follows the density curve where 1 &lt;= z &lt;= 2</a:t>
            </a:r>
          </a:p>
          <a:p>
            <a:r>
              <a:rPr lang="en-US" altLang="ko-KR" sz="1200" dirty="0" err="1"/>
              <a:t>region.x</a:t>
            </a:r>
            <a:r>
              <a:rPr lang="en-US" altLang="ko-KR" sz="1200" dirty="0"/>
              <a:t> &lt;- x[1 &lt;= x &amp; x &lt;= 2]</a:t>
            </a:r>
          </a:p>
          <a:p>
            <a:r>
              <a:rPr lang="es-ES" altLang="ko-KR" sz="1200" dirty="0"/>
              <a:t>region.y &lt;- y[1 &lt;= x &amp; x &lt;= 2]</a:t>
            </a:r>
          </a:p>
          <a:p>
            <a:r>
              <a:rPr lang="en-US" altLang="ko-KR" sz="1200" dirty="0"/>
              <a:t># We add initial and final segments, which drop down to the Y </a:t>
            </a:r>
            <a:r>
              <a:rPr lang="en-US" altLang="ko-KR" sz="1200" dirty="0" smtClean="0"/>
              <a:t>axis</a:t>
            </a:r>
            <a:endParaRPr lang="en-US" altLang="ko-KR" sz="1200" dirty="0"/>
          </a:p>
          <a:p>
            <a:r>
              <a:rPr lang="en-US" altLang="ko-KR" sz="1200" dirty="0" err="1"/>
              <a:t>region.x</a:t>
            </a:r>
            <a:r>
              <a:rPr lang="en-US" altLang="ko-KR" sz="1200" dirty="0"/>
              <a:t> &lt;- c(</a:t>
            </a:r>
            <a:r>
              <a:rPr lang="en-US" altLang="ko-KR" sz="1200" dirty="0" err="1"/>
              <a:t>region.x</a:t>
            </a:r>
            <a:r>
              <a:rPr lang="en-US" altLang="ko-KR" sz="1200" dirty="0"/>
              <a:t>[1], </a:t>
            </a:r>
            <a:r>
              <a:rPr lang="en-US" altLang="ko-KR" sz="1200" dirty="0" err="1"/>
              <a:t>region.x</a:t>
            </a:r>
            <a:r>
              <a:rPr lang="en-US" altLang="ko-KR" sz="1200" dirty="0"/>
              <a:t>, tail(region.x,1))</a:t>
            </a:r>
          </a:p>
          <a:p>
            <a:r>
              <a:rPr lang="en-US" altLang="ko-KR" sz="1200" dirty="0" err="1"/>
              <a:t>region.y</a:t>
            </a:r>
            <a:r>
              <a:rPr lang="en-US" altLang="ko-KR" sz="1200" dirty="0"/>
              <a:t> &lt;- c( 0, </a:t>
            </a:r>
            <a:r>
              <a:rPr lang="en-US" altLang="ko-KR" sz="1200" dirty="0" err="1"/>
              <a:t>region.y</a:t>
            </a:r>
            <a:r>
              <a:rPr lang="en-US" altLang="ko-KR" sz="1200" dirty="0"/>
              <a:t>, 0)</a:t>
            </a:r>
          </a:p>
          <a:p>
            <a:r>
              <a:rPr lang="en-US" altLang="ko-KR" sz="1200" dirty="0"/>
              <a:t>Finally, </a:t>
            </a:r>
            <a:r>
              <a:rPr lang="en-US" altLang="ko-KR" sz="1200" b="1" dirty="0"/>
              <a:t>we call polygon to plot the boundary of the region and fill it:</a:t>
            </a:r>
          </a:p>
          <a:p>
            <a:r>
              <a:rPr lang="en-US" altLang="ko-KR" sz="1200" dirty="0"/>
              <a:t>polygon(</a:t>
            </a:r>
            <a:r>
              <a:rPr lang="en-US" altLang="ko-KR" sz="1200" dirty="0" err="1"/>
              <a:t>region.x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region.y</a:t>
            </a:r>
            <a:r>
              <a:rPr lang="en-US" altLang="ko-KR" sz="1200" dirty="0"/>
              <a:t>, density=10)</a:t>
            </a:r>
          </a:p>
          <a:p>
            <a:r>
              <a:rPr lang="en-US" altLang="ko-KR" sz="1200" dirty="0"/>
              <a:t>By default, polygon does not fill the region. Setting density=10 turns on filling with thin</a:t>
            </a:r>
          </a:p>
          <a:p>
            <a:r>
              <a:rPr lang="en-US" altLang="ko-KR" sz="1200" dirty="0"/>
              <a:t>lines at a 45° angle. </a:t>
            </a:r>
            <a:r>
              <a:rPr lang="en-US" altLang="ko-KR" sz="1200" b="1" dirty="0"/>
              <a:t>To fill with a color instead, we would set density to −1 and set</a:t>
            </a:r>
          </a:p>
          <a:p>
            <a:r>
              <a:rPr lang="en-US" altLang="ko-KR" sz="1200" b="1" dirty="0"/>
              <a:t>col to the desired color:</a:t>
            </a:r>
          </a:p>
          <a:p>
            <a:r>
              <a:rPr lang="en-US" altLang="ko-KR" sz="1200" dirty="0"/>
              <a:t>polygon(</a:t>
            </a:r>
            <a:r>
              <a:rPr lang="en-US" altLang="ko-KR" sz="1200" dirty="0" err="1"/>
              <a:t>region.x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region.y</a:t>
            </a:r>
            <a:r>
              <a:rPr lang="en-US" altLang="ko-KR" sz="1200" dirty="0"/>
              <a:t>, density=-1, col="red")</a:t>
            </a:r>
            <a:endParaRPr lang="ko-KR" altLang="en-US" sz="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368" y="1832713"/>
            <a:ext cx="4627323" cy="36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173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Null Hypotheses, Alternative Hypotheses, and p-Values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74511" y="1018826"/>
            <a:ext cx="9395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One hypothesis, called the </a:t>
            </a:r>
            <a:r>
              <a:rPr lang="en-US" altLang="ko-KR" i="1" dirty="0">
                <a:solidFill>
                  <a:srgbClr val="0065B4"/>
                </a:solidFill>
              </a:rPr>
              <a:t>null hypothesis</a:t>
            </a:r>
            <a:r>
              <a:rPr lang="en-US" altLang="ko-KR" dirty="0"/>
              <a:t>, is that </a:t>
            </a:r>
            <a:r>
              <a:rPr lang="en-US" altLang="ko-KR" i="1" dirty="0"/>
              <a:t>nothing happened</a:t>
            </a:r>
            <a:r>
              <a:rPr lang="en-US" altLang="ko-KR" dirty="0"/>
              <a:t>: the mean was</a:t>
            </a:r>
          </a:p>
          <a:p>
            <a:r>
              <a:rPr lang="en-US" altLang="ko-KR" dirty="0"/>
              <a:t>unchanged; the treatment had no effect; you got the expected answer; the model did</a:t>
            </a:r>
          </a:p>
          <a:p>
            <a:r>
              <a:rPr lang="en-US" altLang="ko-KR" dirty="0"/>
              <a:t>not improve; and so forth.</a:t>
            </a:r>
            <a:endParaRPr lang="ko-KR" altLang="en-US" sz="400" dirty="0"/>
          </a:p>
        </p:txBody>
      </p:sp>
      <p:sp>
        <p:nvSpPr>
          <p:cNvPr id="2" name="직사각형 1"/>
          <p:cNvSpPr/>
          <p:nvPr/>
        </p:nvSpPr>
        <p:spPr>
          <a:xfrm>
            <a:off x="574511" y="2089726"/>
            <a:ext cx="10298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other hypothesis, called the </a:t>
            </a:r>
            <a:r>
              <a:rPr lang="en-US" altLang="ko-KR" i="1" dirty="0">
                <a:solidFill>
                  <a:srgbClr val="0065B4"/>
                </a:solidFill>
                <a:latin typeface="+mj-lt"/>
              </a:rPr>
              <a:t>alternative hypothesis</a:t>
            </a:r>
            <a:r>
              <a:rPr lang="en-US" altLang="ko-KR" dirty="0">
                <a:latin typeface="+mj-lt"/>
              </a:rPr>
              <a:t>, is that </a:t>
            </a:r>
            <a:r>
              <a:rPr lang="en-US" altLang="ko-KR" i="1" dirty="0">
                <a:latin typeface="+mj-lt"/>
              </a:rPr>
              <a:t>something happened</a:t>
            </a:r>
            <a:r>
              <a:rPr lang="en-US" altLang="ko-KR" dirty="0">
                <a:latin typeface="+mj-lt"/>
              </a:rPr>
              <a:t>: the</a:t>
            </a:r>
          </a:p>
          <a:p>
            <a:r>
              <a:rPr lang="en-US" altLang="ko-KR" dirty="0">
                <a:latin typeface="+mj-lt"/>
              </a:rPr>
              <a:t>mean rose; the treatment improved the patients’ health; you got an unexpected answer;</a:t>
            </a:r>
          </a:p>
          <a:p>
            <a:r>
              <a:rPr lang="en-US" altLang="ko-KR" dirty="0">
                <a:latin typeface="+mj-lt"/>
              </a:rPr>
              <a:t>the model fit better; and so forth.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7807" y="3041332"/>
            <a:ext cx="8358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We want to determine which hypothesis is more likely in light of the data: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7807" y="3638674"/>
            <a:ext cx="10264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To begin, we assume that </a:t>
            </a:r>
            <a:r>
              <a:rPr lang="en-US" altLang="ko-KR" b="1" dirty="0">
                <a:solidFill>
                  <a:srgbClr val="0065B4"/>
                </a:solidFill>
              </a:rPr>
              <a:t>the null hypothesis is true.</a:t>
            </a:r>
          </a:p>
          <a:p>
            <a:r>
              <a:rPr lang="en-US" altLang="ko-KR" dirty="0"/>
              <a:t>2. We calculate a test statistic. It could be something simple, such as the mean of the</a:t>
            </a:r>
          </a:p>
          <a:p>
            <a:r>
              <a:rPr lang="en-US" altLang="ko-KR" dirty="0"/>
              <a:t>sample, or it could be quite complex. The critical requirement is that </a:t>
            </a:r>
            <a:r>
              <a:rPr lang="en-US" altLang="ko-KR" b="1" dirty="0">
                <a:solidFill>
                  <a:srgbClr val="0065B4"/>
                </a:solidFill>
              </a:rPr>
              <a:t>we must know</a:t>
            </a:r>
          </a:p>
          <a:p>
            <a:r>
              <a:rPr lang="en-US" altLang="ko-KR" b="1" dirty="0">
                <a:solidFill>
                  <a:srgbClr val="0065B4"/>
                </a:solidFill>
              </a:rPr>
              <a:t>the statistic’s distribution.</a:t>
            </a:r>
            <a:r>
              <a:rPr lang="en-US" altLang="ko-KR" dirty="0">
                <a:solidFill>
                  <a:srgbClr val="0065B4"/>
                </a:solidFill>
              </a:rPr>
              <a:t> </a:t>
            </a:r>
            <a:r>
              <a:rPr lang="en-US" altLang="ko-KR" dirty="0" smtClean="0"/>
              <a:t>We </a:t>
            </a:r>
            <a:r>
              <a:rPr lang="en-US" altLang="ko-KR" dirty="0"/>
              <a:t>might know the distribution of the sample </a:t>
            </a:r>
            <a:r>
              <a:rPr lang="en-US" altLang="ko-KR" dirty="0" smtClean="0"/>
              <a:t>mean,</a:t>
            </a:r>
          </a:p>
          <a:p>
            <a:r>
              <a:rPr lang="en-US" altLang="ko-KR" dirty="0" smtClean="0"/>
              <a:t>for example, by invoking the Central Limit Theorem.</a:t>
            </a:r>
          </a:p>
          <a:p>
            <a:r>
              <a:rPr lang="en-US" altLang="ko-KR" dirty="0" smtClean="0"/>
              <a:t>3</a:t>
            </a:r>
            <a:r>
              <a:rPr lang="en-US" altLang="ko-KR" dirty="0"/>
              <a:t>. From the statistic and its distribution </a:t>
            </a:r>
            <a:r>
              <a:rPr lang="en-US" altLang="ko-KR" b="1" dirty="0">
                <a:solidFill>
                  <a:srgbClr val="0065B4"/>
                </a:solidFill>
              </a:rPr>
              <a:t>we can calculate a p-value</a:t>
            </a:r>
            <a:r>
              <a:rPr lang="en-US" altLang="ko-KR" dirty="0"/>
              <a:t>, the probability of</a:t>
            </a:r>
          </a:p>
          <a:p>
            <a:r>
              <a:rPr lang="en-US" altLang="ko-KR" dirty="0"/>
              <a:t>a test statistic value as extreme or more extreme than the one we observed, while</a:t>
            </a:r>
          </a:p>
          <a:p>
            <a:r>
              <a:rPr lang="en-US" altLang="ko-KR" dirty="0"/>
              <a:t>assuming that the null hypothesis is true.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02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173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Null Hypotheses, Alternative Hypotheses, and p-Values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21757" y="1379310"/>
            <a:ext cx="93959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4. If </a:t>
            </a:r>
            <a:r>
              <a:rPr lang="en-US" altLang="ko-KR" dirty="0">
                <a:solidFill>
                  <a:srgbClr val="0065B4"/>
                </a:solidFill>
              </a:rPr>
              <a:t>the </a:t>
            </a:r>
            <a:r>
              <a:rPr lang="en-US" altLang="ko-KR" i="1" dirty="0">
                <a:solidFill>
                  <a:srgbClr val="0065B4"/>
                </a:solidFill>
              </a:rPr>
              <a:t>p</a:t>
            </a:r>
            <a:r>
              <a:rPr lang="en-US" altLang="ko-KR" dirty="0">
                <a:solidFill>
                  <a:srgbClr val="0065B4"/>
                </a:solidFill>
              </a:rPr>
              <a:t>-value is too small</a:t>
            </a:r>
            <a:r>
              <a:rPr lang="en-US" altLang="ko-KR" dirty="0"/>
              <a:t>, we have strong evidence against the null hypothesis.</a:t>
            </a:r>
          </a:p>
          <a:p>
            <a:r>
              <a:rPr lang="en-US" altLang="ko-KR" dirty="0"/>
              <a:t>This is called </a:t>
            </a:r>
            <a:r>
              <a:rPr lang="en-US" altLang="ko-KR" b="1" i="1" dirty="0">
                <a:solidFill>
                  <a:srgbClr val="0065B4"/>
                </a:solidFill>
              </a:rPr>
              <a:t>rejecting</a:t>
            </a:r>
            <a:r>
              <a:rPr lang="en-US" altLang="ko-KR" i="1" dirty="0">
                <a:solidFill>
                  <a:srgbClr val="0065B4"/>
                </a:solidFill>
              </a:rPr>
              <a:t> the null hypothesis</a:t>
            </a:r>
            <a:r>
              <a:rPr lang="en-US" altLang="ko-KR" dirty="0">
                <a:solidFill>
                  <a:srgbClr val="0065B4"/>
                </a:solidFill>
              </a:rPr>
              <a:t>.</a:t>
            </a:r>
          </a:p>
          <a:p>
            <a:r>
              <a:rPr lang="en-US" altLang="ko-KR" dirty="0"/>
              <a:t>5. If the </a:t>
            </a:r>
            <a:r>
              <a:rPr lang="en-US" altLang="ko-KR" i="1" dirty="0">
                <a:solidFill>
                  <a:srgbClr val="0065B4"/>
                </a:solidFill>
              </a:rPr>
              <a:t>p</a:t>
            </a:r>
            <a:r>
              <a:rPr lang="en-US" altLang="ko-KR" dirty="0">
                <a:solidFill>
                  <a:srgbClr val="0065B4"/>
                </a:solidFill>
              </a:rPr>
              <a:t>-value is not small </a:t>
            </a:r>
            <a:r>
              <a:rPr lang="en-US" altLang="ko-KR" dirty="0"/>
              <a:t>then we have no such evidence. This is called </a:t>
            </a:r>
            <a:r>
              <a:rPr lang="en-US" altLang="ko-KR" b="1" i="1" dirty="0">
                <a:solidFill>
                  <a:srgbClr val="0065B4"/>
                </a:solidFill>
              </a:rPr>
              <a:t>failing to</a:t>
            </a:r>
          </a:p>
          <a:p>
            <a:r>
              <a:rPr lang="en-US" altLang="ko-KR" b="1" i="1" dirty="0">
                <a:solidFill>
                  <a:srgbClr val="0065B4"/>
                </a:solidFill>
              </a:rPr>
              <a:t>reject </a:t>
            </a:r>
            <a:r>
              <a:rPr lang="en-US" altLang="ko-KR" i="1" dirty="0"/>
              <a:t>the null hypothesis</a:t>
            </a:r>
            <a:r>
              <a:rPr lang="en-US" altLang="ko-KR" dirty="0"/>
              <a:t>.</a:t>
            </a:r>
            <a:endParaRPr lang="ko-KR" altLang="en-US" sz="400" dirty="0"/>
          </a:p>
        </p:txBody>
      </p:sp>
      <p:sp>
        <p:nvSpPr>
          <p:cNvPr id="3" name="직사각형 2"/>
          <p:cNvSpPr/>
          <p:nvPr/>
        </p:nvSpPr>
        <p:spPr>
          <a:xfrm>
            <a:off x="521757" y="2798022"/>
            <a:ext cx="111808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This is a compact way of saying:</a:t>
            </a:r>
          </a:p>
          <a:p>
            <a:r>
              <a:rPr lang="en-US" altLang="ko-KR" dirty="0">
                <a:latin typeface="Birka"/>
              </a:rPr>
              <a:t>• The null hypothesis is that the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variables are independent.</a:t>
            </a:r>
          </a:p>
          <a:p>
            <a:r>
              <a:rPr lang="en-US" altLang="ko-KR" dirty="0">
                <a:latin typeface="Birka"/>
              </a:rPr>
              <a:t>• The alternative hypothesis is that the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variables are not independent.</a:t>
            </a:r>
          </a:p>
          <a:p>
            <a:r>
              <a:rPr lang="en-US" altLang="ko-KR" dirty="0">
                <a:latin typeface="Birka"/>
              </a:rPr>
              <a:t>• For </a:t>
            </a:r>
            <a:r>
              <a:rPr lang="en-US" altLang="ko-KR" i="1" dirty="0">
                <a:latin typeface="MinionPro-ItCapt"/>
              </a:rPr>
              <a:t>α </a:t>
            </a:r>
            <a:r>
              <a:rPr lang="en-US" altLang="ko-KR" dirty="0">
                <a:latin typeface="Birka"/>
              </a:rPr>
              <a:t>= 0.05, if </a:t>
            </a:r>
            <a:r>
              <a:rPr lang="en-US" altLang="ko-KR" i="1" dirty="0">
                <a:latin typeface="Birka-Italic"/>
              </a:rPr>
              <a:t>p </a:t>
            </a:r>
            <a:r>
              <a:rPr lang="en-US" altLang="ko-KR" dirty="0">
                <a:latin typeface="Birka"/>
              </a:rPr>
              <a:t>&lt; 0.05 then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we reject the null hypothesis</a:t>
            </a:r>
            <a:r>
              <a:rPr lang="en-US" altLang="ko-KR" dirty="0">
                <a:solidFill>
                  <a:srgbClr val="0065B4"/>
                </a:solidFill>
                <a:latin typeface="Birka"/>
              </a:rPr>
              <a:t>,</a:t>
            </a:r>
            <a:r>
              <a:rPr lang="en-US" altLang="ko-KR" dirty="0">
                <a:latin typeface="Birka"/>
              </a:rPr>
              <a:t> giving strong evidence</a:t>
            </a:r>
          </a:p>
          <a:p>
            <a:r>
              <a:rPr lang="en-US" altLang="ko-KR" dirty="0">
                <a:latin typeface="Birka"/>
              </a:rPr>
              <a:t>that the variables are not independent; if </a:t>
            </a:r>
            <a:r>
              <a:rPr lang="en-US" altLang="ko-KR" i="1" dirty="0">
                <a:latin typeface="Birka-Italic"/>
              </a:rPr>
              <a:t>p </a:t>
            </a:r>
            <a:r>
              <a:rPr lang="en-US" altLang="ko-KR" dirty="0">
                <a:latin typeface="Birka"/>
              </a:rPr>
              <a:t>&gt; 0.05,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we fail to reject the null</a:t>
            </a:r>
          </a:p>
          <a:p>
            <a:r>
              <a:rPr lang="en-US" altLang="ko-KR" b="1" dirty="0">
                <a:solidFill>
                  <a:srgbClr val="0065B4"/>
                </a:solidFill>
                <a:latin typeface="Birka"/>
              </a:rPr>
              <a:t>hypothesis.</a:t>
            </a:r>
          </a:p>
          <a:p>
            <a:r>
              <a:rPr lang="en-US" altLang="ko-KR" dirty="0">
                <a:latin typeface="Birka"/>
              </a:rPr>
              <a:t>• You are free to choose your own </a:t>
            </a:r>
            <a:r>
              <a:rPr lang="en-US" altLang="ko-KR" i="1" dirty="0">
                <a:latin typeface="MinionPro-ItCapt"/>
              </a:rPr>
              <a:t>α</a:t>
            </a:r>
            <a:r>
              <a:rPr lang="en-US" altLang="ko-KR" dirty="0">
                <a:latin typeface="Birka"/>
              </a:rPr>
              <a:t>, of course, in which case your decision to reject</a:t>
            </a:r>
          </a:p>
          <a:p>
            <a:r>
              <a:rPr lang="en-US" altLang="ko-KR" dirty="0">
                <a:latin typeface="Birka"/>
              </a:rPr>
              <a:t>or fail to reject </a:t>
            </a:r>
            <a:r>
              <a:rPr lang="en-US" altLang="ko-KR" b="1" dirty="0">
                <a:solidFill>
                  <a:srgbClr val="0065B4"/>
                </a:solidFill>
                <a:latin typeface="Birka"/>
              </a:rPr>
              <a:t>might be different.</a:t>
            </a:r>
            <a:endParaRPr lang="ko-KR" altLang="en-US" b="1" dirty="0">
              <a:solidFill>
                <a:srgbClr val="006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12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Summarizing Your Data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21757" y="1001241"/>
            <a:ext cx="11426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The summary function gives some useful statistics for vectors, matrices, factors, and data</a:t>
            </a:r>
          </a:p>
          <a:p>
            <a:r>
              <a:rPr lang="en-US" altLang="ko-KR" dirty="0"/>
              <a:t>frames: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summary(</a:t>
            </a:r>
            <a:r>
              <a:rPr lang="en-US" altLang="ko-KR" b="1" dirty="0" err="1"/>
              <a:t>vec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Min. 1st Qu. Median Mean 3rd Qu. Max.</a:t>
            </a:r>
          </a:p>
          <a:p>
            <a:r>
              <a:rPr lang="en-US" altLang="ko-KR" dirty="0"/>
              <a:t>0.1803 1.1090 1.9520 2.1750 2.6920 7.3290</a:t>
            </a:r>
            <a:endParaRPr lang="ko-KR" altLang="en-US" sz="400" dirty="0"/>
          </a:p>
        </p:txBody>
      </p:sp>
      <p:sp>
        <p:nvSpPr>
          <p:cNvPr id="3" name="직사각형 2"/>
          <p:cNvSpPr/>
          <p:nvPr/>
        </p:nvSpPr>
        <p:spPr>
          <a:xfrm>
            <a:off x="521757" y="2811251"/>
            <a:ext cx="1118080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To summarize a list of vectors, apply summary to each list element: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lapply</a:t>
            </a:r>
            <a:r>
              <a:rPr lang="en-US" altLang="ko-KR" b="1" dirty="0"/>
              <a:t>(</a:t>
            </a:r>
            <a:r>
              <a:rPr lang="en-US" altLang="ko-KR" b="1" dirty="0" err="1"/>
              <a:t>vec.list</a:t>
            </a:r>
            <a:r>
              <a:rPr lang="en-US" altLang="ko-KR" b="1" dirty="0"/>
              <a:t>, summary)</a:t>
            </a:r>
          </a:p>
          <a:p>
            <a:r>
              <a:rPr lang="en-US" altLang="ko-KR" dirty="0"/>
              <a:t>$Samp1</a:t>
            </a:r>
          </a:p>
          <a:p>
            <a:r>
              <a:rPr lang="en-US" altLang="ko-KR" dirty="0"/>
              <a:t>Min. 1st Qu. Median Mean 3rd Qu. Max.</a:t>
            </a:r>
          </a:p>
          <a:p>
            <a:r>
              <a:rPr lang="en-US" altLang="ko-KR" dirty="0"/>
              <a:t>0.1803 1.1090 1.9520 2.1750 2.6920 7.3290</a:t>
            </a:r>
          </a:p>
          <a:p>
            <a:r>
              <a:rPr lang="en-US" altLang="ko-KR" dirty="0"/>
              <a:t>$Samp2</a:t>
            </a:r>
          </a:p>
          <a:p>
            <a:r>
              <a:rPr lang="en-US" altLang="ko-KR" dirty="0"/>
              <a:t>Min. 1st Qu. Median Mean 3rd Qu. Max.</a:t>
            </a:r>
          </a:p>
          <a:p>
            <a:r>
              <a:rPr lang="en-US" altLang="ko-KR" dirty="0"/>
              <a:t>0.1378 1.2690 1.8730 2.2440 2.9370 11.4200</a:t>
            </a:r>
          </a:p>
          <a:p>
            <a:r>
              <a:rPr lang="en-US" altLang="ko-KR" dirty="0"/>
              <a:t>$Samp3</a:t>
            </a:r>
          </a:p>
          <a:p>
            <a:r>
              <a:rPr lang="en-US" altLang="ko-KR" dirty="0"/>
              <a:t>Min. 1st Qu. Median Mean 3rd Qu. Max.</a:t>
            </a:r>
          </a:p>
          <a:p>
            <a:r>
              <a:rPr lang="en-US" altLang="ko-KR" dirty="0"/>
              <a:t>0.1605 1.0060 1.8470 2.0560 2.7670 6.3870</a:t>
            </a:r>
            <a:endParaRPr lang="ko-KR" altLang="en-US" b="1" dirty="0">
              <a:solidFill>
                <a:srgbClr val="0065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897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Calculating Relative Frequencies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21757" y="1001241"/>
            <a:ext cx="11426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Identify the interesting observations by </a:t>
            </a:r>
            <a:r>
              <a:rPr lang="en-US" altLang="ko-KR" b="1" dirty="0">
                <a:solidFill>
                  <a:srgbClr val="0065B4"/>
                </a:solidFill>
              </a:rPr>
              <a:t>using a logical expression</a:t>
            </a:r>
            <a:r>
              <a:rPr lang="en-US" altLang="ko-KR" dirty="0"/>
              <a:t>; then use the mean</a:t>
            </a:r>
          </a:p>
          <a:p>
            <a:r>
              <a:rPr lang="en-US" altLang="ko-KR" dirty="0"/>
              <a:t>function to calculate the fraction of observations it identifies. For example, given a</a:t>
            </a:r>
          </a:p>
          <a:p>
            <a:r>
              <a:rPr lang="en-US" altLang="ko-KR" dirty="0"/>
              <a:t>vector </a:t>
            </a:r>
            <a:r>
              <a:rPr lang="en-US" altLang="ko-KR" i="1" dirty="0"/>
              <a:t>x</a:t>
            </a:r>
            <a:r>
              <a:rPr lang="en-US" altLang="ko-KR" dirty="0"/>
              <a:t>, you can find the relative frequency of positive values in this way: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mean(x &gt; 0)</a:t>
            </a:r>
            <a:endParaRPr lang="ko-KR" altLang="en-US" sz="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327" y="2492866"/>
            <a:ext cx="11045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Tabulating Factors and Creating Contingency Tables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21757" y="3210620"/>
            <a:ext cx="100261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table </a:t>
            </a:r>
            <a:r>
              <a:rPr lang="en-US" altLang="ko-KR" dirty="0">
                <a:latin typeface="+mj-lt"/>
              </a:rPr>
              <a:t>function produces counts of one factor: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table(f)</a:t>
            </a:r>
          </a:p>
          <a:p>
            <a:r>
              <a:rPr lang="en-US" altLang="ko-KR" dirty="0">
                <a:latin typeface="+mj-lt"/>
              </a:rPr>
              <a:t>It can also produce contingency tables (cross-tabulations) from two or more factors: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table(f1, f2)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1757" y="435926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table(initial)</a:t>
            </a:r>
          </a:p>
          <a:p>
            <a:r>
              <a:rPr lang="en-US" altLang="ko-KR" sz="1400" dirty="0">
                <a:latin typeface="+mj-lt"/>
              </a:rPr>
              <a:t>initial</a:t>
            </a:r>
          </a:p>
          <a:p>
            <a:r>
              <a:rPr lang="en-US" altLang="ko-KR" sz="1400" dirty="0">
                <a:latin typeface="+mj-lt"/>
              </a:rPr>
              <a:t>Yes No Maybe</a:t>
            </a:r>
          </a:p>
          <a:p>
            <a:r>
              <a:rPr lang="en-US" altLang="ko-KR" sz="1400" dirty="0">
                <a:latin typeface="+mj-lt"/>
              </a:rPr>
              <a:t>37 36 27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table(outcome)</a:t>
            </a:r>
          </a:p>
          <a:p>
            <a:r>
              <a:rPr lang="en-US" altLang="ko-KR" sz="1400" dirty="0">
                <a:latin typeface="+mj-lt"/>
              </a:rPr>
              <a:t>outcome</a:t>
            </a:r>
          </a:p>
          <a:p>
            <a:r>
              <a:rPr lang="en-US" altLang="ko-KR" sz="1400" dirty="0">
                <a:latin typeface="+mj-lt"/>
              </a:rPr>
              <a:t>Fail Pass</a:t>
            </a:r>
          </a:p>
          <a:p>
            <a:r>
              <a:rPr lang="en-US" altLang="ko-KR" sz="1400" dirty="0">
                <a:latin typeface="+mj-lt"/>
              </a:rPr>
              <a:t>47 53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95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003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Categorical Variables for Independence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604896" y="949635"/>
            <a:ext cx="11426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You have two categorical variables that are represented by factors. </a:t>
            </a:r>
            <a:endParaRPr lang="en-US" altLang="ko-KR" dirty="0" smtClean="0"/>
          </a:p>
          <a:p>
            <a:r>
              <a:rPr lang="en-US" altLang="ko-KR" dirty="0" smtClean="0"/>
              <a:t>You </a:t>
            </a:r>
            <a:r>
              <a:rPr lang="en-US" altLang="ko-KR" dirty="0"/>
              <a:t>want to </a:t>
            </a:r>
            <a:r>
              <a:rPr lang="en-US" altLang="ko-KR" dirty="0" smtClean="0"/>
              <a:t>test them </a:t>
            </a:r>
            <a:r>
              <a:rPr lang="en-US" altLang="ko-KR" dirty="0"/>
              <a:t>for independence using the </a:t>
            </a:r>
            <a:r>
              <a:rPr lang="en-US" altLang="ko-KR" b="1" dirty="0">
                <a:solidFill>
                  <a:srgbClr val="0065B4"/>
                </a:solidFill>
              </a:rPr>
              <a:t>chi-squared test.</a:t>
            </a:r>
            <a:endParaRPr lang="ko-KR" altLang="en-US" sz="400" b="1" dirty="0">
              <a:solidFill>
                <a:srgbClr val="0065B4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4896" y="1667390"/>
            <a:ext cx="994302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dirty="0">
                <a:latin typeface="+mj-lt"/>
              </a:rPr>
              <a:t>table </a:t>
            </a:r>
            <a:r>
              <a:rPr lang="en-US" altLang="ko-KR" dirty="0">
                <a:latin typeface="+mj-lt"/>
              </a:rPr>
              <a:t>function to produce a contingency table from the two factors. Then use</a:t>
            </a:r>
          </a:p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summary </a:t>
            </a:r>
            <a:r>
              <a:rPr lang="en-US" altLang="ko-KR" dirty="0">
                <a:latin typeface="+mj-lt"/>
              </a:rPr>
              <a:t>function to perform a chi-squared test of the contingency table: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summary(table(fac1,fac2))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896" y="2659823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+mj-lt"/>
              </a:rPr>
              <a:t>&gt; </a:t>
            </a:r>
            <a:r>
              <a:rPr lang="en-US" altLang="ko-KR" sz="1600" b="1" dirty="0">
                <a:latin typeface="+mj-lt"/>
              </a:rPr>
              <a:t>summary(table(</a:t>
            </a:r>
            <a:r>
              <a:rPr lang="en-US" altLang="ko-KR" sz="1600" b="1" dirty="0" err="1">
                <a:latin typeface="+mj-lt"/>
              </a:rPr>
              <a:t>initial,outcome</a:t>
            </a:r>
            <a:r>
              <a:rPr lang="en-US" altLang="ko-KR" sz="1600" b="1" dirty="0">
                <a:latin typeface="+mj-lt"/>
              </a:rPr>
              <a:t>))</a:t>
            </a:r>
          </a:p>
          <a:p>
            <a:r>
              <a:rPr lang="en-US" altLang="ko-KR" sz="1600" dirty="0">
                <a:latin typeface="+mj-lt"/>
              </a:rPr>
              <a:t>Number of cases in table: 100</a:t>
            </a:r>
          </a:p>
          <a:p>
            <a:r>
              <a:rPr lang="en-US" altLang="ko-KR" sz="1600" dirty="0">
                <a:latin typeface="+mj-lt"/>
              </a:rPr>
              <a:t>Number of factors: 2</a:t>
            </a:r>
          </a:p>
          <a:p>
            <a:r>
              <a:rPr lang="en-US" altLang="ko-KR" sz="1600" dirty="0">
                <a:latin typeface="+mj-lt"/>
              </a:rPr>
              <a:t>Test for independence of all factors:</a:t>
            </a:r>
          </a:p>
          <a:p>
            <a:r>
              <a:rPr lang="en-US" altLang="ko-KR" sz="1600" dirty="0" err="1">
                <a:latin typeface="+mj-lt"/>
              </a:rPr>
              <a:t>Chisq</a:t>
            </a:r>
            <a:r>
              <a:rPr lang="en-US" altLang="ko-KR" sz="1600" dirty="0">
                <a:latin typeface="+mj-lt"/>
              </a:rPr>
              <a:t> = 8.757, </a:t>
            </a:r>
            <a:r>
              <a:rPr lang="en-US" altLang="ko-KR" sz="1600" dirty="0" err="1">
                <a:latin typeface="+mj-lt"/>
              </a:rPr>
              <a:t>df</a:t>
            </a:r>
            <a:r>
              <a:rPr lang="en-US" altLang="ko-KR" sz="1600" dirty="0">
                <a:latin typeface="+mj-lt"/>
              </a:rPr>
              <a:t> = 2, p-value = 0.01255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327" y="4157474"/>
            <a:ext cx="1060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Calculating Quantiles (and Quartiles) of a Dataset</a:t>
            </a:r>
            <a:endParaRPr lang="ko-KR" altLang="en-US" sz="3600" dirty="0"/>
          </a:p>
        </p:txBody>
      </p:sp>
      <p:sp>
        <p:nvSpPr>
          <p:cNvPr id="12" name="직사각형 11"/>
          <p:cNvSpPr/>
          <p:nvPr/>
        </p:nvSpPr>
        <p:spPr>
          <a:xfrm>
            <a:off x="973016" y="50329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quantile(</a:t>
            </a:r>
            <a:r>
              <a:rPr lang="en-US" altLang="ko-KR" b="1" dirty="0" err="1">
                <a:latin typeface="+mj-lt"/>
              </a:rPr>
              <a:t>vec</a:t>
            </a:r>
            <a:r>
              <a:rPr lang="en-US" altLang="ko-KR" b="1" dirty="0">
                <a:latin typeface="+mj-lt"/>
              </a:rPr>
              <a:t>, c(.05, .95))</a:t>
            </a:r>
          </a:p>
          <a:p>
            <a:r>
              <a:rPr lang="en-US" altLang="ko-KR" dirty="0">
                <a:latin typeface="+mj-lt"/>
              </a:rPr>
              <a:t>5% 95%</a:t>
            </a:r>
          </a:p>
          <a:p>
            <a:r>
              <a:rPr lang="en-US" altLang="ko-KR" dirty="0">
                <a:latin typeface="+mj-lt"/>
              </a:rPr>
              <a:t>0.04575003 0.95122306</a:t>
            </a:r>
            <a:endParaRPr lang="ko-KR" altLang="en-US" dirty="0">
              <a:latin typeface="+mj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1919" y="50303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quantile(</a:t>
            </a:r>
            <a:r>
              <a:rPr lang="en-US" altLang="ko-KR" b="1" dirty="0" err="1"/>
              <a:t>vec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0% 25% 50% 75% 100%</a:t>
            </a:r>
          </a:p>
          <a:p>
            <a:r>
              <a:rPr lang="en-US" altLang="ko-KR" dirty="0"/>
              <a:t>0.001285589 0.260075658 0.479866042 0.734801500 0.997817661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1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Inverting a Quantile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604895" y="1137888"/>
            <a:ext cx="1142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Assuming your data is in a vector </a:t>
            </a:r>
            <a:r>
              <a:rPr lang="en-US" altLang="ko-KR" dirty="0" err="1"/>
              <a:t>vec</a:t>
            </a:r>
            <a:r>
              <a:rPr lang="en-US" altLang="ko-KR" dirty="0"/>
              <a:t>, compare the data against the observation and</a:t>
            </a:r>
          </a:p>
          <a:p>
            <a:r>
              <a:rPr lang="en-US" altLang="ko-KR" dirty="0"/>
              <a:t>then use mean to compute the relative frequency of values less than </a:t>
            </a:r>
            <a:r>
              <a:rPr lang="en-US" altLang="ko-KR" i="1" dirty="0"/>
              <a:t>x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mean(</a:t>
            </a:r>
            <a:r>
              <a:rPr lang="en-US" altLang="ko-KR" b="1" dirty="0" err="1"/>
              <a:t>vec</a:t>
            </a:r>
            <a:r>
              <a:rPr lang="en-US" altLang="ko-KR" b="1" dirty="0"/>
              <a:t> &lt; x)</a:t>
            </a:r>
            <a:endParaRPr lang="ko-KR" altLang="en-US" sz="400" b="1" dirty="0">
              <a:solidFill>
                <a:srgbClr val="0065B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197" y="2345909"/>
            <a:ext cx="6184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Converting Data to Z-Scores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604896" y="4570071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(y - mean(x)) / </a:t>
            </a:r>
            <a:r>
              <a:rPr lang="en-US" altLang="ko-KR" b="1" dirty="0" err="1">
                <a:latin typeface="TheSansMonoCd-W7Bold"/>
              </a:rPr>
              <a:t>sd</a:t>
            </a:r>
            <a:r>
              <a:rPr lang="en-US" altLang="ko-KR" b="1" dirty="0">
                <a:latin typeface="TheSansMonoCd-W7Bold"/>
              </a:rPr>
              <a:t>(x)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4896" y="4219021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>
                <a:latin typeface="TheSansMonoCd-W7Bold"/>
              </a:rPr>
              <a:t>scale(x)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4896" y="2997785"/>
            <a:ext cx="89838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In the case of a vector, </a:t>
            </a:r>
            <a:r>
              <a:rPr lang="en-US" altLang="ko-KR" sz="1600" dirty="0">
                <a:latin typeface="TheSansMonoCd-W5Regular"/>
              </a:rPr>
              <a:t>scale </a:t>
            </a:r>
            <a:r>
              <a:rPr lang="en-US" altLang="ko-KR" dirty="0" smtClean="0">
                <a:latin typeface="Birka"/>
              </a:rPr>
              <a:t>returns the </a:t>
            </a:r>
            <a:r>
              <a:rPr lang="en-US" altLang="ko-KR" dirty="0">
                <a:latin typeface="Birka"/>
              </a:rPr>
              <a:t>vector of normalized values. </a:t>
            </a:r>
            <a:endParaRPr lang="en-US" altLang="ko-KR" dirty="0" smtClean="0">
              <a:latin typeface="Birka"/>
            </a:endParaRPr>
          </a:p>
          <a:p>
            <a:r>
              <a:rPr lang="en-US" altLang="ko-KR" dirty="0" smtClean="0">
                <a:latin typeface="Birka"/>
              </a:rPr>
              <a:t>In </a:t>
            </a:r>
            <a:r>
              <a:rPr lang="en-US" altLang="ko-KR" dirty="0">
                <a:latin typeface="Birka"/>
              </a:rPr>
              <a:t>the case of matrices and data frames, </a:t>
            </a:r>
            <a:r>
              <a:rPr lang="en-US" altLang="ko-KR" sz="1600" dirty="0">
                <a:latin typeface="TheSansMonoCd-W5Regular"/>
              </a:rPr>
              <a:t>scale </a:t>
            </a:r>
            <a:r>
              <a:rPr lang="en-US" altLang="ko-KR" dirty="0">
                <a:latin typeface="Birka"/>
              </a:rPr>
              <a:t>normalizes</a:t>
            </a:r>
          </a:p>
          <a:p>
            <a:r>
              <a:rPr lang="en-US" altLang="ko-KR" dirty="0">
                <a:latin typeface="Birka"/>
              </a:rPr>
              <a:t>each column independently and returns columns of normalized values in a</a:t>
            </a:r>
          </a:p>
          <a:p>
            <a:r>
              <a:rPr lang="en-US" altLang="ko-KR" dirty="0">
                <a:latin typeface="Birka"/>
              </a:rPr>
              <a:t>matrix.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06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the Mean of a Sample (t Test)</a:t>
            </a:r>
            <a:endParaRPr lang="ko-KR" alt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9327" y="2303311"/>
            <a:ext cx="9039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Forming a Confidence Interval for a Mean</a:t>
            </a:r>
            <a:endParaRPr lang="ko-KR" altLang="en-US" sz="3600" dirty="0"/>
          </a:p>
        </p:txBody>
      </p:sp>
      <p:sp>
        <p:nvSpPr>
          <p:cNvPr id="16" name="직사각형 15"/>
          <p:cNvSpPr/>
          <p:nvPr/>
        </p:nvSpPr>
        <p:spPr>
          <a:xfrm>
            <a:off x="604895" y="1529587"/>
            <a:ext cx="8983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Apply the </a:t>
            </a:r>
            <a:r>
              <a:rPr lang="en-US" altLang="ko-KR" dirty="0" err="1"/>
              <a:t>t.test</a:t>
            </a:r>
            <a:r>
              <a:rPr lang="en-US" altLang="ko-KR" dirty="0"/>
              <a:t> function to the sample </a:t>
            </a:r>
            <a:r>
              <a:rPr lang="en-US" altLang="ko-KR" i="1" dirty="0"/>
              <a:t>x </a:t>
            </a:r>
            <a:r>
              <a:rPr lang="en-US" altLang="ko-KR" dirty="0"/>
              <a:t>with the argument mu=</a:t>
            </a:r>
            <a:r>
              <a:rPr lang="en-US" altLang="ko-KR" i="1" dirty="0"/>
              <a:t>m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t.test</a:t>
            </a:r>
            <a:r>
              <a:rPr lang="en-US" altLang="ko-KR" b="1" dirty="0"/>
              <a:t>(x, mu=</a:t>
            </a:r>
            <a:r>
              <a:rPr lang="en-US" altLang="ko-KR" b="1" i="1" dirty="0"/>
              <a:t>m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4895" y="908558"/>
            <a:ext cx="10684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You have a sample from a population. Given this sample, you want to know if the mean</a:t>
            </a:r>
          </a:p>
          <a:p>
            <a:r>
              <a:rPr lang="en-US" altLang="ko-KR" dirty="0">
                <a:latin typeface="+mj-lt"/>
              </a:rPr>
              <a:t>of the population could reasonably be a particular value </a:t>
            </a:r>
            <a:r>
              <a:rPr lang="en-US" altLang="ko-KR" i="1" dirty="0">
                <a:latin typeface="+mj-lt"/>
              </a:rPr>
              <a:t>m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4895" y="29496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TheSansMonoCd-W5Regular"/>
              </a:rPr>
              <a:t>&gt; </a:t>
            </a:r>
            <a:r>
              <a:rPr lang="en-US" altLang="ko-KR" b="1" dirty="0" err="1">
                <a:latin typeface="TheSansMonoCd-W7Bold"/>
              </a:rPr>
              <a:t>t.test</a:t>
            </a:r>
            <a:r>
              <a:rPr lang="en-US" altLang="ko-KR" b="1" dirty="0">
                <a:latin typeface="TheSansMonoCd-W7Bold"/>
              </a:rPr>
              <a:t>(x, </a:t>
            </a:r>
            <a:r>
              <a:rPr lang="en-US" altLang="ko-KR" b="1" dirty="0" err="1">
                <a:latin typeface="TheSansMonoCd-W7Bold"/>
              </a:rPr>
              <a:t>conf.level</a:t>
            </a:r>
            <a:r>
              <a:rPr lang="en-US" altLang="ko-KR" b="1" dirty="0">
                <a:latin typeface="TheSansMonoCd-W7Bold"/>
              </a:rPr>
              <a:t>=0.99)</a:t>
            </a:r>
          </a:p>
          <a:p>
            <a:r>
              <a:rPr lang="en-US" altLang="ko-KR" dirty="0">
                <a:latin typeface="TheSansMonoCd-W5Regular"/>
              </a:rPr>
              <a:t>One Sample t-test</a:t>
            </a:r>
          </a:p>
          <a:p>
            <a:r>
              <a:rPr lang="en-US" altLang="ko-KR" dirty="0">
                <a:latin typeface="TheSansMonoCd-W5Regular"/>
              </a:rPr>
              <a:t>data: x</a:t>
            </a:r>
          </a:p>
          <a:p>
            <a:r>
              <a:rPr lang="fr-FR" altLang="ko-KR" dirty="0">
                <a:latin typeface="TheSansMonoCd-W5Regular"/>
              </a:rPr>
              <a:t>t = 59.2578, df = 49, p-value &lt; 2.2e-16</a:t>
            </a:r>
          </a:p>
          <a:p>
            <a:r>
              <a:rPr lang="en-US" altLang="ko-KR" dirty="0">
                <a:latin typeface="TheSansMonoCd-W5Regular"/>
              </a:rPr>
              <a:t>alternative hypothesis: true mean is not equal to 0</a:t>
            </a:r>
          </a:p>
          <a:p>
            <a:r>
              <a:rPr lang="en-US" altLang="ko-KR" dirty="0">
                <a:latin typeface="TheSansMonoCd-W5Regular"/>
              </a:rPr>
              <a:t>99 percent confidence interval:</a:t>
            </a:r>
          </a:p>
          <a:p>
            <a:r>
              <a:rPr lang="en-US" altLang="ko-KR" dirty="0">
                <a:latin typeface="TheSansMonoCd-W5Regular"/>
              </a:rPr>
              <a:t>96.0239 105.1207</a:t>
            </a:r>
          </a:p>
          <a:p>
            <a:r>
              <a:rPr lang="en-US" altLang="ko-KR" dirty="0">
                <a:latin typeface="TheSansMonoCd-W5Regular"/>
              </a:rPr>
              <a:t>sample estimates:</a:t>
            </a:r>
          </a:p>
          <a:p>
            <a:r>
              <a:rPr lang="en-US" altLang="ko-KR" dirty="0">
                <a:latin typeface="TheSansMonoCd-W5Regular"/>
              </a:rPr>
              <a:t>mean of x</a:t>
            </a:r>
          </a:p>
          <a:p>
            <a:r>
              <a:rPr lang="en-US" altLang="ko-KR" dirty="0">
                <a:latin typeface="TheSansMonoCd-W5Regular"/>
              </a:rPr>
              <a:t>100.5723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6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7272" y="1997203"/>
            <a:ext cx="427148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Function Purpose</a:t>
            </a:r>
          </a:p>
          <a:p>
            <a:r>
              <a:rPr lang="en-US" altLang="ko-KR" sz="1600" dirty="0" err="1"/>
              <a:t>dnorm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Normal </a:t>
            </a:r>
            <a:r>
              <a:rPr lang="en-US" altLang="ko-KR" sz="1600" dirty="0"/>
              <a:t>density</a:t>
            </a:r>
          </a:p>
          <a:p>
            <a:r>
              <a:rPr lang="en-US" altLang="ko-KR" sz="1600" dirty="0" err="1"/>
              <a:t>pnorm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Normal </a:t>
            </a:r>
            <a:r>
              <a:rPr lang="en-US" altLang="ko-KR" sz="1600" dirty="0"/>
              <a:t>distribution function</a:t>
            </a:r>
          </a:p>
          <a:p>
            <a:r>
              <a:rPr lang="en-US" altLang="ko-KR" sz="1600" dirty="0" err="1"/>
              <a:t>qnorm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Normal </a:t>
            </a:r>
            <a:r>
              <a:rPr lang="en-US" altLang="ko-KR" sz="1600" dirty="0"/>
              <a:t>quantile function</a:t>
            </a:r>
          </a:p>
          <a:p>
            <a:r>
              <a:rPr lang="en-US" altLang="ko-KR" sz="1600" dirty="0" err="1"/>
              <a:t>rnorm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Normal </a:t>
            </a:r>
            <a:r>
              <a:rPr lang="en-US" altLang="ko-KR" sz="1600" dirty="0"/>
              <a:t>random variates</a:t>
            </a:r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013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Names of Distributions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358701" y="918621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R has an abbreviated name for every probability distribution. This name is used to</a:t>
            </a:r>
          </a:p>
          <a:p>
            <a:r>
              <a:rPr lang="en-US" altLang="ko-KR" dirty="0">
                <a:latin typeface="Birka"/>
              </a:rPr>
              <a:t>identify the functions associated with the distribution. For example, the name of </a:t>
            </a:r>
            <a:r>
              <a:rPr lang="en-US" altLang="ko-KR" dirty="0" smtClean="0">
                <a:latin typeface="Birka"/>
              </a:rPr>
              <a:t>the Normal </a:t>
            </a:r>
            <a:r>
              <a:rPr lang="en-US" altLang="ko-KR" dirty="0">
                <a:latin typeface="Birka"/>
              </a:rPr>
              <a:t>distribution is “norm”, which is the root of these function names: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9" y="3578285"/>
            <a:ext cx="5553075" cy="1447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2" y="4976837"/>
            <a:ext cx="5400675" cy="990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60" y="2306629"/>
            <a:ext cx="39433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43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Forming a Confidence Interval for a Median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613687" y="2493219"/>
            <a:ext cx="104909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sample estimates:</a:t>
            </a:r>
          </a:p>
          <a:p>
            <a:r>
              <a:rPr lang="en-US" altLang="ko-KR" dirty="0">
                <a:solidFill>
                  <a:srgbClr val="0065B4"/>
                </a:solidFill>
              </a:rPr>
              <a:t>(pseudo)median</a:t>
            </a:r>
          </a:p>
          <a:p>
            <a:r>
              <a:rPr lang="en-US" altLang="ko-KR" dirty="0" smtClean="0">
                <a:solidFill>
                  <a:srgbClr val="0065B4"/>
                </a:solidFill>
              </a:rPr>
              <a:t>0.6249297</a:t>
            </a:r>
          </a:p>
          <a:p>
            <a:endParaRPr lang="en-US" altLang="ko-KR" dirty="0">
              <a:solidFill>
                <a:srgbClr val="0065B4"/>
              </a:solidFill>
            </a:endParaRPr>
          </a:p>
          <a:p>
            <a:r>
              <a:rPr lang="en-US" altLang="ko-KR" dirty="0"/>
              <a:t>You can change the confidence level by setting </a:t>
            </a:r>
            <a:r>
              <a:rPr lang="en-US" altLang="ko-KR" dirty="0" err="1"/>
              <a:t>conf.level</a:t>
            </a:r>
            <a:r>
              <a:rPr lang="en-US" altLang="ko-KR" dirty="0"/>
              <a:t>, such as </a:t>
            </a:r>
            <a:r>
              <a:rPr lang="en-US" altLang="ko-KR" dirty="0" err="1"/>
              <a:t>conf.level</a:t>
            </a:r>
            <a:r>
              <a:rPr lang="en-US" altLang="ko-KR" dirty="0"/>
              <a:t>=0.99 or</a:t>
            </a:r>
          </a:p>
          <a:p>
            <a:r>
              <a:rPr lang="en-US" altLang="ko-KR" dirty="0"/>
              <a:t>other such values.</a:t>
            </a:r>
          </a:p>
          <a:p>
            <a:r>
              <a:rPr lang="en-US" altLang="ko-KR" dirty="0"/>
              <a:t>The output also includes something called the </a:t>
            </a:r>
            <a:r>
              <a:rPr lang="en-US" altLang="ko-KR" i="1" dirty="0" err="1"/>
              <a:t>pseudomedian</a:t>
            </a:r>
            <a:r>
              <a:rPr lang="en-US" altLang="ko-KR" dirty="0"/>
              <a:t>, which is defined on the</a:t>
            </a:r>
          </a:p>
          <a:p>
            <a:r>
              <a:rPr lang="en-US" altLang="ko-KR" dirty="0"/>
              <a:t>help page. Don’t assume it equals the median; they are different: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13687" y="1568675"/>
            <a:ext cx="72026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dirty="0" err="1">
                <a:latin typeface="+mj-lt"/>
              </a:rPr>
              <a:t>wilcox.test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function, setting </a:t>
            </a:r>
            <a:r>
              <a:rPr lang="en-US" altLang="ko-KR" sz="1600" dirty="0">
                <a:latin typeface="+mj-lt"/>
              </a:rPr>
              <a:t>conf.int=TRUE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wilcox.test</a:t>
            </a:r>
            <a:r>
              <a:rPr lang="en-US" altLang="ko-KR" sz="1400" b="1" dirty="0">
                <a:latin typeface="+mj-lt"/>
              </a:rPr>
              <a:t>(x, conf.int=TRUE)</a:t>
            </a:r>
          </a:p>
          <a:p>
            <a:r>
              <a:rPr lang="en-US" altLang="ko-KR" dirty="0">
                <a:latin typeface="+mj-lt"/>
              </a:rPr>
              <a:t>The output will contain a confidence interval for the median.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15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a Sample Proportion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10598" y="1936653"/>
            <a:ext cx="104909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prop.test</a:t>
            </a:r>
            <a:r>
              <a:rPr lang="en-US" altLang="ko-KR" dirty="0"/>
              <a:t> function. Suppose the sample size is </a:t>
            </a:r>
            <a:r>
              <a:rPr lang="en-US" altLang="ko-KR" i="1" dirty="0"/>
              <a:t>n </a:t>
            </a:r>
            <a:r>
              <a:rPr lang="en-US" altLang="ko-KR" dirty="0"/>
              <a:t>and the sample contains </a:t>
            </a:r>
            <a:r>
              <a:rPr lang="en-US" altLang="ko-KR" i="1" dirty="0"/>
              <a:t>x</a:t>
            </a:r>
          </a:p>
          <a:p>
            <a:r>
              <a:rPr lang="en-US" altLang="ko-KR" dirty="0"/>
              <a:t>successes: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prop.test</a:t>
            </a:r>
            <a:r>
              <a:rPr lang="en-US" altLang="ko-KR" b="1" dirty="0"/>
              <a:t>(x, n, p)</a:t>
            </a:r>
          </a:p>
          <a:p>
            <a:r>
              <a:rPr lang="en-US" altLang="ko-KR" dirty="0"/>
              <a:t>The output includes a </a:t>
            </a:r>
            <a:r>
              <a:rPr lang="en-US" altLang="ko-KR" i="1" dirty="0"/>
              <a:t>p</a:t>
            </a:r>
            <a:r>
              <a:rPr lang="en-US" altLang="ko-KR" dirty="0"/>
              <a:t>-value. Conventionally, a </a:t>
            </a:r>
            <a:r>
              <a:rPr lang="en-US" altLang="ko-KR" i="1" dirty="0"/>
              <a:t>p</a:t>
            </a:r>
            <a:r>
              <a:rPr lang="en-US" altLang="ko-KR" dirty="0"/>
              <a:t>-value of less than 0.05 indicates</a:t>
            </a:r>
          </a:p>
          <a:p>
            <a:r>
              <a:rPr lang="en-US" altLang="ko-KR" dirty="0"/>
              <a:t>that the true proportion is unlikely to be </a:t>
            </a:r>
            <a:r>
              <a:rPr lang="en-US" altLang="ko-KR" i="1" dirty="0"/>
              <a:t>p </a:t>
            </a:r>
            <a:r>
              <a:rPr lang="en-US" altLang="ko-KR" dirty="0"/>
              <a:t>whereas a </a:t>
            </a:r>
            <a:r>
              <a:rPr lang="en-US" altLang="ko-KR" i="1" dirty="0"/>
              <a:t>p</a:t>
            </a:r>
            <a:r>
              <a:rPr lang="en-US" altLang="ko-KR" dirty="0"/>
              <a:t>-value exceeding 0.05 fails to</a:t>
            </a:r>
          </a:p>
          <a:p>
            <a:r>
              <a:rPr lang="en-US" altLang="ko-KR" dirty="0"/>
              <a:t>provide such evidence.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8230" y="870782"/>
            <a:ext cx="10244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You have a sample of values from a population consisting of successes and failures.</a:t>
            </a:r>
          </a:p>
          <a:p>
            <a:r>
              <a:rPr lang="en-US" altLang="ko-KR" dirty="0"/>
              <a:t>You believe the true proportion of successes is </a:t>
            </a:r>
            <a:r>
              <a:rPr lang="en-US" altLang="ko-KR" i="1" dirty="0"/>
              <a:t>p</a:t>
            </a:r>
            <a:r>
              <a:rPr lang="en-US" altLang="ko-KR" dirty="0"/>
              <a:t>, and you want to test that hypothesis</a:t>
            </a:r>
          </a:p>
          <a:p>
            <a:r>
              <a:rPr lang="en-US" altLang="ko-KR" dirty="0"/>
              <a:t>using the sample data.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3789948"/>
            <a:ext cx="1010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Forming a Confidence Interval for a Proportion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498230" y="4631894"/>
            <a:ext cx="1050336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sz="1600" dirty="0" err="1">
                <a:latin typeface="+mj-lt"/>
              </a:rPr>
              <a:t>prop.test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function. Suppose the sample size is </a:t>
            </a:r>
            <a:r>
              <a:rPr lang="en-US" altLang="ko-KR" i="1" dirty="0">
                <a:latin typeface="+mj-lt"/>
              </a:rPr>
              <a:t>n </a:t>
            </a:r>
            <a:r>
              <a:rPr lang="en-US" altLang="ko-KR" dirty="0">
                <a:latin typeface="+mj-lt"/>
              </a:rPr>
              <a:t>and the sample contains </a:t>
            </a:r>
            <a:r>
              <a:rPr lang="en-US" altLang="ko-KR" i="1" dirty="0">
                <a:latin typeface="+mj-lt"/>
              </a:rPr>
              <a:t>x</a:t>
            </a:r>
          </a:p>
          <a:p>
            <a:r>
              <a:rPr lang="en-US" altLang="ko-KR" dirty="0">
                <a:latin typeface="+mj-lt"/>
              </a:rPr>
              <a:t>successes: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prop.test</a:t>
            </a:r>
            <a:r>
              <a:rPr lang="en-US" altLang="ko-KR" sz="1400" b="1" dirty="0">
                <a:latin typeface="+mj-lt"/>
              </a:rPr>
              <a:t>(n, x)</a:t>
            </a:r>
          </a:p>
          <a:p>
            <a:r>
              <a:rPr lang="en-US" altLang="ko-KR" dirty="0">
                <a:latin typeface="+mj-lt"/>
              </a:rPr>
              <a:t>The function output includes the confidence interval for </a:t>
            </a:r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0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4607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for Normality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498230" y="870782"/>
            <a:ext cx="10244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shapiro.test</a:t>
            </a:r>
            <a:r>
              <a:rPr lang="en-US" altLang="ko-KR" dirty="0"/>
              <a:t>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shapiro.test</a:t>
            </a:r>
            <a:r>
              <a:rPr lang="en-US" altLang="ko-KR" b="1" dirty="0"/>
              <a:t>(x)</a:t>
            </a:r>
          </a:p>
          <a:p>
            <a:r>
              <a:rPr lang="en-US" altLang="ko-KR" dirty="0"/>
              <a:t>The output includes a </a:t>
            </a:r>
            <a:r>
              <a:rPr lang="en-US" altLang="ko-KR" i="1" dirty="0"/>
              <a:t>p</a:t>
            </a:r>
            <a:r>
              <a:rPr lang="en-US" altLang="ko-KR" dirty="0"/>
              <a:t>-value. Conventionally, </a:t>
            </a:r>
            <a:r>
              <a:rPr lang="en-US" altLang="ko-KR" i="1" dirty="0"/>
              <a:t>p </a:t>
            </a:r>
            <a:r>
              <a:rPr lang="en-US" altLang="ko-KR" dirty="0"/>
              <a:t>&lt; 0.05 indicates that the population</a:t>
            </a:r>
          </a:p>
          <a:p>
            <a:r>
              <a:rPr lang="en-US" altLang="ko-KR" dirty="0"/>
              <a:t>is likely not normally distributed whereas </a:t>
            </a:r>
            <a:r>
              <a:rPr lang="en-US" altLang="ko-KR" i="1" dirty="0"/>
              <a:t>p </a:t>
            </a:r>
            <a:r>
              <a:rPr lang="en-US" altLang="ko-KR" dirty="0"/>
              <a:t>&gt; 0.05 provides no such evidence.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277691"/>
            <a:ext cx="357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for Runs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498230" y="3044641"/>
            <a:ext cx="10503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Your data is a sequence of binary values: yes–no, 0–1, true–false, or other two-valued</a:t>
            </a:r>
          </a:p>
          <a:p>
            <a:r>
              <a:rPr lang="en-US" altLang="ko-KR" dirty="0"/>
              <a:t>data. You want to know: Is the sequence random?</a:t>
            </a:r>
            <a:endParaRPr lang="ko-KR" altLang="en-US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8229" y="3801007"/>
            <a:ext cx="10503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tseries</a:t>
            </a:r>
            <a:r>
              <a:rPr lang="en-US" altLang="ko-KR" dirty="0"/>
              <a:t> package contains the </a:t>
            </a:r>
            <a:r>
              <a:rPr lang="en-US" altLang="ko-KR" dirty="0" err="1"/>
              <a:t>runs.test</a:t>
            </a:r>
            <a:r>
              <a:rPr lang="en-US" altLang="ko-KR" dirty="0"/>
              <a:t> function, which checks a sequence for</a:t>
            </a:r>
          </a:p>
          <a:p>
            <a:r>
              <a:rPr lang="en-US" altLang="ko-KR" dirty="0"/>
              <a:t>randomness. The sequence should be a factor with two levels: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library(</a:t>
            </a:r>
            <a:r>
              <a:rPr lang="en-US" altLang="ko-KR" b="1" dirty="0" err="1"/>
              <a:t>tseries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runs.test</a:t>
            </a:r>
            <a:r>
              <a:rPr lang="en-US" altLang="ko-KR" b="1" dirty="0"/>
              <a:t>(</a:t>
            </a:r>
            <a:r>
              <a:rPr lang="en-US" altLang="ko-KR" b="1" dirty="0" err="1"/>
              <a:t>as.factor</a:t>
            </a:r>
            <a:r>
              <a:rPr lang="en-US" altLang="ko-KR" b="1" dirty="0"/>
              <a:t>(s))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runs.test</a:t>
            </a:r>
            <a:r>
              <a:rPr lang="en-US" altLang="ko-KR" dirty="0"/>
              <a:t> function reports a </a:t>
            </a:r>
            <a:r>
              <a:rPr lang="en-US" altLang="ko-KR" i="1" dirty="0"/>
              <a:t>p</a:t>
            </a:r>
            <a:r>
              <a:rPr lang="en-US" altLang="ko-KR" dirty="0"/>
              <a:t>-value.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3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339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Comparing the Means of Two Samples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498229" y="917940"/>
            <a:ext cx="10244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Perform a </a:t>
            </a:r>
            <a:r>
              <a:rPr lang="en-US" altLang="ko-KR" i="1" dirty="0"/>
              <a:t>t </a:t>
            </a:r>
            <a:r>
              <a:rPr lang="en-US" altLang="ko-KR" dirty="0"/>
              <a:t>test by calling the </a:t>
            </a:r>
            <a:r>
              <a:rPr lang="en-US" altLang="ko-KR" dirty="0" err="1"/>
              <a:t>t.test</a:t>
            </a:r>
            <a:r>
              <a:rPr lang="en-US" altLang="ko-KR" dirty="0"/>
              <a:t>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t.test</a:t>
            </a:r>
            <a:r>
              <a:rPr lang="en-US" altLang="ko-KR" b="1" dirty="0"/>
              <a:t>(x, y)</a:t>
            </a:r>
          </a:p>
          <a:p>
            <a:r>
              <a:rPr lang="en-US" altLang="ko-KR" dirty="0"/>
              <a:t>By default, </a:t>
            </a:r>
            <a:r>
              <a:rPr lang="en-US" altLang="ko-KR" dirty="0" err="1"/>
              <a:t>t.test</a:t>
            </a:r>
            <a:r>
              <a:rPr lang="en-US" altLang="ko-KR" dirty="0"/>
              <a:t> assumes that your data are not paired. If the observations are paired</a:t>
            </a:r>
          </a:p>
          <a:p>
            <a:r>
              <a:rPr lang="en-US" altLang="ko-KR" dirty="0"/>
              <a:t>(i.e., if each </a:t>
            </a:r>
            <a:r>
              <a:rPr lang="en-US" altLang="ko-KR" i="1" dirty="0"/>
              <a:t>xi </a:t>
            </a:r>
            <a:r>
              <a:rPr lang="en-US" altLang="ko-KR" dirty="0"/>
              <a:t>is paired with one </a:t>
            </a:r>
            <a:r>
              <a:rPr lang="en-US" altLang="ko-KR" i="1" dirty="0" err="1" smtClean="0"/>
              <a:t>yi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), </a:t>
            </a:r>
            <a:r>
              <a:rPr lang="en-US" altLang="ko-KR" dirty="0"/>
              <a:t>then specify paired=TRUE: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t.test</a:t>
            </a:r>
            <a:r>
              <a:rPr lang="en-US" altLang="ko-KR" b="1" dirty="0"/>
              <a:t>(x, y, paired=TRUE)</a:t>
            </a:r>
            <a:endParaRPr lang="ko-KR" altLang="en-US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8228" y="2357942"/>
            <a:ext cx="10503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If either sample size is small, then the populations must be normally distributed.</a:t>
            </a:r>
          </a:p>
          <a:p>
            <a:r>
              <a:rPr lang="en-US" altLang="ko-KR" dirty="0"/>
              <a:t>Here, “small” means fewer than 20 data points.</a:t>
            </a:r>
          </a:p>
          <a:p>
            <a:r>
              <a:rPr lang="en-US" altLang="ko-KR" dirty="0"/>
              <a:t>• If the two populations have the same variance, specify </a:t>
            </a:r>
            <a:r>
              <a:rPr lang="en-US" altLang="ko-KR" dirty="0" err="1"/>
              <a:t>var.equal</a:t>
            </a:r>
            <a:r>
              <a:rPr lang="en-US" altLang="ko-KR" dirty="0"/>
              <a:t>=TRUE to obtain a</a:t>
            </a:r>
          </a:p>
          <a:p>
            <a:r>
              <a:rPr lang="en-US" altLang="ko-KR" dirty="0"/>
              <a:t>less conservative test.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326" y="3556113"/>
            <a:ext cx="1140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Comparing the Locations of Two </a:t>
            </a:r>
            <a:r>
              <a:rPr lang="en-US" altLang="ko-KR" sz="2800" dirty="0" smtClean="0">
                <a:latin typeface="+mj-lt"/>
              </a:rPr>
              <a:t>Samples Non-parametrically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8228" y="4105750"/>
            <a:ext cx="10764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You have samples from two populations. You </a:t>
            </a:r>
            <a:r>
              <a:rPr lang="en-US" altLang="ko-KR" b="1" dirty="0">
                <a:solidFill>
                  <a:srgbClr val="0065B4"/>
                </a:solidFill>
                <a:latin typeface="+mj-lt"/>
              </a:rPr>
              <a:t>don’t know the distribution </a:t>
            </a:r>
            <a:r>
              <a:rPr lang="en-US" altLang="ko-KR" dirty="0">
                <a:latin typeface="+mj-lt"/>
              </a:rPr>
              <a:t>of the populations,</a:t>
            </a:r>
          </a:p>
          <a:p>
            <a:r>
              <a:rPr lang="en-US" altLang="ko-KR" b="1" dirty="0">
                <a:latin typeface="+mj-lt"/>
              </a:rPr>
              <a:t>but you know they have similar shapes</a:t>
            </a:r>
            <a:r>
              <a:rPr lang="en-US" altLang="ko-KR" dirty="0">
                <a:latin typeface="+mj-lt"/>
              </a:rPr>
              <a:t>. You want to know: Is one population</a:t>
            </a:r>
          </a:p>
          <a:p>
            <a:r>
              <a:rPr lang="en-US" altLang="ko-KR" dirty="0">
                <a:latin typeface="+mj-lt"/>
              </a:rPr>
              <a:t>shifted to the left or right compared with the other?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8228" y="4975103"/>
            <a:ext cx="1121312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You can use a nonparametric test, </a:t>
            </a:r>
            <a:r>
              <a:rPr lang="en-US" altLang="ko-KR" b="1" dirty="0">
                <a:latin typeface="+mj-lt"/>
              </a:rPr>
              <a:t>the Wilcoxon–Mann–Whitney test</a:t>
            </a:r>
            <a:r>
              <a:rPr lang="en-US" altLang="ko-KR" dirty="0">
                <a:latin typeface="+mj-lt"/>
              </a:rPr>
              <a:t>, which is implemented</a:t>
            </a:r>
          </a:p>
          <a:p>
            <a:r>
              <a:rPr lang="en-US" altLang="ko-KR" dirty="0">
                <a:latin typeface="+mj-lt"/>
              </a:rPr>
              <a:t>by the </a:t>
            </a:r>
            <a:r>
              <a:rPr lang="en-US" altLang="ko-KR" sz="1600" dirty="0" err="1">
                <a:latin typeface="+mj-lt"/>
              </a:rPr>
              <a:t>wilcox.test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function. For paired observations (every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sz="800" i="1" dirty="0">
                <a:latin typeface="+mj-lt"/>
              </a:rPr>
              <a:t>i </a:t>
            </a:r>
            <a:r>
              <a:rPr lang="en-US" altLang="ko-KR" dirty="0">
                <a:latin typeface="+mj-lt"/>
              </a:rPr>
              <a:t>is paired </a:t>
            </a:r>
            <a:r>
              <a:rPr lang="en-US" altLang="ko-KR" dirty="0" smtClean="0">
                <a:latin typeface="+mj-lt"/>
              </a:rPr>
              <a:t>with </a:t>
            </a:r>
            <a:r>
              <a:rPr lang="en-US" altLang="ko-KR" i="1" dirty="0" err="1" smtClean="0">
                <a:latin typeface="+mj-lt"/>
              </a:rPr>
              <a:t>y</a:t>
            </a:r>
            <a:r>
              <a:rPr lang="en-US" altLang="ko-KR" sz="800" i="1" dirty="0" err="1" smtClean="0">
                <a:latin typeface="+mj-lt"/>
              </a:rPr>
              <a:t>i</a:t>
            </a:r>
            <a:r>
              <a:rPr lang="en-US" altLang="ko-KR" dirty="0">
                <a:latin typeface="+mj-lt"/>
              </a:rPr>
              <a:t>), set </a:t>
            </a:r>
            <a:r>
              <a:rPr lang="en-US" altLang="ko-KR" sz="1600" dirty="0">
                <a:latin typeface="+mj-lt"/>
              </a:rPr>
              <a:t>paired=TRUE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wilcox.test</a:t>
            </a:r>
            <a:r>
              <a:rPr lang="en-US" altLang="ko-KR" sz="1400" b="1" dirty="0">
                <a:latin typeface="+mj-lt"/>
              </a:rPr>
              <a:t>(x, y, paired=TRUE)</a:t>
            </a:r>
          </a:p>
          <a:p>
            <a:r>
              <a:rPr lang="en-US" altLang="ko-KR" dirty="0">
                <a:latin typeface="+mj-lt"/>
              </a:rPr>
              <a:t>For unpaired observations, let </a:t>
            </a:r>
            <a:r>
              <a:rPr lang="en-US" altLang="ko-KR" sz="1600" dirty="0">
                <a:latin typeface="+mj-lt"/>
              </a:rPr>
              <a:t>paired </a:t>
            </a:r>
            <a:r>
              <a:rPr lang="en-US" altLang="ko-KR" dirty="0">
                <a:latin typeface="+mj-lt"/>
              </a:rPr>
              <a:t>default to </a:t>
            </a:r>
            <a:r>
              <a:rPr lang="en-US" altLang="ko-KR" sz="1600" dirty="0">
                <a:latin typeface="+mj-lt"/>
              </a:rPr>
              <a:t>FALSE</a:t>
            </a:r>
            <a:r>
              <a:rPr lang="en-US" altLang="ko-KR" dirty="0"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wilcox.test</a:t>
            </a:r>
            <a:r>
              <a:rPr lang="en-US" altLang="ko-KR" sz="1400" b="1" dirty="0">
                <a:latin typeface="+mj-lt"/>
              </a:rPr>
              <a:t>(x, y)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0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326" y="153490"/>
            <a:ext cx="1140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Comparing the Locations of Two </a:t>
            </a:r>
            <a:r>
              <a:rPr lang="en-US" altLang="ko-KR" sz="2800" dirty="0" smtClean="0">
                <a:latin typeface="+mj-lt"/>
              </a:rPr>
              <a:t>Samples Non-parametrically</a:t>
            </a:r>
            <a:endParaRPr lang="ko-KR" altLang="en-US" sz="2800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9171" y="1127904"/>
            <a:ext cx="11533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Is the second population shifted left or right with </a:t>
            </a:r>
            <a:r>
              <a:rPr lang="en-US" altLang="ko-KR" dirty="0" smtClean="0"/>
              <a:t>respect to </a:t>
            </a:r>
            <a:r>
              <a:rPr lang="en-US" altLang="ko-KR" dirty="0"/>
              <a:t>the first? </a:t>
            </a:r>
            <a:endParaRPr lang="en-US" altLang="ko-KR" dirty="0" smtClean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is similar to asking whether the average of the second population </a:t>
            </a:r>
            <a:r>
              <a:rPr lang="en-US" altLang="ko-KR" dirty="0" smtClean="0"/>
              <a:t>is smaller </a:t>
            </a:r>
            <a:r>
              <a:rPr lang="en-US" altLang="ko-KR" dirty="0"/>
              <a:t>or larger than the first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However, the Wilcoxon–Mann–Whitney test </a:t>
            </a:r>
            <a:r>
              <a:rPr lang="en-US" altLang="ko-KR" dirty="0" smtClean="0">
                <a:solidFill>
                  <a:srgbClr val="FF0000"/>
                </a:solidFill>
              </a:rPr>
              <a:t>answers a </a:t>
            </a:r>
            <a:r>
              <a:rPr lang="en-US" altLang="ko-KR" dirty="0">
                <a:solidFill>
                  <a:srgbClr val="FF0000"/>
                </a:solidFill>
              </a:rPr>
              <a:t>different question: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it </a:t>
            </a:r>
            <a:r>
              <a:rPr lang="en-US" altLang="ko-KR" dirty="0"/>
              <a:t>tells us whether the central locations of the two populations </a:t>
            </a:r>
            <a:r>
              <a:rPr lang="en-US" altLang="ko-KR" dirty="0" smtClean="0"/>
              <a:t>are significantly </a:t>
            </a:r>
            <a:r>
              <a:rPr lang="en-US" altLang="ko-KR" dirty="0"/>
              <a:t>different or, </a:t>
            </a:r>
            <a:endParaRPr lang="en-US" altLang="ko-KR" dirty="0" smtClean="0"/>
          </a:p>
          <a:p>
            <a:r>
              <a:rPr lang="en-US" altLang="ko-KR" dirty="0" smtClean="0"/>
              <a:t>equivalently</a:t>
            </a:r>
            <a:r>
              <a:rPr lang="en-US" altLang="ko-KR" dirty="0"/>
              <a:t>, whether their relative frequencies are different.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9436" y="3017960"/>
            <a:ext cx="112131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data are paired, so we must set paired=TRUE: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wilcox.test</a:t>
            </a:r>
            <a:r>
              <a:rPr lang="en-US" altLang="ko-KR" b="1" dirty="0"/>
              <a:t>(fav, </a:t>
            </a:r>
            <a:r>
              <a:rPr lang="en-US" altLang="ko-KR" b="1" dirty="0" err="1"/>
              <a:t>unfav</a:t>
            </a:r>
            <a:r>
              <a:rPr lang="en-US" altLang="ko-KR" b="1" dirty="0"/>
              <a:t>, paired=TRUE)</a:t>
            </a:r>
          </a:p>
          <a:p>
            <a:r>
              <a:rPr lang="en-US" altLang="ko-KR" dirty="0"/>
              <a:t>Wilcoxon signed rank test with continuity correction</a:t>
            </a:r>
          </a:p>
          <a:p>
            <a:r>
              <a:rPr lang="en-US" altLang="ko-KR" dirty="0"/>
              <a:t>data: fav and </a:t>
            </a:r>
            <a:r>
              <a:rPr lang="en-US" altLang="ko-KR" dirty="0" err="1"/>
              <a:t>unfav</a:t>
            </a:r>
            <a:endParaRPr lang="en-US" altLang="ko-KR" dirty="0"/>
          </a:p>
          <a:p>
            <a:r>
              <a:rPr lang="en-US" altLang="ko-KR" dirty="0"/>
              <a:t>V = 0, p-value &lt; 2.2e-16</a:t>
            </a:r>
          </a:p>
          <a:p>
            <a:r>
              <a:rPr lang="en-US" altLang="ko-KR" dirty="0"/>
              <a:t>alternative hypothesis: true location shift is not equal to 0</a:t>
            </a:r>
          </a:p>
          <a:p>
            <a:r>
              <a:rPr lang="en-US" altLang="ko-KR" dirty="0"/>
              <a:t>The </a:t>
            </a:r>
            <a:r>
              <a:rPr lang="en-US" altLang="ko-KR" i="1" dirty="0"/>
              <a:t>p</a:t>
            </a:r>
            <a:r>
              <a:rPr lang="en-US" altLang="ko-KR" dirty="0"/>
              <a:t>-value is essentially zero. Statistically speaking, we reject the assumption that the</a:t>
            </a:r>
          </a:p>
          <a:p>
            <a:r>
              <a:rPr lang="en-US" altLang="ko-KR" dirty="0"/>
              <a:t>completion times were equal. Practically speaking, it’s reasonable to conclude that the</a:t>
            </a:r>
          </a:p>
          <a:p>
            <a:r>
              <a:rPr lang="en-US" altLang="ko-KR" dirty="0"/>
              <a:t>times were different.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4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790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a Correlation for Significance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498229" y="974592"/>
            <a:ext cx="115336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dirty="0" err="1"/>
              <a:t>cor.test</a:t>
            </a:r>
            <a:r>
              <a:rPr lang="en-US" altLang="ko-KR" dirty="0"/>
              <a:t> function can calculate both the </a:t>
            </a:r>
            <a:r>
              <a:rPr lang="en-US" altLang="ko-KR" i="1" dirty="0"/>
              <a:t>p</a:t>
            </a:r>
            <a:r>
              <a:rPr lang="en-US" altLang="ko-KR" dirty="0"/>
              <a:t>-value and the confidence interval of the</a:t>
            </a:r>
          </a:p>
          <a:p>
            <a:r>
              <a:rPr lang="en-US" altLang="ko-KR" dirty="0"/>
              <a:t>correlation. If the variables came from normally distributed populations then use the</a:t>
            </a:r>
          </a:p>
          <a:p>
            <a:r>
              <a:rPr lang="en-US" altLang="ko-KR" dirty="0"/>
              <a:t>default measure of correlation, which is the Pearson method: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cor.test</a:t>
            </a:r>
            <a:r>
              <a:rPr lang="en-US" altLang="ko-KR" b="1" dirty="0"/>
              <a:t>(x, y)</a:t>
            </a:r>
          </a:p>
          <a:p>
            <a:r>
              <a:rPr lang="en-US" altLang="ko-KR" dirty="0"/>
              <a:t>For </a:t>
            </a:r>
            <a:r>
              <a:rPr lang="en-US" altLang="ko-KR" dirty="0" smtClean="0"/>
              <a:t>non-normal </a:t>
            </a:r>
            <a:r>
              <a:rPr lang="en-US" altLang="ko-KR" dirty="0"/>
              <a:t>populations, use the Spearman method instead: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cor.test</a:t>
            </a:r>
            <a:r>
              <a:rPr lang="en-US" altLang="ko-KR" b="1" dirty="0"/>
              <a:t>(x, y, method="Spearman")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878184"/>
            <a:ext cx="796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Groups for Equal Proportions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498229" y="3673782"/>
            <a:ext cx="10659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Use the </a:t>
            </a:r>
            <a:r>
              <a:rPr lang="en-US" altLang="ko-KR" dirty="0" err="1">
                <a:latin typeface="+mj-lt"/>
              </a:rPr>
              <a:t>prop.test</a:t>
            </a:r>
            <a:r>
              <a:rPr lang="en-US" altLang="ko-KR" dirty="0">
                <a:latin typeface="+mj-lt"/>
              </a:rPr>
              <a:t> function with two vector arguments: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>
                <a:latin typeface="+mj-lt"/>
              </a:rPr>
              <a:t>ns &lt;- c(</a:t>
            </a:r>
            <a:r>
              <a:rPr lang="en-US" altLang="ko-KR" b="1" i="1" dirty="0">
                <a:latin typeface="+mj-lt"/>
              </a:rPr>
              <a:t>ns</a:t>
            </a:r>
            <a:r>
              <a:rPr lang="en-US" altLang="ko-KR" b="1" dirty="0">
                <a:latin typeface="+mj-lt"/>
              </a:rPr>
              <a:t>1, </a:t>
            </a:r>
            <a:r>
              <a:rPr lang="en-US" altLang="ko-KR" b="1" i="1" dirty="0">
                <a:latin typeface="+mj-lt"/>
              </a:rPr>
              <a:t>ns</a:t>
            </a:r>
            <a:r>
              <a:rPr lang="en-US" altLang="ko-KR" b="1" dirty="0">
                <a:latin typeface="+mj-lt"/>
              </a:rPr>
              <a:t>2, ..., </a:t>
            </a:r>
            <a:r>
              <a:rPr lang="en-US" altLang="ko-KR" b="1" i="1" dirty="0" err="1">
                <a:latin typeface="+mj-lt"/>
              </a:rPr>
              <a:t>nsN</a:t>
            </a:r>
            <a:r>
              <a:rPr lang="en-US" altLang="ko-KR" b="1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nt</a:t>
            </a:r>
            <a:r>
              <a:rPr lang="en-US" altLang="ko-KR" b="1" dirty="0">
                <a:latin typeface="+mj-lt"/>
              </a:rPr>
              <a:t> &lt;- c(</a:t>
            </a:r>
            <a:r>
              <a:rPr lang="en-US" altLang="ko-KR" b="1" i="1" dirty="0">
                <a:latin typeface="+mj-lt"/>
              </a:rPr>
              <a:t>nt</a:t>
            </a:r>
            <a:r>
              <a:rPr lang="en-US" altLang="ko-KR" b="1" dirty="0">
                <a:latin typeface="+mj-lt"/>
              </a:rPr>
              <a:t>1, </a:t>
            </a:r>
            <a:r>
              <a:rPr lang="en-US" altLang="ko-KR" b="1" i="1" dirty="0">
                <a:latin typeface="+mj-lt"/>
              </a:rPr>
              <a:t>nt</a:t>
            </a:r>
            <a:r>
              <a:rPr lang="en-US" altLang="ko-KR" b="1" dirty="0">
                <a:latin typeface="+mj-lt"/>
              </a:rPr>
              <a:t>2, ..., </a:t>
            </a:r>
            <a:r>
              <a:rPr lang="en-US" altLang="ko-KR" b="1" i="1" dirty="0" err="1">
                <a:latin typeface="+mj-lt"/>
              </a:rPr>
              <a:t>ntN</a:t>
            </a:r>
            <a:r>
              <a:rPr lang="en-US" altLang="ko-KR" b="1" dirty="0">
                <a:latin typeface="+mj-lt"/>
              </a:rPr>
              <a:t>)</a:t>
            </a:r>
          </a:p>
          <a:p>
            <a:r>
              <a:rPr lang="en-US" altLang="ko-KR" dirty="0">
                <a:latin typeface="+mj-lt"/>
              </a:rPr>
              <a:t>&gt; </a:t>
            </a:r>
            <a:r>
              <a:rPr lang="en-US" altLang="ko-KR" b="1" dirty="0" err="1">
                <a:latin typeface="+mj-lt"/>
              </a:rPr>
              <a:t>prop.test</a:t>
            </a:r>
            <a:r>
              <a:rPr lang="en-US" altLang="ko-KR" b="1" dirty="0">
                <a:latin typeface="+mj-lt"/>
              </a:rPr>
              <a:t>(ns, </a:t>
            </a:r>
            <a:r>
              <a:rPr lang="en-US" altLang="ko-KR" b="1" dirty="0" err="1">
                <a:latin typeface="+mj-lt"/>
              </a:rPr>
              <a:t>nt</a:t>
            </a:r>
            <a:r>
              <a:rPr lang="en-US" altLang="ko-KR" b="1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8229" y="4989081"/>
            <a:ext cx="10518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These are parallel vectors. The first vector, </a:t>
            </a:r>
            <a:r>
              <a:rPr lang="en-US" altLang="ko-KR" sz="1600" dirty="0">
                <a:latin typeface="+mj-lt"/>
              </a:rPr>
              <a:t>ns</a:t>
            </a:r>
            <a:r>
              <a:rPr lang="en-US" altLang="ko-KR" dirty="0">
                <a:latin typeface="+mj-lt"/>
              </a:rPr>
              <a:t>, gives the </a:t>
            </a:r>
            <a:r>
              <a:rPr lang="en-US" altLang="ko-KR" b="1" dirty="0">
                <a:latin typeface="+mj-lt"/>
              </a:rPr>
              <a:t>number of successes in </a:t>
            </a:r>
            <a:r>
              <a:rPr lang="en-US" altLang="ko-KR" b="1" dirty="0" smtClean="0">
                <a:latin typeface="+mj-lt"/>
              </a:rPr>
              <a:t>each group</a:t>
            </a:r>
            <a:r>
              <a:rPr lang="en-US" altLang="ko-KR" b="1" dirty="0">
                <a:latin typeface="+mj-lt"/>
              </a:rPr>
              <a:t>. </a:t>
            </a:r>
            <a:endParaRPr lang="en-US" altLang="ko-KR" b="1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The </a:t>
            </a:r>
            <a:r>
              <a:rPr lang="en-US" altLang="ko-KR" dirty="0">
                <a:latin typeface="+mj-lt"/>
              </a:rPr>
              <a:t>second vector, </a:t>
            </a:r>
            <a:r>
              <a:rPr lang="en-US" altLang="ko-KR" sz="1600" dirty="0" err="1">
                <a:latin typeface="+mj-lt"/>
              </a:rPr>
              <a:t>nt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b="1" dirty="0">
                <a:latin typeface="+mj-lt"/>
              </a:rPr>
              <a:t>gives the size of the corresponding group </a:t>
            </a:r>
            <a:endParaRPr lang="en-US" altLang="ko-KR" b="1" dirty="0" smtClean="0">
              <a:latin typeface="+mj-lt"/>
            </a:endParaRPr>
          </a:p>
          <a:p>
            <a:r>
              <a:rPr lang="en-US" altLang="ko-KR" dirty="0" smtClean="0">
                <a:latin typeface="+mj-lt"/>
              </a:rPr>
              <a:t>(</a:t>
            </a:r>
            <a:r>
              <a:rPr lang="en-US" altLang="ko-KR" dirty="0">
                <a:latin typeface="+mj-lt"/>
              </a:rPr>
              <a:t>often </a:t>
            </a:r>
            <a:r>
              <a:rPr lang="en-US" altLang="ko-KR" dirty="0" smtClean="0">
                <a:latin typeface="+mj-lt"/>
              </a:rPr>
              <a:t>called the </a:t>
            </a:r>
            <a:r>
              <a:rPr lang="en-US" altLang="ko-KR" dirty="0">
                <a:latin typeface="+mj-lt"/>
              </a:rPr>
              <a:t>number of trials).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2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0828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Performing Pairwise Comparisons Between Group Means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498230" y="1453334"/>
            <a:ext cx="115336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Place all data into one vector and create a parallel factor to identify the groups. </a:t>
            </a:r>
            <a:endParaRPr lang="en-US" altLang="ko-KR" dirty="0" smtClean="0"/>
          </a:p>
          <a:p>
            <a:r>
              <a:rPr lang="en-US" altLang="ko-KR" dirty="0" smtClean="0"/>
              <a:t>Use</a:t>
            </a:r>
            <a:r>
              <a:rPr lang="en-US" altLang="ko-KR" dirty="0"/>
              <a:t> </a:t>
            </a:r>
            <a:r>
              <a:rPr lang="en-US" altLang="ko-KR" dirty="0" err="1" smtClean="0"/>
              <a:t>pairwise.t.test</a:t>
            </a:r>
            <a:r>
              <a:rPr lang="en-US" altLang="ko-KR" dirty="0" smtClean="0"/>
              <a:t> </a:t>
            </a:r>
            <a:r>
              <a:rPr lang="en-US" altLang="ko-KR" dirty="0"/>
              <a:t>to perform the pairwise comparison of means:</a:t>
            </a:r>
          </a:p>
          <a:p>
            <a:r>
              <a:rPr lang="en-US" altLang="ko-KR" dirty="0" smtClean="0"/>
              <a:t>&gt; </a:t>
            </a:r>
            <a:r>
              <a:rPr lang="en-US" altLang="ko-KR" b="1" dirty="0" err="1" smtClean="0"/>
              <a:t>pairwise.t.test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x,f</a:t>
            </a:r>
            <a:r>
              <a:rPr lang="en-US" altLang="ko-KR" b="1" dirty="0"/>
              <a:t>) </a:t>
            </a:r>
            <a:r>
              <a:rPr lang="en-US" altLang="ko-KR" dirty="0"/>
              <a:t># x contains the data, f is the grouping </a:t>
            </a:r>
            <a:r>
              <a:rPr lang="en-US" altLang="ko-KR" dirty="0" smtClean="0"/>
              <a:t>factor</a:t>
            </a:r>
          </a:p>
          <a:p>
            <a:endParaRPr lang="en-US" altLang="ko-KR" dirty="0"/>
          </a:p>
          <a:p>
            <a:r>
              <a:rPr lang="en-US" altLang="ko-KR" dirty="0"/>
              <a:t>The output contains a table of </a:t>
            </a:r>
            <a:r>
              <a:rPr lang="en-US" altLang="ko-KR" i="1" dirty="0"/>
              <a:t>p</a:t>
            </a:r>
            <a:r>
              <a:rPr lang="en-US" altLang="ko-KR" dirty="0"/>
              <a:t>-values, one for each pair of groups. Conventionally,</a:t>
            </a:r>
          </a:p>
          <a:p>
            <a:r>
              <a:rPr lang="en-US" altLang="ko-KR" dirty="0"/>
              <a:t>if </a:t>
            </a:r>
            <a:r>
              <a:rPr lang="en-US" altLang="ko-KR" i="1" dirty="0"/>
              <a:t>p </a:t>
            </a:r>
            <a:r>
              <a:rPr lang="en-US" altLang="ko-KR" dirty="0"/>
              <a:t>&lt; 0.05 then the two groups likely have different means whereas </a:t>
            </a:r>
            <a:r>
              <a:rPr lang="en-US" altLang="ko-KR" i="1" dirty="0"/>
              <a:t>p </a:t>
            </a:r>
            <a:r>
              <a:rPr lang="en-US" altLang="ko-KR" dirty="0"/>
              <a:t>&gt; 0.05 provides</a:t>
            </a:r>
          </a:p>
          <a:p>
            <a:r>
              <a:rPr lang="en-US" altLang="ko-KR" dirty="0"/>
              <a:t>no such evidence.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3719535"/>
            <a:ext cx="1003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Testing Two Samples for the Same Distribution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498230" y="4519626"/>
            <a:ext cx="111955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Kolmogorov–Smirnov test compares two samples and tests them for being drawn</a:t>
            </a:r>
          </a:p>
          <a:p>
            <a:r>
              <a:rPr lang="en-US" altLang="ko-KR" dirty="0"/>
              <a:t>from the same distribution. The </a:t>
            </a:r>
            <a:r>
              <a:rPr lang="en-US" altLang="ko-KR" dirty="0" err="1"/>
              <a:t>ks.test</a:t>
            </a:r>
            <a:r>
              <a:rPr lang="en-US" altLang="ko-KR" dirty="0"/>
              <a:t> function implements that test: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ks.test</a:t>
            </a:r>
            <a:r>
              <a:rPr lang="en-US" altLang="ko-KR" b="1" dirty="0"/>
              <a:t>(x, y)</a:t>
            </a:r>
            <a:endParaRPr lang="ko-KR" altLang="en-US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8230" y="1026517"/>
            <a:ext cx="11195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That is, you want to </a:t>
            </a:r>
            <a:r>
              <a:rPr lang="en-US" altLang="ko-KR" b="1" dirty="0">
                <a:solidFill>
                  <a:srgbClr val="0065B4"/>
                </a:solidFill>
                <a:latin typeface="+mj-lt"/>
              </a:rPr>
              <a:t>compare the mean of every sample against </a:t>
            </a:r>
            <a:r>
              <a:rPr lang="en-US" altLang="ko-KR" b="1" dirty="0" smtClean="0">
                <a:solidFill>
                  <a:srgbClr val="0065B4"/>
                </a:solidFill>
                <a:latin typeface="+mj-lt"/>
              </a:rPr>
              <a:t>the mean </a:t>
            </a:r>
            <a:r>
              <a:rPr lang="en-US" altLang="ko-KR" b="1" dirty="0">
                <a:solidFill>
                  <a:srgbClr val="0065B4"/>
                </a:solidFill>
                <a:latin typeface="+mj-lt"/>
              </a:rPr>
              <a:t>of every other sample.</a:t>
            </a:r>
            <a:endParaRPr lang="ko-KR" altLang="en-US" b="1" dirty="0">
              <a:solidFill>
                <a:srgbClr val="0065B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5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845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Counting the Number of Combinations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371327" y="1437650"/>
            <a:ext cx="8224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choose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choose(n, k)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1327" y="2451515"/>
            <a:ext cx="102772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common problem in computing probabilities of discrete variables is </a:t>
            </a:r>
            <a:r>
              <a:rPr lang="en-US" altLang="ko-KR" i="1" dirty="0"/>
              <a:t>counting combinations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the number of distinct subsets of size </a:t>
            </a:r>
            <a:r>
              <a:rPr lang="en-US" altLang="ko-KR" i="1" dirty="0"/>
              <a:t>k </a:t>
            </a:r>
            <a:r>
              <a:rPr lang="en-US" altLang="ko-KR" dirty="0"/>
              <a:t>that can be created from </a:t>
            </a:r>
            <a:r>
              <a:rPr lang="en-US" altLang="ko-KR" i="1" dirty="0"/>
              <a:t>n </a:t>
            </a:r>
            <a:r>
              <a:rPr lang="en-US" altLang="ko-KR" dirty="0"/>
              <a:t>items. The</a:t>
            </a:r>
          </a:p>
          <a:p>
            <a:r>
              <a:rPr lang="en-US" altLang="ko-KR" dirty="0"/>
              <a:t>number is given by </a:t>
            </a:r>
            <a:r>
              <a:rPr lang="en-US" altLang="ko-KR" b="1" dirty="0"/>
              <a:t>n!/r!(n − r)!, </a:t>
            </a:r>
            <a:r>
              <a:rPr lang="en-US" altLang="ko-KR" dirty="0"/>
              <a:t>but it’s much more convenient to use the choose</a:t>
            </a:r>
          </a:p>
          <a:p>
            <a:r>
              <a:rPr lang="en-US" altLang="ko-KR" dirty="0"/>
              <a:t>function—especially as </a:t>
            </a:r>
            <a:r>
              <a:rPr lang="en-US" altLang="ko-KR" i="1" dirty="0"/>
              <a:t>n </a:t>
            </a:r>
            <a:r>
              <a:rPr lang="en-US" altLang="ko-KR" dirty="0"/>
              <a:t>and </a:t>
            </a:r>
            <a:r>
              <a:rPr lang="en-US" altLang="ko-KR" i="1" dirty="0"/>
              <a:t>k </a:t>
            </a:r>
            <a:r>
              <a:rPr lang="en-US" altLang="ko-KR" dirty="0"/>
              <a:t>grow larger: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choose(5,3) </a:t>
            </a:r>
            <a:r>
              <a:rPr lang="en-US" altLang="ko-KR" dirty="0"/>
              <a:t># How many ways can we select 3 items from 5 items?</a:t>
            </a:r>
          </a:p>
          <a:p>
            <a:r>
              <a:rPr lang="en-US" altLang="ko-KR" dirty="0"/>
              <a:t>[1] 10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choose(50,3) </a:t>
            </a:r>
            <a:r>
              <a:rPr lang="en-US" altLang="ko-KR" dirty="0"/>
              <a:t># How many ways can we select 3 items from 50 items?</a:t>
            </a:r>
          </a:p>
          <a:p>
            <a:r>
              <a:rPr lang="en-US" altLang="ko-KR" dirty="0"/>
              <a:t>[1] 19600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choose(50,30) </a:t>
            </a:r>
            <a:r>
              <a:rPr lang="en-US" altLang="ko-KR" dirty="0"/>
              <a:t># How many ways can we select 30 items from 50 items?</a:t>
            </a:r>
          </a:p>
          <a:p>
            <a:r>
              <a:rPr lang="en-US" altLang="ko-KR" dirty="0"/>
              <a:t>[1] 4.712921e+13</a:t>
            </a:r>
          </a:p>
          <a:p>
            <a:r>
              <a:rPr lang="en-US" altLang="ko-KR" dirty="0"/>
              <a:t>These numbers are also known as </a:t>
            </a:r>
            <a:r>
              <a:rPr lang="en-US" altLang="ko-KR" i="1" dirty="0"/>
              <a:t>binomial coefficients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554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Generating Combinations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60559" y="1142264"/>
            <a:ext cx="985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</a:t>
            </a:r>
            <a:r>
              <a:rPr lang="en-US" altLang="ko-KR" dirty="0" err="1"/>
              <a:t>combn</a:t>
            </a:r>
            <a:r>
              <a:rPr lang="en-US" altLang="ko-KR" dirty="0"/>
              <a:t> function: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combn</a:t>
            </a:r>
            <a:r>
              <a:rPr lang="en-US" altLang="ko-KR" b="1" dirty="0"/>
              <a:t>(</a:t>
            </a:r>
            <a:r>
              <a:rPr lang="en-US" altLang="ko-KR" b="1" i="1" dirty="0"/>
              <a:t>items</a:t>
            </a:r>
            <a:r>
              <a:rPr lang="en-US" altLang="ko-KR" b="1" dirty="0"/>
              <a:t>, </a:t>
            </a:r>
            <a:r>
              <a:rPr lang="en-US" altLang="ko-KR" b="1" i="1" dirty="0"/>
              <a:t>k</a:t>
            </a:r>
            <a:r>
              <a:rPr lang="en-US" altLang="ko-KR" b="1" dirty="0"/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7860" y="1965482"/>
            <a:ext cx="108943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We can use </a:t>
            </a:r>
            <a:r>
              <a:rPr lang="en-US" altLang="ko-KR" sz="1600" dirty="0" err="1">
                <a:latin typeface="+mj-lt"/>
              </a:rPr>
              <a:t>combn</a:t>
            </a:r>
            <a:r>
              <a:rPr lang="en-US" altLang="ko-KR" sz="1600" dirty="0">
                <a:latin typeface="+mj-lt"/>
              </a:rPr>
              <a:t>(1:5,3) </a:t>
            </a:r>
            <a:r>
              <a:rPr lang="en-US" altLang="ko-KR" dirty="0">
                <a:latin typeface="+mj-lt"/>
              </a:rPr>
              <a:t>to generate all combinations of the numbers 1 through 5 taken</a:t>
            </a:r>
          </a:p>
          <a:p>
            <a:r>
              <a:rPr lang="en-US" altLang="ko-KR" dirty="0">
                <a:latin typeface="+mj-lt"/>
              </a:rPr>
              <a:t>three at a time: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combn</a:t>
            </a:r>
            <a:r>
              <a:rPr lang="en-US" altLang="ko-KR" sz="1400" b="1" dirty="0">
                <a:latin typeface="+mj-lt"/>
              </a:rPr>
              <a:t>(1:5,3)</a:t>
            </a:r>
          </a:p>
          <a:p>
            <a:r>
              <a:rPr lang="en-US" altLang="ko-KR" sz="1400" dirty="0">
                <a:latin typeface="+mj-lt"/>
              </a:rPr>
              <a:t>[,1] [,2] [,3] [,4] [,5] [,6] [,7] [,8] [,9] [,10]</a:t>
            </a:r>
          </a:p>
          <a:p>
            <a:r>
              <a:rPr lang="en-US" altLang="ko-KR" sz="1400" dirty="0">
                <a:latin typeface="+mj-lt"/>
              </a:rPr>
              <a:t>[1,] 1 1 1 1 1 1 2 2 2 3</a:t>
            </a:r>
          </a:p>
          <a:p>
            <a:r>
              <a:rPr lang="en-US" altLang="ko-KR" sz="1400" dirty="0">
                <a:latin typeface="+mj-lt"/>
              </a:rPr>
              <a:t>[2,] 2 2 2 3 3 4 3 3 4 4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7859" y="3650474"/>
            <a:ext cx="1001592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We can use </a:t>
            </a:r>
            <a:r>
              <a:rPr lang="en-US" altLang="ko-KR" sz="1600" dirty="0" err="1">
                <a:latin typeface="+mj-lt"/>
              </a:rPr>
              <a:t>combn</a:t>
            </a:r>
            <a:r>
              <a:rPr lang="en-US" altLang="ko-KR" sz="1600" dirty="0">
                <a:latin typeface="+mj-lt"/>
              </a:rPr>
              <a:t>(1:5,3) </a:t>
            </a:r>
            <a:r>
              <a:rPr lang="en-US" altLang="ko-KR" dirty="0">
                <a:latin typeface="+mj-lt"/>
              </a:rPr>
              <a:t>to generate all combinations of the numbers 1 through 5 taken</a:t>
            </a:r>
          </a:p>
          <a:p>
            <a:r>
              <a:rPr lang="en-US" altLang="ko-KR" dirty="0">
                <a:latin typeface="+mj-lt"/>
              </a:rPr>
              <a:t>three at a time: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combn</a:t>
            </a:r>
            <a:r>
              <a:rPr lang="en-US" altLang="ko-KR" sz="1400" b="1" dirty="0">
                <a:latin typeface="+mj-lt"/>
              </a:rPr>
              <a:t>(1:5,3)</a:t>
            </a:r>
          </a:p>
          <a:p>
            <a:r>
              <a:rPr lang="en-US" altLang="ko-KR" sz="1400" dirty="0">
                <a:latin typeface="+mj-lt"/>
              </a:rPr>
              <a:t>[,1] [,2] [,3] [,4] [,5] [,6] [,7] [,8] [,9] [,10]</a:t>
            </a:r>
          </a:p>
          <a:p>
            <a:r>
              <a:rPr lang="en-US" altLang="ko-KR" sz="1400" dirty="0">
                <a:latin typeface="+mj-lt"/>
              </a:rPr>
              <a:t>[1,] 1 1 1 1 1 1 2 2 2 3</a:t>
            </a:r>
          </a:p>
          <a:p>
            <a:r>
              <a:rPr lang="en-US" altLang="ko-KR" sz="1400" dirty="0">
                <a:latin typeface="+mj-lt"/>
              </a:rPr>
              <a:t>[2,] 2 2 2 3 3 4 3 3 4 4</a:t>
            </a:r>
          </a:p>
          <a:p>
            <a:r>
              <a:rPr lang="en-US" altLang="ko-KR" sz="1400" dirty="0">
                <a:latin typeface="+mj-lt"/>
              </a:rPr>
              <a:t>[3,] 3 4 5 4 5 5 4 5 5 5</a:t>
            </a:r>
          </a:p>
          <a:p>
            <a:r>
              <a:rPr lang="en-US" altLang="ko-KR" dirty="0">
                <a:latin typeface="+mj-lt"/>
              </a:rPr>
              <a:t>The function is not restricted to numbers.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3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483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Generating </a:t>
            </a:r>
            <a:r>
              <a:rPr lang="en-US" altLang="ko-KR" sz="3600" dirty="0" smtClean="0"/>
              <a:t>Random Numbers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57860" y="1021206"/>
            <a:ext cx="78629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The simple case of generating a uniform random number between 0 and 1 is handled</a:t>
            </a:r>
          </a:p>
          <a:p>
            <a:r>
              <a:rPr lang="en-US" altLang="ko-KR" sz="1400" dirty="0"/>
              <a:t>by the </a:t>
            </a:r>
            <a:r>
              <a:rPr lang="en-US" altLang="ko-KR" sz="1400" dirty="0" err="1"/>
              <a:t>runif</a:t>
            </a:r>
            <a:r>
              <a:rPr lang="en-US" altLang="ko-KR" sz="1400" dirty="0"/>
              <a:t> function. This example generates one uniform random number:</a:t>
            </a:r>
          </a:p>
          <a:p>
            <a:r>
              <a:rPr lang="en-US" altLang="ko-KR" sz="1400" dirty="0" smtClean="0"/>
              <a:t>&gt; </a:t>
            </a:r>
            <a:r>
              <a:rPr lang="en-US" altLang="ko-KR" sz="1400" b="1" dirty="0" err="1" smtClean="0"/>
              <a:t>runif</a:t>
            </a:r>
            <a:r>
              <a:rPr lang="en-US" altLang="ko-KR" sz="1400" b="1" dirty="0" smtClean="0"/>
              <a:t>(1)</a:t>
            </a:r>
          </a:p>
          <a:p>
            <a:endParaRPr lang="en-US" altLang="ko-KR" sz="1400" b="1" dirty="0"/>
          </a:p>
          <a:p>
            <a:r>
              <a:rPr lang="en-US" altLang="ko-KR" sz="1400" dirty="0"/>
              <a:t>R can generate random variates from other distributions, however. For a given distribution,</a:t>
            </a:r>
          </a:p>
          <a:p>
            <a:r>
              <a:rPr lang="en-US" altLang="ko-KR" sz="1400" dirty="0"/>
              <a:t>the name of the random number generator is “r” prefixed to the distribution’s</a:t>
            </a:r>
          </a:p>
          <a:p>
            <a:r>
              <a:rPr lang="en-US" altLang="ko-KR" sz="1400" dirty="0"/>
              <a:t>abbreviated name (e.g., </a:t>
            </a:r>
            <a:r>
              <a:rPr lang="en-US" altLang="ko-KR" sz="1400" dirty="0" err="1"/>
              <a:t>rnorm</a:t>
            </a:r>
            <a:r>
              <a:rPr lang="en-US" altLang="ko-KR" sz="1400" dirty="0"/>
              <a:t> for the Normal distribution’s random number generator).</a:t>
            </a:r>
          </a:p>
          <a:p>
            <a:r>
              <a:rPr lang="en-US" altLang="ko-KR" sz="1400" dirty="0"/>
              <a:t>This example generates one random value from the standard normal distribution:</a:t>
            </a:r>
          </a:p>
          <a:p>
            <a:r>
              <a:rPr lang="en-US" altLang="ko-KR" sz="1400" dirty="0"/>
              <a:t>&gt; </a:t>
            </a:r>
            <a:r>
              <a:rPr lang="en-US" altLang="ko-KR" sz="1400" b="1" dirty="0" err="1"/>
              <a:t>rnorm</a:t>
            </a:r>
            <a:r>
              <a:rPr lang="en-US" altLang="ko-KR" sz="1400" b="1" dirty="0"/>
              <a:t>(1)</a:t>
            </a:r>
            <a:endParaRPr lang="ko-KR" altLang="en-US" sz="1100" dirty="0">
              <a:latin typeface="+mj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7859" y="3175413"/>
            <a:ext cx="1019881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The argument of </a:t>
            </a:r>
            <a:r>
              <a:rPr lang="en-US" altLang="ko-KR" sz="1400" dirty="0" err="1">
                <a:latin typeface="+mj-lt"/>
              </a:rPr>
              <a:t>runif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is the number of random values to be generated. </a:t>
            </a:r>
            <a:endParaRPr lang="en-US" altLang="ko-KR" sz="1600" dirty="0" smtClean="0">
              <a:latin typeface="+mj-lt"/>
            </a:endParaRPr>
          </a:p>
          <a:p>
            <a:r>
              <a:rPr lang="en-US" altLang="ko-KR" sz="1600" dirty="0" smtClean="0">
                <a:latin typeface="+mj-lt"/>
              </a:rPr>
              <a:t>Generating a vector </a:t>
            </a:r>
            <a:r>
              <a:rPr lang="en-US" altLang="ko-KR" sz="1600" dirty="0">
                <a:latin typeface="+mj-lt"/>
              </a:rPr>
              <a:t>of 10 such values is as easy as generating one:</a:t>
            </a:r>
          </a:p>
          <a:p>
            <a:r>
              <a:rPr lang="en-US" altLang="ko-KR" sz="1200" dirty="0">
                <a:latin typeface="+mj-lt"/>
              </a:rPr>
              <a:t>&gt; </a:t>
            </a:r>
            <a:r>
              <a:rPr lang="en-US" altLang="ko-KR" sz="1200" b="1" dirty="0" err="1">
                <a:latin typeface="+mj-lt"/>
              </a:rPr>
              <a:t>runif</a:t>
            </a:r>
            <a:r>
              <a:rPr lang="en-US" altLang="ko-KR" sz="1200" b="1" dirty="0">
                <a:latin typeface="+mj-lt"/>
              </a:rPr>
              <a:t>(10)</a:t>
            </a:r>
          </a:p>
          <a:p>
            <a:r>
              <a:rPr lang="en-US" altLang="ko-KR" sz="1200" dirty="0">
                <a:latin typeface="+mj-lt"/>
              </a:rPr>
              <a:t>[1] 0.03475948 0.88950680 0.90005434 0.95689496 0.55829493 0.18407604</a:t>
            </a:r>
          </a:p>
          <a:p>
            <a:r>
              <a:rPr lang="en-US" altLang="ko-KR" sz="1200" dirty="0">
                <a:latin typeface="+mj-lt"/>
              </a:rPr>
              <a:t>[7] 0.87814788 0.71057726 0.11140864 0.66392239</a:t>
            </a:r>
            <a:endParaRPr lang="ko-KR" altLang="en-US" sz="160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22384" y="3921680"/>
            <a:ext cx="5226533" cy="2354491"/>
          </a:xfrm>
          <a:prstGeom prst="rect">
            <a:avLst/>
          </a:prstGeom>
          <a:ln>
            <a:solidFill>
              <a:srgbClr val="0065B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TheSansMonoCd-W5Regular"/>
              </a:rPr>
              <a:t>&gt; </a:t>
            </a:r>
            <a:r>
              <a:rPr lang="en-US" altLang="ko-KR" sz="1050" b="1" dirty="0" err="1">
                <a:latin typeface="TheSansMonoCd-W7Bold"/>
              </a:rPr>
              <a:t>runif</a:t>
            </a:r>
            <a:r>
              <a:rPr lang="en-US" altLang="ko-KR" sz="1050" b="1" dirty="0">
                <a:latin typeface="TheSansMonoCd-W7Bold"/>
              </a:rPr>
              <a:t>(1, min=-3, max=3) </a:t>
            </a:r>
            <a:r>
              <a:rPr lang="en-US" altLang="ko-KR" sz="1050" dirty="0">
                <a:latin typeface="TheSansMonoCd-W5Regular"/>
              </a:rPr>
              <a:t># One uniform variate between -3 and +3</a:t>
            </a:r>
          </a:p>
          <a:p>
            <a:r>
              <a:rPr lang="en-US" altLang="ko-KR" sz="1050" dirty="0">
                <a:latin typeface="TheSansMonoCd-W5Regular"/>
              </a:rPr>
              <a:t>[1] 2.954591</a:t>
            </a:r>
          </a:p>
          <a:p>
            <a:r>
              <a:rPr lang="en-US" altLang="ko-KR" sz="1050" dirty="0">
                <a:latin typeface="TheSansMonoCd-W5Regular"/>
              </a:rPr>
              <a:t>&gt; </a:t>
            </a:r>
            <a:r>
              <a:rPr lang="en-US" altLang="ko-KR" sz="1050" b="1" dirty="0" err="1">
                <a:latin typeface="TheSansMonoCd-W7Bold"/>
              </a:rPr>
              <a:t>rnorm</a:t>
            </a:r>
            <a:r>
              <a:rPr lang="en-US" altLang="ko-KR" sz="1050" b="1" dirty="0">
                <a:latin typeface="TheSansMonoCd-W7Bold"/>
              </a:rPr>
              <a:t>(1) </a:t>
            </a:r>
            <a:r>
              <a:rPr lang="en-US" altLang="ko-KR" sz="1050" dirty="0">
                <a:latin typeface="TheSansMonoCd-W5Regular"/>
              </a:rPr>
              <a:t># One standard Normal variate</a:t>
            </a:r>
          </a:p>
          <a:p>
            <a:r>
              <a:rPr lang="en-US" altLang="ko-KR" sz="1050" dirty="0">
                <a:latin typeface="TheSansMonoCd-W5Regular"/>
              </a:rPr>
              <a:t>[1] 1.048491</a:t>
            </a:r>
          </a:p>
          <a:p>
            <a:r>
              <a:rPr lang="en-US" altLang="ko-KR" sz="1050" dirty="0">
                <a:latin typeface="TheSansMonoCd-W5Regular"/>
              </a:rPr>
              <a:t>&gt; </a:t>
            </a:r>
            <a:r>
              <a:rPr lang="en-US" altLang="ko-KR" sz="1050" b="1" dirty="0" err="1">
                <a:latin typeface="TheSansMonoCd-W7Bold"/>
              </a:rPr>
              <a:t>rnorm</a:t>
            </a:r>
            <a:r>
              <a:rPr lang="en-US" altLang="ko-KR" sz="1050" b="1" dirty="0">
                <a:latin typeface="TheSansMonoCd-W7Bold"/>
              </a:rPr>
              <a:t>(1, mean=100, </a:t>
            </a:r>
            <a:r>
              <a:rPr lang="en-US" altLang="ko-KR" sz="1050" b="1" dirty="0" err="1">
                <a:latin typeface="TheSansMonoCd-W7Bold"/>
              </a:rPr>
              <a:t>sd</a:t>
            </a:r>
            <a:r>
              <a:rPr lang="en-US" altLang="ko-KR" sz="1050" b="1" dirty="0">
                <a:latin typeface="TheSansMonoCd-W7Bold"/>
              </a:rPr>
              <a:t>=15) </a:t>
            </a:r>
            <a:r>
              <a:rPr lang="en-US" altLang="ko-KR" sz="1050" dirty="0">
                <a:latin typeface="TheSansMonoCd-W5Regular"/>
              </a:rPr>
              <a:t># One Normal variate, mean 100 and SD 15</a:t>
            </a:r>
          </a:p>
          <a:p>
            <a:r>
              <a:rPr lang="en-US" altLang="ko-KR" sz="1050" dirty="0">
                <a:latin typeface="TheSansMonoCd-W5Regular"/>
              </a:rPr>
              <a:t>[1] 108.7300</a:t>
            </a:r>
          </a:p>
          <a:p>
            <a:r>
              <a:rPr lang="en-US" altLang="ko-KR" sz="1050" dirty="0">
                <a:latin typeface="TheSansMonoCd-W5Regular"/>
              </a:rPr>
              <a:t>&gt; </a:t>
            </a:r>
            <a:r>
              <a:rPr lang="en-US" altLang="ko-KR" sz="1050" b="1" dirty="0" err="1">
                <a:latin typeface="TheSansMonoCd-W7Bold"/>
              </a:rPr>
              <a:t>rbinom</a:t>
            </a:r>
            <a:r>
              <a:rPr lang="en-US" altLang="ko-KR" sz="1050" b="1" dirty="0">
                <a:latin typeface="TheSansMonoCd-W7Bold"/>
              </a:rPr>
              <a:t>(1, size=10, </a:t>
            </a:r>
            <a:r>
              <a:rPr lang="en-US" altLang="ko-KR" sz="1050" b="1" dirty="0" err="1">
                <a:latin typeface="TheSansMonoCd-W7Bold"/>
              </a:rPr>
              <a:t>prob</a:t>
            </a:r>
            <a:r>
              <a:rPr lang="en-US" altLang="ko-KR" sz="1050" b="1" dirty="0">
                <a:latin typeface="TheSansMonoCd-W7Bold"/>
              </a:rPr>
              <a:t>=0.5) </a:t>
            </a:r>
            <a:r>
              <a:rPr lang="en-US" altLang="ko-KR" sz="1050" dirty="0">
                <a:latin typeface="TheSansMonoCd-W5Regular"/>
              </a:rPr>
              <a:t># One binomial variate</a:t>
            </a:r>
          </a:p>
          <a:p>
            <a:r>
              <a:rPr lang="en-US" altLang="ko-KR" sz="1050" dirty="0">
                <a:latin typeface="TheSansMonoCd-W5Regular"/>
              </a:rPr>
              <a:t>[1] 3</a:t>
            </a:r>
          </a:p>
          <a:p>
            <a:r>
              <a:rPr lang="en-US" altLang="ko-KR" sz="1050" dirty="0">
                <a:latin typeface="TheSansMonoCd-W5Regular"/>
              </a:rPr>
              <a:t>&gt; </a:t>
            </a:r>
            <a:r>
              <a:rPr lang="en-US" altLang="ko-KR" sz="1050" b="1" dirty="0" err="1">
                <a:latin typeface="TheSansMonoCd-W7Bold"/>
              </a:rPr>
              <a:t>rpois</a:t>
            </a:r>
            <a:r>
              <a:rPr lang="en-US" altLang="ko-KR" sz="1050" b="1" dirty="0">
                <a:latin typeface="TheSansMonoCd-W7Bold"/>
              </a:rPr>
              <a:t>(1, lambda=10) </a:t>
            </a:r>
            <a:r>
              <a:rPr lang="en-US" altLang="ko-KR" sz="1050" dirty="0">
                <a:latin typeface="TheSansMonoCd-W5Regular"/>
              </a:rPr>
              <a:t># One Poisson variate</a:t>
            </a:r>
          </a:p>
          <a:p>
            <a:r>
              <a:rPr lang="en-US" altLang="ko-KR" sz="1050" dirty="0">
                <a:latin typeface="TheSansMonoCd-W5Regular"/>
              </a:rPr>
              <a:t>[1] 13</a:t>
            </a:r>
          </a:p>
          <a:p>
            <a:r>
              <a:rPr lang="en-US" altLang="ko-KR" sz="1050" dirty="0">
                <a:latin typeface="TheSansMonoCd-W5Regular"/>
              </a:rPr>
              <a:t>&gt; </a:t>
            </a:r>
            <a:r>
              <a:rPr lang="en-US" altLang="ko-KR" sz="1050" b="1" dirty="0" err="1">
                <a:latin typeface="TheSansMonoCd-W7Bold"/>
              </a:rPr>
              <a:t>rexp</a:t>
            </a:r>
            <a:r>
              <a:rPr lang="en-US" altLang="ko-KR" sz="1050" b="1" dirty="0">
                <a:latin typeface="TheSansMonoCd-W7Bold"/>
              </a:rPr>
              <a:t>(1, rate=0.1) </a:t>
            </a:r>
            <a:r>
              <a:rPr lang="en-US" altLang="ko-KR" sz="1050" dirty="0">
                <a:latin typeface="TheSansMonoCd-W5Regular"/>
              </a:rPr>
              <a:t># One exponential variate</a:t>
            </a:r>
          </a:p>
          <a:p>
            <a:r>
              <a:rPr lang="en-US" altLang="ko-KR" sz="1050" dirty="0">
                <a:latin typeface="TheSansMonoCd-W5Regular"/>
              </a:rPr>
              <a:t>[1] 8.430267</a:t>
            </a:r>
          </a:p>
          <a:p>
            <a:r>
              <a:rPr lang="en-US" altLang="ko-KR" sz="1050" dirty="0">
                <a:latin typeface="TheSansMonoCd-W5Regular"/>
              </a:rPr>
              <a:t>&gt; </a:t>
            </a:r>
            <a:r>
              <a:rPr lang="en-US" altLang="ko-KR" sz="1050" b="1" dirty="0" err="1">
                <a:latin typeface="TheSansMonoCd-W7Bold"/>
              </a:rPr>
              <a:t>rgamma</a:t>
            </a:r>
            <a:r>
              <a:rPr lang="en-US" altLang="ko-KR" sz="1050" b="1" dirty="0">
                <a:latin typeface="TheSansMonoCd-W7Bold"/>
              </a:rPr>
              <a:t>(1, shape=2, rate=0.1) </a:t>
            </a:r>
            <a:r>
              <a:rPr lang="en-US" altLang="ko-KR" sz="1050" dirty="0">
                <a:latin typeface="TheSansMonoCd-W5Regular"/>
              </a:rPr>
              <a:t># One gamma variate</a:t>
            </a:r>
          </a:p>
          <a:p>
            <a:r>
              <a:rPr lang="en-US" altLang="ko-KR" sz="1050" dirty="0">
                <a:latin typeface="TheSansMonoCd-W5Regular"/>
              </a:rPr>
              <a:t>[1] 20.47334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315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938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Generating Reproducible Random Numbers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553686" y="1226740"/>
            <a:ext cx="112995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 err="1"/>
              <a:t>set.seed</a:t>
            </a:r>
            <a:r>
              <a:rPr lang="en-US" altLang="ko-KR" b="1" dirty="0"/>
              <a:t>(165) </a:t>
            </a:r>
            <a:r>
              <a:rPr lang="en-US" altLang="ko-KR" dirty="0"/>
              <a:t># Initialize the random number generator to a known state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runif</a:t>
            </a:r>
            <a:r>
              <a:rPr lang="en-US" altLang="ko-KR" b="1" dirty="0"/>
              <a:t>(10) </a:t>
            </a:r>
            <a:r>
              <a:rPr lang="en-US" altLang="ko-KR" dirty="0"/>
              <a:t># Generate ten random numbers</a:t>
            </a:r>
          </a:p>
          <a:p>
            <a:r>
              <a:rPr lang="en-US" altLang="ko-KR" dirty="0"/>
              <a:t>[1] 0.1159132 0.4498443 0.9955451 0.6106368 0.6159386 0.4261986 0.6664884</a:t>
            </a:r>
          </a:p>
          <a:p>
            <a:r>
              <a:rPr lang="en-US" altLang="ko-KR" dirty="0"/>
              <a:t>[8] 0.1680676 0.7878783 0.4421021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set.seed</a:t>
            </a:r>
            <a:r>
              <a:rPr lang="en-US" altLang="ko-KR" b="1" dirty="0"/>
              <a:t>(165) </a:t>
            </a:r>
            <a:r>
              <a:rPr lang="en-US" altLang="ko-KR" dirty="0"/>
              <a:t># Reinitialize to the same known state</a:t>
            </a:r>
          </a:p>
          <a:p>
            <a:r>
              <a:rPr lang="en-US" altLang="ko-KR" dirty="0"/>
              <a:t>&gt; </a:t>
            </a:r>
            <a:r>
              <a:rPr lang="en-US" altLang="ko-KR" b="1" dirty="0" err="1"/>
              <a:t>runif</a:t>
            </a:r>
            <a:r>
              <a:rPr lang="en-US" altLang="ko-KR" b="1" dirty="0"/>
              <a:t>(10) </a:t>
            </a:r>
            <a:r>
              <a:rPr lang="en-US" altLang="ko-KR" dirty="0"/>
              <a:t># Generate the same ten "random" numbers</a:t>
            </a:r>
          </a:p>
          <a:p>
            <a:r>
              <a:rPr lang="en-US" altLang="ko-KR" dirty="0"/>
              <a:t>[1] 0.1159132 0.4498443 0.9955451 0.6106368 0.6159386 0.4261986 0.6664884</a:t>
            </a:r>
          </a:p>
          <a:p>
            <a:r>
              <a:rPr lang="en-US" altLang="ko-KR" dirty="0"/>
              <a:t>[8] 0.1680676 0.7878783 0.4421021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9327" y="3655742"/>
            <a:ext cx="650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Generating a Random Sample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57593" y="4387413"/>
            <a:ext cx="7825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</a:t>
            </a:r>
            <a:r>
              <a:rPr lang="en-US" altLang="ko-KR" sz="1600" dirty="0">
                <a:latin typeface="+mj-lt"/>
              </a:rPr>
              <a:t>sample </a:t>
            </a:r>
            <a:r>
              <a:rPr lang="en-US" altLang="ko-KR" dirty="0">
                <a:latin typeface="+mj-lt"/>
              </a:rPr>
              <a:t>function will randomly select </a:t>
            </a:r>
            <a:r>
              <a:rPr lang="en-US" altLang="ko-KR" i="1" dirty="0">
                <a:latin typeface="+mj-lt"/>
              </a:rPr>
              <a:t>n </a:t>
            </a:r>
            <a:r>
              <a:rPr lang="en-US" altLang="ko-KR" dirty="0">
                <a:latin typeface="+mj-lt"/>
              </a:rPr>
              <a:t>items from a vector: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sample(</a:t>
            </a:r>
            <a:r>
              <a:rPr lang="en-US" altLang="ko-KR" sz="1400" b="1" dirty="0" err="1">
                <a:latin typeface="+mj-lt"/>
              </a:rPr>
              <a:t>vec</a:t>
            </a:r>
            <a:r>
              <a:rPr lang="en-US" altLang="ko-KR" sz="1400" b="1" dirty="0">
                <a:latin typeface="+mj-lt"/>
              </a:rPr>
              <a:t>, n)</a:t>
            </a:r>
            <a:endParaRPr lang="ko-KR" altLang="en-US" dirty="0">
              <a:latin typeface="+mj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3686" y="4997519"/>
            <a:ext cx="9570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It’s easy to implement a simple bootstrap using sampling with replacement. This code</a:t>
            </a:r>
          </a:p>
          <a:p>
            <a:r>
              <a:rPr lang="en-US" altLang="ko-KR" sz="1600" dirty="0">
                <a:latin typeface="+mj-lt"/>
              </a:rPr>
              <a:t>fragment repeatedly samples a dataset </a:t>
            </a:r>
            <a:r>
              <a:rPr lang="en-US" altLang="ko-KR" sz="1400" dirty="0">
                <a:latin typeface="+mj-lt"/>
              </a:rPr>
              <a:t>x </a:t>
            </a:r>
            <a:r>
              <a:rPr lang="en-US" altLang="ko-KR" sz="1600" dirty="0">
                <a:latin typeface="+mj-lt"/>
              </a:rPr>
              <a:t>and calculates the sample median:</a:t>
            </a:r>
          </a:p>
          <a:p>
            <a:r>
              <a:rPr lang="en-US" altLang="ko-KR" sz="1200" dirty="0">
                <a:latin typeface="+mj-lt"/>
              </a:rPr>
              <a:t>medians &lt;- numeric(1000)</a:t>
            </a:r>
          </a:p>
          <a:p>
            <a:r>
              <a:rPr lang="en-US" altLang="ko-KR" sz="1200" dirty="0">
                <a:latin typeface="+mj-lt"/>
              </a:rPr>
              <a:t>for (</a:t>
            </a:r>
            <a:r>
              <a:rPr lang="en-US" altLang="ko-KR" sz="1200" dirty="0" err="1">
                <a:latin typeface="+mj-lt"/>
              </a:rPr>
              <a:t>i</a:t>
            </a:r>
            <a:r>
              <a:rPr lang="en-US" altLang="ko-KR" sz="1200" dirty="0">
                <a:latin typeface="+mj-lt"/>
              </a:rPr>
              <a:t> in 1:1000) {</a:t>
            </a:r>
          </a:p>
          <a:p>
            <a:r>
              <a:rPr lang="en-US" altLang="ko-KR" sz="1200" dirty="0">
                <a:latin typeface="+mj-lt"/>
              </a:rPr>
              <a:t>medians[</a:t>
            </a:r>
            <a:r>
              <a:rPr lang="en-US" altLang="ko-KR" sz="1200" dirty="0" err="1">
                <a:latin typeface="+mj-lt"/>
              </a:rPr>
              <a:t>i</a:t>
            </a:r>
            <a:r>
              <a:rPr lang="en-US" altLang="ko-KR" sz="1200" dirty="0">
                <a:latin typeface="+mj-lt"/>
              </a:rPr>
              <a:t>] &lt;- median(sample(x, replace=TRUE))</a:t>
            </a:r>
          </a:p>
          <a:p>
            <a:r>
              <a:rPr lang="en-US" altLang="ko-KR" sz="1200" dirty="0">
                <a:latin typeface="+mj-lt"/>
              </a:rPr>
              <a:t>}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5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678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Generating Random Sequences</a:t>
            </a:r>
            <a:endParaRPr lang="ko-KR" altLang="en-US" sz="3600" dirty="0"/>
          </a:p>
        </p:txBody>
      </p:sp>
      <p:sp>
        <p:nvSpPr>
          <p:cNvPr id="2" name="직사각형 1"/>
          <p:cNvSpPr/>
          <p:nvPr/>
        </p:nvSpPr>
        <p:spPr>
          <a:xfrm>
            <a:off x="524259" y="1160838"/>
            <a:ext cx="10415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Use the sample function. Sample from the set of possible values, and set replace=TRUE: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sample(set, n, replace=TRUE)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24259" y="2080259"/>
            <a:ext cx="9384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The following example generates a random sequence of 10 simulated flips of a coin: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sample(c("H","T"), 10, replace=TRUE)</a:t>
            </a:r>
          </a:p>
          <a:p>
            <a:r>
              <a:rPr lang="pt-BR" altLang="ko-KR" dirty="0"/>
              <a:t>[1] "H" "H" "H" "T" "T" "H" "T" "H" "H" "T"</a:t>
            </a:r>
            <a:endParaRPr lang="ko-KR" altLang="en-US" dirty="0"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259" y="3188255"/>
            <a:ext cx="9251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We set the </a:t>
            </a:r>
            <a:r>
              <a:rPr lang="en-US" altLang="ko-KR" dirty="0" smtClean="0"/>
              <a:t>probability of </a:t>
            </a:r>
            <a:r>
              <a:rPr lang="en-US" altLang="ko-KR" dirty="0"/>
              <a:t>FALSE to be 0.2 and the probability of TRUE to 0.8:</a:t>
            </a:r>
          </a:p>
          <a:p>
            <a:r>
              <a:rPr lang="en-US" altLang="ko-KR" dirty="0"/>
              <a:t>&gt; </a:t>
            </a:r>
            <a:r>
              <a:rPr lang="en-US" altLang="ko-KR" b="1" dirty="0"/>
              <a:t>sample(c(FALSE,TRUE), 20, replace=TRUE, </a:t>
            </a:r>
            <a:r>
              <a:rPr lang="en-US" altLang="ko-KR" b="1" dirty="0" err="1"/>
              <a:t>prob</a:t>
            </a:r>
            <a:r>
              <a:rPr lang="en-US" altLang="ko-KR" b="1" dirty="0"/>
              <a:t>=c(0.2,0.8))</a:t>
            </a:r>
          </a:p>
          <a:p>
            <a:r>
              <a:rPr lang="en-US" altLang="ko-KR" dirty="0"/>
              <a:t>[1] TRUE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FALSE TRUE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endParaRPr lang="en-US" altLang="ko-KR" dirty="0"/>
          </a:p>
          <a:p>
            <a:r>
              <a:rPr lang="en-US" altLang="ko-KR" dirty="0"/>
              <a:t>[13] TRUE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</a:t>
            </a:r>
            <a:r>
              <a:rPr lang="en-US" altLang="ko-KR" dirty="0" err="1"/>
              <a:t>TRUE</a:t>
            </a:r>
            <a:r>
              <a:rPr lang="en-US" altLang="ko-KR" dirty="0"/>
              <a:t> FALSE TRUE</a:t>
            </a:r>
            <a:endParaRPr lang="ko-KR" altLang="en-US" sz="1200" dirty="0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4259" y="4697086"/>
            <a:ext cx="7896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For the special case of a </a:t>
            </a:r>
            <a:r>
              <a:rPr lang="en-US" altLang="ko-KR" dirty="0" smtClean="0">
                <a:latin typeface="+mj-lt"/>
              </a:rPr>
              <a:t>binary-valued sequence </a:t>
            </a:r>
            <a:r>
              <a:rPr lang="en-US" altLang="ko-KR" dirty="0">
                <a:latin typeface="+mj-lt"/>
              </a:rPr>
              <a:t>you can use </a:t>
            </a:r>
            <a:r>
              <a:rPr lang="en-US" altLang="ko-KR" sz="1600" dirty="0" err="1">
                <a:latin typeface="+mj-lt"/>
              </a:rPr>
              <a:t>rbinom</a:t>
            </a:r>
            <a:r>
              <a:rPr lang="en-US" altLang="ko-KR" dirty="0">
                <a:latin typeface="+mj-lt"/>
              </a:rPr>
              <a:t>, the random generator for binomial variates: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rbinom</a:t>
            </a:r>
            <a:r>
              <a:rPr lang="en-US" altLang="ko-KR" sz="1400" b="1" dirty="0">
                <a:latin typeface="+mj-lt"/>
              </a:rPr>
              <a:t>(10, 1, 0.8)</a:t>
            </a:r>
          </a:p>
          <a:p>
            <a:r>
              <a:rPr lang="en-US" altLang="ko-KR" sz="1400" dirty="0">
                <a:latin typeface="+mj-lt"/>
              </a:rPr>
              <a:t>[1] 1 0 1 1 1 1 1 1 1 1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55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327" y="206866"/>
            <a:ext cx="646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Randomly Permuting a Vector</a:t>
            </a:r>
            <a:endParaRPr lang="ko-KR" altLang="en-US" sz="3600" dirty="0"/>
          </a:p>
        </p:txBody>
      </p:sp>
      <p:sp>
        <p:nvSpPr>
          <p:cNvPr id="7" name="직사각형 6"/>
          <p:cNvSpPr/>
          <p:nvPr/>
        </p:nvSpPr>
        <p:spPr>
          <a:xfrm>
            <a:off x="558546" y="1065789"/>
            <a:ext cx="9553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b="1" dirty="0"/>
              <a:t>sample(1:10)</a:t>
            </a:r>
          </a:p>
          <a:p>
            <a:r>
              <a:rPr lang="en-US" altLang="ko-KR" dirty="0"/>
              <a:t>[1] 5 8 7 4 3 9 2 6 1 10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327" y="2097193"/>
            <a:ext cx="1058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Calculating Probabilities for Discrete Distributions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558546" y="3055869"/>
            <a:ext cx="98323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Birka"/>
              </a:rPr>
              <a:t>Suppose we have a binomial random variable </a:t>
            </a:r>
            <a:r>
              <a:rPr lang="en-US" altLang="ko-KR" i="1" dirty="0">
                <a:latin typeface="Birka-Italic"/>
              </a:rPr>
              <a:t>X </a:t>
            </a:r>
            <a:r>
              <a:rPr lang="en-US" altLang="ko-KR" dirty="0">
                <a:latin typeface="Birka"/>
              </a:rPr>
              <a:t>over 10 trials, where each trial has a</a:t>
            </a:r>
          </a:p>
          <a:p>
            <a:r>
              <a:rPr lang="en-US" altLang="ko-KR" dirty="0">
                <a:latin typeface="Birka"/>
              </a:rPr>
              <a:t>success probability of 1/2. Then we can calculate the probability of observing </a:t>
            </a:r>
            <a:r>
              <a:rPr lang="en-US" altLang="ko-KR" i="1" dirty="0">
                <a:latin typeface="Birka-Italic"/>
              </a:rPr>
              <a:t>x </a:t>
            </a:r>
            <a:r>
              <a:rPr lang="en-US" altLang="ko-KR" dirty="0">
                <a:latin typeface="Birka"/>
              </a:rPr>
              <a:t>= 7 by</a:t>
            </a:r>
          </a:p>
          <a:p>
            <a:r>
              <a:rPr lang="en-US" altLang="ko-KR" dirty="0">
                <a:latin typeface="Birka"/>
              </a:rPr>
              <a:t>calling </a:t>
            </a:r>
            <a:r>
              <a:rPr lang="en-US" altLang="ko-KR" sz="1600" dirty="0" err="1">
                <a:latin typeface="TheSansMonoCd-W5Regular"/>
              </a:rPr>
              <a:t>dbinom</a:t>
            </a:r>
            <a:r>
              <a:rPr lang="en-US" altLang="ko-KR" dirty="0">
                <a:latin typeface="Birka"/>
              </a:rPr>
              <a:t>:</a:t>
            </a:r>
          </a:p>
          <a:p>
            <a:r>
              <a:rPr lang="en-US" altLang="ko-KR" sz="1400" dirty="0">
                <a:latin typeface="TheSansMonoCd-W5Regular"/>
              </a:rPr>
              <a:t>&gt; </a:t>
            </a:r>
            <a:r>
              <a:rPr lang="en-US" altLang="ko-KR" sz="1400" b="1" dirty="0" err="1">
                <a:latin typeface="TheSansMonoCd-W7Bold"/>
              </a:rPr>
              <a:t>dbinom</a:t>
            </a:r>
            <a:r>
              <a:rPr lang="en-US" altLang="ko-KR" sz="1400" b="1" dirty="0">
                <a:latin typeface="TheSansMonoCd-W7Bold"/>
              </a:rPr>
              <a:t>(7, size=10, </a:t>
            </a:r>
            <a:r>
              <a:rPr lang="en-US" altLang="ko-KR" sz="1400" b="1" dirty="0" err="1">
                <a:latin typeface="TheSansMonoCd-W7Bold"/>
              </a:rPr>
              <a:t>prob</a:t>
            </a:r>
            <a:r>
              <a:rPr lang="en-US" altLang="ko-KR" sz="1400" b="1" dirty="0">
                <a:latin typeface="TheSansMonoCd-W7Bold"/>
              </a:rPr>
              <a:t>=0.5)</a:t>
            </a:r>
          </a:p>
          <a:p>
            <a:r>
              <a:rPr lang="en-US" altLang="ko-KR" sz="1400" dirty="0">
                <a:latin typeface="TheSansMonoCd-W5Regular"/>
              </a:rPr>
              <a:t>[1] 0.1171875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58546" y="4550395"/>
            <a:ext cx="93834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cumulative probability, </a:t>
            </a:r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≤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dirty="0">
                <a:latin typeface="+mj-lt"/>
              </a:rPr>
              <a:t>), is given by the </a:t>
            </a:r>
            <a:r>
              <a:rPr lang="en-US" altLang="ko-KR" i="1" dirty="0">
                <a:latin typeface="+mj-lt"/>
              </a:rPr>
              <a:t>distribution function</a:t>
            </a:r>
            <a:r>
              <a:rPr lang="en-US" altLang="ko-KR" dirty="0">
                <a:latin typeface="+mj-lt"/>
              </a:rPr>
              <a:t>, which is</a:t>
            </a:r>
          </a:p>
          <a:p>
            <a:r>
              <a:rPr lang="en-US" altLang="ko-KR" dirty="0">
                <a:latin typeface="+mj-lt"/>
              </a:rPr>
              <a:t>sometimes called the </a:t>
            </a:r>
            <a:r>
              <a:rPr lang="en-US" altLang="ko-KR" i="1" dirty="0">
                <a:latin typeface="+mj-lt"/>
              </a:rPr>
              <a:t>cumulative probability function</a:t>
            </a:r>
            <a:r>
              <a:rPr lang="en-US" altLang="ko-KR" dirty="0">
                <a:latin typeface="+mj-lt"/>
              </a:rPr>
              <a:t>. The distribution function for the</a:t>
            </a:r>
          </a:p>
          <a:p>
            <a:r>
              <a:rPr lang="en-US" altLang="ko-KR" dirty="0">
                <a:latin typeface="+mj-lt"/>
              </a:rPr>
              <a:t>binomial distribution is </a:t>
            </a:r>
            <a:r>
              <a:rPr lang="en-US" altLang="ko-KR" sz="1600" dirty="0" err="1">
                <a:latin typeface="+mj-lt"/>
              </a:rPr>
              <a:t>pbinom</a:t>
            </a:r>
            <a:r>
              <a:rPr lang="en-US" altLang="ko-KR" dirty="0">
                <a:latin typeface="+mj-lt"/>
              </a:rPr>
              <a:t>. Here is the cumulative probability for 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= 7</a:t>
            </a:r>
          </a:p>
          <a:p>
            <a:r>
              <a:rPr lang="en-US" altLang="ko-KR" dirty="0">
                <a:latin typeface="+mj-lt"/>
              </a:rPr>
              <a:t>(i.e., </a:t>
            </a:r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≤ 7)):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pbinom</a:t>
            </a:r>
            <a:r>
              <a:rPr lang="en-US" altLang="ko-KR" sz="1400" b="1" dirty="0">
                <a:latin typeface="+mj-lt"/>
              </a:rPr>
              <a:t>(7, size=10, </a:t>
            </a:r>
            <a:r>
              <a:rPr lang="en-US" altLang="ko-KR" sz="1400" b="1" dirty="0" err="1">
                <a:latin typeface="+mj-lt"/>
              </a:rPr>
              <a:t>prob</a:t>
            </a:r>
            <a:r>
              <a:rPr lang="en-US" altLang="ko-KR" sz="1400" b="1" dirty="0">
                <a:latin typeface="+mj-lt"/>
              </a:rPr>
              <a:t>=0.5)</a:t>
            </a:r>
          </a:p>
          <a:p>
            <a:r>
              <a:rPr lang="en-US" altLang="ko-KR" sz="1400" dirty="0">
                <a:latin typeface="+mj-lt"/>
              </a:rPr>
              <a:t>[1] 0.9453125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44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432115"/>
            <a:ext cx="12192000" cy="425885"/>
          </a:xfrm>
          <a:prstGeom prst="rect">
            <a:avLst/>
          </a:prstGeom>
          <a:solidFill>
            <a:srgbClr val="006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5573" y="6460391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Min </a:t>
            </a:r>
            <a:r>
              <a:rPr lang="en-US" altLang="ko-KR" dirty="0" err="1">
                <a:solidFill>
                  <a:schemeClr val="bg1"/>
                </a:solidFill>
              </a:rPr>
              <a:t>S</a:t>
            </a:r>
            <a:r>
              <a:rPr lang="en-US" altLang="ko-KR" dirty="0" err="1" smtClean="0">
                <a:solidFill>
                  <a:schemeClr val="bg1"/>
                </a:solidFill>
              </a:rPr>
              <a:t>eong</a:t>
            </a:r>
            <a:r>
              <a:rPr lang="en-US" altLang="ko-KR" dirty="0" smtClean="0">
                <a:solidFill>
                  <a:schemeClr val="bg1"/>
                </a:solidFill>
              </a:rPr>
              <a:t> 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5138" y="6460391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Lecture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72593" y="64353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July 2017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327" y="206866"/>
            <a:ext cx="1058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Calculating Probabilities for Discrete Distributions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605494" y="1286174"/>
            <a:ext cx="1011936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complement of the cumulative probability is the </a:t>
            </a:r>
            <a:r>
              <a:rPr lang="en-US" altLang="ko-KR" i="1" dirty="0">
                <a:latin typeface="+mj-lt"/>
              </a:rPr>
              <a:t>survival function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&gt;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dirty="0">
                <a:latin typeface="+mj-lt"/>
              </a:rPr>
              <a:t>). All of</a:t>
            </a:r>
          </a:p>
          <a:p>
            <a:r>
              <a:rPr lang="en-US" altLang="ko-KR" dirty="0">
                <a:latin typeface="+mj-lt"/>
              </a:rPr>
              <a:t>the distribution functions let you find this right-tail probability simply by specifying</a:t>
            </a:r>
          </a:p>
          <a:p>
            <a:r>
              <a:rPr lang="en-US" altLang="ko-KR" sz="1600" b="1" dirty="0" err="1">
                <a:solidFill>
                  <a:srgbClr val="0065B4"/>
                </a:solidFill>
                <a:latin typeface="+mj-lt"/>
              </a:rPr>
              <a:t>lower.tail</a:t>
            </a:r>
            <a:r>
              <a:rPr lang="en-US" altLang="ko-KR" sz="1600" b="1" dirty="0">
                <a:solidFill>
                  <a:srgbClr val="0065B4"/>
                </a:solidFill>
                <a:latin typeface="+mj-lt"/>
              </a:rPr>
              <a:t>=FALSE</a:t>
            </a:r>
            <a:r>
              <a:rPr lang="en-US" altLang="ko-KR" b="1" dirty="0">
                <a:solidFill>
                  <a:srgbClr val="0065B4"/>
                </a:solidFill>
                <a:latin typeface="+mj-lt"/>
              </a:rPr>
              <a:t>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pbinom</a:t>
            </a:r>
            <a:r>
              <a:rPr lang="en-US" altLang="ko-KR" sz="1400" b="1" dirty="0">
                <a:latin typeface="+mj-lt"/>
              </a:rPr>
              <a:t>(7, size=10, </a:t>
            </a:r>
            <a:r>
              <a:rPr lang="en-US" altLang="ko-KR" sz="1400" b="1" dirty="0" err="1">
                <a:latin typeface="+mj-lt"/>
              </a:rPr>
              <a:t>prob</a:t>
            </a:r>
            <a:r>
              <a:rPr lang="en-US" altLang="ko-KR" sz="1400" b="1" dirty="0">
                <a:latin typeface="+mj-lt"/>
              </a:rPr>
              <a:t>=0.5, </a:t>
            </a:r>
            <a:r>
              <a:rPr lang="en-US" altLang="ko-KR" sz="1400" b="1" dirty="0" err="1">
                <a:latin typeface="+mj-lt"/>
              </a:rPr>
              <a:t>lower.tail</a:t>
            </a:r>
            <a:r>
              <a:rPr lang="en-US" altLang="ko-KR" sz="1400" b="1" dirty="0">
                <a:latin typeface="+mj-lt"/>
              </a:rPr>
              <a:t>=FALSE)</a:t>
            </a:r>
          </a:p>
          <a:p>
            <a:r>
              <a:rPr lang="en-US" altLang="ko-KR" sz="1400" dirty="0">
                <a:latin typeface="+mj-lt"/>
              </a:rPr>
              <a:t>[1] 0.0546875</a:t>
            </a:r>
            <a:endParaRPr lang="ko-KR" altLang="en-US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494" y="2851782"/>
            <a:ext cx="1039224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The interval probability, </a:t>
            </a:r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sz="800" dirty="0">
                <a:latin typeface="+mj-lt"/>
              </a:rPr>
              <a:t>1 </a:t>
            </a:r>
            <a:r>
              <a:rPr lang="en-US" altLang="ko-KR" dirty="0">
                <a:latin typeface="+mj-lt"/>
              </a:rPr>
              <a:t>&lt; 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≤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dirty="0">
                <a:latin typeface="+mj-lt"/>
              </a:rPr>
              <a:t>), is the probability of observing 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between the</a:t>
            </a:r>
          </a:p>
          <a:p>
            <a:r>
              <a:rPr lang="en-US" altLang="ko-KR" dirty="0">
                <a:latin typeface="+mj-lt"/>
              </a:rPr>
              <a:t>limits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sz="800" dirty="0">
                <a:latin typeface="+mj-lt"/>
              </a:rPr>
              <a:t>1 </a:t>
            </a:r>
            <a:r>
              <a:rPr lang="en-US" altLang="ko-KR" dirty="0">
                <a:latin typeface="+mj-lt"/>
              </a:rPr>
              <a:t>and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dirty="0">
                <a:latin typeface="+mj-lt"/>
              </a:rPr>
              <a:t>. It is simply calculated as the difference between two cumulative probabilities:</a:t>
            </a:r>
          </a:p>
          <a:p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≤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sz="800" dirty="0">
                <a:latin typeface="+mj-lt"/>
              </a:rPr>
              <a:t>2</a:t>
            </a:r>
            <a:r>
              <a:rPr lang="en-US" altLang="ko-KR" dirty="0">
                <a:latin typeface="+mj-lt"/>
              </a:rPr>
              <a:t>) − </a:t>
            </a:r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(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≤ </a:t>
            </a:r>
            <a:r>
              <a:rPr lang="en-US" altLang="ko-KR" i="1" dirty="0">
                <a:latin typeface="+mj-lt"/>
              </a:rPr>
              <a:t>x</a:t>
            </a:r>
            <a:r>
              <a:rPr lang="en-US" altLang="ko-KR" sz="800" dirty="0">
                <a:latin typeface="+mj-lt"/>
              </a:rPr>
              <a:t>1</a:t>
            </a:r>
            <a:r>
              <a:rPr lang="en-US" altLang="ko-KR" dirty="0">
                <a:latin typeface="+mj-lt"/>
              </a:rPr>
              <a:t>). Here is </a:t>
            </a:r>
            <a:r>
              <a:rPr lang="en-US" altLang="ko-KR" i="1" dirty="0">
                <a:latin typeface="+mj-lt"/>
              </a:rPr>
              <a:t>P</a:t>
            </a:r>
            <a:r>
              <a:rPr lang="en-US" altLang="ko-KR" dirty="0">
                <a:latin typeface="+mj-lt"/>
              </a:rPr>
              <a:t>(3 &lt; </a:t>
            </a:r>
            <a:r>
              <a:rPr lang="en-US" altLang="ko-KR" i="1" dirty="0">
                <a:latin typeface="+mj-lt"/>
              </a:rPr>
              <a:t>X </a:t>
            </a:r>
            <a:r>
              <a:rPr lang="en-US" altLang="ko-KR" dirty="0">
                <a:latin typeface="+mj-lt"/>
              </a:rPr>
              <a:t>≤ 7) for our binomial variable: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 err="1">
                <a:latin typeface="+mj-lt"/>
              </a:rPr>
              <a:t>pbinom</a:t>
            </a:r>
            <a:r>
              <a:rPr lang="en-US" altLang="ko-KR" sz="1400" b="1" dirty="0">
                <a:latin typeface="+mj-lt"/>
              </a:rPr>
              <a:t>(7,size=10,prob=0.5) - </a:t>
            </a:r>
            <a:r>
              <a:rPr lang="en-US" altLang="ko-KR" sz="1400" b="1" dirty="0" err="1">
                <a:latin typeface="+mj-lt"/>
              </a:rPr>
              <a:t>pbinom</a:t>
            </a:r>
            <a:r>
              <a:rPr lang="en-US" altLang="ko-KR" sz="1400" b="1" dirty="0">
                <a:latin typeface="+mj-lt"/>
              </a:rPr>
              <a:t>(3,size=10,prob=0.5)</a:t>
            </a:r>
          </a:p>
          <a:p>
            <a:r>
              <a:rPr lang="en-US" altLang="ko-KR" sz="1400" dirty="0">
                <a:latin typeface="+mj-lt"/>
              </a:rPr>
              <a:t>[1] 0.7734375</a:t>
            </a:r>
            <a:endParaRPr lang="ko-KR" altLang="en-US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5494" y="4417390"/>
            <a:ext cx="1056681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We apply it to the output</a:t>
            </a:r>
          </a:p>
          <a:p>
            <a:r>
              <a:rPr lang="en-US" altLang="ko-KR" dirty="0">
                <a:latin typeface="+mj-lt"/>
              </a:rPr>
              <a:t>of </a:t>
            </a:r>
            <a:r>
              <a:rPr lang="en-US" altLang="ko-KR" sz="1600" dirty="0" err="1">
                <a:latin typeface="+mj-lt"/>
              </a:rPr>
              <a:t>pbinom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to obtain the difference in cumulative probabilities—in other words, the interval</a:t>
            </a:r>
          </a:p>
          <a:p>
            <a:r>
              <a:rPr lang="en-US" altLang="ko-KR" dirty="0">
                <a:latin typeface="+mj-lt"/>
              </a:rPr>
              <a:t>probability:</a:t>
            </a:r>
          </a:p>
          <a:p>
            <a:r>
              <a:rPr lang="en-US" altLang="ko-KR" sz="1400" dirty="0">
                <a:latin typeface="+mj-lt"/>
              </a:rPr>
              <a:t>&gt; </a:t>
            </a:r>
            <a:r>
              <a:rPr lang="en-US" altLang="ko-KR" sz="1400" b="1" dirty="0">
                <a:latin typeface="+mj-lt"/>
              </a:rPr>
              <a:t>diff(</a:t>
            </a:r>
            <a:r>
              <a:rPr lang="en-US" altLang="ko-KR" sz="1400" b="1" dirty="0" err="1">
                <a:latin typeface="+mj-lt"/>
              </a:rPr>
              <a:t>pbinom</a:t>
            </a:r>
            <a:r>
              <a:rPr lang="en-US" altLang="ko-KR" sz="1400" b="1" dirty="0">
                <a:latin typeface="+mj-lt"/>
              </a:rPr>
              <a:t>(c(3,7), size=10, </a:t>
            </a:r>
            <a:r>
              <a:rPr lang="en-US" altLang="ko-KR" sz="1400" b="1" dirty="0" err="1">
                <a:latin typeface="+mj-lt"/>
              </a:rPr>
              <a:t>prob</a:t>
            </a:r>
            <a:r>
              <a:rPr lang="en-US" altLang="ko-KR" sz="1400" b="1" dirty="0">
                <a:latin typeface="+mj-lt"/>
              </a:rPr>
              <a:t>=0.5))</a:t>
            </a:r>
          </a:p>
          <a:p>
            <a:r>
              <a:rPr lang="en-US" altLang="ko-KR" sz="1400" dirty="0">
                <a:latin typeface="+mj-lt"/>
              </a:rPr>
              <a:t>[1] 0.7734375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11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3839</Words>
  <Application>Microsoft Office PowerPoint</Application>
  <PresentationFormat>와이드스크린</PresentationFormat>
  <Paragraphs>464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Birka</vt:lpstr>
      <vt:lpstr>Birka-Italic</vt:lpstr>
      <vt:lpstr>MinionPro-Capt</vt:lpstr>
      <vt:lpstr>MinionPro-ItCapt</vt:lpstr>
      <vt:lpstr>TheSansMonoCd-W5Regular</vt:lpstr>
      <vt:lpstr>TheSansMonoCd-W7Bold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Minseong</cp:lastModifiedBy>
  <cp:revision>81</cp:revision>
  <dcterms:created xsi:type="dcterms:W3CDTF">2017-07-10T15:33:07Z</dcterms:created>
  <dcterms:modified xsi:type="dcterms:W3CDTF">2017-07-11T11:37:16Z</dcterms:modified>
</cp:coreProperties>
</file>