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Lecture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07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37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92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Lecture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9547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62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2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83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36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52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7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B68D5-5294-4A5D-851B-9D20061E572D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26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40077" y="1905794"/>
            <a:ext cx="534133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/>
              <a:t>Lecture 6: </a:t>
            </a:r>
          </a:p>
          <a:p>
            <a:r>
              <a:rPr lang="en-US" altLang="ko-KR" sz="8000" dirty="0" smtClean="0"/>
              <a:t>Graphics</a:t>
            </a:r>
            <a:endParaRPr lang="en-US" altLang="ko-KR" sz="8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48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4477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Creating a Bar Chart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581179" y="1057332"/>
            <a:ext cx="104355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Use the </a:t>
            </a:r>
            <a:r>
              <a:rPr lang="en-US" altLang="ko-KR" dirty="0" err="1"/>
              <a:t>barplot</a:t>
            </a:r>
            <a:r>
              <a:rPr lang="en-US" altLang="ko-KR" dirty="0"/>
              <a:t> function. The first argument is a vector of bar heights: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barplot</a:t>
            </a:r>
            <a:r>
              <a:rPr lang="en-US" altLang="ko-KR" b="1" dirty="0"/>
              <a:t>(c(</a:t>
            </a:r>
            <a:r>
              <a:rPr lang="en-US" altLang="ko-KR" b="1" i="1" dirty="0"/>
              <a:t>height</a:t>
            </a:r>
            <a:r>
              <a:rPr lang="en-US" altLang="ko-KR" b="1" dirty="0"/>
              <a:t>1, </a:t>
            </a:r>
            <a:r>
              <a:rPr lang="en-US" altLang="ko-KR" b="1" i="1" dirty="0"/>
              <a:t>height</a:t>
            </a:r>
            <a:r>
              <a:rPr lang="en-US" altLang="ko-KR" b="1" dirty="0"/>
              <a:t>2, ..., </a:t>
            </a:r>
            <a:r>
              <a:rPr lang="en-US" altLang="ko-KR" b="1" i="1" dirty="0" err="1"/>
              <a:t>heightn</a:t>
            </a:r>
            <a:r>
              <a:rPr lang="en-US" altLang="ko-KR" b="1" dirty="0"/>
              <a:t>))</a:t>
            </a:r>
            <a:endParaRPr lang="ko-KR" altLang="en-US" sz="1600" dirty="0"/>
          </a:p>
        </p:txBody>
      </p:sp>
      <p:sp>
        <p:nvSpPr>
          <p:cNvPr id="2" name="직사각형 1"/>
          <p:cNvSpPr/>
          <p:nvPr/>
        </p:nvSpPr>
        <p:spPr>
          <a:xfrm>
            <a:off x="493256" y="307859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b="1" dirty="0" err="1"/>
              <a:t>barplot</a:t>
            </a:r>
            <a:r>
              <a:rPr lang="en-US" altLang="ko-KR" b="1" dirty="0"/>
              <a:t>(heights)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493256" y="359255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 err="1">
                <a:latin typeface="TheSansMonoCd-W7Bold"/>
              </a:rPr>
              <a:t>barplot</a:t>
            </a:r>
            <a:r>
              <a:rPr lang="en-US" altLang="ko-KR" b="1" dirty="0">
                <a:latin typeface="TheSansMonoCd-W7Bold"/>
              </a:rPr>
              <a:t>(heights,</a:t>
            </a:r>
          </a:p>
          <a:p>
            <a:r>
              <a:rPr lang="en-US" altLang="ko-KR" dirty="0">
                <a:latin typeface="TheSansMonoCd-W5Regular"/>
              </a:rPr>
              <a:t>+ </a:t>
            </a:r>
            <a:r>
              <a:rPr lang="en-US" altLang="ko-KR" b="1" dirty="0">
                <a:latin typeface="TheSansMonoCd-W7Bold"/>
              </a:rPr>
              <a:t>main="Mean Temp. by Month",</a:t>
            </a:r>
          </a:p>
          <a:p>
            <a:r>
              <a:rPr lang="en-US" altLang="ko-KR" dirty="0">
                <a:latin typeface="TheSansMonoCd-W5Regular"/>
              </a:rPr>
              <a:t>+ </a:t>
            </a:r>
            <a:r>
              <a:rPr lang="en-US" altLang="ko-KR" b="1" dirty="0" err="1">
                <a:latin typeface="TheSansMonoCd-W7Bold"/>
              </a:rPr>
              <a:t>names.arg</a:t>
            </a:r>
            <a:r>
              <a:rPr lang="en-US" altLang="ko-KR" b="1" dirty="0">
                <a:latin typeface="TheSansMonoCd-W7Bold"/>
              </a:rPr>
              <a:t>=c("May", "Jun", "Jul", "Aug", "Sep"),</a:t>
            </a:r>
          </a:p>
          <a:p>
            <a:r>
              <a:rPr lang="en-US" altLang="ko-KR" dirty="0">
                <a:latin typeface="TheSansMonoCd-W5Regular"/>
              </a:rPr>
              <a:t>+ </a:t>
            </a:r>
            <a:r>
              <a:rPr lang="en-US" altLang="ko-KR" b="1" dirty="0" err="1">
                <a:latin typeface="TheSansMonoCd-W7Bold"/>
              </a:rPr>
              <a:t>ylab</a:t>
            </a:r>
            <a:r>
              <a:rPr lang="en-US" altLang="ko-KR" b="1" dirty="0">
                <a:latin typeface="TheSansMonoCd-W7Bold"/>
              </a:rPr>
              <a:t>="Temp (deg. F)")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326" y="2773321"/>
            <a:ext cx="5765103" cy="318786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93256" y="2773321"/>
            <a:ext cx="10186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b="1" dirty="0"/>
              <a:t>heights &lt;- </a:t>
            </a:r>
            <a:r>
              <a:rPr lang="en-US" altLang="ko-KR" b="1" dirty="0" err="1"/>
              <a:t>tapply</a:t>
            </a:r>
            <a:r>
              <a:rPr lang="en-US" altLang="ko-KR" b="1" dirty="0"/>
              <a:t>(</a:t>
            </a:r>
            <a:r>
              <a:rPr lang="en-US" altLang="ko-KR" b="1" dirty="0" err="1"/>
              <a:t>airquality$Temp</a:t>
            </a:r>
            <a:r>
              <a:rPr lang="en-US" altLang="ko-KR" b="1" dirty="0"/>
              <a:t>, </a:t>
            </a:r>
            <a:r>
              <a:rPr lang="en-US" altLang="ko-KR" b="1" dirty="0" err="1"/>
              <a:t>airquality$Month</a:t>
            </a:r>
            <a:r>
              <a:rPr lang="en-US" altLang="ko-KR" b="1" dirty="0"/>
              <a:t>, mean)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51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9260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Adding Confidence Intervals to a Bar Chart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581179" y="1057332"/>
            <a:ext cx="112796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Suppose that x is a vector of statistics, such as a vector of means, and that lower and</a:t>
            </a:r>
          </a:p>
          <a:p>
            <a:r>
              <a:rPr lang="en-US" altLang="ko-KR" dirty="0"/>
              <a:t>upper are vectors of the corresponding limits for the confidence intervals. The</a:t>
            </a:r>
          </a:p>
          <a:p>
            <a:r>
              <a:rPr lang="en-US" altLang="ko-KR" dirty="0"/>
              <a:t>barplot2 function of the </a:t>
            </a:r>
            <a:r>
              <a:rPr lang="en-US" altLang="ko-KR" dirty="0" err="1"/>
              <a:t>gplots</a:t>
            </a:r>
            <a:r>
              <a:rPr lang="en-US" altLang="ko-KR" dirty="0"/>
              <a:t> library can display a bar chart of x and its confidence</a:t>
            </a:r>
          </a:p>
          <a:p>
            <a:r>
              <a:rPr lang="en-US" altLang="ko-KR" dirty="0"/>
              <a:t>intervals: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library(</a:t>
            </a:r>
            <a:r>
              <a:rPr lang="en-US" altLang="ko-KR" b="1" dirty="0" err="1"/>
              <a:t>gplots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barplot2(x, plot.ci=TRUE, </a:t>
            </a:r>
            <a:r>
              <a:rPr lang="en-US" altLang="ko-KR" b="1" dirty="0" err="1"/>
              <a:t>ci.l</a:t>
            </a:r>
            <a:r>
              <a:rPr lang="en-US" altLang="ko-KR" b="1" dirty="0"/>
              <a:t>=lower, </a:t>
            </a:r>
            <a:r>
              <a:rPr lang="en-US" altLang="ko-KR" b="1" dirty="0" err="1"/>
              <a:t>ci.u</a:t>
            </a:r>
            <a:r>
              <a:rPr lang="en-US" altLang="ko-KR" b="1" dirty="0"/>
              <a:t>=upper)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275573" y="4211390"/>
            <a:ext cx="69488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barplot2(heights, plot.ci=TRUE, </a:t>
            </a:r>
            <a:r>
              <a:rPr lang="en-US" altLang="ko-KR" b="1" dirty="0" err="1">
                <a:latin typeface="TheSansMonoCd-W7Bold"/>
              </a:rPr>
              <a:t>ci.l</a:t>
            </a:r>
            <a:r>
              <a:rPr lang="en-US" altLang="ko-KR" b="1" dirty="0">
                <a:latin typeface="TheSansMonoCd-W7Bold"/>
              </a:rPr>
              <a:t>=lower, </a:t>
            </a:r>
            <a:r>
              <a:rPr lang="en-US" altLang="ko-KR" b="1" dirty="0" err="1">
                <a:latin typeface="TheSansMonoCd-W7Bold"/>
              </a:rPr>
              <a:t>ci.u</a:t>
            </a:r>
            <a:r>
              <a:rPr lang="en-US" altLang="ko-KR" b="1" dirty="0">
                <a:latin typeface="TheSansMonoCd-W7Bold"/>
              </a:rPr>
              <a:t>=upper,</a:t>
            </a:r>
          </a:p>
          <a:p>
            <a:r>
              <a:rPr lang="en-US" altLang="ko-KR" dirty="0">
                <a:latin typeface="TheSansMonoCd-W5Regular"/>
              </a:rPr>
              <a:t>+ </a:t>
            </a:r>
            <a:r>
              <a:rPr lang="en-US" altLang="ko-KR" b="1" dirty="0" err="1">
                <a:latin typeface="TheSansMonoCd-W7Bold"/>
              </a:rPr>
              <a:t>ylim</a:t>
            </a:r>
            <a:r>
              <a:rPr lang="en-US" altLang="ko-KR" b="1" dirty="0">
                <a:latin typeface="TheSansMonoCd-W7Bold"/>
              </a:rPr>
              <a:t>=c(50,90), </a:t>
            </a:r>
            <a:r>
              <a:rPr lang="en-US" altLang="ko-KR" b="1" dirty="0" err="1">
                <a:latin typeface="TheSansMonoCd-W7Bold"/>
              </a:rPr>
              <a:t>xpd</a:t>
            </a:r>
            <a:r>
              <a:rPr lang="en-US" altLang="ko-KR" b="1" dirty="0">
                <a:latin typeface="TheSansMonoCd-W7Bold"/>
              </a:rPr>
              <a:t>=FALSE,</a:t>
            </a:r>
          </a:p>
          <a:p>
            <a:r>
              <a:rPr lang="en-US" altLang="ko-KR" dirty="0">
                <a:latin typeface="TheSansMonoCd-W5Regular"/>
              </a:rPr>
              <a:t>+ </a:t>
            </a:r>
            <a:r>
              <a:rPr lang="en-US" altLang="ko-KR" b="1" dirty="0">
                <a:latin typeface="TheSansMonoCd-W7Bold"/>
              </a:rPr>
              <a:t>main="Mean Temp. By Month",</a:t>
            </a:r>
          </a:p>
          <a:p>
            <a:r>
              <a:rPr lang="en-US" altLang="ko-KR" dirty="0">
                <a:latin typeface="TheSansMonoCd-W5Regular"/>
              </a:rPr>
              <a:t>+ </a:t>
            </a:r>
            <a:r>
              <a:rPr lang="en-US" altLang="ko-KR" b="1" dirty="0" err="1">
                <a:latin typeface="TheSansMonoCd-W7Bold"/>
              </a:rPr>
              <a:t>names.arg</a:t>
            </a:r>
            <a:r>
              <a:rPr lang="en-US" altLang="ko-KR" b="1" dirty="0">
                <a:latin typeface="TheSansMonoCd-W7Bold"/>
              </a:rPr>
              <a:t>=c("</a:t>
            </a:r>
            <a:r>
              <a:rPr lang="en-US" altLang="ko-KR" b="1" dirty="0" err="1">
                <a:latin typeface="TheSansMonoCd-W7Bold"/>
              </a:rPr>
              <a:t>May","Jun","Jul","Aug","Sep</a:t>
            </a:r>
            <a:r>
              <a:rPr lang="en-US" altLang="ko-KR" b="1" dirty="0">
                <a:latin typeface="TheSansMonoCd-W7Bold"/>
              </a:rPr>
              <a:t>"),</a:t>
            </a:r>
          </a:p>
          <a:p>
            <a:r>
              <a:rPr lang="en-US" altLang="ko-KR" dirty="0">
                <a:latin typeface="TheSansMonoCd-W5Regular"/>
              </a:rPr>
              <a:t>+ </a:t>
            </a:r>
            <a:r>
              <a:rPr lang="en-US" altLang="ko-KR" b="1" dirty="0" err="1">
                <a:latin typeface="TheSansMonoCd-W7Bold"/>
              </a:rPr>
              <a:t>ylab</a:t>
            </a:r>
            <a:r>
              <a:rPr lang="en-US" altLang="ko-KR" b="1" dirty="0">
                <a:latin typeface="TheSansMonoCd-W7Bold"/>
              </a:rPr>
              <a:t>="Temp (deg. F)")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5573" y="3011849"/>
            <a:ext cx="8742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attach(</a:t>
            </a:r>
            <a:r>
              <a:rPr lang="en-US" altLang="ko-KR" b="1" dirty="0" err="1">
                <a:latin typeface="TheSansMonoCd-W7Bold"/>
              </a:rPr>
              <a:t>airquality</a:t>
            </a:r>
            <a:r>
              <a:rPr lang="en-US" altLang="ko-KR" b="1" dirty="0">
                <a:latin typeface="TheSansMonoCd-W7Bold"/>
              </a:rPr>
              <a:t>)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heights &lt;- </a:t>
            </a:r>
            <a:r>
              <a:rPr lang="en-US" altLang="ko-KR" b="1" dirty="0" err="1">
                <a:latin typeface="TheSansMonoCd-W7Bold"/>
              </a:rPr>
              <a:t>tapply</a:t>
            </a:r>
            <a:r>
              <a:rPr lang="en-US" altLang="ko-KR" b="1" dirty="0">
                <a:latin typeface="TheSansMonoCd-W7Bold"/>
              </a:rPr>
              <a:t>(Temp, Month, mean)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lower &lt;- </a:t>
            </a:r>
            <a:r>
              <a:rPr lang="en-US" altLang="ko-KR" b="1" dirty="0" err="1">
                <a:latin typeface="TheSansMonoCd-W7Bold"/>
              </a:rPr>
              <a:t>tapply</a:t>
            </a:r>
            <a:r>
              <a:rPr lang="en-US" altLang="ko-KR" b="1" dirty="0">
                <a:latin typeface="TheSansMonoCd-W7Bold"/>
              </a:rPr>
              <a:t>(Temp, Month, function(v) </a:t>
            </a:r>
            <a:r>
              <a:rPr lang="en-US" altLang="ko-KR" b="1" dirty="0" err="1">
                <a:latin typeface="TheSansMonoCd-W7Bold"/>
              </a:rPr>
              <a:t>t.test</a:t>
            </a:r>
            <a:r>
              <a:rPr lang="en-US" altLang="ko-KR" b="1" dirty="0">
                <a:latin typeface="TheSansMonoCd-W7Bold"/>
              </a:rPr>
              <a:t>(v)$conf.int[1])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upper &lt;- </a:t>
            </a:r>
            <a:r>
              <a:rPr lang="en-US" altLang="ko-KR" b="1" dirty="0" err="1">
                <a:latin typeface="TheSansMonoCd-W7Bold"/>
              </a:rPr>
              <a:t>tapply</a:t>
            </a:r>
            <a:r>
              <a:rPr lang="en-US" altLang="ko-KR" b="1" dirty="0">
                <a:latin typeface="TheSansMonoCd-W7Bold"/>
              </a:rPr>
              <a:t>(Temp, Month, function(v) </a:t>
            </a:r>
            <a:r>
              <a:rPr lang="en-US" altLang="ko-KR" b="1" dirty="0" err="1">
                <a:latin typeface="TheSansMonoCd-W7Bold"/>
              </a:rPr>
              <a:t>t.test</a:t>
            </a:r>
            <a:r>
              <a:rPr lang="en-US" altLang="ko-KR" b="1" dirty="0">
                <a:latin typeface="TheSansMonoCd-W7Bold"/>
              </a:rPr>
              <a:t>(v)$conf.int[2])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499" y="2532186"/>
            <a:ext cx="4466502" cy="347622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81179" y="5999650"/>
            <a:ext cx="65224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0065B4"/>
                </a:solidFill>
                <a:latin typeface="+mj-lt"/>
              </a:rPr>
              <a:t>limit the </a:t>
            </a:r>
            <a:r>
              <a:rPr lang="en-US" altLang="ko-KR" sz="1200" b="1" i="1" dirty="0">
                <a:solidFill>
                  <a:srgbClr val="0065B4"/>
                </a:solidFill>
                <a:latin typeface="+mj-lt"/>
              </a:rPr>
              <a:t>y </a:t>
            </a:r>
            <a:r>
              <a:rPr lang="en-US" altLang="ko-KR" sz="1200" b="1" dirty="0">
                <a:solidFill>
                  <a:srgbClr val="0065B4"/>
                </a:solidFill>
                <a:latin typeface="+mj-lt"/>
              </a:rPr>
              <a:t>range (</a:t>
            </a:r>
            <a:r>
              <a:rPr lang="en-US" altLang="ko-KR" sz="1100" b="1" dirty="0" err="1">
                <a:solidFill>
                  <a:srgbClr val="0065B4"/>
                </a:solidFill>
                <a:latin typeface="+mj-lt"/>
              </a:rPr>
              <a:t>ylim</a:t>
            </a:r>
            <a:r>
              <a:rPr lang="en-US" altLang="ko-KR" sz="1200" b="1" dirty="0">
                <a:solidFill>
                  <a:srgbClr val="0065B4"/>
                </a:solidFill>
                <a:latin typeface="+mj-lt"/>
              </a:rPr>
              <a:t>), trim the bars (</a:t>
            </a:r>
            <a:r>
              <a:rPr lang="en-US" altLang="ko-KR" sz="1100" b="1" dirty="0" err="1">
                <a:solidFill>
                  <a:srgbClr val="0065B4"/>
                </a:solidFill>
                <a:latin typeface="+mj-lt"/>
              </a:rPr>
              <a:t>xpd</a:t>
            </a:r>
            <a:r>
              <a:rPr lang="en-US" altLang="ko-KR" sz="1200" b="1" dirty="0">
                <a:solidFill>
                  <a:srgbClr val="0065B4"/>
                </a:solidFill>
                <a:latin typeface="+mj-lt"/>
              </a:rPr>
              <a:t>), add a title (</a:t>
            </a:r>
            <a:r>
              <a:rPr lang="en-US" altLang="ko-KR" sz="1100" b="1" dirty="0">
                <a:solidFill>
                  <a:srgbClr val="0065B4"/>
                </a:solidFill>
                <a:latin typeface="+mj-lt"/>
              </a:rPr>
              <a:t>main</a:t>
            </a:r>
            <a:r>
              <a:rPr lang="en-US" altLang="ko-KR" sz="1200" b="1" dirty="0">
                <a:solidFill>
                  <a:srgbClr val="0065B4"/>
                </a:solidFill>
                <a:latin typeface="+mj-lt"/>
              </a:rPr>
              <a:t>), </a:t>
            </a:r>
            <a:r>
              <a:rPr lang="en-US" altLang="ko-KR" sz="1200" b="1" dirty="0" smtClean="0">
                <a:solidFill>
                  <a:srgbClr val="0065B4"/>
                </a:solidFill>
                <a:latin typeface="+mj-lt"/>
              </a:rPr>
              <a:t>label the </a:t>
            </a:r>
            <a:r>
              <a:rPr lang="en-US" altLang="ko-KR" sz="1200" b="1" dirty="0">
                <a:solidFill>
                  <a:srgbClr val="0065B4"/>
                </a:solidFill>
                <a:latin typeface="+mj-lt"/>
              </a:rPr>
              <a:t>bars (</a:t>
            </a:r>
            <a:r>
              <a:rPr lang="en-US" altLang="ko-KR" sz="1100" b="1" dirty="0" err="1">
                <a:solidFill>
                  <a:srgbClr val="0065B4"/>
                </a:solidFill>
                <a:latin typeface="+mj-lt"/>
              </a:rPr>
              <a:t>names.arg</a:t>
            </a:r>
            <a:r>
              <a:rPr lang="en-US" altLang="ko-KR" sz="1200" b="1" dirty="0">
                <a:solidFill>
                  <a:srgbClr val="0065B4"/>
                </a:solidFill>
                <a:latin typeface="+mj-lt"/>
              </a:rPr>
              <a:t>)</a:t>
            </a:r>
            <a:endParaRPr lang="ko-KR" altLang="en-US" sz="1200" b="1" dirty="0">
              <a:solidFill>
                <a:srgbClr val="0065B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88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4506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Coloring a Bar Chart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387748" y="1055646"/>
            <a:ext cx="11279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b="1" dirty="0" err="1"/>
              <a:t>barplot</a:t>
            </a:r>
            <a:r>
              <a:rPr lang="en-US" altLang="ko-KR" b="1" dirty="0"/>
              <a:t>(heights, col=colors)</a:t>
            </a:r>
            <a:endParaRPr lang="ko-KR" altLang="en-US" sz="1600" dirty="0"/>
          </a:p>
        </p:txBody>
      </p:sp>
      <p:sp>
        <p:nvSpPr>
          <p:cNvPr id="2" name="직사각형 1"/>
          <p:cNvSpPr/>
          <p:nvPr/>
        </p:nvSpPr>
        <p:spPr>
          <a:xfrm>
            <a:off x="581179" y="1406695"/>
            <a:ext cx="10945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Birka"/>
              </a:rPr>
              <a:t>To shade the bar chart, we first convert the bars’ ranks to relative heights, expressed</a:t>
            </a:r>
          </a:p>
          <a:p>
            <a:r>
              <a:rPr lang="en-US" altLang="ko-KR" dirty="0">
                <a:latin typeface="Birka"/>
              </a:rPr>
              <a:t>as a value between zero and one: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40502" y="2053026"/>
            <a:ext cx="87424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 </a:t>
            </a:r>
            <a:r>
              <a:rPr lang="en-US" altLang="ko-KR" b="1" dirty="0" err="1" smtClean="0"/>
              <a:t>rel.hts</a:t>
            </a:r>
            <a:r>
              <a:rPr lang="en-US" altLang="ko-KR" b="1" dirty="0" smtClean="0"/>
              <a:t> </a:t>
            </a:r>
            <a:r>
              <a:rPr lang="en-US" altLang="ko-KR" b="1" dirty="0"/>
              <a:t>&lt;- (heights - min(heights)) / (max(heights) - min(heights</a:t>
            </a:r>
            <a:r>
              <a:rPr lang="en-US" altLang="ko-KR" b="1" dirty="0" smtClean="0"/>
              <a:t>))</a:t>
            </a:r>
          </a:p>
          <a:p>
            <a:endParaRPr lang="en-US" altLang="ko-KR" b="1" dirty="0" smtClean="0"/>
          </a:p>
          <a:p>
            <a:r>
              <a:rPr lang="en-US" altLang="ko-KR" dirty="0"/>
              <a:t>Then we convert the relative heights into a vector of grayscale colors while </a:t>
            </a:r>
            <a:r>
              <a:rPr lang="en-US" altLang="ko-KR" dirty="0" smtClean="0"/>
              <a:t>inverting the </a:t>
            </a:r>
            <a:r>
              <a:rPr lang="en-US" altLang="ko-KR" dirty="0"/>
              <a:t>relative heights so that </a:t>
            </a:r>
            <a:r>
              <a:rPr lang="en-US" altLang="ko-KR" dirty="0">
                <a:solidFill>
                  <a:srgbClr val="0065B4"/>
                </a:solidFill>
              </a:rPr>
              <a:t>the taller bars are dark, not light:</a:t>
            </a:r>
            <a:endParaRPr lang="en-US" altLang="ko-KR" b="1" dirty="0">
              <a:solidFill>
                <a:srgbClr val="0065B4"/>
              </a:solidFill>
            </a:endParaRPr>
          </a:p>
          <a:p>
            <a:r>
              <a:rPr lang="en-US" altLang="ko-KR" dirty="0"/>
              <a:t>&gt; </a:t>
            </a:r>
            <a:r>
              <a:rPr lang="en-US" altLang="ko-KR" b="1" dirty="0"/>
              <a:t>grays &lt;- gray(1 - </a:t>
            </a:r>
            <a:r>
              <a:rPr lang="en-US" altLang="ko-KR" b="1" dirty="0" err="1"/>
              <a:t>rel.hts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We could easily create a shaded bar chart in this way:</a:t>
            </a:r>
            <a:endParaRPr lang="en-US" altLang="ko-KR" dirty="0" smtClean="0"/>
          </a:p>
          <a:p>
            <a:r>
              <a:rPr lang="en-US" altLang="ko-KR" dirty="0" smtClean="0"/>
              <a:t>&gt; </a:t>
            </a:r>
            <a:r>
              <a:rPr lang="en-US" altLang="ko-KR" b="1" dirty="0" err="1"/>
              <a:t>barplot</a:t>
            </a:r>
            <a:r>
              <a:rPr lang="en-US" altLang="ko-KR" b="1" dirty="0"/>
              <a:t>(heights,</a:t>
            </a:r>
          </a:p>
          <a:p>
            <a:r>
              <a:rPr lang="en-US" altLang="ko-KR" dirty="0"/>
              <a:t>+ </a:t>
            </a:r>
            <a:r>
              <a:rPr lang="en-US" altLang="ko-KR" b="1" dirty="0"/>
              <a:t>col=grays,</a:t>
            </a:r>
          </a:p>
          <a:p>
            <a:r>
              <a:rPr lang="en-US" altLang="ko-KR" dirty="0"/>
              <a:t>+ </a:t>
            </a:r>
            <a:r>
              <a:rPr lang="en-US" altLang="ko-KR" b="1" dirty="0" err="1"/>
              <a:t>ylim</a:t>
            </a:r>
            <a:r>
              <a:rPr lang="en-US" altLang="ko-KR" b="1" dirty="0"/>
              <a:t>=c(50,90), </a:t>
            </a:r>
            <a:r>
              <a:rPr lang="en-US" altLang="ko-KR" b="1" dirty="0" err="1"/>
              <a:t>xpd</a:t>
            </a:r>
            <a:r>
              <a:rPr lang="en-US" altLang="ko-KR" b="1" dirty="0"/>
              <a:t>=FALSE,</a:t>
            </a:r>
          </a:p>
          <a:p>
            <a:r>
              <a:rPr lang="en-US" altLang="ko-KR" dirty="0"/>
              <a:t>+ </a:t>
            </a:r>
            <a:r>
              <a:rPr lang="en-US" altLang="ko-KR" b="1" dirty="0"/>
              <a:t>main="Mean Temp. By Month",</a:t>
            </a:r>
          </a:p>
          <a:p>
            <a:r>
              <a:rPr lang="en-US" altLang="ko-KR" dirty="0"/>
              <a:t>+ </a:t>
            </a:r>
            <a:r>
              <a:rPr lang="en-US" altLang="ko-KR" b="1" dirty="0" err="1"/>
              <a:t>names.arg</a:t>
            </a:r>
            <a:r>
              <a:rPr lang="en-US" altLang="ko-KR" b="1" dirty="0"/>
              <a:t>=c("May", "Jun", "Jul", "Aug", "Sep"),</a:t>
            </a:r>
          </a:p>
          <a:p>
            <a:r>
              <a:rPr lang="en-US" altLang="ko-KR" dirty="0"/>
              <a:t>+ </a:t>
            </a:r>
            <a:r>
              <a:rPr lang="en-US" altLang="ko-KR" b="1" dirty="0" err="1"/>
              <a:t>ylab</a:t>
            </a:r>
            <a:r>
              <a:rPr lang="en-US" altLang="ko-KR" b="1" dirty="0"/>
              <a:t>="Temp (deg. F)")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846" y="3094892"/>
            <a:ext cx="3648923" cy="283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4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7514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Plotting a Line from x and y Points</a:t>
            </a:r>
            <a:endParaRPr lang="ko-KR" altLang="en-US" sz="3600" dirty="0"/>
          </a:p>
        </p:txBody>
      </p:sp>
      <p:sp>
        <p:nvSpPr>
          <p:cNvPr id="7" name="직사각형 6"/>
          <p:cNvSpPr/>
          <p:nvPr/>
        </p:nvSpPr>
        <p:spPr>
          <a:xfrm>
            <a:off x="581179" y="881473"/>
            <a:ext cx="87424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Use the plot function with a plot type of "l" (the letter ell, not the digit one):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plot(x, y, type="l")</a:t>
            </a:r>
          </a:p>
          <a:p>
            <a:r>
              <a:rPr lang="en-US" altLang="ko-KR" dirty="0"/>
              <a:t>If your data is captured in a two-column data frame, you can plot the line segments</a:t>
            </a:r>
          </a:p>
          <a:p>
            <a:r>
              <a:rPr lang="en-US" altLang="ko-KR" dirty="0"/>
              <a:t>from data frame contents: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plot(</a:t>
            </a:r>
            <a:r>
              <a:rPr lang="en-US" altLang="ko-KR" b="1" dirty="0" err="1"/>
              <a:t>dfrm</a:t>
            </a:r>
            <a:r>
              <a:rPr lang="en-US" altLang="ko-KR" b="1" dirty="0"/>
              <a:t>, type="l")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18" y="3066973"/>
            <a:ext cx="5309597" cy="293598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879352" y="4649513"/>
            <a:ext cx="3022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latin typeface="TheSansMonoCd-W5Regular"/>
              </a:rPr>
              <a:t>&gt; </a:t>
            </a:r>
            <a:r>
              <a:rPr lang="en-US" altLang="ko-KR" b="1" smtClean="0">
                <a:latin typeface="TheSansMonoCd-W7Bold"/>
              </a:rPr>
              <a:t>plot(pressure, type="l")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879352" y="4341172"/>
            <a:ext cx="1945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plot(pressure)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3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9660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Changing the Type, Width, or Color of a Line</a:t>
            </a:r>
            <a:endParaRPr lang="ko-KR" altLang="en-US" sz="3600" dirty="0"/>
          </a:p>
        </p:txBody>
      </p:sp>
      <p:sp>
        <p:nvSpPr>
          <p:cNvPr id="7" name="직사각형 6"/>
          <p:cNvSpPr/>
          <p:nvPr/>
        </p:nvSpPr>
        <p:spPr>
          <a:xfrm>
            <a:off x="598252" y="1080556"/>
            <a:ext cx="98294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plot function (and other graphics functions) include parameters for controlling</a:t>
            </a:r>
          </a:p>
          <a:p>
            <a:r>
              <a:rPr lang="en-US" altLang="ko-KR" dirty="0"/>
              <a:t>the appearance of lines. Use the </a:t>
            </a:r>
            <a:r>
              <a:rPr lang="en-US" altLang="ko-KR" dirty="0" err="1"/>
              <a:t>lty</a:t>
            </a:r>
            <a:r>
              <a:rPr lang="en-US" altLang="ko-KR" dirty="0"/>
              <a:t> parameter to control the line type</a:t>
            </a:r>
            <a:r>
              <a:rPr lang="en-US" altLang="ko-KR" dirty="0" smtClean="0"/>
              <a:t>:</a:t>
            </a:r>
          </a:p>
          <a:p>
            <a:endParaRPr lang="en-US" altLang="ko-KR" dirty="0"/>
          </a:p>
          <a:p>
            <a:r>
              <a:rPr lang="en-US" altLang="ko-KR" dirty="0"/>
              <a:t>• </a:t>
            </a:r>
            <a:r>
              <a:rPr lang="en-US" altLang="ko-KR" dirty="0" err="1"/>
              <a:t>lty</a:t>
            </a:r>
            <a:r>
              <a:rPr lang="en-US" altLang="ko-KR" dirty="0"/>
              <a:t>="solid" or </a:t>
            </a:r>
            <a:r>
              <a:rPr lang="en-US" altLang="ko-KR" dirty="0" err="1"/>
              <a:t>lty</a:t>
            </a:r>
            <a:r>
              <a:rPr lang="en-US" altLang="ko-KR" dirty="0"/>
              <a:t>=1 (default)</a:t>
            </a:r>
          </a:p>
          <a:p>
            <a:r>
              <a:rPr lang="en-US" altLang="ko-KR" dirty="0"/>
              <a:t>• </a:t>
            </a:r>
            <a:r>
              <a:rPr lang="en-US" altLang="ko-KR" dirty="0" err="1"/>
              <a:t>lty</a:t>
            </a:r>
            <a:r>
              <a:rPr lang="en-US" altLang="ko-KR" dirty="0"/>
              <a:t>="dashed" or </a:t>
            </a:r>
            <a:r>
              <a:rPr lang="en-US" altLang="ko-KR" dirty="0" err="1"/>
              <a:t>lty</a:t>
            </a:r>
            <a:r>
              <a:rPr lang="en-US" altLang="ko-KR" dirty="0"/>
              <a:t>=2</a:t>
            </a:r>
          </a:p>
          <a:p>
            <a:r>
              <a:rPr lang="en-US" altLang="ko-KR" dirty="0"/>
              <a:t>• </a:t>
            </a:r>
            <a:r>
              <a:rPr lang="en-US" altLang="ko-KR" dirty="0" err="1"/>
              <a:t>lty</a:t>
            </a:r>
            <a:r>
              <a:rPr lang="en-US" altLang="ko-KR" dirty="0"/>
              <a:t>="dotted" or </a:t>
            </a:r>
            <a:r>
              <a:rPr lang="en-US" altLang="ko-KR" dirty="0" err="1"/>
              <a:t>lty</a:t>
            </a:r>
            <a:r>
              <a:rPr lang="en-US" altLang="ko-KR" dirty="0"/>
              <a:t>=3</a:t>
            </a:r>
          </a:p>
          <a:p>
            <a:r>
              <a:rPr lang="en-US" altLang="ko-KR" dirty="0"/>
              <a:t>• </a:t>
            </a:r>
            <a:r>
              <a:rPr lang="en-US" altLang="ko-KR" dirty="0" err="1"/>
              <a:t>lty</a:t>
            </a:r>
            <a:r>
              <a:rPr lang="en-US" altLang="ko-KR" dirty="0"/>
              <a:t>="</a:t>
            </a:r>
            <a:r>
              <a:rPr lang="en-US" altLang="ko-KR" dirty="0" err="1"/>
              <a:t>dotdash</a:t>
            </a:r>
            <a:r>
              <a:rPr lang="en-US" altLang="ko-KR" dirty="0"/>
              <a:t>" or </a:t>
            </a:r>
            <a:r>
              <a:rPr lang="en-US" altLang="ko-KR" dirty="0" err="1"/>
              <a:t>lty</a:t>
            </a:r>
            <a:r>
              <a:rPr lang="en-US" altLang="ko-KR" dirty="0"/>
              <a:t>=4</a:t>
            </a:r>
          </a:p>
          <a:p>
            <a:r>
              <a:rPr lang="en-US" altLang="ko-KR" dirty="0"/>
              <a:t>• </a:t>
            </a:r>
            <a:r>
              <a:rPr lang="en-US" altLang="ko-KR" dirty="0" err="1"/>
              <a:t>lty</a:t>
            </a:r>
            <a:r>
              <a:rPr lang="en-US" altLang="ko-KR" dirty="0"/>
              <a:t>="</a:t>
            </a:r>
            <a:r>
              <a:rPr lang="en-US" altLang="ko-KR" dirty="0" err="1"/>
              <a:t>longdash</a:t>
            </a:r>
            <a:r>
              <a:rPr lang="en-US" altLang="ko-KR" dirty="0"/>
              <a:t>" or </a:t>
            </a:r>
            <a:r>
              <a:rPr lang="en-US" altLang="ko-KR" dirty="0" err="1"/>
              <a:t>lty</a:t>
            </a:r>
            <a:r>
              <a:rPr lang="en-US" altLang="ko-KR" dirty="0"/>
              <a:t>=5</a:t>
            </a:r>
          </a:p>
          <a:p>
            <a:r>
              <a:rPr lang="en-US" altLang="ko-KR" dirty="0"/>
              <a:t>• </a:t>
            </a:r>
            <a:r>
              <a:rPr lang="en-US" altLang="ko-KR" dirty="0" err="1"/>
              <a:t>lty</a:t>
            </a:r>
            <a:r>
              <a:rPr lang="en-US" altLang="ko-KR" dirty="0"/>
              <a:t>="</a:t>
            </a:r>
            <a:r>
              <a:rPr lang="en-US" altLang="ko-KR" dirty="0" err="1"/>
              <a:t>twodash</a:t>
            </a:r>
            <a:r>
              <a:rPr lang="en-US" altLang="ko-KR" dirty="0"/>
              <a:t>" or </a:t>
            </a:r>
            <a:r>
              <a:rPr lang="en-US" altLang="ko-KR" dirty="0" err="1"/>
              <a:t>lty</a:t>
            </a:r>
            <a:r>
              <a:rPr lang="en-US" altLang="ko-KR" dirty="0"/>
              <a:t>=6</a:t>
            </a:r>
          </a:p>
          <a:p>
            <a:r>
              <a:rPr lang="en-US" altLang="ko-KR" dirty="0"/>
              <a:t>• </a:t>
            </a:r>
            <a:r>
              <a:rPr lang="en-US" altLang="ko-KR" dirty="0" err="1"/>
              <a:t>lty</a:t>
            </a:r>
            <a:r>
              <a:rPr lang="en-US" altLang="ko-KR" dirty="0"/>
              <a:t>="blank" or </a:t>
            </a:r>
            <a:r>
              <a:rPr lang="en-US" altLang="ko-KR" dirty="0" err="1"/>
              <a:t>lty</a:t>
            </a:r>
            <a:r>
              <a:rPr lang="en-US" altLang="ko-KR" dirty="0"/>
              <a:t>=0 (inhibits </a:t>
            </a:r>
            <a:r>
              <a:rPr lang="en-US" altLang="ko-KR" dirty="0" smtClean="0"/>
              <a:t>drawing)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98252" y="4190505"/>
            <a:ext cx="975908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Use the </a:t>
            </a:r>
            <a:r>
              <a:rPr lang="en-US" altLang="ko-KR" sz="1600" b="1" dirty="0" err="1">
                <a:latin typeface="+mj-lt"/>
              </a:rPr>
              <a:t>lwd</a:t>
            </a:r>
            <a:r>
              <a:rPr lang="en-US" altLang="ko-KR" sz="1600" b="1" dirty="0">
                <a:latin typeface="+mj-lt"/>
              </a:rPr>
              <a:t> </a:t>
            </a:r>
            <a:r>
              <a:rPr lang="en-US" altLang="ko-KR" b="1" dirty="0">
                <a:latin typeface="+mj-lt"/>
              </a:rPr>
              <a:t>parameter to control the line width </a:t>
            </a:r>
            <a:r>
              <a:rPr lang="en-US" altLang="ko-KR" dirty="0">
                <a:latin typeface="+mj-lt"/>
              </a:rPr>
              <a:t>or thickness. By default, lines have a</a:t>
            </a:r>
          </a:p>
          <a:p>
            <a:r>
              <a:rPr lang="en-US" altLang="ko-KR" dirty="0">
                <a:latin typeface="+mj-lt"/>
              </a:rPr>
              <a:t>width of 1: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>
                <a:latin typeface="+mj-lt"/>
              </a:rPr>
              <a:t>plot(x, y, type="l", </a:t>
            </a:r>
            <a:r>
              <a:rPr lang="en-US" altLang="ko-KR" sz="1400" b="1" dirty="0" err="1">
                <a:latin typeface="+mj-lt"/>
              </a:rPr>
              <a:t>lwd</a:t>
            </a:r>
            <a:r>
              <a:rPr lang="en-US" altLang="ko-KR" sz="1400" b="1" dirty="0">
                <a:latin typeface="+mj-lt"/>
              </a:rPr>
              <a:t>=2) </a:t>
            </a:r>
            <a:r>
              <a:rPr lang="en-US" altLang="ko-KR" sz="1400" dirty="0">
                <a:latin typeface="+mj-lt"/>
              </a:rPr>
              <a:t># Draw a thicker line</a:t>
            </a:r>
          </a:p>
          <a:p>
            <a:r>
              <a:rPr lang="en-US" altLang="ko-KR" dirty="0">
                <a:latin typeface="+mj-lt"/>
              </a:rPr>
              <a:t>Use the </a:t>
            </a:r>
            <a:r>
              <a:rPr lang="en-US" altLang="ko-KR" sz="1600" b="1" dirty="0">
                <a:latin typeface="+mj-lt"/>
              </a:rPr>
              <a:t>col </a:t>
            </a:r>
            <a:r>
              <a:rPr lang="en-US" altLang="ko-KR" b="1" dirty="0">
                <a:latin typeface="+mj-lt"/>
              </a:rPr>
              <a:t>parameter to control line color. </a:t>
            </a:r>
            <a:r>
              <a:rPr lang="en-US" altLang="ko-KR" dirty="0">
                <a:latin typeface="+mj-lt"/>
              </a:rPr>
              <a:t>By default, lines are drawn in black: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>
                <a:latin typeface="+mj-lt"/>
              </a:rPr>
              <a:t>plot(x, y, type="l", col="red") </a:t>
            </a:r>
            <a:r>
              <a:rPr lang="en-US" altLang="ko-KR" sz="1400" dirty="0">
                <a:latin typeface="+mj-lt"/>
              </a:rPr>
              <a:t># Draw a red line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17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5631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Plotting Multiple Datasets</a:t>
            </a:r>
            <a:endParaRPr lang="ko-KR" altLang="en-US" sz="3600" dirty="0"/>
          </a:p>
        </p:txBody>
      </p:sp>
      <p:sp>
        <p:nvSpPr>
          <p:cNvPr id="7" name="직사각형 6"/>
          <p:cNvSpPr/>
          <p:nvPr/>
        </p:nvSpPr>
        <p:spPr>
          <a:xfrm>
            <a:off x="543329" y="2945992"/>
            <a:ext cx="98294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b="1" dirty="0" err="1"/>
              <a:t>xlim</a:t>
            </a:r>
            <a:r>
              <a:rPr lang="en-US" altLang="ko-KR" b="1" dirty="0"/>
              <a:t> &lt;- range(c(x1,x2))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ylim</a:t>
            </a:r>
            <a:r>
              <a:rPr lang="en-US" altLang="ko-KR" b="1" dirty="0"/>
              <a:t> &lt;- range(c(y1,y2))</a:t>
            </a:r>
          </a:p>
          <a:p>
            <a:r>
              <a:rPr lang="fr-FR" altLang="ko-KR" dirty="0"/>
              <a:t>&gt; </a:t>
            </a:r>
            <a:r>
              <a:rPr lang="fr-FR" altLang="ko-KR" b="1" dirty="0"/>
              <a:t>plot(x1, y1, type="l", xlim=xlim, ylim=ylim)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lines(x2, y2, </a:t>
            </a:r>
            <a:r>
              <a:rPr lang="en-US" altLang="ko-KR" b="1" dirty="0" err="1"/>
              <a:t>lty</a:t>
            </a:r>
            <a:r>
              <a:rPr lang="en-US" altLang="ko-KR" b="1" dirty="0"/>
              <a:t>="dashed")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285" y="2273362"/>
            <a:ext cx="5661288" cy="313045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43329" y="1462348"/>
            <a:ext cx="9144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Initialize the plot using a high-level graphics function such as </a:t>
            </a:r>
            <a:r>
              <a:rPr lang="en-US" altLang="ko-KR" sz="1600" dirty="0">
                <a:latin typeface="+mj-lt"/>
              </a:rPr>
              <a:t>plot </a:t>
            </a:r>
            <a:r>
              <a:rPr lang="en-US" altLang="ko-KR" dirty="0">
                <a:latin typeface="+mj-lt"/>
              </a:rPr>
              <a:t>or </a:t>
            </a:r>
            <a:r>
              <a:rPr lang="en-US" altLang="ko-KR" sz="1600" dirty="0">
                <a:latin typeface="+mj-lt"/>
              </a:rPr>
              <a:t>curve</a:t>
            </a:r>
            <a:r>
              <a:rPr lang="en-US" altLang="ko-KR" dirty="0">
                <a:latin typeface="+mj-lt"/>
              </a:rPr>
              <a:t>. </a:t>
            </a:r>
            <a:endParaRPr lang="en-US" altLang="ko-KR" dirty="0" smtClean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Then add additional </a:t>
            </a:r>
            <a:r>
              <a:rPr lang="en-US" altLang="ko-KR" dirty="0">
                <a:latin typeface="+mj-lt"/>
              </a:rPr>
              <a:t>datasets using low-level functions such as </a:t>
            </a:r>
            <a:r>
              <a:rPr lang="en-US" altLang="ko-KR" sz="1600" dirty="0">
                <a:latin typeface="+mj-lt"/>
              </a:rPr>
              <a:t>lines </a:t>
            </a:r>
            <a:r>
              <a:rPr lang="en-US" altLang="ko-KR" dirty="0">
                <a:latin typeface="+mj-lt"/>
              </a:rPr>
              <a:t>and </a:t>
            </a:r>
            <a:r>
              <a:rPr lang="en-US" altLang="ko-KR" sz="1600" dirty="0">
                <a:latin typeface="+mj-lt"/>
              </a:rPr>
              <a:t>points</a:t>
            </a:r>
            <a:r>
              <a:rPr lang="en-US" altLang="ko-KR" dirty="0">
                <a:latin typeface="+mj-lt"/>
              </a:rPr>
              <a:t>.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979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7533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Adding Vertical or Horizontal Lines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543329" y="1112883"/>
            <a:ext cx="9144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b="1" dirty="0" err="1"/>
              <a:t>abline</a:t>
            </a:r>
            <a:r>
              <a:rPr lang="en-US" altLang="ko-KR" b="1" dirty="0"/>
              <a:t>(v=x) </a:t>
            </a:r>
            <a:r>
              <a:rPr lang="en-US" altLang="ko-KR" dirty="0"/>
              <a:t># Draw a vertical line at x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abline</a:t>
            </a:r>
            <a:r>
              <a:rPr lang="en-US" altLang="ko-KR" b="1" dirty="0"/>
              <a:t>(h=y) </a:t>
            </a:r>
            <a:r>
              <a:rPr lang="en-US" altLang="ko-KR" dirty="0"/>
              <a:t># Draw a horizontal line at y</a:t>
            </a:r>
            <a:endParaRPr lang="ko-KR" altLang="en-US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020" y="1586720"/>
            <a:ext cx="5283219" cy="41118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58095" y="26244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plot(</a:t>
            </a:r>
            <a:r>
              <a:rPr lang="en-US" altLang="ko-KR" b="1" dirty="0" err="1">
                <a:latin typeface="TheSansMonoCd-W7Bold"/>
              </a:rPr>
              <a:t>samp</a:t>
            </a:r>
            <a:r>
              <a:rPr lang="en-US" altLang="ko-KR" b="1" dirty="0">
                <a:latin typeface="TheSansMonoCd-W7Bold"/>
              </a:rPr>
              <a:t>)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m &lt;- mean(</a:t>
            </a:r>
            <a:r>
              <a:rPr lang="en-US" altLang="ko-KR" b="1" dirty="0" err="1">
                <a:latin typeface="TheSansMonoCd-W7Bold"/>
              </a:rPr>
              <a:t>samp</a:t>
            </a:r>
            <a:r>
              <a:rPr lang="en-US" altLang="ko-KR" b="1" dirty="0">
                <a:latin typeface="TheSansMonoCd-W7Bold"/>
              </a:rPr>
              <a:t>)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 err="1">
                <a:latin typeface="TheSansMonoCd-W7Bold"/>
              </a:rPr>
              <a:t>abline</a:t>
            </a:r>
            <a:r>
              <a:rPr lang="en-US" altLang="ko-KR" b="1" dirty="0">
                <a:latin typeface="TheSansMonoCd-W7Bold"/>
              </a:rPr>
              <a:t>(h=m)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58095" y="36984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 err="1">
                <a:latin typeface="TheSansMonoCd-W7Bold"/>
              </a:rPr>
              <a:t>stdevs</a:t>
            </a:r>
            <a:r>
              <a:rPr lang="en-US" altLang="ko-KR" b="1" dirty="0">
                <a:latin typeface="TheSansMonoCd-W7Bold"/>
              </a:rPr>
              <a:t> &lt;- m + c(-2,-1,+1,+2)*</a:t>
            </a:r>
            <a:r>
              <a:rPr lang="en-US" altLang="ko-KR" b="1" dirty="0" err="1">
                <a:latin typeface="TheSansMonoCd-W7Bold"/>
              </a:rPr>
              <a:t>sd</a:t>
            </a:r>
            <a:r>
              <a:rPr lang="en-US" altLang="ko-KR" b="1" dirty="0">
                <a:latin typeface="TheSansMonoCd-W7Bold"/>
              </a:rPr>
              <a:t>(</a:t>
            </a:r>
            <a:r>
              <a:rPr lang="en-US" altLang="ko-KR" b="1" dirty="0" err="1">
                <a:latin typeface="TheSansMonoCd-W7Bold"/>
              </a:rPr>
              <a:t>samp</a:t>
            </a:r>
            <a:r>
              <a:rPr lang="en-US" altLang="ko-KR" b="1" dirty="0">
                <a:latin typeface="TheSansMonoCd-W7Bold"/>
              </a:rPr>
              <a:t>)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 err="1">
                <a:latin typeface="TheSansMonoCd-W7Bold"/>
              </a:rPr>
              <a:t>abline</a:t>
            </a:r>
            <a:r>
              <a:rPr lang="en-US" altLang="ko-KR" b="1" dirty="0">
                <a:latin typeface="TheSansMonoCd-W7Bold"/>
              </a:rPr>
              <a:t>(h=</a:t>
            </a:r>
            <a:r>
              <a:rPr lang="en-US" altLang="ko-KR" b="1" dirty="0" err="1">
                <a:latin typeface="TheSansMonoCd-W7Bold"/>
              </a:rPr>
              <a:t>stdevs</a:t>
            </a:r>
            <a:r>
              <a:rPr lang="en-US" altLang="ko-KR" b="1" dirty="0">
                <a:latin typeface="TheSansMonoCd-W7Bold"/>
              </a:rPr>
              <a:t>, </a:t>
            </a:r>
            <a:r>
              <a:rPr lang="en-US" altLang="ko-KR" b="1" dirty="0" err="1">
                <a:latin typeface="TheSansMonoCd-W7Bold"/>
              </a:rPr>
              <a:t>lty</a:t>
            </a:r>
            <a:r>
              <a:rPr lang="en-US" altLang="ko-KR" b="1" dirty="0">
                <a:latin typeface="TheSansMonoCd-W7Bold"/>
              </a:rPr>
              <a:t>="dotted")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8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4234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Creating a Box Plot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543329" y="881687"/>
            <a:ext cx="9144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Use boxplot(x), where x is a vector of numeric values.</a:t>
            </a:r>
            <a:endParaRPr lang="ko-KR" altLang="en-US" dirty="0"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351" y="2303584"/>
            <a:ext cx="5236104" cy="407520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43329" y="1464202"/>
            <a:ext cx="113966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• </a:t>
            </a:r>
            <a:r>
              <a:rPr lang="en-US" altLang="ko-KR" dirty="0" smtClean="0"/>
              <a:t>The </a:t>
            </a:r>
            <a:r>
              <a:rPr lang="en-US" altLang="ko-KR" b="1" dirty="0"/>
              <a:t>thick line </a:t>
            </a:r>
            <a:r>
              <a:rPr lang="en-US" altLang="ko-KR" dirty="0"/>
              <a:t>in the middle is the </a:t>
            </a:r>
            <a:r>
              <a:rPr lang="en-US" altLang="ko-KR" b="1" dirty="0"/>
              <a:t>median.</a:t>
            </a:r>
          </a:p>
          <a:p>
            <a:r>
              <a:rPr lang="en-US" altLang="ko-KR" dirty="0"/>
              <a:t>• The box surrounding the median identifies the first and third quartiles; </a:t>
            </a:r>
            <a:endParaRPr lang="en-US" altLang="ko-KR" dirty="0" smtClean="0"/>
          </a:p>
          <a:p>
            <a:r>
              <a:rPr lang="en-US" altLang="ko-KR" b="1" dirty="0" smtClean="0"/>
              <a:t>the bottom of </a:t>
            </a:r>
            <a:r>
              <a:rPr lang="en-US" altLang="ko-KR" b="1" dirty="0"/>
              <a:t>the box is Q1, and the top is Q3</a:t>
            </a:r>
            <a:r>
              <a:rPr lang="en-US" altLang="ko-KR" b="1" dirty="0" smtClean="0"/>
              <a:t>.</a:t>
            </a:r>
          </a:p>
          <a:p>
            <a:r>
              <a:rPr lang="en-US" altLang="ko-KR" dirty="0"/>
              <a:t>• The “whiskers” above and below the box </a:t>
            </a:r>
            <a:r>
              <a:rPr lang="en-US" altLang="ko-KR" b="1" dirty="0"/>
              <a:t>show the range of the data, </a:t>
            </a:r>
            <a:r>
              <a:rPr lang="en-US" altLang="ko-KR" b="1" dirty="0" smtClean="0"/>
              <a:t>excluding outliers</a:t>
            </a:r>
            <a:r>
              <a:rPr lang="en-US" altLang="ko-KR" b="1" dirty="0"/>
              <a:t>.</a:t>
            </a:r>
          </a:p>
          <a:p>
            <a:r>
              <a:rPr lang="en-US" altLang="ko-KR" dirty="0"/>
              <a:t>• The </a:t>
            </a:r>
            <a:r>
              <a:rPr lang="en-US" altLang="ko-KR" b="1" dirty="0"/>
              <a:t>circles identify outliers. </a:t>
            </a:r>
            <a:endParaRPr lang="en-US" altLang="ko-KR" b="1" dirty="0" smtClean="0"/>
          </a:p>
          <a:p>
            <a:r>
              <a:rPr lang="en-US" altLang="ko-KR" dirty="0" smtClean="0"/>
              <a:t>By </a:t>
            </a:r>
            <a:r>
              <a:rPr lang="en-US" altLang="ko-KR" dirty="0"/>
              <a:t>default, an outlier is defined as any value that is</a:t>
            </a:r>
          </a:p>
          <a:p>
            <a:r>
              <a:rPr lang="en-US" altLang="ko-KR" dirty="0"/>
              <a:t>farther than 1.5 × IQR away from the box. 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/>
              <a:t>IQR is the </a:t>
            </a:r>
            <a:r>
              <a:rPr lang="en-US" altLang="ko-KR" i="1" dirty="0"/>
              <a:t>interquartile range</a:t>
            </a:r>
            <a:r>
              <a:rPr lang="en-US" altLang="ko-KR" dirty="0"/>
              <a:t>, </a:t>
            </a:r>
            <a:r>
              <a:rPr lang="en-US" altLang="ko-KR" dirty="0" smtClean="0"/>
              <a:t>or Q3 </a:t>
            </a:r>
            <a:r>
              <a:rPr lang="en-US" altLang="ko-KR" dirty="0"/>
              <a:t>− Q1.) </a:t>
            </a:r>
            <a:endParaRPr lang="en-US" altLang="ko-KR" dirty="0" smtClean="0"/>
          </a:p>
          <a:p>
            <a:r>
              <a:rPr lang="en-US" altLang="ko-KR" dirty="0" smtClean="0"/>
              <a:t>In </a:t>
            </a:r>
            <a:r>
              <a:rPr lang="en-US" altLang="ko-KR" dirty="0"/>
              <a:t>this example, there are three outliers.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617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9381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Creating One Box Plot for Each Factor Level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490575" y="1011167"/>
            <a:ext cx="113966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Use the boxplot function with a formula:</a:t>
            </a:r>
          </a:p>
          <a:p>
            <a:r>
              <a:rPr lang="en-US" altLang="ko-KR" dirty="0"/>
              <a:t>&gt; boxplot(x ~ f)</a:t>
            </a:r>
          </a:p>
          <a:p>
            <a:r>
              <a:rPr lang="en-US" altLang="ko-KR" dirty="0"/>
              <a:t>Here, </a:t>
            </a:r>
            <a:r>
              <a:rPr lang="en-US" altLang="ko-KR" b="1" dirty="0">
                <a:solidFill>
                  <a:srgbClr val="0065B4"/>
                </a:solidFill>
              </a:rPr>
              <a:t>x is the numeric variable </a:t>
            </a:r>
            <a:r>
              <a:rPr lang="en-US" altLang="ko-KR" dirty="0"/>
              <a:t>and </a:t>
            </a:r>
            <a:r>
              <a:rPr lang="en-US" altLang="ko-KR" b="1" dirty="0">
                <a:solidFill>
                  <a:srgbClr val="0065B4"/>
                </a:solidFill>
              </a:rPr>
              <a:t>f is the factor.</a:t>
            </a:r>
          </a:p>
          <a:p>
            <a:r>
              <a:rPr lang="en-US" altLang="ko-KR" dirty="0"/>
              <a:t>You can also use the two-argument form of the plot function, being careful to put </a:t>
            </a:r>
            <a:r>
              <a:rPr lang="en-US" altLang="ko-KR" dirty="0" smtClean="0"/>
              <a:t>the factor </a:t>
            </a:r>
            <a:r>
              <a:rPr lang="en-US" altLang="ko-KR" dirty="0"/>
              <a:t>first:</a:t>
            </a:r>
          </a:p>
          <a:p>
            <a:r>
              <a:rPr lang="en-US" altLang="ko-KR" dirty="0"/>
              <a:t>&gt; plot(f, x)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90575" y="345774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data(</a:t>
            </a:r>
            <a:r>
              <a:rPr lang="en-US" altLang="ko-KR" b="1" dirty="0" err="1">
                <a:latin typeface="TheSansMonoCd-W7Bold"/>
              </a:rPr>
              <a:t>UScereal</a:t>
            </a:r>
            <a:r>
              <a:rPr lang="en-US" altLang="ko-KR" b="1" dirty="0">
                <a:latin typeface="TheSansMonoCd-W7Bold"/>
              </a:rPr>
              <a:t>, package="MASS")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boxplot(sugars ~ shelf, data=</a:t>
            </a:r>
            <a:r>
              <a:rPr lang="en-US" altLang="ko-KR" b="1" dirty="0" err="1">
                <a:latin typeface="TheSansMonoCd-W7Bold"/>
              </a:rPr>
              <a:t>UScereal</a:t>
            </a:r>
            <a:r>
              <a:rPr lang="en-US" altLang="ko-KR" b="1" dirty="0">
                <a:latin typeface="TheSansMonoCd-W7Bold"/>
              </a:rPr>
              <a:t>,</a:t>
            </a:r>
          </a:p>
          <a:p>
            <a:r>
              <a:rPr lang="en-US" altLang="ko-KR" dirty="0">
                <a:latin typeface="TheSansMonoCd-W5Regular"/>
              </a:rPr>
              <a:t>+ </a:t>
            </a:r>
            <a:r>
              <a:rPr lang="en-US" altLang="ko-KR" b="1" dirty="0">
                <a:latin typeface="TheSansMonoCd-W7Bold"/>
              </a:rPr>
              <a:t>main="Sugar Content by Shelf",</a:t>
            </a:r>
          </a:p>
          <a:p>
            <a:r>
              <a:rPr lang="en-US" altLang="ko-KR" dirty="0">
                <a:latin typeface="TheSansMonoCd-W5Regular"/>
              </a:rPr>
              <a:t>+ </a:t>
            </a:r>
            <a:r>
              <a:rPr lang="en-US" altLang="ko-KR" b="1" dirty="0" err="1">
                <a:latin typeface="TheSansMonoCd-W7Bold"/>
              </a:rPr>
              <a:t>xlab</a:t>
            </a:r>
            <a:r>
              <a:rPr lang="en-US" altLang="ko-KR" b="1" dirty="0">
                <a:latin typeface="TheSansMonoCd-W7Bold"/>
              </a:rPr>
              <a:t>="Shelf", </a:t>
            </a:r>
            <a:r>
              <a:rPr lang="en-US" altLang="ko-KR" b="1" dirty="0" err="1">
                <a:latin typeface="TheSansMonoCd-W7Bold"/>
              </a:rPr>
              <a:t>ylab</a:t>
            </a:r>
            <a:r>
              <a:rPr lang="en-US" altLang="ko-KR" b="1" dirty="0">
                <a:latin typeface="TheSansMonoCd-W7Bold"/>
              </a:rPr>
              <a:t>="Sugar (grams per portion)")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335" y="2444261"/>
            <a:ext cx="4663320" cy="362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2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4672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Creating a Histogram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490575" y="1932609"/>
            <a:ext cx="4321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b="1" dirty="0"/>
              <a:t>data(Cars93, package="MASS")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hist</a:t>
            </a:r>
            <a:r>
              <a:rPr lang="en-US" altLang="ko-KR" b="1" dirty="0"/>
              <a:t>(Cars93$MPG.city)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90575" y="3175546"/>
            <a:ext cx="5154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 err="1">
                <a:latin typeface="TheSansMonoCd-W7Bold"/>
              </a:rPr>
              <a:t>hist</a:t>
            </a:r>
            <a:r>
              <a:rPr lang="en-US" altLang="ko-KR" b="1" dirty="0">
                <a:latin typeface="TheSansMonoCd-W7Bold"/>
              </a:rPr>
              <a:t>(Cars93$MPG.city, 20, main="City MPG (1993)", </a:t>
            </a:r>
            <a:r>
              <a:rPr lang="en-US" altLang="ko-KR" b="1" dirty="0" err="1">
                <a:latin typeface="TheSansMonoCd-W7Bold"/>
              </a:rPr>
              <a:t>xlab</a:t>
            </a:r>
            <a:r>
              <a:rPr lang="en-US" altLang="ko-KR" b="1" dirty="0">
                <a:latin typeface="TheSansMonoCd-W7Bold"/>
              </a:rPr>
              <a:t>="MPG")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52" y="1673731"/>
            <a:ext cx="5719833" cy="316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6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625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Notes on Graphics Functions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275573" y="1980658"/>
            <a:ext cx="4128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plot</a:t>
            </a:r>
          </a:p>
          <a:p>
            <a:r>
              <a:rPr lang="en-US" altLang="ko-KR" dirty="0"/>
              <a:t>Generic plotting function</a:t>
            </a:r>
          </a:p>
          <a:p>
            <a:r>
              <a:rPr lang="en-US" altLang="ko-KR" dirty="0"/>
              <a:t>boxplot</a:t>
            </a:r>
          </a:p>
          <a:p>
            <a:r>
              <a:rPr lang="en-US" altLang="ko-KR" dirty="0"/>
              <a:t>Create a box plot</a:t>
            </a:r>
          </a:p>
          <a:p>
            <a:r>
              <a:rPr lang="en-US" altLang="ko-KR" dirty="0" err="1"/>
              <a:t>hist</a:t>
            </a:r>
            <a:endParaRPr lang="en-US" altLang="ko-KR" dirty="0"/>
          </a:p>
          <a:p>
            <a:r>
              <a:rPr lang="en-US" altLang="ko-KR" dirty="0"/>
              <a:t>Create a histogram</a:t>
            </a:r>
          </a:p>
          <a:p>
            <a:r>
              <a:rPr lang="en-US" altLang="ko-KR" dirty="0" err="1"/>
              <a:t>qqnorm</a:t>
            </a:r>
            <a:endParaRPr lang="en-US" altLang="ko-KR" dirty="0"/>
          </a:p>
          <a:p>
            <a:r>
              <a:rPr lang="it-IT" altLang="ko-KR" dirty="0"/>
              <a:t>Create a quantile-quantile (Q-Q) plot</a:t>
            </a:r>
          </a:p>
          <a:p>
            <a:r>
              <a:rPr lang="en-US" altLang="ko-KR" dirty="0"/>
              <a:t>curve</a:t>
            </a:r>
          </a:p>
          <a:p>
            <a:r>
              <a:rPr lang="en-US" altLang="ko-KR" dirty="0"/>
              <a:t>Graph a function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522718" y="1892735"/>
            <a:ext cx="750916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j-lt"/>
              </a:rPr>
              <a:t>A </a:t>
            </a:r>
            <a:r>
              <a:rPr lang="en-US" altLang="ko-KR" sz="1400" i="1" dirty="0">
                <a:latin typeface="+mj-lt"/>
              </a:rPr>
              <a:t>low-level graphics function </a:t>
            </a:r>
            <a:r>
              <a:rPr lang="en-US" altLang="ko-KR" sz="1400" dirty="0">
                <a:latin typeface="+mj-lt"/>
              </a:rPr>
              <a:t>cannot start a new graph. Rather, it adds something to an</a:t>
            </a:r>
          </a:p>
          <a:p>
            <a:r>
              <a:rPr lang="en-US" altLang="ko-KR" sz="1400" dirty="0">
                <a:latin typeface="+mj-lt"/>
              </a:rPr>
              <a:t>existing graph: points, lines, text, adornments, and so forth. Examples include:</a:t>
            </a:r>
          </a:p>
          <a:p>
            <a:r>
              <a:rPr lang="en-US" altLang="ko-KR" sz="1200" dirty="0">
                <a:latin typeface="+mj-lt"/>
              </a:rPr>
              <a:t>points</a:t>
            </a:r>
          </a:p>
          <a:p>
            <a:r>
              <a:rPr lang="en-US" altLang="ko-KR" sz="1400" dirty="0">
                <a:latin typeface="+mj-lt"/>
              </a:rPr>
              <a:t>Add points</a:t>
            </a:r>
          </a:p>
          <a:p>
            <a:r>
              <a:rPr lang="en-US" altLang="ko-KR" sz="1200" dirty="0">
                <a:latin typeface="+mj-lt"/>
              </a:rPr>
              <a:t>lines</a:t>
            </a:r>
          </a:p>
          <a:p>
            <a:r>
              <a:rPr lang="en-US" altLang="ko-KR" sz="1400" dirty="0">
                <a:latin typeface="+mj-lt"/>
              </a:rPr>
              <a:t>Add lines</a:t>
            </a:r>
          </a:p>
          <a:p>
            <a:r>
              <a:rPr lang="en-US" altLang="ko-KR" sz="1200" dirty="0" err="1">
                <a:latin typeface="+mj-lt"/>
              </a:rPr>
              <a:t>abline</a:t>
            </a:r>
            <a:endParaRPr lang="en-US" altLang="ko-KR" sz="1200" dirty="0">
              <a:latin typeface="+mj-lt"/>
            </a:endParaRPr>
          </a:p>
          <a:p>
            <a:r>
              <a:rPr lang="en-US" altLang="ko-KR" sz="1400" dirty="0">
                <a:latin typeface="+mj-lt"/>
              </a:rPr>
              <a:t>Add a straight line</a:t>
            </a:r>
          </a:p>
          <a:p>
            <a:r>
              <a:rPr lang="en-US" altLang="ko-KR" sz="1200" dirty="0">
                <a:latin typeface="+mj-lt"/>
              </a:rPr>
              <a:t>segments</a:t>
            </a:r>
          </a:p>
          <a:p>
            <a:r>
              <a:rPr lang="en-US" altLang="ko-KR" sz="1400" dirty="0">
                <a:latin typeface="+mj-lt"/>
              </a:rPr>
              <a:t>Add line segments</a:t>
            </a:r>
          </a:p>
          <a:p>
            <a:r>
              <a:rPr lang="en-US" altLang="ko-KR" sz="1200" dirty="0">
                <a:latin typeface="+mj-lt"/>
              </a:rPr>
              <a:t>polygon</a:t>
            </a:r>
          </a:p>
          <a:p>
            <a:r>
              <a:rPr lang="en-US" altLang="ko-KR" sz="1400" dirty="0">
                <a:latin typeface="+mj-lt"/>
              </a:rPr>
              <a:t>Add a closed polygon</a:t>
            </a:r>
          </a:p>
          <a:p>
            <a:r>
              <a:rPr lang="en-US" altLang="ko-KR" sz="1200" dirty="0">
                <a:latin typeface="+mj-lt"/>
              </a:rPr>
              <a:t>text</a:t>
            </a:r>
          </a:p>
          <a:p>
            <a:r>
              <a:rPr lang="en-US" altLang="ko-KR" sz="1400" dirty="0">
                <a:latin typeface="+mj-lt"/>
              </a:rPr>
              <a:t>Add text</a:t>
            </a:r>
          </a:p>
          <a:p>
            <a:r>
              <a:rPr lang="en-US" altLang="ko-KR" sz="1400" dirty="0">
                <a:latin typeface="+mj-lt"/>
              </a:rPr>
              <a:t>You must call a high-level graphics routine </a:t>
            </a:r>
            <a:r>
              <a:rPr lang="en-US" altLang="ko-KR" sz="1400" i="1" dirty="0">
                <a:latin typeface="+mj-lt"/>
              </a:rPr>
              <a:t>before </a:t>
            </a:r>
            <a:r>
              <a:rPr lang="en-US" altLang="ko-KR" sz="1400" dirty="0">
                <a:latin typeface="+mj-lt"/>
              </a:rPr>
              <a:t>calling a low-level graphics routine.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27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9061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Adding a Density Estimate to a Histogram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490575" y="979828"/>
            <a:ext cx="95567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Use the density function to approximate the sample density; then use lines to draw</a:t>
            </a:r>
          </a:p>
          <a:p>
            <a:r>
              <a:rPr lang="en-US" altLang="ko-KR" dirty="0"/>
              <a:t>the approximation: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hist</a:t>
            </a:r>
            <a:r>
              <a:rPr lang="en-US" altLang="ko-KR" b="1" dirty="0"/>
              <a:t>(x, </a:t>
            </a:r>
            <a:r>
              <a:rPr lang="en-US" altLang="ko-KR" b="1" dirty="0" err="1"/>
              <a:t>prob</a:t>
            </a:r>
            <a:r>
              <a:rPr lang="en-US" altLang="ko-KR" b="1" dirty="0"/>
              <a:t>=T) </a:t>
            </a:r>
            <a:r>
              <a:rPr lang="en-US" altLang="ko-KR" dirty="0"/>
              <a:t># Histogram of x, using a probability scale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lines(density(x)) </a:t>
            </a:r>
            <a:r>
              <a:rPr lang="en-US" altLang="ko-KR" dirty="0"/>
              <a:t># Graph the approximate density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14972" y="29230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 err="1">
                <a:latin typeface="TheSansMonoCd-W7Bold"/>
              </a:rPr>
              <a:t>samp</a:t>
            </a:r>
            <a:r>
              <a:rPr lang="en-US" altLang="ko-KR" b="1" dirty="0">
                <a:latin typeface="TheSansMonoCd-W7Bold"/>
              </a:rPr>
              <a:t> &lt;- </a:t>
            </a:r>
            <a:r>
              <a:rPr lang="en-US" altLang="ko-KR" b="1" dirty="0" err="1">
                <a:latin typeface="TheSansMonoCd-W7Bold"/>
              </a:rPr>
              <a:t>rgamma</a:t>
            </a:r>
            <a:r>
              <a:rPr lang="en-US" altLang="ko-KR" b="1" dirty="0">
                <a:latin typeface="TheSansMonoCd-W7Bold"/>
              </a:rPr>
              <a:t>(500, 2, 2)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 err="1">
                <a:latin typeface="TheSansMonoCd-W7Bold"/>
              </a:rPr>
              <a:t>hist</a:t>
            </a:r>
            <a:r>
              <a:rPr lang="en-US" altLang="ko-KR" b="1" dirty="0">
                <a:latin typeface="TheSansMonoCd-W7Bold"/>
              </a:rPr>
              <a:t>(</a:t>
            </a:r>
            <a:r>
              <a:rPr lang="en-US" altLang="ko-KR" b="1" dirty="0" err="1">
                <a:latin typeface="TheSansMonoCd-W7Bold"/>
              </a:rPr>
              <a:t>samp</a:t>
            </a:r>
            <a:r>
              <a:rPr lang="en-US" altLang="ko-KR" b="1" dirty="0">
                <a:latin typeface="TheSansMonoCd-W7Bold"/>
              </a:rPr>
              <a:t>, 20, </a:t>
            </a:r>
            <a:r>
              <a:rPr lang="en-US" altLang="ko-KR" b="1" dirty="0" err="1">
                <a:latin typeface="TheSansMonoCd-W7Bold"/>
              </a:rPr>
              <a:t>prob</a:t>
            </a:r>
            <a:r>
              <a:rPr lang="en-US" altLang="ko-KR" b="1" dirty="0">
                <a:latin typeface="TheSansMonoCd-W7Bold"/>
              </a:rPr>
              <a:t>=T)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lines(density(</a:t>
            </a:r>
            <a:r>
              <a:rPr lang="en-US" altLang="ko-KR" b="1" dirty="0" err="1">
                <a:latin typeface="TheSansMonoCd-W7Bold"/>
              </a:rPr>
              <a:t>samp</a:t>
            </a:r>
            <a:r>
              <a:rPr lang="en-US" altLang="ko-KR" b="1" dirty="0">
                <a:latin typeface="TheSansMonoCd-W7Bold"/>
              </a:rPr>
              <a:t>))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320" y="2324155"/>
            <a:ext cx="4887566" cy="380393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14972" y="4059609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+mj-lt"/>
              </a:rPr>
              <a:t>The result 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of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prob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=T 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is that the y-axis of </a:t>
            </a:r>
            <a:r>
              <a:rPr lang="en-US" altLang="ko-KR" dirty="0">
                <a:solidFill>
                  <a:srgbClr val="0065B4"/>
                </a:solidFill>
                <a:latin typeface="+mj-lt"/>
              </a:rPr>
              <a:t>Figure</a:t>
            </a:r>
            <a:r>
              <a:rPr lang="en-US" altLang="ko-KR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j-lt"/>
              </a:rPr>
              <a:t>is 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given in probabilities. </a:t>
            </a:r>
            <a:endParaRPr lang="en-US" altLang="ko-KR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+mj-lt"/>
              </a:rPr>
              <a:t>Without it, </a:t>
            </a:r>
            <a:r>
              <a:rPr lang="en-US" altLang="ko-KR" sz="1600" dirty="0" err="1" smtClean="0">
                <a:solidFill>
                  <a:srgbClr val="000000"/>
                </a:solidFill>
                <a:latin typeface="+mj-lt"/>
              </a:rPr>
              <a:t>hist</a:t>
            </a:r>
            <a:r>
              <a:rPr lang="en-US" altLang="ko-KR" sz="16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gives counts instead; that would be incompatible with plotting the output </a:t>
            </a:r>
            <a:r>
              <a:rPr lang="en-US" altLang="ko-KR" dirty="0" smtClean="0">
                <a:solidFill>
                  <a:srgbClr val="000000"/>
                </a:solidFill>
                <a:latin typeface="+mj-lt"/>
              </a:rPr>
              <a:t>of </a:t>
            </a:r>
            <a:r>
              <a:rPr lang="en-US" altLang="ko-KR" sz="1600" dirty="0" smtClean="0">
                <a:solidFill>
                  <a:srgbClr val="000000"/>
                </a:solidFill>
                <a:latin typeface="+mj-lt"/>
              </a:rPr>
              <a:t>density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.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808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6503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Creating a Discrete Histogram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514972" y="1066388"/>
            <a:ext cx="9556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Use the table function to count occurrences. Then use the plot function with</a:t>
            </a:r>
          </a:p>
          <a:p>
            <a:r>
              <a:rPr lang="en-US" altLang="ko-KR" dirty="0"/>
              <a:t>type="h" to graph the </a:t>
            </a:r>
            <a:r>
              <a:rPr lang="en-US" altLang="ko-KR" dirty="0" err="1"/>
              <a:t>occurrances</a:t>
            </a:r>
            <a:r>
              <a:rPr lang="en-US" altLang="ko-KR" dirty="0"/>
              <a:t> as a histogram: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plot(table(x), type="h")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14972" y="256510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b="1" dirty="0"/>
              <a:t>plot(table(x), type="h", </a:t>
            </a:r>
            <a:r>
              <a:rPr lang="en-US" altLang="ko-KR" b="1" dirty="0" err="1"/>
              <a:t>lwd</a:t>
            </a:r>
            <a:r>
              <a:rPr lang="en-US" altLang="ko-KR" b="1" dirty="0"/>
              <a:t>=5, </a:t>
            </a:r>
            <a:r>
              <a:rPr lang="en-US" altLang="ko-KR" b="1" dirty="0" err="1"/>
              <a:t>ylab</a:t>
            </a:r>
            <a:r>
              <a:rPr lang="en-US" altLang="ko-KR" b="1" dirty="0"/>
              <a:t>="</a:t>
            </a:r>
            <a:r>
              <a:rPr lang="en-US" altLang="ko-KR" b="1" dirty="0" err="1"/>
              <a:t>Freq</a:t>
            </a:r>
            <a:r>
              <a:rPr lang="en-US" altLang="ko-KR" b="1" dirty="0"/>
              <a:t>")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47095" y="3178574"/>
            <a:ext cx="609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If you prefer a histogram with </a:t>
            </a:r>
            <a:r>
              <a:rPr lang="en-US" altLang="ko-KR" b="1" dirty="0">
                <a:solidFill>
                  <a:srgbClr val="0065B4"/>
                </a:solidFill>
              </a:rPr>
              <a:t>relative frequencies</a:t>
            </a:r>
            <a:r>
              <a:rPr lang="en-US" altLang="ko-KR" dirty="0"/>
              <a:t>, not counts, then simply scale the</a:t>
            </a:r>
          </a:p>
          <a:p>
            <a:r>
              <a:rPr lang="en-US" altLang="ko-KR" dirty="0"/>
              <a:t>table elements by the number of data items, like this: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plot(table(x)/length(x), type="h", </a:t>
            </a:r>
            <a:r>
              <a:rPr lang="en-US" altLang="ko-KR" b="1" dirty="0" err="1"/>
              <a:t>lwd</a:t>
            </a:r>
            <a:r>
              <a:rPr lang="en-US" altLang="ko-KR" b="1" dirty="0"/>
              <a:t>=5, </a:t>
            </a:r>
            <a:r>
              <a:rPr lang="en-US" altLang="ko-KR" b="1" dirty="0" err="1"/>
              <a:t>ylab</a:t>
            </a:r>
            <a:r>
              <a:rPr lang="en-US" altLang="ko-KR" b="1" dirty="0"/>
              <a:t>="</a:t>
            </a:r>
            <a:r>
              <a:rPr lang="en-US" altLang="ko-KR" b="1" dirty="0" err="1"/>
              <a:t>Freq</a:t>
            </a:r>
            <a:r>
              <a:rPr lang="en-US" altLang="ko-KR" b="1" dirty="0"/>
              <a:t>")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880" y="1853975"/>
            <a:ext cx="4905741" cy="381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6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10263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ko-KR" sz="3600" dirty="0" smtClean="0"/>
              <a:t>Creating a Normal Quantile-Quantile (Q-Q) Plot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514972" y="1066388"/>
            <a:ext cx="95567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Use the </a:t>
            </a:r>
            <a:r>
              <a:rPr lang="en-US" altLang="ko-KR" dirty="0" err="1"/>
              <a:t>qqnorm</a:t>
            </a:r>
            <a:r>
              <a:rPr lang="en-US" altLang="ko-KR" dirty="0"/>
              <a:t> function to create the basic quantile-quantile plot; then use </a:t>
            </a:r>
            <a:r>
              <a:rPr lang="en-US" altLang="ko-KR" dirty="0" err="1"/>
              <a:t>qqline</a:t>
            </a:r>
            <a:r>
              <a:rPr lang="en-US" altLang="ko-KR" dirty="0"/>
              <a:t> to</a:t>
            </a:r>
          </a:p>
          <a:p>
            <a:r>
              <a:rPr lang="en-US" altLang="ko-KR" dirty="0"/>
              <a:t>augment it with a diagonal line: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qqnorm</a:t>
            </a:r>
            <a:r>
              <a:rPr lang="en-US" altLang="ko-KR" b="1" dirty="0"/>
              <a:t>(x)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qqline</a:t>
            </a:r>
            <a:r>
              <a:rPr lang="en-US" altLang="ko-KR" b="1" dirty="0"/>
              <a:t>(x)</a:t>
            </a:r>
          </a:p>
          <a:p>
            <a:r>
              <a:rPr lang="en-US" altLang="ko-KR" dirty="0"/>
              <a:t>Here, x is a numeric vector.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14972" y="25805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data(Cars93, package="MASS")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 err="1">
                <a:latin typeface="TheSansMonoCd-W7Bold"/>
              </a:rPr>
              <a:t>qqnorm</a:t>
            </a:r>
            <a:r>
              <a:rPr lang="en-US" altLang="ko-KR" b="1" dirty="0">
                <a:latin typeface="TheSansMonoCd-W7Bold"/>
              </a:rPr>
              <a:t>(Cars93$Price, main="Q-Q Plot: Price")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 err="1">
                <a:latin typeface="TheSansMonoCd-W7Bold"/>
              </a:rPr>
              <a:t>qqline</a:t>
            </a:r>
            <a:r>
              <a:rPr lang="en-US" altLang="ko-KR" b="1" dirty="0">
                <a:latin typeface="TheSansMonoCd-W7Bold"/>
              </a:rPr>
              <a:t>(Cars93$Price)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14972" y="362654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data(Cars93, package="MASS")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 err="1">
                <a:latin typeface="TheSansMonoCd-W7Bold"/>
              </a:rPr>
              <a:t>qqnorm</a:t>
            </a:r>
            <a:r>
              <a:rPr lang="en-US" altLang="ko-KR" b="1" dirty="0">
                <a:latin typeface="TheSansMonoCd-W7Bold"/>
              </a:rPr>
              <a:t>(log(Cars93$Price), main="Q-Q Plot: log(Price)")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 err="1">
                <a:latin typeface="TheSansMonoCd-W7Bold"/>
              </a:rPr>
              <a:t>qqline</a:t>
            </a:r>
            <a:r>
              <a:rPr lang="en-US" altLang="ko-KR" b="1" dirty="0">
                <a:latin typeface="TheSansMonoCd-W7Bold"/>
              </a:rPr>
              <a:t>(log(Cars93$Price))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14972" y="4826872"/>
            <a:ext cx="100006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If the data had a perfect normal distribution, then </a:t>
            </a:r>
            <a:r>
              <a:rPr lang="en-US" altLang="ko-KR" b="1" dirty="0">
                <a:latin typeface="+mj-lt"/>
              </a:rPr>
              <a:t>the points would fall exactly on the</a:t>
            </a:r>
          </a:p>
          <a:p>
            <a:r>
              <a:rPr lang="en-US" altLang="ko-KR" b="1" dirty="0">
                <a:latin typeface="+mj-lt"/>
              </a:rPr>
              <a:t>diagonal line. </a:t>
            </a:r>
            <a:r>
              <a:rPr lang="en-US" altLang="ko-KR" dirty="0">
                <a:latin typeface="+mj-lt"/>
              </a:rPr>
              <a:t>Many points are close, especially in the middle section, but the points in</a:t>
            </a:r>
          </a:p>
          <a:p>
            <a:r>
              <a:rPr lang="en-US" altLang="ko-KR" dirty="0">
                <a:latin typeface="+mj-lt"/>
              </a:rPr>
              <a:t>the tails are pretty far off. Too many points are above the line, indicating a general skew</a:t>
            </a:r>
          </a:p>
          <a:p>
            <a:r>
              <a:rPr lang="en-US" altLang="ko-KR" dirty="0">
                <a:latin typeface="+mj-lt"/>
              </a:rPr>
              <a:t>to the left.</a:t>
            </a:r>
          </a:p>
          <a:p>
            <a:r>
              <a:rPr lang="en-US" altLang="ko-KR" dirty="0">
                <a:latin typeface="+mj-lt"/>
              </a:rPr>
              <a:t>The leftward skew </a:t>
            </a:r>
            <a:r>
              <a:rPr lang="en-US" altLang="ko-KR" b="1" dirty="0">
                <a:latin typeface="+mj-lt"/>
              </a:rPr>
              <a:t>might be cured by a logarithmic transformation. </a:t>
            </a:r>
            <a:r>
              <a:rPr lang="en-US" altLang="ko-KR" dirty="0">
                <a:latin typeface="+mj-lt"/>
              </a:rPr>
              <a:t>We can </a:t>
            </a:r>
            <a:r>
              <a:rPr lang="en-US" altLang="ko-KR" dirty="0" smtClean="0">
                <a:latin typeface="+mj-lt"/>
              </a:rPr>
              <a:t>plot log(Price).</a:t>
            </a:r>
            <a:endParaRPr lang="ko-KR" altLang="en-US" dirty="0">
              <a:latin typeface="+mj-lt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96" y="1595433"/>
            <a:ext cx="5573365" cy="308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1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8355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ko-KR" sz="3600" dirty="0"/>
              <a:t>Creating Other Quantile-Quantile Plots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514971" y="1066388"/>
            <a:ext cx="11011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• Use the </a:t>
            </a:r>
            <a:r>
              <a:rPr lang="en-US" altLang="ko-KR" dirty="0" err="1"/>
              <a:t>ppoints</a:t>
            </a:r>
            <a:r>
              <a:rPr lang="en-US" altLang="ko-KR" dirty="0"/>
              <a:t> function to generate </a:t>
            </a:r>
            <a:r>
              <a:rPr lang="en-US" altLang="ko-KR" b="1" dirty="0"/>
              <a:t>a sequence of points between 0 and 1.</a:t>
            </a:r>
          </a:p>
          <a:p>
            <a:r>
              <a:rPr lang="en-US" altLang="ko-KR" dirty="0"/>
              <a:t>• Transform those points into </a:t>
            </a:r>
            <a:r>
              <a:rPr lang="en-US" altLang="ko-KR" b="1" dirty="0"/>
              <a:t>quantiles</a:t>
            </a:r>
            <a:r>
              <a:rPr lang="en-US" altLang="ko-KR" dirty="0"/>
              <a:t>, using the quantile function for the </a:t>
            </a:r>
            <a:r>
              <a:rPr lang="en-US" altLang="ko-KR" dirty="0" smtClean="0"/>
              <a:t>assumed distribution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• Sort your sample data.</a:t>
            </a:r>
          </a:p>
          <a:p>
            <a:r>
              <a:rPr lang="en-US" altLang="ko-KR" dirty="0"/>
              <a:t>• Plot the </a:t>
            </a:r>
            <a:r>
              <a:rPr lang="en-US" altLang="ko-KR" b="1" dirty="0"/>
              <a:t>sorted data against the computed quantiles.</a:t>
            </a:r>
          </a:p>
          <a:p>
            <a:r>
              <a:rPr lang="en-US" altLang="ko-KR" dirty="0"/>
              <a:t>• Use </a:t>
            </a:r>
            <a:r>
              <a:rPr lang="en-US" altLang="ko-KR" b="1" dirty="0" err="1"/>
              <a:t>abline</a:t>
            </a:r>
            <a:r>
              <a:rPr lang="en-US" altLang="ko-KR" dirty="0"/>
              <a:t> to plot the </a:t>
            </a:r>
            <a:r>
              <a:rPr lang="en-US" altLang="ko-KR" b="1" dirty="0"/>
              <a:t>diagonal line.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586153" y="473677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b="1" dirty="0"/>
              <a:t>plot(</a:t>
            </a:r>
            <a:r>
              <a:rPr lang="en-US" altLang="ko-KR" b="1" dirty="0" err="1"/>
              <a:t>qexp</a:t>
            </a:r>
            <a:r>
              <a:rPr lang="en-US" altLang="ko-KR" b="1" dirty="0"/>
              <a:t>(</a:t>
            </a:r>
            <a:r>
              <a:rPr lang="en-US" altLang="ko-KR" b="1" dirty="0" err="1"/>
              <a:t>ppoints</a:t>
            </a:r>
            <a:r>
              <a:rPr lang="en-US" altLang="ko-KR" b="1" dirty="0"/>
              <a:t>(y), rate=RATE), sort(y),</a:t>
            </a:r>
          </a:p>
          <a:p>
            <a:r>
              <a:rPr lang="fr-FR" altLang="ko-KR" dirty="0"/>
              <a:t>+ </a:t>
            </a:r>
            <a:r>
              <a:rPr lang="fr-FR" altLang="ko-KR" b="1" dirty="0"/>
              <a:t>main="Q-Q Plot", xlab="Theoretical Quantiles", ylab="Sample Quantiles")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abline</a:t>
            </a:r>
            <a:r>
              <a:rPr lang="en-US" altLang="ko-KR" b="1" dirty="0"/>
              <a:t>(a=0, b=1)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673" y="2004364"/>
            <a:ext cx="4171500" cy="414623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86153" y="2861835"/>
            <a:ext cx="6096000" cy="646331"/>
          </a:xfrm>
          <a:prstGeom prst="rect">
            <a:avLst/>
          </a:prstGeom>
          <a:ln>
            <a:solidFill>
              <a:srgbClr val="0065B4"/>
            </a:solidFill>
          </a:ln>
        </p:spPr>
        <p:txBody>
          <a:bodyPr>
            <a:spAutoFit/>
          </a:bodyPr>
          <a:lstStyle/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plot(</a:t>
            </a:r>
            <a:r>
              <a:rPr lang="en-US" altLang="ko-KR" b="1" i="1" dirty="0" err="1">
                <a:latin typeface="TheSansMonoCd-W7BoldItalic"/>
              </a:rPr>
              <a:t>quantileFunction</a:t>
            </a:r>
            <a:r>
              <a:rPr lang="en-US" altLang="ko-KR" b="1" dirty="0">
                <a:latin typeface="TheSansMonoCd-W7Bold"/>
              </a:rPr>
              <a:t>(</a:t>
            </a:r>
            <a:r>
              <a:rPr lang="en-US" altLang="ko-KR" b="1" dirty="0" err="1">
                <a:latin typeface="TheSansMonoCd-W7Bold"/>
              </a:rPr>
              <a:t>ppoints</a:t>
            </a:r>
            <a:r>
              <a:rPr lang="en-US" altLang="ko-KR" b="1" dirty="0">
                <a:latin typeface="TheSansMonoCd-W7Bold"/>
              </a:rPr>
              <a:t>(y), ...), sort(y))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 err="1">
                <a:latin typeface="TheSansMonoCd-W7Bold"/>
              </a:rPr>
              <a:t>abline</a:t>
            </a:r>
            <a:r>
              <a:rPr lang="en-US" altLang="ko-KR" b="1" dirty="0">
                <a:latin typeface="TheSansMonoCd-W7Bold"/>
              </a:rPr>
              <a:t>(a=0, b=1)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86153" y="3610288"/>
            <a:ext cx="48855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+mj-lt"/>
              </a:rPr>
              <a:t>exponential distribution with </a:t>
            </a:r>
            <a:r>
              <a:rPr lang="en-US" altLang="ko-KR" dirty="0">
                <a:latin typeface="+mj-lt"/>
              </a:rPr>
              <a:t>a mean of 10 </a:t>
            </a:r>
            <a:endParaRPr lang="en-US" altLang="ko-KR" dirty="0" smtClean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(</a:t>
            </a:r>
            <a:r>
              <a:rPr lang="en-US" altLang="ko-KR" dirty="0">
                <a:latin typeface="+mj-lt"/>
              </a:rPr>
              <a:t>or, equivalently, a rate of 1/10):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>
                <a:latin typeface="+mj-lt"/>
              </a:rPr>
              <a:t>RATE &lt;- 1/10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>
                <a:latin typeface="+mj-lt"/>
              </a:rPr>
              <a:t>y &lt;- </a:t>
            </a:r>
            <a:r>
              <a:rPr lang="en-US" altLang="ko-KR" sz="1400" b="1" dirty="0" err="1">
                <a:latin typeface="+mj-lt"/>
              </a:rPr>
              <a:t>rexp</a:t>
            </a:r>
            <a:r>
              <a:rPr lang="en-US" altLang="ko-KR" sz="1400" b="1" dirty="0">
                <a:latin typeface="+mj-lt"/>
              </a:rPr>
              <a:t>(N, rate=RATE)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08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7944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Plotting a Variable in Multiple Colors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2695463" y="1153027"/>
            <a:ext cx="11011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b="1" dirty="0"/>
              <a:t>plot(x, col=colors)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2776954" y="1794221"/>
            <a:ext cx="6096000" cy="923330"/>
          </a:xfrm>
          <a:prstGeom prst="rect">
            <a:avLst/>
          </a:prstGeom>
          <a:ln>
            <a:solidFill>
              <a:srgbClr val="0065B4"/>
            </a:solidFill>
          </a:ln>
        </p:spPr>
        <p:txBody>
          <a:bodyPr>
            <a:spAutoFit/>
          </a:bodyPr>
          <a:lstStyle/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plot(x, type="h", </a:t>
            </a:r>
            <a:r>
              <a:rPr lang="en-US" altLang="ko-KR" b="1" dirty="0" err="1">
                <a:latin typeface="TheSansMonoCd-W7Bold"/>
              </a:rPr>
              <a:t>lwd</a:t>
            </a:r>
            <a:r>
              <a:rPr lang="en-US" altLang="ko-KR" b="1" dirty="0">
                <a:latin typeface="TheSansMonoCd-W7Bold"/>
              </a:rPr>
              <a:t>=3</a:t>
            </a:r>
            <a:r>
              <a:rPr lang="en-US" altLang="ko-KR" b="1" dirty="0" smtClean="0">
                <a:latin typeface="TheSansMonoCd-W7Bold"/>
              </a:rPr>
              <a:t>)</a:t>
            </a:r>
            <a:endParaRPr lang="en-US" altLang="ko-KR" dirty="0" smtClean="0"/>
          </a:p>
          <a:p>
            <a:r>
              <a:rPr lang="en-US" altLang="ko-KR" dirty="0" smtClean="0"/>
              <a:t>&gt; </a:t>
            </a:r>
            <a:r>
              <a:rPr lang="en-US" altLang="ko-KR" b="1" dirty="0"/>
              <a:t>colors &lt;- </a:t>
            </a:r>
            <a:r>
              <a:rPr lang="en-US" altLang="ko-KR" b="1" dirty="0" err="1"/>
              <a:t>ifelse</a:t>
            </a:r>
            <a:r>
              <a:rPr lang="en-US" altLang="ko-KR" b="1" dirty="0"/>
              <a:t>(x &gt;= 0, "black", "gray")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plot(x, type='h', </a:t>
            </a:r>
            <a:r>
              <a:rPr lang="en-US" altLang="ko-KR" b="1" dirty="0" err="1"/>
              <a:t>lwd</a:t>
            </a:r>
            <a:r>
              <a:rPr lang="en-US" altLang="ko-KR" b="1" dirty="0"/>
              <a:t>=3, col=colors)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954" y="2875420"/>
            <a:ext cx="5889889" cy="32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4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448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ko-KR" sz="3600" dirty="0"/>
              <a:t>Graphing a Function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397596" y="997928"/>
            <a:ext cx="110117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curve function can graph a function, given the function and the limits of its domain: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curve(sin, -3, +3) </a:t>
            </a:r>
            <a:r>
              <a:rPr lang="en-US" altLang="ko-KR" dirty="0"/>
              <a:t># Graph the sine function from -3 to +3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397596" y="3319490"/>
            <a:ext cx="6175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b="1" dirty="0"/>
              <a:t>f &lt;- function(x) </a:t>
            </a:r>
            <a:r>
              <a:rPr lang="en-US" altLang="ko-KR" b="1" dirty="0" err="1"/>
              <a:t>exp</a:t>
            </a:r>
            <a:r>
              <a:rPr lang="en-US" altLang="ko-KR" b="1" dirty="0"/>
              <a:t>(-abs(x)) * sin(2*pi*x)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curve(f, -5, +5, main="Dampened Sine Wave")</a:t>
            </a:r>
            <a:endParaRPr lang="ko-KR" altLang="en-US" dirty="0"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654" y="2134992"/>
            <a:ext cx="5921231" cy="327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8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4909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ko-KR" sz="3600" dirty="0"/>
              <a:t>Pausing Between Plots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397596" y="1463126"/>
            <a:ext cx="110117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You are creating several plots, and each plot is overwriting the previous one. You want</a:t>
            </a:r>
          </a:p>
          <a:p>
            <a:r>
              <a:rPr lang="en-US" altLang="ko-KR" dirty="0"/>
              <a:t>R to pause between plots so you can view each one before it’s overwritten.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397596" y="2534600"/>
            <a:ext cx="10751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There is a global graphics option called ask. Set it to TRUE, and R will pause before each</a:t>
            </a:r>
          </a:p>
          <a:p>
            <a:r>
              <a:rPr lang="en-US" altLang="ko-KR" dirty="0"/>
              <a:t>new plot: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par(ask=TRUE)</a:t>
            </a:r>
          </a:p>
          <a:p>
            <a:r>
              <a:rPr lang="en-US" altLang="ko-KR" dirty="0"/>
              <a:t>When you are tired of R pausing between plots, set it to FALSE: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par(ask=FALSE)</a:t>
            </a:r>
            <a:endParaRPr lang="ko-KR" altLang="en-US" dirty="0">
              <a:latin typeface="+mj-lt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7596" y="4437071"/>
            <a:ext cx="106264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When </a:t>
            </a:r>
            <a:r>
              <a:rPr lang="en-US" altLang="ko-KR" sz="1600" dirty="0">
                <a:latin typeface="+mj-lt"/>
              </a:rPr>
              <a:t>ask </a:t>
            </a:r>
            <a:r>
              <a:rPr lang="en-US" altLang="ko-KR" dirty="0">
                <a:latin typeface="+mj-lt"/>
              </a:rPr>
              <a:t>is </a:t>
            </a:r>
            <a:r>
              <a:rPr lang="en-US" altLang="ko-KR" sz="1600" dirty="0">
                <a:latin typeface="+mj-lt"/>
              </a:rPr>
              <a:t>TRUE</a:t>
            </a:r>
            <a:r>
              <a:rPr lang="en-US" altLang="ko-KR" dirty="0">
                <a:latin typeface="+mj-lt"/>
              </a:rPr>
              <a:t>, R will print this message immediately before starting a new plot:</a:t>
            </a:r>
          </a:p>
          <a:p>
            <a:r>
              <a:rPr lang="en-US" altLang="ko-KR" sz="1400" dirty="0">
                <a:latin typeface="+mj-lt"/>
              </a:rPr>
              <a:t>Waiting to confirm page change</a:t>
            </a:r>
            <a:r>
              <a:rPr lang="en-US" altLang="ko-KR" sz="1400" dirty="0" smtClean="0">
                <a:latin typeface="+mj-lt"/>
              </a:rPr>
              <a:t>...</a:t>
            </a:r>
          </a:p>
          <a:p>
            <a:endParaRPr lang="en-US" altLang="ko-KR" sz="1400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When you are ready, click once on the graphics window. R will begin the next plot.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240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8563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Displaying Several Figures on One Page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404872" y="1121699"/>
            <a:ext cx="11011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First, divide the graphics window into a matrix of </a:t>
            </a:r>
            <a:r>
              <a:rPr lang="en-US" altLang="ko-KR" i="1" dirty="0"/>
              <a:t>N </a:t>
            </a:r>
            <a:r>
              <a:rPr lang="en-US" altLang="ko-KR" dirty="0"/>
              <a:t>rows and </a:t>
            </a:r>
            <a:r>
              <a:rPr lang="en-US" altLang="ko-KR" i="1" dirty="0"/>
              <a:t>M </a:t>
            </a:r>
            <a:r>
              <a:rPr lang="en-US" altLang="ko-KR" dirty="0"/>
              <a:t>columns. </a:t>
            </a:r>
            <a:endParaRPr lang="en-US" altLang="ko-KR" dirty="0" smtClean="0"/>
          </a:p>
          <a:p>
            <a:r>
              <a:rPr lang="en-US" altLang="ko-KR" dirty="0" smtClean="0"/>
              <a:t>This </a:t>
            </a:r>
            <a:r>
              <a:rPr lang="en-US" altLang="ko-KR" dirty="0"/>
              <a:t>is </a:t>
            </a:r>
            <a:r>
              <a:rPr lang="en-US" altLang="ko-KR" dirty="0" smtClean="0"/>
              <a:t>done by </a:t>
            </a:r>
            <a:r>
              <a:rPr lang="en-US" altLang="ko-KR" dirty="0"/>
              <a:t>setting the graphics parameter called </a:t>
            </a:r>
            <a:r>
              <a:rPr lang="en-US" altLang="ko-KR" dirty="0" err="1"/>
              <a:t>mfrow</a:t>
            </a:r>
            <a:r>
              <a:rPr lang="en-US" altLang="ko-KR" dirty="0"/>
              <a:t>. Its value is a two-element vector giving</a:t>
            </a:r>
          </a:p>
          <a:p>
            <a:r>
              <a:rPr lang="en-US" altLang="ko-KR" dirty="0"/>
              <a:t>the number of rows and columns: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par(</a:t>
            </a:r>
            <a:r>
              <a:rPr lang="en-US" altLang="ko-KR" b="1" dirty="0" err="1"/>
              <a:t>mfrow</a:t>
            </a:r>
            <a:r>
              <a:rPr lang="en-US" altLang="ko-KR" b="1" dirty="0"/>
              <a:t>=(c(</a:t>
            </a:r>
            <a:r>
              <a:rPr lang="en-US" altLang="ko-KR" b="1" i="1" dirty="0"/>
              <a:t>N</a:t>
            </a:r>
            <a:r>
              <a:rPr lang="en-US" altLang="ko-KR" b="1" dirty="0"/>
              <a:t>,</a:t>
            </a:r>
            <a:r>
              <a:rPr lang="en-US" altLang="ko-KR" b="1" i="1" dirty="0"/>
              <a:t>M</a:t>
            </a:r>
            <a:r>
              <a:rPr lang="en-US" altLang="ko-KR" b="1" dirty="0"/>
              <a:t>)) </a:t>
            </a:r>
            <a:r>
              <a:rPr lang="en-US" altLang="ko-KR" dirty="0"/>
              <a:t># Divide the graphics window into N x M matrix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139327" y="3208958"/>
            <a:ext cx="107510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 </a:t>
            </a:r>
            <a:r>
              <a:rPr lang="en-US" altLang="ko-KR" b="1" dirty="0" smtClean="0"/>
              <a:t>par(</a:t>
            </a:r>
            <a:r>
              <a:rPr lang="en-US" altLang="ko-KR" b="1" dirty="0" err="1" smtClean="0"/>
              <a:t>mfrow</a:t>
            </a:r>
            <a:r>
              <a:rPr lang="en-US" altLang="ko-KR" b="1" dirty="0" smtClean="0"/>
              <a:t>=c(2,2))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Quantile &lt;- </a:t>
            </a:r>
            <a:r>
              <a:rPr lang="en-US" altLang="ko-KR" b="1" dirty="0" err="1"/>
              <a:t>seq</a:t>
            </a:r>
            <a:r>
              <a:rPr lang="en-US" altLang="ko-KR" b="1" dirty="0"/>
              <a:t>(from=0, to=1, </a:t>
            </a:r>
            <a:r>
              <a:rPr lang="en-US" altLang="ko-KR" b="1" dirty="0" err="1"/>
              <a:t>length.out</a:t>
            </a:r>
            <a:r>
              <a:rPr lang="en-US" altLang="ko-KR" b="1" dirty="0"/>
              <a:t>=30)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plot(Quantile, </a:t>
            </a:r>
            <a:r>
              <a:rPr lang="en-US" altLang="ko-KR" b="1" dirty="0" err="1"/>
              <a:t>dbeta</a:t>
            </a:r>
            <a:r>
              <a:rPr lang="en-US" altLang="ko-KR" b="1" dirty="0"/>
              <a:t>(Quantile, 2, 4), type="l", main="First")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plot(Quantile, </a:t>
            </a:r>
            <a:r>
              <a:rPr lang="en-US" altLang="ko-KR" b="1" dirty="0" err="1"/>
              <a:t>dbeta</a:t>
            </a:r>
            <a:r>
              <a:rPr lang="en-US" altLang="ko-KR" b="1" dirty="0"/>
              <a:t>(Quantile, 4, 2), type="l", main="Second")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plot(Quantile, </a:t>
            </a:r>
            <a:r>
              <a:rPr lang="en-US" altLang="ko-KR" b="1" dirty="0" err="1"/>
              <a:t>dbeta</a:t>
            </a:r>
            <a:r>
              <a:rPr lang="en-US" altLang="ko-KR" b="1" dirty="0"/>
              <a:t>(Quantile, 1, 1), type="l", main="Third")</a:t>
            </a:r>
          </a:p>
          <a:p>
            <a:r>
              <a:rPr lang="fr-FR" altLang="ko-KR" dirty="0"/>
              <a:t>&gt; </a:t>
            </a:r>
            <a:r>
              <a:rPr lang="fr-FR" altLang="ko-KR" b="1" dirty="0"/>
              <a:t>plot(Quantile, dbeta(Quantile, 0.5, 0.5), type="l", main="Fourth")</a:t>
            </a:r>
            <a:endParaRPr lang="ko-KR" altLang="en-US" dirty="0"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385" y="2232552"/>
            <a:ext cx="4171500" cy="414623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20368" y="5282174"/>
            <a:ext cx="7001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0065B4"/>
                </a:solidFill>
                <a:latin typeface="Birka"/>
              </a:rPr>
              <a:t>You might </a:t>
            </a:r>
            <a:r>
              <a:rPr lang="en-US" altLang="ko-KR" b="1" dirty="0">
                <a:solidFill>
                  <a:srgbClr val="0065B4"/>
                </a:solidFill>
                <a:latin typeface="Birka"/>
              </a:rPr>
              <a:t>prefer to fill it column by column instead. </a:t>
            </a:r>
            <a:endParaRPr lang="en-US" altLang="ko-KR" b="1" dirty="0" smtClean="0">
              <a:solidFill>
                <a:srgbClr val="0065B4"/>
              </a:solidFill>
              <a:latin typeface="Birka"/>
            </a:endParaRPr>
          </a:p>
          <a:p>
            <a:r>
              <a:rPr lang="en-US" altLang="ko-KR" b="1" dirty="0" smtClean="0">
                <a:solidFill>
                  <a:srgbClr val="0065B4"/>
                </a:solidFill>
                <a:latin typeface="Birka"/>
              </a:rPr>
              <a:t>A </a:t>
            </a:r>
            <a:r>
              <a:rPr lang="en-US" altLang="ko-KR" b="1" dirty="0">
                <a:solidFill>
                  <a:srgbClr val="0065B4"/>
                </a:solidFill>
                <a:latin typeface="Birka"/>
              </a:rPr>
              <a:t>graphics parameter called </a:t>
            </a:r>
            <a:r>
              <a:rPr lang="en-US" altLang="ko-KR" sz="1600" b="1" dirty="0" err="1">
                <a:solidFill>
                  <a:srgbClr val="0065B4"/>
                </a:solidFill>
                <a:latin typeface="TheSansMonoCd-W5Regular"/>
              </a:rPr>
              <a:t>mfcol</a:t>
            </a:r>
            <a:r>
              <a:rPr lang="en-US" altLang="ko-KR" sz="1600" b="1" dirty="0">
                <a:solidFill>
                  <a:srgbClr val="0065B4"/>
                </a:solidFill>
                <a:latin typeface="TheSansMonoCd-W5Regular"/>
              </a:rPr>
              <a:t> </a:t>
            </a:r>
            <a:r>
              <a:rPr lang="en-US" altLang="ko-KR" b="1" dirty="0" smtClean="0">
                <a:solidFill>
                  <a:srgbClr val="0065B4"/>
                </a:solidFill>
                <a:latin typeface="Birka"/>
              </a:rPr>
              <a:t>lets you </a:t>
            </a:r>
            <a:r>
              <a:rPr lang="en-US" altLang="ko-KR" b="1" dirty="0">
                <a:solidFill>
                  <a:srgbClr val="0065B4"/>
                </a:solidFill>
                <a:latin typeface="Birka"/>
              </a:rPr>
              <a:t>do that.</a:t>
            </a:r>
            <a:endParaRPr lang="ko-KR" altLang="en-US" b="1" dirty="0">
              <a:solidFill>
                <a:srgbClr val="006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60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8563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Opening Additional Graphics Windows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404872" y="1121699"/>
            <a:ext cx="11011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Use the </a:t>
            </a:r>
            <a:r>
              <a:rPr lang="en-US" altLang="ko-KR" dirty="0" err="1"/>
              <a:t>win.graph</a:t>
            </a:r>
            <a:r>
              <a:rPr lang="en-US" altLang="ko-KR" dirty="0"/>
              <a:t> function to open a second graphics window:</a:t>
            </a:r>
          </a:p>
          <a:p>
            <a:r>
              <a:rPr lang="en-US" altLang="ko-KR" b="1" dirty="0"/>
              <a:t>&gt; </a:t>
            </a:r>
            <a:r>
              <a:rPr lang="en-US" altLang="ko-KR" b="1" dirty="0" err="1"/>
              <a:t>win.graph</a:t>
            </a:r>
            <a:r>
              <a:rPr lang="en-US" altLang="ko-KR" b="1" dirty="0"/>
              <a:t>()</a:t>
            </a:r>
          </a:p>
          <a:p>
            <a:r>
              <a:rPr lang="en-US" altLang="ko-KR" dirty="0"/>
              <a:t>Subsequent graphics output will appear in the new window. Your original graphics</a:t>
            </a:r>
          </a:p>
          <a:p>
            <a:r>
              <a:rPr lang="en-US" altLang="ko-KR" dirty="0"/>
              <a:t>window will remain unchanged.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404872" y="2342500"/>
            <a:ext cx="1075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</a:t>
            </a:r>
            <a:r>
              <a:rPr lang="en-US" altLang="ko-KR" dirty="0" err="1"/>
              <a:t>win.graph</a:t>
            </a:r>
            <a:r>
              <a:rPr lang="en-US" altLang="ko-KR" dirty="0"/>
              <a:t> function creates a new graphics window. The new window becomes the</a:t>
            </a:r>
          </a:p>
          <a:p>
            <a:r>
              <a:rPr lang="en-US" altLang="ko-KR" i="1" dirty="0"/>
              <a:t>active window</a:t>
            </a:r>
            <a:r>
              <a:rPr lang="en-US" altLang="ko-KR" dirty="0"/>
              <a:t>, which means that all graphics output is directed there. All other graphics</a:t>
            </a:r>
          </a:p>
          <a:p>
            <a:r>
              <a:rPr lang="en-US" altLang="ko-KR" dirty="0"/>
              <a:t>windows become </a:t>
            </a:r>
            <a:r>
              <a:rPr lang="en-US" altLang="ko-KR" i="1" dirty="0"/>
              <a:t>inactive</a:t>
            </a:r>
            <a:r>
              <a:rPr lang="en-US" altLang="ko-KR" dirty="0"/>
              <a:t>—their contents are frozen.</a:t>
            </a:r>
            <a:endParaRPr lang="ko-KR" altLang="en-US" dirty="0"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4872" y="3265830"/>
            <a:ext cx="104334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</a:t>
            </a:r>
            <a:r>
              <a:rPr lang="en-US" altLang="ko-KR" dirty="0" err="1"/>
              <a:t>dev.set</a:t>
            </a:r>
            <a:r>
              <a:rPr lang="en-US" altLang="ko-KR" dirty="0"/>
              <a:t> function switches between windows. </a:t>
            </a:r>
            <a:r>
              <a:rPr lang="en-US" altLang="ko-KR" dirty="0" smtClean="0"/>
              <a:t>The active </a:t>
            </a:r>
            <a:r>
              <a:rPr lang="en-US" altLang="ko-KR" dirty="0"/>
              <a:t>window becomes inactive, </a:t>
            </a:r>
            <a:endParaRPr lang="en-US" altLang="ko-KR" dirty="0" smtClean="0"/>
          </a:p>
          <a:p>
            <a:r>
              <a:rPr lang="en-US" altLang="ko-KR" dirty="0" smtClean="0"/>
              <a:t>and </a:t>
            </a:r>
            <a:r>
              <a:rPr lang="en-US" altLang="ko-KR" dirty="0"/>
              <a:t>the next window (in numeric order) </a:t>
            </a:r>
            <a:r>
              <a:rPr lang="en-US" altLang="ko-KR" dirty="0" smtClean="0"/>
              <a:t>becomes active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dev.set</a:t>
            </a:r>
            <a:r>
              <a:rPr lang="en-US" altLang="ko-KR" b="1" dirty="0"/>
              <a:t>()</a:t>
            </a:r>
          </a:p>
          <a:p>
            <a:r>
              <a:rPr lang="en-US" altLang="ko-KR" dirty="0"/>
              <a:t>windows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 err="1"/>
              <a:t>dev.set</a:t>
            </a:r>
            <a:r>
              <a:rPr lang="en-US" altLang="ko-KR" dirty="0"/>
              <a:t> returns the number of the now-active window.</a:t>
            </a:r>
            <a:endParaRPr lang="ko-KR" altLang="en-US" b="1" dirty="0">
              <a:solidFill>
                <a:srgbClr val="0065B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4872" y="5172137"/>
            <a:ext cx="11518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You can supply width and height arguments </a:t>
            </a:r>
            <a:r>
              <a:rPr lang="en-US" altLang="ko-KR" dirty="0" smtClean="0">
                <a:latin typeface="+mj-lt"/>
              </a:rPr>
              <a:t>to </a:t>
            </a:r>
            <a:r>
              <a:rPr lang="en-US" altLang="ko-KR" sz="1600" dirty="0" err="1" smtClean="0">
                <a:latin typeface="+mj-lt"/>
              </a:rPr>
              <a:t>win.graph</a:t>
            </a:r>
            <a:r>
              <a:rPr lang="en-US" altLang="ko-KR" dirty="0">
                <a:latin typeface="+mj-lt"/>
              </a:rPr>
              <a:t>, thereby altering the default dimensions</a:t>
            </a:r>
            <a:endParaRPr lang="ko-KR" altLang="en-US" dirty="0"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8359" y="5508784"/>
            <a:ext cx="3999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dirty="0" err="1"/>
              <a:t>win.graph</a:t>
            </a:r>
            <a:r>
              <a:rPr lang="en-US" altLang="ko-KR" dirty="0"/>
              <a:t>(width=7.0, height=5.5)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28359" y="593127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err="1">
                <a:latin typeface="+mj-lt"/>
              </a:rPr>
              <a:t>win.graph</a:t>
            </a:r>
            <a:r>
              <a:rPr lang="en-US" altLang="ko-KR" sz="1600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is a system-independent convenience function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13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5645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Writing Your Plot to a File</a:t>
            </a:r>
            <a:endParaRPr lang="ko-KR" altLang="en-US" sz="3600" dirty="0"/>
          </a:p>
        </p:txBody>
      </p:sp>
      <p:sp>
        <p:nvSpPr>
          <p:cNvPr id="12" name="직사각형 11"/>
          <p:cNvSpPr/>
          <p:nvPr/>
        </p:nvSpPr>
        <p:spPr>
          <a:xfrm>
            <a:off x="498696" y="1341687"/>
            <a:ext cx="95069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Create the graphics on your screen; then call the </a:t>
            </a:r>
            <a:r>
              <a:rPr lang="en-US" altLang="ko-KR" dirty="0" err="1"/>
              <a:t>savePlot</a:t>
            </a:r>
            <a:r>
              <a:rPr lang="en-US" altLang="ko-KR" dirty="0"/>
              <a:t> function: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savePlot</a:t>
            </a:r>
            <a:r>
              <a:rPr lang="en-US" altLang="ko-KR" b="1" dirty="0"/>
              <a:t>(filename="</a:t>
            </a:r>
            <a:r>
              <a:rPr lang="en-US" altLang="ko-KR" b="1" i="1" dirty="0" err="1"/>
              <a:t>filename.ext</a:t>
            </a:r>
            <a:r>
              <a:rPr lang="en-US" altLang="ko-KR" b="1" dirty="0"/>
              <a:t>", type="</a:t>
            </a:r>
            <a:r>
              <a:rPr lang="en-US" altLang="ko-KR" b="1" i="1" dirty="0"/>
              <a:t>type</a:t>
            </a:r>
            <a:r>
              <a:rPr lang="en-US" altLang="ko-KR" b="1" dirty="0"/>
              <a:t>")</a:t>
            </a:r>
          </a:p>
          <a:p>
            <a:r>
              <a:rPr lang="en-US" altLang="ko-KR" dirty="0"/>
              <a:t>The </a:t>
            </a:r>
            <a:r>
              <a:rPr lang="en-US" altLang="ko-KR" i="1" dirty="0"/>
              <a:t>type </a:t>
            </a:r>
            <a:r>
              <a:rPr lang="en-US" altLang="ko-KR" dirty="0"/>
              <a:t>argument is platform specific. See the Devices help page for a list of types</a:t>
            </a:r>
          </a:p>
          <a:p>
            <a:r>
              <a:rPr lang="en-US" altLang="ko-KR" dirty="0"/>
              <a:t>available on your machine: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help(Devices)</a:t>
            </a:r>
          </a:p>
          <a:p>
            <a:r>
              <a:rPr lang="en-US" altLang="ko-KR" dirty="0"/>
              <a:t>Most platforms allows a </a:t>
            </a:r>
            <a:r>
              <a:rPr lang="en-US" altLang="ko-KR" i="1" dirty="0"/>
              <a:t>type </a:t>
            </a:r>
            <a:r>
              <a:rPr lang="en-US" altLang="ko-KR" dirty="0"/>
              <a:t>of "</a:t>
            </a:r>
            <a:r>
              <a:rPr lang="en-US" altLang="ko-KR" dirty="0" err="1"/>
              <a:t>png</a:t>
            </a:r>
            <a:r>
              <a:rPr lang="en-US" altLang="ko-KR" dirty="0"/>
              <a:t>" or "jpeg", but each platform has others, too.</a:t>
            </a:r>
            <a:endParaRPr lang="ko-KR" altLang="en-US" dirty="0"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8696" y="3563734"/>
            <a:ext cx="99026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&gt; </a:t>
            </a:r>
            <a:r>
              <a:rPr lang="en-US" altLang="ko-KR" b="1" dirty="0" err="1">
                <a:latin typeface="+mj-lt"/>
              </a:rPr>
              <a:t>png</a:t>
            </a:r>
            <a:r>
              <a:rPr lang="en-US" altLang="ko-KR" b="1" dirty="0">
                <a:latin typeface="+mj-lt"/>
              </a:rPr>
              <a:t>("myPlot.png", width=648, height=432) </a:t>
            </a:r>
            <a:r>
              <a:rPr lang="en-US" altLang="ko-KR" dirty="0">
                <a:latin typeface="+mj-lt"/>
              </a:rPr>
              <a:t># Or whatever dimensions work for you</a:t>
            </a:r>
          </a:p>
          <a:p>
            <a:r>
              <a:rPr lang="en-US" altLang="ko-KR" dirty="0">
                <a:latin typeface="+mj-lt"/>
              </a:rPr>
              <a:t>&gt; </a:t>
            </a:r>
            <a:r>
              <a:rPr lang="en-US" altLang="ko-KR" b="1" dirty="0">
                <a:latin typeface="+mj-lt"/>
              </a:rPr>
              <a:t>plot(x, y, main="Scatterplot of X, Y")</a:t>
            </a:r>
          </a:p>
          <a:p>
            <a:r>
              <a:rPr lang="en-US" altLang="ko-KR" dirty="0">
                <a:latin typeface="+mj-lt"/>
              </a:rPr>
              <a:t>&gt; </a:t>
            </a:r>
            <a:r>
              <a:rPr lang="en-US" altLang="ko-KR" b="1" dirty="0" err="1">
                <a:latin typeface="+mj-lt"/>
              </a:rPr>
              <a:t>dev.off</a:t>
            </a:r>
            <a:r>
              <a:rPr lang="en-US" altLang="ko-KR" b="1" dirty="0">
                <a:latin typeface="+mj-lt"/>
              </a:rPr>
              <a:t>()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056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4911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Creating a Scatter Plot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425849" y="1259689"/>
            <a:ext cx="109697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If your data are held in two parallel vectors, </a:t>
            </a:r>
            <a:r>
              <a:rPr lang="en-US" altLang="ko-KR" sz="1600" i="1" dirty="0"/>
              <a:t>x </a:t>
            </a:r>
            <a:r>
              <a:rPr lang="en-US" altLang="ko-KR" sz="1600" dirty="0"/>
              <a:t>and </a:t>
            </a:r>
            <a:r>
              <a:rPr lang="en-US" altLang="ko-KR" sz="1600" i="1" dirty="0"/>
              <a:t>y</a:t>
            </a:r>
            <a:r>
              <a:rPr lang="en-US" altLang="ko-KR" sz="1600" dirty="0"/>
              <a:t>, then use them as arguments of plot:</a:t>
            </a:r>
          </a:p>
          <a:p>
            <a:r>
              <a:rPr lang="en-US" altLang="ko-KR" sz="1600" dirty="0"/>
              <a:t>&gt; </a:t>
            </a:r>
            <a:r>
              <a:rPr lang="en-US" altLang="ko-KR" sz="1600" b="1" dirty="0"/>
              <a:t>plot(x, y)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25849" y="1872740"/>
            <a:ext cx="100633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If your data is held in a (two-column) data frame, plot the data frame: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>
                <a:latin typeface="+mj-lt"/>
              </a:rPr>
              <a:t>plot(</a:t>
            </a:r>
            <a:r>
              <a:rPr lang="en-US" altLang="ko-KR" sz="1400" b="1" dirty="0" err="1">
                <a:latin typeface="+mj-lt"/>
              </a:rPr>
              <a:t>dfrm</a:t>
            </a:r>
            <a:r>
              <a:rPr lang="en-US" altLang="ko-KR" sz="1400" b="1" dirty="0">
                <a:latin typeface="+mj-lt"/>
              </a:rPr>
              <a:t>)</a:t>
            </a:r>
            <a:endParaRPr lang="ko-KR" altLang="en-US" dirty="0">
              <a:latin typeface="+mj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773" y="2561821"/>
            <a:ext cx="4602258" cy="358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8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678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Changing Graphical Parameters</a:t>
            </a:r>
            <a:endParaRPr lang="ko-KR" altLang="en-US" sz="3600" dirty="0"/>
          </a:p>
        </p:txBody>
      </p:sp>
      <p:sp>
        <p:nvSpPr>
          <p:cNvPr id="12" name="직사각형 11"/>
          <p:cNvSpPr/>
          <p:nvPr/>
        </p:nvSpPr>
        <p:spPr>
          <a:xfrm>
            <a:off x="428358" y="1130671"/>
            <a:ext cx="44337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Use the par function, which lets you set values of global graphics parameters. For example,</a:t>
            </a:r>
          </a:p>
          <a:p>
            <a:r>
              <a:rPr lang="en-US" altLang="ko-KR" dirty="0"/>
              <a:t>this call to par will change the default line width from 1 to 2: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par(</a:t>
            </a:r>
            <a:r>
              <a:rPr lang="en-US" altLang="ko-KR" b="1" dirty="0" err="1"/>
              <a:t>lwd</a:t>
            </a:r>
            <a:r>
              <a:rPr lang="en-US" altLang="ko-KR" b="1" dirty="0"/>
              <a:t>=2)</a:t>
            </a:r>
            <a:endParaRPr lang="ko-KR" altLang="en-US" dirty="0"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8358" y="3107653"/>
            <a:ext cx="46400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To see a parameter’s current value, call par with the parameter name given as a string: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par("</a:t>
            </a:r>
            <a:r>
              <a:rPr lang="en-US" altLang="ko-KR" b="1" dirty="0" err="1"/>
              <a:t>lty</a:t>
            </a:r>
            <a:r>
              <a:rPr lang="en-US" altLang="ko-KR" b="1" dirty="0"/>
              <a:t>") </a:t>
            </a:r>
            <a:r>
              <a:rPr lang="en-US" altLang="ko-KR" dirty="0"/>
              <a:t># What is the default line type?</a:t>
            </a:r>
          </a:p>
          <a:p>
            <a:r>
              <a:rPr lang="en-US" altLang="ko-KR" dirty="0"/>
              <a:t>[1] "solid"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par("</a:t>
            </a:r>
            <a:r>
              <a:rPr lang="en-US" altLang="ko-KR" b="1" dirty="0" err="1"/>
              <a:t>bg</a:t>
            </a:r>
            <a:r>
              <a:rPr lang="en-US" altLang="ko-KR" b="1" dirty="0"/>
              <a:t>") </a:t>
            </a:r>
            <a:r>
              <a:rPr lang="en-US" altLang="ko-KR" dirty="0"/>
              <a:t># What is the default background color?</a:t>
            </a:r>
          </a:p>
          <a:p>
            <a:r>
              <a:rPr lang="en-US" altLang="ko-KR" dirty="0"/>
              <a:t>[1] "transparent"</a:t>
            </a:r>
            <a:endParaRPr lang="ko-KR" altLang="en-US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283" y="881473"/>
            <a:ext cx="67151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5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5556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Adding a Title and Labels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425849" y="1107344"/>
            <a:ext cx="109697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• Use the main argument for a title.</a:t>
            </a:r>
          </a:p>
          <a:p>
            <a:r>
              <a:rPr lang="en-US" altLang="ko-KR" dirty="0"/>
              <a:t>• Use the </a:t>
            </a:r>
            <a:r>
              <a:rPr lang="en-US" altLang="ko-KR" dirty="0" err="1"/>
              <a:t>xlab</a:t>
            </a:r>
            <a:r>
              <a:rPr lang="en-US" altLang="ko-KR" dirty="0"/>
              <a:t> argument for an x-axis label.</a:t>
            </a:r>
          </a:p>
          <a:p>
            <a:r>
              <a:rPr lang="en-US" altLang="ko-KR" dirty="0"/>
              <a:t>• Use the </a:t>
            </a:r>
            <a:r>
              <a:rPr lang="en-US" altLang="ko-KR" dirty="0" err="1"/>
              <a:t>ylab</a:t>
            </a:r>
            <a:r>
              <a:rPr lang="en-US" altLang="ko-KR" dirty="0"/>
              <a:t> argument for a y-axis label.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plot(x, main="The Title", </a:t>
            </a:r>
            <a:r>
              <a:rPr lang="en-US" altLang="ko-KR" b="1" dirty="0" err="1"/>
              <a:t>xlab</a:t>
            </a:r>
            <a:r>
              <a:rPr lang="en-US" altLang="ko-KR" b="1" dirty="0"/>
              <a:t>="X-axis Label", </a:t>
            </a:r>
            <a:r>
              <a:rPr lang="en-US" altLang="ko-KR" b="1" dirty="0" err="1"/>
              <a:t>ylab</a:t>
            </a:r>
            <a:r>
              <a:rPr lang="en-US" altLang="ko-KR" b="1" dirty="0"/>
              <a:t>="Y-axis Label")</a:t>
            </a:r>
            <a:endParaRPr lang="ko-KR" altLang="en-US" sz="1600" dirty="0"/>
          </a:p>
        </p:txBody>
      </p:sp>
      <p:sp>
        <p:nvSpPr>
          <p:cNvPr id="2" name="직사각형 1"/>
          <p:cNvSpPr/>
          <p:nvPr/>
        </p:nvSpPr>
        <p:spPr>
          <a:xfrm>
            <a:off x="425849" y="2561820"/>
            <a:ext cx="104467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Alternatively: plot your data but set </a:t>
            </a:r>
            <a:r>
              <a:rPr lang="en-US" altLang="ko-KR" sz="1600" dirty="0" err="1">
                <a:latin typeface="+mj-lt"/>
              </a:rPr>
              <a:t>ann</a:t>
            </a:r>
            <a:r>
              <a:rPr lang="en-US" altLang="ko-KR" sz="1600" dirty="0">
                <a:latin typeface="+mj-lt"/>
              </a:rPr>
              <a:t>=FALSE </a:t>
            </a:r>
            <a:r>
              <a:rPr lang="en-US" altLang="ko-KR" dirty="0">
                <a:latin typeface="+mj-lt"/>
              </a:rPr>
              <a:t>to inhibit annotations; then call the</a:t>
            </a:r>
          </a:p>
          <a:p>
            <a:r>
              <a:rPr lang="en-US" altLang="ko-KR" sz="1600" dirty="0">
                <a:latin typeface="+mj-lt"/>
              </a:rPr>
              <a:t>title </a:t>
            </a:r>
            <a:r>
              <a:rPr lang="en-US" altLang="ko-KR" dirty="0">
                <a:latin typeface="+mj-lt"/>
              </a:rPr>
              <a:t>function to add a title and labels: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>
                <a:latin typeface="+mj-lt"/>
              </a:rPr>
              <a:t>plot(x, </a:t>
            </a:r>
            <a:r>
              <a:rPr lang="en-US" altLang="ko-KR" sz="1400" b="1" dirty="0" err="1">
                <a:latin typeface="+mj-lt"/>
              </a:rPr>
              <a:t>ann</a:t>
            </a:r>
            <a:r>
              <a:rPr lang="en-US" altLang="ko-KR" sz="1400" b="1" dirty="0">
                <a:latin typeface="+mj-lt"/>
              </a:rPr>
              <a:t>=FALSE)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>
                <a:latin typeface="+mj-lt"/>
              </a:rPr>
              <a:t>title(main="The Title", </a:t>
            </a:r>
            <a:r>
              <a:rPr lang="en-US" altLang="ko-KR" sz="1400" b="1" dirty="0" err="1">
                <a:latin typeface="+mj-lt"/>
              </a:rPr>
              <a:t>xlab</a:t>
            </a:r>
            <a:r>
              <a:rPr lang="en-US" altLang="ko-KR" sz="1400" b="1" dirty="0">
                <a:latin typeface="+mj-lt"/>
              </a:rPr>
              <a:t>="X Axis Label", </a:t>
            </a:r>
            <a:r>
              <a:rPr lang="en-US" altLang="ko-KR" sz="1400" b="1" dirty="0" err="1">
                <a:latin typeface="+mj-lt"/>
              </a:rPr>
              <a:t>ylab</a:t>
            </a:r>
            <a:r>
              <a:rPr lang="en-US" altLang="ko-KR" sz="1400" b="1" dirty="0">
                <a:latin typeface="+mj-lt"/>
              </a:rPr>
              <a:t>="Y Axis Label")</a:t>
            </a:r>
            <a:endParaRPr lang="ko-KR" altLang="en-US" dirty="0"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173" y="3001437"/>
            <a:ext cx="4171500" cy="324663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28511" y="415647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plot(cars,</a:t>
            </a:r>
          </a:p>
          <a:p>
            <a:r>
              <a:rPr lang="en-US" altLang="ko-KR" dirty="0">
                <a:latin typeface="TheSansMonoCd-W5Regular"/>
              </a:rPr>
              <a:t>+ </a:t>
            </a:r>
            <a:r>
              <a:rPr lang="en-US" altLang="ko-KR" b="1" dirty="0">
                <a:latin typeface="TheSansMonoCd-W7Bold"/>
              </a:rPr>
              <a:t>main="cars: Speed vs. Stopping Distance (1920)",</a:t>
            </a:r>
          </a:p>
          <a:p>
            <a:r>
              <a:rPr lang="en-US" altLang="ko-KR" dirty="0">
                <a:latin typeface="TheSansMonoCd-W5Regular"/>
              </a:rPr>
              <a:t>+ </a:t>
            </a:r>
            <a:r>
              <a:rPr lang="en-US" altLang="ko-KR" b="1" dirty="0" err="1">
                <a:latin typeface="TheSansMonoCd-W7Bold"/>
              </a:rPr>
              <a:t>xlab</a:t>
            </a:r>
            <a:r>
              <a:rPr lang="en-US" altLang="ko-KR" b="1" dirty="0">
                <a:latin typeface="TheSansMonoCd-W7Bold"/>
              </a:rPr>
              <a:t>="Speed (MPH)",</a:t>
            </a:r>
          </a:p>
          <a:p>
            <a:r>
              <a:rPr lang="en-US" altLang="ko-KR" dirty="0">
                <a:latin typeface="TheSansMonoCd-W5Regular"/>
              </a:rPr>
              <a:t>+ </a:t>
            </a:r>
            <a:r>
              <a:rPr lang="en-US" altLang="ko-KR" b="1" dirty="0" err="1">
                <a:latin typeface="TheSansMonoCd-W7Bold"/>
              </a:rPr>
              <a:t>ylab</a:t>
            </a:r>
            <a:r>
              <a:rPr lang="en-US" altLang="ko-KR" b="1" dirty="0">
                <a:latin typeface="TheSansMonoCd-W7Bold"/>
              </a:rPr>
              <a:t>="Stopping Distance (</a:t>
            </a:r>
            <a:r>
              <a:rPr lang="en-US" altLang="ko-KR" b="1" dirty="0" err="1">
                <a:latin typeface="TheSansMonoCd-W7Bold"/>
              </a:rPr>
              <a:t>ft</a:t>
            </a:r>
            <a:r>
              <a:rPr lang="en-US" altLang="ko-KR" b="1" dirty="0">
                <a:latin typeface="TheSansMonoCd-W7Bold"/>
              </a:rPr>
              <a:t>)")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16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3145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Adding a </a:t>
            </a:r>
            <a:r>
              <a:rPr lang="en-US" altLang="ko-KR" sz="3600" dirty="0" smtClean="0"/>
              <a:t>Grid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425849" y="1107344"/>
            <a:ext cx="124285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Call plot with type="n" to initialize the graphics frame without displaying the data.</a:t>
            </a:r>
          </a:p>
          <a:p>
            <a:r>
              <a:rPr lang="en-US" altLang="ko-KR" dirty="0"/>
              <a:t>• Call the grid function to draw the grid.</a:t>
            </a:r>
          </a:p>
          <a:p>
            <a:r>
              <a:rPr lang="en-US" altLang="ko-KR" dirty="0"/>
              <a:t>• Call low-level graphics functions, such as points and lines, to draw the graphics</a:t>
            </a:r>
          </a:p>
          <a:p>
            <a:r>
              <a:rPr lang="en-US" altLang="ko-KR" dirty="0"/>
              <a:t>overlaid on the grid.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plot(x, y, type="n")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grid()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points(x, y)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450" y="2248711"/>
            <a:ext cx="4957904" cy="385868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25848" y="3601008"/>
            <a:ext cx="64419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TheSansMonoCd-W5Regular"/>
              </a:rPr>
              <a:t>&gt; </a:t>
            </a:r>
            <a:r>
              <a:rPr lang="en-US" altLang="ko-KR" b="1" dirty="0">
                <a:solidFill>
                  <a:srgbClr val="000000"/>
                </a:solidFill>
                <a:latin typeface="TheSansMonoCd-W7Bold"/>
              </a:rPr>
              <a:t>plot(cars,</a:t>
            </a:r>
          </a:p>
          <a:p>
            <a:r>
              <a:rPr lang="en-US" altLang="ko-KR" dirty="0">
                <a:solidFill>
                  <a:srgbClr val="000000"/>
                </a:solidFill>
                <a:latin typeface="TheSansMonoCd-W5Regular"/>
              </a:rPr>
              <a:t>+ </a:t>
            </a:r>
            <a:r>
              <a:rPr lang="en-US" altLang="ko-KR" b="1" dirty="0">
                <a:solidFill>
                  <a:srgbClr val="000000"/>
                </a:solidFill>
                <a:latin typeface="TheSansMonoCd-W7Bold"/>
              </a:rPr>
              <a:t>main="cars: Speed vs. Stopping Distance (1920)",</a:t>
            </a:r>
          </a:p>
          <a:p>
            <a:r>
              <a:rPr lang="en-US" altLang="ko-KR" dirty="0">
                <a:solidFill>
                  <a:srgbClr val="000000"/>
                </a:solidFill>
                <a:latin typeface="TheSansMonoCd-W5Regular"/>
              </a:rPr>
              <a:t>+ </a:t>
            </a:r>
            <a:r>
              <a:rPr lang="en-US" altLang="ko-KR" b="1" dirty="0" err="1">
                <a:solidFill>
                  <a:srgbClr val="000000"/>
                </a:solidFill>
                <a:latin typeface="TheSansMonoCd-W7Bold"/>
              </a:rPr>
              <a:t>xlab</a:t>
            </a:r>
            <a:r>
              <a:rPr lang="en-US" altLang="ko-KR" b="1" dirty="0">
                <a:solidFill>
                  <a:srgbClr val="000000"/>
                </a:solidFill>
                <a:latin typeface="TheSansMonoCd-W7Bold"/>
              </a:rPr>
              <a:t>="Speed (MPH)",</a:t>
            </a:r>
          </a:p>
          <a:p>
            <a:r>
              <a:rPr lang="en-US" altLang="ko-KR" dirty="0">
                <a:solidFill>
                  <a:srgbClr val="000000"/>
                </a:solidFill>
                <a:latin typeface="TheSansMonoCd-W5Regular"/>
              </a:rPr>
              <a:t>+ </a:t>
            </a:r>
            <a:r>
              <a:rPr lang="en-US" altLang="ko-KR" b="1" dirty="0" err="1">
                <a:solidFill>
                  <a:srgbClr val="000000"/>
                </a:solidFill>
                <a:latin typeface="TheSansMonoCd-W7Bold"/>
              </a:rPr>
              <a:t>ylab</a:t>
            </a:r>
            <a:r>
              <a:rPr lang="en-US" altLang="ko-KR" b="1" dirty="0">
                <a:solidFill>
                  <a:srgbClr val="000000"/>
                </a:solidFill>
                <a:latin typeface="TheSansMonoCd-W7Bold"/>
              </a:rPr>
              <a:t>="Stopping Distance (</a:t>
            </a:r>
            <a:r>
              <a:rPr lang="en-US" altLang="ko-KR" b="1" dirty="0" err="1">
                <a:solidFill>
                  <a:srgbClr val="000000"/>
                </a:solidFill>
                <a:latin typeface="TheSansMonoCd-W7Bold"/>
              </a:rPr>
              <a:t>ft</a:t>
            </a:r>
            <a:r>
              <a:rPr lang="en-US" altLang="ko-KR" b="1" dirty="0">
                <a:solidFill>
                  <a:srgbClr val="000000"/>
                </a:solidFill>
                <a:latin typeface="TheSansMonoCd-W7Bold"/>
              </a:rPr>
              <a:t>)",</a:t>
            </a:r>
          </a:p>
          <a:p>
            <a:r>
              <a:rPr lang="en-US" altLang="ko-KR" dirty="0">
                <a:solidFill>
                  <a:srgbClr val="000000"/>
                </a:solidFill>
                <a:latin typeface="TheSansMonoCd-W5Regular"/>
              </a:rPr>
              <a:t>+ </a:t>
            </a:r>
            <a:r>
              <a:rPr lang="en-US" altLang="ko-KR" b="1" dirty="0">
                <a:solidFill>
                  <a:srgbClr val="000000"/>
                </a:solidFill>
                <a:latin typeface="TheSansMonoCd-W7Bold"/>
              </a:rPr>
              <a:t>type="n")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TheSansMonoCd-W5Regular"/>
              </a:rPr>
              <a:t>&gt; </a:t>
            </a:r>
            <a:r>
              <a:rPr lang="en-US" altLang="ko-KR" b="1" dirty="0">
                <a:solidFill>
                  <a:srgbClr val="000000"/>
                </a:solidFill>
                <a:latin typeface="TheSansMonoCd-W7Bold"/>
              </a:rPr>
              <a:t>grid()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TheSansMonoCd-W5Regular"/>
              </a:rPr>
              <a:t>&gt; </a:t>
            </a:r>
            <a:r>
              <a:rPr lang="en-US" altLang="ko-KR" b="1" dirty="0">
                <a:solidFill>
                  <a:srgbClr val="000000"/>
                </a:solidFill>
                <a:latin typeface="TheSansMonoCd-W7Bold"/>
              </a:rPr>
              <a:t>points(cars)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25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9029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Creating a Scatter Plot of Multiple Groups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425849" y="1107344"/>
            <a:ext cx="97468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You have paired observations in two vectors, </a:t>
            </a:r>
            <a:r>
              <a:rPr lang="en-US" altLang="ko-KR" i="1" dirty="0"/>
              <a:t>x </a:t>
            </a:r>
            <a:r>
              <a:rPr lang="en-US" altLang="ko-KR" dirty="0"/>
              <a:t>and </a:t>
            </a:r>
            <a:r>
              <a:rPr lang="en-US" altLang="ko-KR" i="1" dirty="0"/>
              <a:t>y</a:t>
            </a:r>
            <a:r>
              <a:rPr lang="en-US" altLang="ko-KR" dirty="0"/>
              <a:t>, and a parallel factor </a:t>
            </a:r>
            <a:r>
              <a:rPr lang="en-US" altLang="ko-KR" i="1" dirty="0"/>
              <a:t>f </a:t>
            </a:r>
            <a:r>
              <a:rPr lang="en-US" altLang="ko-KR" dirty="0"/>
              <a:t>that indicates</a:t>
            </a:r>
          </a:p>
          <a:p>
            <a:r>
              <a:rPr lang="en-US" altLang="ko-KR" dirty="0"/>
              <a:t>their groups. You want to create a scatter plot of </a:t>
            </a:r>
            <a:r>
              <a:rPr lang="en-US" altLang="ko-KR" i="1" dirty="0"/>
              <a:t>x </a:t>
            </a:r>
            <a:r>
              <a:rPr lang="en-US" altLang="ko-KR" dirty="0"/>
              <a:t>and </a:t>
            </a:r>
            <a:r>
              <a:rPr lang="en-US" altLang="ko-KR" i="1" dirty="0"/>
              <a:t>y </a:t>
            </a:r>
            <a:r>
              <a:rPr lang="en-US" altLang="ko-KR" dirty="0"/>
              <a:t>that distinguishes among</a:t>
            </a:r>
          </a:p>
          <a:p>
            <a:r>
              <a:rPr lang="en-US" altLang="ko-KR" dirty="0"/>
              <a:t>the groups.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425849" y="2355395"/>
            <a:ext cx="6441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b="1" dirty="0"/>
              <a:t>plot(x, y, </a:t>
            </a:r>
            <a:r>
              <a:rPr lang="en-US" altLang="ko-KR" b="1" dirty="0" err="1"/>
              <a:t>pch</a:t>
            </a:r>
            <a:r>
              <a:rPr lang="en-US" altLang="ko-KR" b="1" dirty="0"/>
              <a:t>=</a:t>
            </a:r>
            <a:r>
              <a:rPr lang="en-US" altLang="ko-KR" b="1" dirty="0" err="1"/>
              <a:t>as.integer</a:t>
            </a:r>
            <a:r>
              <a:rPr lang="en-US" altLang="ko-KR" b="1" dirty="0"/>
              <a:t>(f))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138" y="2284821"/>
            <a:ext cx="6393650" cy="353542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75573" y="3799164"/>
            <a:ext cx="4916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b="1" dirty="0"/>
              <a:t>with(iris, plot(</a:t>
            </a:r>
            <a:r>
              <a:rPr lang="en-US" altLang="ko-KR" b="1" dirty="0" err="1"/>
              <a:t>Petal.Length</a:t>
            </a:r>
            <a:r>
              <a:rPr lang="en-US" altLang="ko-KR" b="1" dirty="0"/>
              <a:t>, </a:t>
            </a:r>
            <a:r>
              <a:rPr lang="en-US" altLang="ko-KR" b="1" dirty="0" err="1"/>
              <a:t>Petal.Width</a:t>
            </a:r>
            <a:r>
              <a:rPr lang="en-US" altLang="ko-KR" b="1" dirty="0"/>
              <a:t>))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5573" y="40994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with(iris, plot(</a:t>
            </a:r>
            <a:r>
              <a:rPr lang="en-US" altLang="ko-KR" b="1" dirty="0" err="1">
                <a:latin typeface="TheSansMonoCd-W7Bold"/>
              </a:rPr>
              <a:t>Petal.Length</a:t>
            </a:r>
            <a:r>
              <a:rPr lang="en-US" altLang="ko-KR" b="1" dirty="0">
                <a:latin typeface="TheSansMonoCd-W7Bold"/>
              </a:rPr>
              <a:t>, </a:t>
            </a:r>
            <a:r>
              <a:rPr lang="en-US" altLang="ko-KR" b="1" dirty="0" err="1">
                <a:latin typeface="TheSansMonoCd-W7Bold"/>
              </a:rPr>
              <a:t>Petal.Width</a:t>
            </a:r>
            <a:r>
              <a:rPr lang="en-US" altLang="ko-KR" b="1" dirty="0">
                <a:latin typeface="TheSansMonoCd-W7Bold"/>
              </a:rPr>
              <a:t>, </a:t>
            </a:r>
            <a:r>
              <a:rPr lang="en-US" altLang="ko-KR" b="1" dirty="0" err="1">
                <a:latin typeface="TheSansMonoCd-W7Bold"/>
              </a:rPr>
              <a:t>pch</a:t>
            </a:r>
            <a:r>
              <a:rPr lang="en-US" altLang="ko-KR" b="1" dirty="0">
                <a:latin typeface="TheSansMonoCd-W7Bold"/>
              </a:rPr>
              <a:t>=</a:t>
            </a:r>
            <a:r>
              <a:rPr lang="en-US" altLang="ko-KR" b="1" dirty="0" err="1">
                <a:latin typeface="TheSansMonoCd-W7Bold"/>
              </a:rPr>
              <a:t>as.integer</a:t>
            </a:r>
            <a:r>
              <a:rPr lang="en-US" altLang="ko-KR" b="1" dirty="0">
                <a:latin typeface="TheSansMonoCd-W7Bold"/>
              </a:rPr>
              <a:t>(Species)))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80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380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Adding a Legend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581179" y="1057332"/>
            <a:ext cx="104355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After calling plot, call the legend function. The first three arguments are always the</a:t>
            </a:r>
          </a:p>
          <a:p>
            <a:r>
              <a:rPr lang="en-US" altLang="ko-KR" dirty="0"/>
              <a:t>same, but the arguments after that vary as a function of what you are labeling. Here is</a:t>
            </a:r>
          </a:p>
          <a:p>
            <a:r>
              <a:rPr lang="en-US" altLang="ko-KR" dirty="0"/>
              <a:t>how you create legends for points, lines, and colors</a:t>
            </a:r>
            <a:r>
              <a:rPr lang="en-US" altLang="ko-KR" dirty="0" smtClean="0"/>
              <a:t>:</a:t>
            </a:r>
          </a:p>
          <a:p>
            <a:endParaRPr lang="en-US" altLang="ko-KR" dirty="0"/>
          </a:p>
          <a:p>
            <a:r>
              <a:rPr lang="en-US" altLang="ko-KR" b="1" i="1" dirty="0"/>
              <a:t>Legend for points</a:t>
            </a:r>
          </a:p>
          <a:p>
            <a:r>
              <a:rPr lang="en-US" altLang="ko-KR" dirty="0"/>
              <a:t>legend(x, y, labels, </a:t>
            </a:r>
            <a:r>
              <a:rPr lang="en-US" altLang="ko-KR" dirty="0" err="1"/>
              <a:t>pch</a:t>
            </a:r>
            <a:r>
              <a:rPr lang="en-US" altLang="ko-KR" dirty="0"/>
              <a:t>=c(</a:t>
            </a:r>
            <a:r>
              <a:rPr lang="en-US" altLang="ko-KR" i="1" dirty="0"/>
              <a:t>pointtype1</a:t>
            </a:r>
            <a:r>
              <a:rPr lang="en-US" altLang="ko-KR" dirty="0"/>
              <a:t>, </a:t>
            </a:r>
            <a:r>
              <a:rPr lang="en-US" altLang="ko-KR" i="1" dirty="0"/>
              <a:t>pointtype2</a:t>
            </a:r>
            <a:r>
              <a:rPr lang="en-US" altLang="ko-KR" dirty="0"/>
              <a:t>, ...))</a:t>
            </a:r>
          </a:p>
          <a:p>
            <a:r>
              <a:rPr lang="en-US" altLang="ko-KR" b="1" i="1" dirty="0"/>
              <a:t>Legend for lines according to line type</a:t>
            </a:r>
          </a:p>
          <a:p>
            <a:r>
              <a:rPr lang="en-US" altLang="ko-KR" dirty="0"/>
              <a:t>legend(x, y, labels, </a:t>
            </a:r>
            <a:r>
              <a:rPr lang="en-US" altLang="ko-KR" dirty="0" err="1"/>
              <a:t>lty</a:t>
            </a:r>
            <a:r>
              <a:rPr lang="en-US" altLang="ko-KR" dirty="0"/>
              <a:t>=c(</a:t>
            </a:r>
            <a:r>
              <a:rPr lang="en-US" altLang="ko-KR" i="1" dirty="0"/>
              <a:t>linetype1</a:t>
            </a:r>
            <a:r>
              <a:rPr lang="en-US" altLang="ko-KR" dirty="0"/>
              <a:t>, </a:t>
            </a:r>
            <a:r>
              <a:rPr lang="en-US" altLang="ko-KR" i="1" dirty="0"/>
              <a:t>linetype2</a:t>
            </a:r>
            <a:r>
              <a:rPr lang="en-US" altLang="ko-KR" dirty="0"/>
              <a:t>, ...))</a:t>
            </a:r>
          </a:p>
          <a:p>
            <a:r>
              <a:rPr lang="en-US" altLang="ko-KR" b="1" i="1" dirty="0"/>
              <a:t>Legend for lines according to line width</a:t>
            </a:r>
          </a:p>
          <a:p>
            <a:r>
              <a:rPr lang="en-US" altLang="ko-KR" dirty="0"/>
              <a:t>legend(x, y, labels, </a:t>
            </a:r>
            <a:r>
              <a:rPr lang="en-US" altLang="ko-KR" dirty="0" err="1"/>
              <a:t>lwd</a:t>
            </a:r>
            <a:r>
              <a:rPr lang="en-US" altLang="ko-KR" dirty="0"/>
              <a:t>=c(</a:t>
            </a:r>
            <a:r>
              <a:rPr lang="en-US" altLang="ko-KR" i="1" dirty="0"/>
              <a:t>width1</a:t>
            </a:r>
            <a:r>
              <a:rPr lang="en-US" altLang="ko-KR" dirty="0"/>
              <a:t>, </a:t>
            </a:r>
            <a:r>
              <a:rPr lang="en-US" altLang="ko-KR" i="1" dirty="0"/>
              <a:t>width2</a:t>
            </a:r>
            <a:r>
              <a:rPr lang="en-US" altLang="ko-KR" dirty="0"/>
              <a:t>, </a:t>
            </a:r>
            <a:r>
              <a:rPr lang="en-US" altLang="ko-KR" dirty="0" smtClean="0"/>
              <a:t>...))</a:t>
            </a:r>
          </a:p>
          <a:p>
            <a:r>
              <a:rPr lang="en-US" altLang="ko-KR" b="1" i="1" dirty="0"/>
              <a:t>Legend for colors</a:t>
            </a:r>
          </a:p>
          <a:p>
            <a:r>
              <a:rPr lang="en-US" altLang="ko-KR" dirty="0"/>
              <a:t>legend(x, y, labels, col=c(</a:t>
            </a:r>
            <a:r>
              <a:rPr lang="en-US" altLang="ko-KR" i="1" dirty="0"/>
              <a:t>color1</a:t>
            </a:r>
            <a:r>
              <a:rPr lang="en-US" altLang="ko-KR" dirty="0"/>
              <a:t>, </a:t>
            </a:r>
            <a:r>
              <a:rPr lang="en-US" altLang="ko-KR" i="1" dirty="0"/>
              <a:t>color2</a:t>
            </a:r>
            <a:r>
              <a:rPr lang="en-US" altLang="ko-KR" dirty="0"/>
              <a:t>, ...))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455156" y="4754071"/>
            <a:ext cx="71648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b="1" dirty="0"/>
              <a:t>f &lt;- factor(</a:t>
            </a:r>
            <a:r>
              <a:rPr lang="en-US" altLang="ko-KR" b="1" dirty="0" err="1"/>
              <a:t>iris$Species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with(iris, plot(</a:t>
            </a:r>
            <a:r>
              <a:rPr lang="en-US" altLang="ko-KR" b="1" dirty="0" err="1"/>
              <a:t>Petal.Length</a:t>
            </a:r>
            <a:r>
              <a:rPr lang="en-US" altLang="ko-KR" b="1" dirty="0"/>
              <a:t>, </a:t>
            </a:r>
            <a:r>
              <a:rPr lang="en-US" altLang="ko-KR" b="1" dirty="0" err="1"/>
              <a:t>Petal.Width</a:t>
            </a:r>
            <a:r>
              <a:rPr lang="en-US" altLang="ko-KR" b="1" dirty="0"/>
              <a:t>, </a:t>
            </a:r>
            <a:r>
              <a:rPr lang="en-US" altLang="ko-KR" b="1" dirty="0" err="1"/>
              <a:t>pch</a:t>
            </a:r>
            <a:r>
              <a:rPr lang="en-US" altLang="ko-KR" b="1" dirty="0"/>
              <a:t>=</a:t>
            </a:r>
            <a:r>
              <a:rPr lang="en-US" altLang="ko-KR" b="1" dirty="0" err="1"/>
              <a:t>as.integer</a:t>
            </a:r>
            <a:r>
              <a:rPr lang="en-US" altLang="ko-KR" b="1" dirty="0"/>
              <a:t>(f)))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legend(1.5, 2.4, </a:t>
            </a:r>
            <a:r>
              <a:rPr lang="en-US" altLang="ko-KR" b="1" dirty="0" err="1"/>
              <a:t>as.character</a:t>
            </a:r>
            <a:r>
              <a:rPr lang="en-US" altLang="ko-KR" b="1" dirty="0"/>
              <a:t>(levels(f)), </a:t>
            </a:r>
            <a:r>
              <a:rPr lang="en-US" altLang="ko-KR" b="1" dirty="0" err="1"/>
              <a:t>pch</a:t>
            </a:r>
            <a:r>
              <a:rPr lang="en-US" altLang="ko-KR" b="1" dirty="0"/>
              <a:t>=1:length(levels(f)))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146" y="1649755"/>
            <a:ext cx="5748739" cy="317881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55156" y="570567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legend(0.5, 95, c("</a:t>
            </a:r>
            <a:r>
              <a:rPr lang="en-US" altLang="ko-KR" b="1" dirty="0" err="1">
                <a:latin typeface="TheSansMonoCd-W7Bold"/>
              </a:rPr>
              <a:t>Estimate","Lower</a:t>
            </a:r>
            <a:r>
              <a:rPr lang="en-US" altLang="ko-KR" b="1" dirty="0">
                <a:latin typeface="TheSansMonoCd-W7Bold"/>
              </a:rPr>
              <a:t> </a:t>
            </a:r>
            <a:r>
              <a:rPr lang="en-US" altLang="ko-KR" b="1" dirty="0" err="1">
                <a:latin typeface="TheSansMonoCd-W7Bold"/>
              </a:rPr>
              <a:t>conf</a:t>
            </a:r>
            <a:r>
              <a:rPr lang="en-US" altLang="ko-KR" b="1" dirty="0">
                <a:latin typeface="TheSansMonoCd-W7Bold"/>
              </a:rPr>
              <a:t> </a:t>
            </a:r>
            <a:r>
              <a:rPr lang="en-US" altLang="ko-KR" b="1" dirty="0" err="1">
                <a:latin typeface="TheSansMonoCd-W7Bold"/>
              </a:rPr>
              <a:t>lim</a:t>
            </a:r>
            <a:r>
              <a:rPr lang="en-US" altLang="ko-KR" b="1" dirty="0">
                <a:latin typeface="TheSansMonoCd-W7Bold"/>
              </a:rPr>
              <a:t>","Upper </a:t>
            </a:r>
            <a:r>
              <a:rPr lang="en-US" altLang="ko-KR" b="1" dirty="0" err="1">
                <a:latin typeface="TheSansMonoCd-W7Bold"/>
              </a:rPr>
              <a:t>conf</a:t>
            </a:r>
            <a:r>
              <a:rPr lang="en-US" altLang="ko-KR" b="1" dirty="0">
                <a:latin typeface="TheSansMonoCd-W7Bold"/>
              </a:rPr>
              <a:t> </a:t>
            </a:r>
            <a:r>
              <a:rPr lang="en-US" altLang="ko-KR" b="1" dirty="0" err="1">
                <a:latin typeface="TheSansMonoCd-W7Bold"/>
              </a:rPr>
              <a:t>lim</a:t>
            </a:r>
            <a:r>
              <a:rPr lang="en-US" altLang="ko-KR" b="1" dirty="0">
                <a:latin typeface="TheSansMonoCd-W7Bold"/>
              </a:rPr>
              <a:t>"),</a:t>
            </a:r>
          </a:p>
          <a:p>
            <a:r>
              <a:rPr lang="en-US" altLang="ko-KR" dirty="0">
                <a:latin typeface="TheSansMonoCd-W5Regular"/>
              </a:rPr>
              <a:t>+ </a:t>
            </a:r>
            <a:r>
              <a:rPr lang="en-US" altLang="ko-KR" b="1" dirty="0" err="1">
                <a:latin typeface="TheSansMonoCd-W7Bold"/>
              </a:rPr>
              <a:t>lty</a:t>
            </a:r>
            <a:r>
              <a:rPr lang="en-US" altLang="ko-KR" b="1" dirty="0">
                <a:latin typeface="TheSansMonoCd-W7Bold"/>
              </a:rPr>
              <a:t>=c("</a:t>
            </a:r>
            <a:r>
              <a:rPr lang="en-US" altLang="ko-KR" b="1" dirty="0" err="1">
                <a:latin typeface="TheSansMonoCd-W7Bold"/>
              </a:rPr>
              <a:t>solid","dashed","dotted</a:t>
            </a:r>
            <a:r>
              <a:rPr lang="en-US" altLang="ko-KR" b="1" dirty="0">
                <a:latin typeface="TheSansMonoCd-W7Bold"/>
              </a:rPr>
              <a:t>"))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83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9626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Plotting the Regression Line of a Scatter Plot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581179" y="1057332"/>
            <a:ext cx="104355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Create a model object, plot the (</a:t>
            </a:r>
            <a:r>
              <a:rPr lang="en-US" altLang="ko-KR" i="1" dirty="0"/>
              <a:t>x</a:t>
            </a:r>
            <a:r>
              <a:rPr lang="en-US" altLang="ko-KR" dirty="0"/>
              <a:t>, </a:t>
            </a:r>
            <a:r>
              <a:rPr lang="en-US" altLang="ko-KR" i="1" dirty="0"/>
              <a:t>y</a:t>
            </a:r>
            <a:r>
              <a:rPr lang="en-US" altLang="ko-KR" dirty="0"/>
              <a:t>) pairs, and then plot the model object using the</a:t>
            </a:r>
          </a:p>
          <a:p>
            <a:r>
              <a:rPr lang="en-US" altLang="ko-KR" dirty="0" err="1"/>
              <a:t>abline</a:t>
            </a:r>
            <a:r>
              <a:rPr lang="en-US" altLang="ko-KR" dirty="0"/>
              <a:t> function</a:t>
            </a:r>
            <a:r>
              <a:rPr lang="en-US" altLang="ko-KR" dirty="0" smtClean="0"/>
              <a:t>: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&gt; </a:t>
            </a:r>
            <a:r>
              <a:rPr lang="en-US" altLang="ko-KR" b="1" dirty="0"/>
              <a:t>m &lt;- lm(y ~ x)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plot(y ~ x)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abline</a:t>
            </a:r>
            <a:r>
              <a:rPr lang="en-US" altLang="ko-KR" b="1" dirty="0"/>
              <a:t>(m)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581179" y="3477081"/>
            <a:ext cx="54239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b="1" dirty="0"/>
              <a:t>library(faraway)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data(</a:t>
            </a:r>
            <a:r>
              <a:rPr lang="en-US" altLang="ko-KR" b="1" dirty="0" err="1"/>
              <a:t>strongx</a:t>
            </a:r>
            <a:r>
              <a:rPr lang="en-US" altLang="ko-KR" b="1" dirty="0"/>
              <a:t>)</a:t>
            </a:r>
          </a:p>
          <a:p>
            <a:r>
              <a:rPr lang="en-US" altLang="ko-KR" dirty="0" smtClean="0"/>
              <a:t>&gt; </a:t>
            </a:r>
            <a:r>
              <a:rPr lang="en-US" altLang="ko-KR" b="1" dirty="0" smtClean="0"/>
              <a:t>m </a:t>
            </a:r>
            <a:r>
              <a:rPr lang="en-US" altLang="ko-KR" b="1" dirty="0"/>
              <a:t>&lt;- lm(</a:t>
            </a:r>
            <a:r>
              <a:rPr lang="en-US" altLang="ko-KR" b="1" dirty="0" err="1"/>
              <a:t>crossx</a:t>
            </a:r>
            <a:r>
              <a:rPr lang="en-US" altLang="ko-KR" b="1" dirty="0"/>
              <a:t> ~ energy, data=</a:t>
            </a:r>
            <a:r>
              <a:rPr lang="en-US" altLang="ko-KR" b="1" dirty="0" err="1"/>
              <a:t>strongx</a:t>
            </a:r>
            <a:r>
              <a:rPr lang="en-US" altLang="ko-KR" b="1" dirty="0" smtClean="0"/>
              <a:t>)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plot(</a:t>
            </a:r>
            <a:r>
              <a:rPr lang="en-US" altLang="ko-KR" b="1" dirty="0" err="1"/>
              <a:t>crossx</a:t>
            </a:r>
            <a:r>
              <a:rPr lang="en-US" altLang="ko-KR" b="1" dirty="0"/>
              <a:t> ~ energy, data=</a:t>
            </a:r>
            <a:r>
              <a:rPr lang="en-US" altLang="ko-KR" b="1" dirty="0" err="1"/>
              <a:t>strongx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abline</a:t>
            </a:r>
            <a:r>
              <a:rPr lang="en-US" altLang="ko-KR" b="1" dirty="0"/>
              <a:t>(m)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744" y="1339692"/>
            <a:ext cx="5723374" cy="445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4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10316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Plotting All Variables Against All Other Variables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581179" y="1057332"/>
            <a:ext cx="104355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Place your data in a data frame and then plot the data frame. R will create one scatter</a:t>
            </a:r>
          </a:p>
          <a:p>
            <a:r>
              <a:rPr lang="en-US" altLang="ko-KR" dirty="0"/>
              <a:t>plot for every pair of columns: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plot(</a:t>
            </a:r>
            <a:r>
              <a:rPr lang="en-US" altLang="ko-KR" b="1" dirty="0" err="1"/>
              <a:t>dfrm</a:t>
            </a:r>
            <a:r>
              <a:rPr lang="en-US" altLang="ko-KR" b="1" dirty="0"/>
              <a:t>)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581179" y="5666176"/>
            <a:ext cx="10186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This will produce scatter plots of </a:t>
            </a:r>
            <a:r>
              <a:rPr lang="en-US" altLang="ko-KR" i="1" dirty="0">
                <a:latin typeface="+mj-lt"/>
              </a:rPr>
              <a:t>x </a:t>
            </a:r>
            <a:r>
              <a:rPr lang="en-US" altLang="ko-KR" dirty="0">
                <a:latin typeface="+mj-lt"/>
              </a:rPr>
              <a:t>versus </a:t>
            </a:r>
            <a:r>
              <a:rPr lang="en-US" altLang="ko-KR" i="1" dirty="0">
                <a:latin typeface="+mj-lt"/>
              </a:rPr>
              <a:t>y</a:t>
            </a:r>
            <a:r>
              <a:rPr lang="en-US" altLang="ko-KR" dirty="0">
                <a:latin typeface="+mj-lt"/>
              </a:rPr>
              <a:t>, with one plot for every level of </a:t>
            </a:r>
            <a:r>
              <a:rPr lang="en-US" altLang="ko-KR" i="1" dirty="0">
                <a:latin typeface="+mj-lt"/>
              </a:rPr>
              <a:t>f</a:t>
            </a:r>
            <a:r>
              <a:rPr lang="en-US" altLang="ko-KR" dirty="0">
                <a:latin typeface="+mj-lt"/>
              </a:rPr>
              <a:t>.</a:t>
            </a:r>
            <a:endParaRPr lang="ko-KR" altLang="en-US" dirty="0"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581" y="1518516"/>
            <a:ext cx="4171500" cy="414623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81179" y="2351420"/>
            <a:ext cx="1894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plot(iris[,1:4])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81179" y="274902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+mj-lt"/>
              </a:rPr>
              <a:t>&gt; </a:t>
            </a:r>
            <a:r>
              <a:rPr lang="en-US" altLang="ko-KR" b="1" dirty="0">
                <a:latin typeface="+mj-lt"/>
              </a:rPr>
              <a:t>head(iris)</a:t>
            </a:r>
          </a:p>
          <a:p>
            <a:r>
              <a:rPr lang="en-US" altLang="ko-KR" dirty="0" err="1">
                <a:latin typeface="+mj-lt"/>
              </a:rPr>
              <a:t>Sepal.Length</a:t>
            </a:r>
            <a:r>
              <a:rPr lang="en-US" altLang="ko-KR" dirty="0">
                <a:latin typeface="+mj-lt"/>
              </a:rPr>
              <a:t> </a:t>
            </a:r>
            <a:r>
              <a:rPr lang="en-US" altLang="ko-KR" dirty="0" err="1">
                <a:latin typeface="+mj-lt"/>
              </a:rPr>
              <a:t>Sepal.Width</a:t>
            </a:r>
            <a:r>
              <a:rPr lang="en-US" altLang="ko-KR" dirty="0">
                <a:latin typeface="+mj-lt"/>
              </a:rPr>
              <a:t> </a:t>
            </a:r>
            <a:r>
              <a:rPr lang="en-US" altLang="ko-KR" dirty="0" err="1">
                <a:latin typeface="+mj-lt"/>
              </a:rPr>
              <a:t>Petal.Length</a:t>
            </a:r>
            <a:r>
              <a:rPr lang="en-US" altLang="ko-KR" dirty="0">
                <a:latin typeface="+mj-lt"/>
              </a:rPr>
              <a:t> </a:t>
            </a:r>
            <a:r>
              <a:rPr lang="en-US" altLang="ko-KR" dirty="0" err="1">
                <a:latin typeface="+mj-lt"/>
              </a:rPr>
              <a:t>Petal.Width</a:t>
            </a:r>
            <a:r>
              <a:rPr lang="en-US" altLang="ko-KR" dirty="0">
                <a:latin typeface="+mj-lt"/>
              </a:rPr>
              <a:t> Species</a:t>
            </a:r>
          </a:p>
          <a:p>
            <a:r>
              <a:rPr lang="pt-BR" altLang="ko-KR" dirty="0">
                <a:latin typeface="+mj-lt"/>
              </a:rPr>
              <a:t>1 5.1 3.5 1.4 0.2 setosa</a:t>
            </a:r>
          </a:p>
          <a:p>
            <a:r>
              <a:rPr lang="pt-BR" altLang="ko-KR" dirty="0">
                <a:latin typeface="+mj-lt"/>
              </a:rPr>
              <a:t>2 4.9 3.0 1.4 0.2 setosa</a:t>
            </a:r>
          </a:p>
          <a:p>
            <a:r>
              <a:rPr lang="pt-BR" altLang="ko-KR" dirty="0">
                <a:latin typeface="+mj-lt"/>
              </a:rPr>
              <a:t>3 4.7 3.2 1.3 0.2 setosa</a:t>
            </a:r>
          </a:p>
          <a:p>
            <a:r>
              <a:rPr lang="pt-BR" altLang="ko-KR" dirty="0">
                <a:latin typeface="+mj-lt"/>
              </a:rPr>
              <a:t>4 4.6 3.1 1.5 0.2 setosa</a:t>
            </a:r>
          </a:p>
          <a:p>
            <a:r>
              <a:rPr lang="pt-BR" altLang="ko-KR" dirty="0">
                <a:latin typeface="+mj-lt"/>
              </a:rPr>
              <a:t>5 5.0 3.6 1.4 0.2 setosa</a:t>
            </a:r>
          </a:p>
          <a:p>
            <a:r>
              <a:rPr lang="pt-BR" altLang="ko-KR" dirty="0">
                <a:latin typeface="+mj-lt"/>
              </a:rPr>
              <a:t>6 5.4 3.9 1.7 0.4 setosa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046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3243</Words>
  <Application>Microsoft Office PowerPoint</Application>
  <PresentationFormat>와이드스크린</PresentationFormat>
  <Paragraphs>428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Birka</vt:lpstr>
      <vt:lpstr>TheSansMonoCd-W5Regular</vt:lpstr>
      <vt:lpstr>TheSansMonoCd-W7Bold</vt:lpstr>
      <vt:lpstr>TheSansMonoCd-W7BoldItalic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120</cp:revision>
  <dcterms:created xsi:type="dcterms:W3CDTF">2017-07-10T15:33:07Z</dcterms:created>
  <dcterms:modified xsi:type="dcterms:W3CDTF">2017-07-12T16:15:31Z</dcterms:modified>
</cp:coreProperties>
</file>