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6"/>
  </p:notesMasterIdLst>
  <p:sldIdLst>
    <p:sldId id="256" r:id="rId3"/>
    <p:sldId id="257" r:id="rId4"/>
    <p:sldId id="258" r:id="rId5"/>
    <p:sldId id="284" r:id="rId6"/>
    <p:sldId id="282" r:id="rId7"/>
    <p:sldId id="260" r:id="rId8"/>
    <p:sldId id="298" r:id="rId9"/>
    <p:sldId id="302" r:id="rId10"/>
    <p:sldId id="303" r:id="rId11"/>
    <p:sldId id="304" r:id="rId12"/>
    <p:sldId id="261" r:id="rId13"/>
    <p:sldId id="285" r:id="rId14"/>
    <p:sldId id="301" r:id="rId15"/>
    <p:sldId id="286" r:id="rId16"/>
    <p:sldId id="287" r:id="rId17"/>
    <p:sldId id="288" r:id="rId18"/>
    <p:sldId id="289" r:id="rId19"/>
    <p:sldId id="290" r:id="rId20"/>
    <p:sldId id="305" r:id="rId21"/>
    <p:sldId id="291" r:id="rId22"/>
    <p:sldId id="299" r:id="rId23"/>
    <p:sldId id="292" r:id="rId24"/>
    <p:sldId id="300" r:id="rId25"/>
    <p:sldId id="293" r:id="rId26"/>
    <p:sldId id="294" r:id="rId27"/>
    <p:sldId id="295" r:id="rId28"/>
    <p:sldId id="296" r:id="rId29"/>
    <p:sldId id="297" r:id="rId30"/>
    <p:sldId id="306" r:id="rId31"/>
    <p:sldId id="278" r:id="rId32"/>
    <p:sldId id="279" r:id="rId33"/>
    <p:sldId id="280" r:id="rId34"/>
    <p:sldId id="281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105" d="100"/>
          <a:sy n="105" d="100"/>
        </p:scale>
        <p:origin x="19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B45F6-2A50-4EDD-A19D-A49E930780EC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6C59-CFF3-40A3-BD81-C7C8AF9433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43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5CFCF9-36DF-4A74-8897-100BEDA5A6BF}" type="datetime1">
              <a:rPr lang="ru-RU" smtClean="0"/>
              <a:t>16.03.2022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47F5-F178-4293-A7C8-591CACC5A0B5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54A8-2343-49B0-9199-04ADD8A408FB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FCF9-36DF-4A74-8897-100BEDA5A6BF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027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CADC-9EC3-4D0F-8D9F-AA2EC403E0CF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686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6D6D-4158-488A-A6EF-271FF128F106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49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AE5-6CDC-4439-9250-1D6CD589B05E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286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03E-D766-4A33-8518-5E3DF5C46805}" type="datetime1">
              <a:rPr lang="ru-RU" smtClean="0"/>
              <a:t>16.03.2022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045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FD04-44BA-4C87-A500-D1389C1DFB31}" type="datetime1">
              <a:rPr lang="ru-RU" smtClean="0"/>
              <a:t>16.03.2022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047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B18F-3F1D-4BDD-9361-90ACB7440A95}" type="datetime1">
              <a:rPr lang="ru-RU" smtClean="0"/>
              <a:t>16.03.2022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11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1F1C-BABC-4170-B3ED-BA8491E36A3B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06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CADC-9EC3-4D0F-8D9F-AA2EC403E0CF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2018-37BD-4B24-9E2E-18F0EBE54D58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947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47F5-F178-4293-A7C8-591CACC5A0B5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92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54A8-2343-49B0-9199-04ADD8A408FB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16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6D6D-4158-488A-A6EF-271FF128F106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AE5-6CDC-4439-9250-1D6CD589B05E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03E-D766-4A33-8518-5E3DF5C46805}" type="datetime1">
              <a:rPr lang="ru-RU" smtClean="0"/>
              <a:t>16.03.2022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FD04-44BA-4C87-A500-D1389C1DFB31}" type="datetime1">
              <a:rPr lang="ru-RU" smtClean="0"/>
              <a:t>16.03.2022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B18F-3F1D-4BDD-9361-90ACB7440A95}" type="datetime1">
              <a:rPr lang="ru-RU" smtClean="0"/>
              <a:t>16.03.2022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6E21F1C-BABC-4170-B3ED-BA8491E36A3B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932018-37BD-4B24-9E2E-18F0EBE54D58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BB279EA-89A2-4692-97D2-29DE49D475C6}" type="datetime1">
              <a:rPr lang="ru-RU" smtClean="0"/>
              <a:t>16.03.2022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79EA-89A2-4692-97D2-29DE49D475C6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26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pPr algn="l"/>
            <a:r>
              <a:rPr lang="ru-RU" dirty="0"/>
              <a:t>Курсовой 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068960"/>
            <a:ext cx="8496944" cy="3384376"/>
          </a:xfrm>
        </p:spPr>
        <p:txBody>
          <a:bodyPr/>
          <a:lstStyle/>
          <a:p>
            <a:r>
              <a:rPr lang="ru-RU" dirty="0"/>
              <a:t>Тема: Проектирование и разработка программной системы «Волонтерская служба»</a:t>
            </a:r>
            <a:br>
              <a:rPr lang="ru-RU" dirty="0"/>
            </a:br>
            <a:br>
              <a:rPr lang="ru-RU" dirty="0"/>
            </a:br>
            <a:r>
              <a:rPr lang="ru-RU" sz="1600" dirty="0"/>
              <a:t>Выполнил:</a:t>
            </a:r>
            <a:br>
              <a:rPr lang="ru-RU" sz="1600" dirty="0"/>
            </a:br>
            <a:r>
              <a:rPr lang="ru-RU" sz="1600" dirty="0"/>
              <a:t> </a:t>
            </a:r>
            <a:r>
              <a:rPr lang="ru-RU" sz="1400" dirty="0"/>
              <a:t>ст.гр.ПРИ-119</a:t>
            </a:r>
            <a:br>
              <a:rPr lang="ru-RU" sz="1400" dirty="0"/>
            </a:br>
            <a:r>
              <a:rPr lang="ru-RU" sz="1400" dirty="0" err="1"/>
              <a:t>Силаев.А.Р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70723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352928" cy="5256584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ru-RU" sz="2900" b="1" dirty="0"/>
              <a:t>Название прецедента</a:t>
            </a:r>
            <a:r>
              <a:rPr lang="ru-RU" sz="2900" dirty="0"/>
              <a:t>: «Зарегистрироваться»</a:t>
            </a:r>
          </a:p>
          <a:p>
            <a:pPr marL="109728" indent="0">
              <a:buNone/>
            </a:pPr>
            <a:r>
              <a:rPr lang="ru-RU" sz="2900" b="1" dirty="0"/>
              <a:t>Предусловие: </a:t>
            </a:r>
            <a:r>
              <a:rPr lang="ru-RU" sz="2900" dirty="0"/>
              <a:t>зайти на сайт приложения</a:t>
            </a:r>
          </a:p>
          <a:p>
            <a:pPr marL="109728" indent="0">
              <a:buNone/>
            </a:pPr>
            <a:r>
              <a:rPr lang="ru-RU" sz="2900" b="1" dirty="0"/>
              <a:t>Действующее лицо: </a:t>
            </a:r>
            <a:r>
              <a:rPr lang="ru-RU" sz="2900" dirty="0"/>
              <a:t>пользователь</a:t>
            </a:r>
          </a:p>
          <a:p>
            <a:pPr marL="109728" indent="0">
              <a:buNone/>
            </a:pPr>
            <a:r>
              <a:rPr lang="ru-RU" sz="2900" b="1" dirty="0"/>
              <a:t>Основной поток: </a:t>
            </a:r>
            <a:endParaRPr lang="ru-RU" sz="2900" dirty="0"/>
          </a:p>
          <a:p>
            <a:pPr marL="109728" indent="0">
              <a:buNone/>
            </a:pPr>
            <a:r>
              <a:rPr lang="ru-RU" sz="2900" dirty="0"/>
              <a:t>1.  пользователь выбирает кнопку «Регистрация» на главной странице сайта;</a:t>
            </a:r>
          </a:p>
          <a:p>
            <a:pPr marL="109728" indent="0">
              <a:buNone/>
            </a:pPr>
            <a:r>
              <a:rPr lang="ru-RU" sz="2900" dirty="0"/>
              <a:t>2. перед ним открывается форма для ввода данных, содержащая следующие поля: электронный адрес, имя, фамилия, пароль, повторный пароль;</a:t>
            </a:r>
          </a:p>
          <a:p>
            <a:pPr marL="109728" indent="0">
              <a:buNone/>
            </a:pPr>
            <a:r>
              <a:rPr lang="ru-RU" sz="2900" dirty="0"/>
              <a:t>3. пользователь вводит учетные данные и нажимает кнопку «Регистрация», после чего попадает на главную страницу сайта. </a:t>
            </a:r>
          </a:p>
          <a:p>
            <a:pPr marL="109728" indent="0">
              <a:buNone/>
            </a:pPr>
            <a:r>
              <a:rPr lang="ru-RU" sz="2900" b="1" dirty="0"/>
              <a:t>Альтернативный поток: </a:t>
            </a:r>
            <a:r>
              <a:rPr lang="ru-RU" sz="2900" dirty="0"/>
              <a:t>на шаге 3, если пользователь в качестве электронного адреса ввел имя, которое используется другим пользователем, либо ввёл </a:t>
            </a:r>
            <a:r>
              <a:rPr lang="ru-RU" sz="2900" dirty="0" err="1"/>
              <a:t>невалидные</a:t>
            </a:r>
            <a:r>
              <a:rPr lang="ru-RU" sz="2900" dirty="0"/>
              <a:t> данные, то ему высвечивается сообщение о соответствующей ошибке. </a:t>
            </a:r>
          </a:p>
          <a:p>
            <a:pPr marL="109728" indent="0">
              <a:buNone/>
            </a:pPr>
            <a:r>
              <a:rPr lang="ru-RU" sz="2900" b="1" dirty="0"/>
              <a:t>Постусловие: </a:t>
            </a:r>
            <a:r>
              <a:rPr lang="ru-RU" sz="2900" dirty="0"/>
              <a:t>пользователь авторизирован в системе, и в базу данных добавляется новый пользователь.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112"/>
            <a:ext cx="8229600" cy="1143000"/>
          </a:xfrm>
        </p:spPr>
        <p:txBody>
          <a:bodyPr/>
          <a:lstStyle/>
          <a:p>
            <a:r>
              <a:rPr lang="ru-RU" dirty="0"/>
              <a:t>Описание прецедента</a:t>
            </a:r>
          </a:p>
        </p:txBody>
      </p:sp>
    </p:spTree>
    <p:extLst>
      <p:ext uri="{BB962C8B-B14F-4D97-AF65-F5344CB8AC3E}">
        <p14:creationId xmlns:p14="http://schemas.microsoft.com/office/powerpoint/2010/main" val="10139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68760"/>
            <a:ext cx="7700730" cy="478112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696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784" y="1196752"/>
            <a:ext cx="3600400" cy="544001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3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046" y="1268760"/>
            <a:ext cx="2665113" cy="48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9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Диаграмма последовательностей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901" y="1600200"/>
            <a:ext cx="3846197" cy="45259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23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480" y="1600200"/>
            <a:ext cx="3877039" cy="45259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/>
              <a:t>Приложение </a:t>
            </a:r>
            <a:r>
              <a:rPr lang="en-US" dirty="0" err="1"/>
              <a:t>построено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Multi-page web Application.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создания</a:t>
            </a:r>
            <a:r>
              <a:rPr lang="en-US" dirty="0"/>
              <a:t> </a:t>
            </a:r>
            <a:r>
              <a:rPr lang="en-US" dirty="0" err="1"/>
              <a:t>разметки</a:t>
            </a:r>
            <a:r>
              <a:rPr lang="en-US" dirty="0"/>
              <a:t> </a:t>
            </a:r>
            <a:r>
              <a:rPr lang="en-US" dirty="0" err="1"/>
              <a:t>представлений</a:t>
            </a:r>
            <a:r>
              <a:rPr lang="en-US" dirty="0"/>
              <a:t> </a:t>
            </a:r>
            <a:r>
              <a:rPr lang="en-US" dirty="0" err="1"/>
              <a:t>использовался</a:t>
            </a:r>
            <a:r>
              <a:rPr lang="en-US" dirty="0"/>
              <a:t> </a:t>
            </a:r>
            <a:r>
              <a:rPr lang="en-US" dirty="0" err="1"/>
              <a:t>фреймворк</a:t>
            </a:r>
            <a:r>
              <a:rPr lang="en-US" dirty="0"/>
              <a:t> Bootstrap 5,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написания</a:t>
            </a:r>
            <a:r>
              <a:rPr lang="en-US" dirty="0"/>
              <a:t> CSS-</a:t>
            </a:r>
            <a:r>
              <a:rPr lang="en-US" dirty="0" err="1"/>
              <a:t>стилей</a:t>
            </a:r>
            <a:r>
              <a:rPr lang="en-US" dirty="0"/>
              <a:t> </a:t>
            </a:r>
            <a:r>
              <a:rPr lang="en-US" dirty="0" err="1"/>
              <a:t>представлений</a:t>
            </a:r>
            <a:r>
              <a:rPr lang="en-US" dirty="0"/>
              <a:t> </a:t>
            </a:r>
            <a:r>
              <a:rPr lang="en-US" dirty="0" err="1"/>
              <a:t>использовался</a:t>
            </a:r>
            <a:r>
              <a:rPr lang="en-US" dirty="0"/>
              <a:t> </a:t>
            </a:r>
            <a:r>
              <a:rPr lang="en-US" dirty="0" err="1"/>
              <a:t>препроцессор</a:t>
            </a:r>
            <a:r>
              <a:rPr lang="en-US" dirty="0"/>
              <a:t> SASS.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добавления</a:t>
            </a:r>
            <a:r>
              <a:rPr lang="en-US" dirty="0"/>
              <a:t> </a:t>
            </a:r>
            <a:r>
              <a:rPr lang="en-US" dirty="0" err="1"/>
              <a:t>слайдера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главную</a:t>
            </a:r>
            <a:r>
              <a:rPr lang="en-US" dirty="0"/>
              <a:t> страницу </a:t>
            </a:r>
            <a:r>
              <a:rPr lang="en-US" dirty="0" err="1"/>
              <a:t>использовалась</a:t>
            </a:r>
            <a:r>
              <a:rPr lang="en-US" dirty="0"/>
              <a:t> </a:t>
            </a:r>
            <a:r>
              <a:rPr lang="en-US" dirty="0" err="1"/>
              <a:t>библиотека</a:t>
            </a:r>
            <a:r>
              <a:rPr lang="en-US" dirty="0"/>
              <a:t> swiper.js. Back-end </a:t>
            </a:r>
            <a:r>
              <a:rPr lang="en-US" dirty="0" err="1"/>
              <a:t>приложения</a:t>
            </a:r>
            <a:r>
              <a:rPr lang="en-US" dirty="0"/>
              <a:t> </a:t>
            </a:r>
            <a:r>
              <a:rPr lang="en-US" dirty="0" err="1"/>
              <a:t>разработан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ASP.NET Core 5, в </a:t>
            </a:r>
            <a:r>
              <a:rPr lang="en-US" dirty="0" err="1"/>
              <a:t>качестве</a:t>
            </a:r>
            <a:r>
              <a:rPr lang="en-US" dirty="0"/>
              <a:t> СУБД </a:t>
            </a:r>
            <a:r>
              <a:rPr lang="en-US" dirty="0" err="1"/>
              <a:t>применялся</a:t>
            </a:r>
            <a:r>
              <a:rPr lang="en-US" dirty="0"/>
              <a:t> MS SQL. В </a:t>
            </a:r>
            <a:r>
              <a:rPr lang="en-US" dirty="0" err="1"/>
              <a:t>качестве</a:t>
            </a:r>
            <a:r>
              <a:rPr lang="en-US" dirty="0"/>
              <a:t> </a:t>
            </a:r>
            <a:r>
              <a:rPr lang="en-US" dirty="0" err="1"/>
              <a:t>архитектуры</a:t>
            </a:r>
            <a:r>
              <a:rPr lang="en-US" dirty="0"/>
              <a:t> </a:t>
            </a:r>
            <a:r>
              <a:rPr lang="en-US" dirty="0" err="1"/>
              <a:t>приложения</a:t>
            </a:r>
            <a:r>
              <a:rPr lang="en-US" dirty="0"/>
              <a:t> </a:t>
            </a:r>
            <a:r>
              <a:rPr lang="en-US" dirty="0" err="1"/>
              <a:t>был</a:t>
            </a:r>
            <a:r>
              <a:rPr lang="en-US" dirty="0"/>
              <a:t> </a:t>
            </a:r>
            <a:r>
              <a:rPr lang="en-US" dirty="0" err="1"/>
              <a:t>выбран</a:t>
            </a:r>
            <a:r>
              <a:rPr lang="en-US" dirty="0"/>
              <a:t> </a:t>
            </a:r>
            <a:r>
              <a:rPr lang="en-US" dirty="0" err="1"/>
              <a:t>шаблон</a:t>
            </a:r>
            <a:r>
              <a:rPr lang="en-US" dirty="0"/>
              <a:t> MVC,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представлен</a:t>
            </a:r>
            <a:r>
              <a:rPr lang="en-US" dirty="0"/>
              <a:t> в ASP.NET Core </a:t>
            </a:r>
            <a:r>
              <a:rPr lang="en-US" dirty="0" err="1"/>
              <a:t>платформой</a:t>
            </a:r>
            <a:r>
              <a:rPr lang="en-US" dirty="0"/>
              <a:t> ASP.NET Core MVC.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с БД </a:t>
            </a:r>
            <a:r>
              <a:rPr lang="en-US" dirty="0" err="1"/>
              <a:t>был</a:t>
            </a:r>
            <a:r>
              <a:rPr lang="en-US" dirty="0"/>
              <a:t> </a:t>
            </a:r>
            <a:r>
              <a:rPr lang="en-US" dirty="0" err="1"/>
              <a:t>выбран</a:t>
            </a:r>
            <a:r>
              <a:rPr lang="en-US" dirty="0"/>
              <a:t> ORM </a:t>
            </a:r>
            <a:r>
              <a:rPr lang="en-US" dirty="0" err="1"/>
              <a:t>EntityFramework</a:t>
            </a:r>
            <a:r>
              <a:rPr lang="en-US" dirty="0"/>
              <a:t> Core.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Принципы организации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380316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/>
              <a:t>Для аутентификации и авторизации пользователей была использована система </a:t>
            </a:r>
            <a:r>
              <a:rPr lang="en-US" dirty="0"/>
              <a:t>ASP</a:t>
            </a:r>
            <a:r>
              <a:rPr lang="ru-RU" dirty="0"/>
              <a:t>.</a:t>
            </a:r>
            <a:r>
              <a:rPr lang="en-US" dirty="0"/>
              <a:t>NET Core Identity</a:t>
            </a:r>
            <a:r>
              <a:rPr lang="ru-RU" dirty="0"/>
              <a:t>, которая представляет удобное средство управления пользователями, их паролями и ролями. Для хранения соответствующих данных используется </a:t>
            </a:r>
            <a:r>
              <a:rPr lang="en-US" dirty="0"/>
              <a:t>SQL Server</a:t>
            </a:r>
            <a:r>
              <a:rPr lang="ru-RU" dirty="0"/>
              <a:t>. Основные методы, связанные с профилем пользователя, находятся в контроллере </a:t>
            </a:r>
            <a:r>
              <a:rPr lang="en-US" dirty="0" err="1"/>
              <a:t>AccountController</a:t>
            </a:r>
            <a:r>
              <a:rPr lang="ru-RU" dirty="0"/>
              <a:t>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 Аутентификация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28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31324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13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0941"/>
            <a:ext cx="8229600" cy="36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7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работы: спроектировать и разработать информационную систему «Волонтерская служба», которая предоставляет удобные инструменты для планирования, управления и координации во время поисково-розыскных мероприятий, проводимых с участием волонтерской службы.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14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06116"/>
            <a:ext cx="292132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4239" y="1052736"/>
            <a:ext cx="5673377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HttpGet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Login(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LoginModel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});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HttpPost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ValidateAntiForgeryToken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Login(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LoginModel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model)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ModelState.IsValid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result =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signInManager.PasswordSignInAsync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model.Password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model.RememberMe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result.Succeeded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ru-RU" sz="900" dirty="0">
                <a:solidFill>
                  <a:srgbClr val="008000"/>
                </a:solidFill>
                <a:latin typeface="Consolas"/>
              </a:rPr>
              <a:t>// проверяем, принадлежит ли URL приложению</a:t>
            </a:r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.IsNullOrEmpty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 &amp;&amp;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Url.IsLocalUrl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Redirect(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"Index"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"Home"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ru-RU" sz="900" dirty="0" err="1">
                <a:solidFill>
                  <a:srgbClr val="000000"/>
                </a:solidFill>
                <a:latin typeface="Consolas"/>
              </a:rPr>
              <a:t>ModelState.AddModelError</a:t>
            </a:r>
            <a:r>
              <a:rPr lang="ru-RU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9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ru-RU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sz="900" dirty="0">
                <a:solidFill>
                  <a:srgbClr val="A31515"/>
                </a:solidFill>
                <a:latin typeface="Consolas"/>
              </a:rPr>
              <a:t>"Неправильный логин и (или) пароль"</a:t>
            </a:r>
            <a:r>
              <a:rPr lang="ru-RU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View(model);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44571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239318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347864" y="148478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9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97720" y="1163335"/>
            <a:ext cx="5278735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HttpGet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Register()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HttpPost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ValidateAntiForgeryToken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Register(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RegisterModel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model)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ModelState.IsValid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User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User { Name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SurName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model.SurName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Email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};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ru-RU" sz="900" dirty="0">
                <a:solidFill>
                  <a:srgbClr val="008000"/>
                </a:solidFill>
                <a:latin typeface="Consolas"/>
              </a:rPr>
              <a:t>// добавляем пользователя в </a:t>
            </a:r>
            <a:r>
              <a:rPr lang="ru-RU" sz="900" dirty="0" err="1">
                <a:solidFill>
                  <a:srgbClr val="008000"/>
                </a:solidFill>
                <a:latin typeface="Consolas"/>
              </a:rPr>
              <a:t>бд</a:t>
            </a:r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result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userManager.CreateAsync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model.Password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result.Succeeded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ru-RU" sz="900" dirty="0">
                <a:solidFill>
                  <a:srgbClr val="008000"/>
                </a:solidFill>
                <a:latin typeface="Consolas"/>
              </a:rPr>
              <a:t>// установка роли</a:t>
            </a:r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userManager.AddToRoleAsync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"user"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ru-RU" sz="900" dirty="0">
                <a:solidFill>
                  <a:srgbClr val="008000"/>
                </a:solidFill>
                <a:latin typeface="Consolas"/>
              </a:rPr>
              <a:t>// установка </a:t>
            </a:r>
            <a:r>
              <a:rPr lang="ru-RU" sz="900" dirty="0" err="1">
                <a:solidFill>
                  <a:srgbClr val="008000"/>
                </a:solidFill>
                <a:latin typeface="Consolas"/>
              </a:rPr>
              <a:t>куки</a:t>
            </a:r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signInManager.SignInAsync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(user,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"Index"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"Home"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sv-SE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sv-SE" sz="900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sv-SE" sz="900" dirty="0">
                <a:solidFill>
                  <a:srgbClr val="000000"/>
                </a:solidFill>
                <a:latin typeface="Consolas"/>
              </a:rPr>
              <a:t> (var error </a:t>
            </a:r>
            <a:r>
              <a:rPr lang="sv-SE" sz="9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sv-SE" sz="900" dirty="0">
                <a:solidFill>
                  <a:srgbClr val="000000"/>
                </a:solidFill>
                <a:latin typeface="Consolas"/>
              </a:rPr>
              <a:t> result.Errors)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ModelState.AddModelError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.Empty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error.Description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View(model);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4211534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985" b="9382"/>
          <a:stretch/>
        </p:blipFill>
        <p:spPr bwMode="auto">
          <a:xfrm>
            <a:off x="611560" y="1124744"/>
            <a:ext cx="2088232" cy="47513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347864" y="1628800"/>
            <a:ext cx="48965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[Authorize]</a:t>
            </a:r>
            <a:endParaRPr lang="ru-RU" sz="1000" dirty="0">
              <a:solidFill>
                <a:srgbClr val="0000FF"/>
              </a:solidFill>
              <a:latin typeface="Consolas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EditProfile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User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userManager.GetUserAsync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(User);   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(user ==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NotFound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User.IsInRole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"volunteer"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VolRequest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db.VolRequests.FirstOrDefaultAsync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(v =&gt;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v.UserId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user.Id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VolunteerProfileViewModel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model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VolunteerProfileViewModel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{ Email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user.Email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Name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SurName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user.SurName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Phone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volReq.Phone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Age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volReq.Age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                                                                  Sex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volReq.Sex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LivArea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volReq.LivArea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};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View(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EditVolunteerProfile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model);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UserProfileViewModel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model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UserProfileViewModel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{ Email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user.Email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Name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SurName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user.SurName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};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View(model);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}           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705495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5" r="26300" b="8257"/>
          <a:stretch/>
        </p:blipFill>
        <p:spPr bwMode="auto">
          <a:xfrm>
            <a:off x="395536" y="1268760"/>
            <a:ext cx="2255515" cy="49685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059832" y="1268760"/>
            <a:ext cx="4572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[Authorize]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HttpPost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EditProfile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EditUserViewModel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model)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ModelState.IsValid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User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userManager.GetUserAsync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(user !=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user.UserName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user.Name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user.SurName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model.SurName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result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userManager.UpdateAsync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result.Succeeded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View(model);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r>
              <a:rPr lang="sv-SE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sv-SE" sz="900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sv-SE" sz="900" dirty="0">
                <a:solidFill>
                  <a:srgbClr val="000000"/>
                </a:solidFill>
                <a:latin typeface="Consolas"/>
              </a:rPr>
              <a:t> (var error </a:t>
            </a:r>
            <a:r>
              <a:rPr lang="sv-SE" sz="9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sv-SE" sz="900" dirty="0">
                <a:solidFill>
                  <a:srgbClr val="000000"/>
                </a:solidFill>
                <a:latin typeface="Consolas"/>
              </a:rPr>
              <a:t> result.Errors)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ModelState.AddModelError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.Empty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error.Description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View(model);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41772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112" y="1484784"/>
            <a:ext cx="3098602" cy="36004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635896" y="1090743"/>
            <a:ext cx="51845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ChangePassword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ChangePasswordViewModel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HttpPost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ChangePassword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ChangePasswordViewModel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model)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ModelState.IsValid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User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userManager.FindByIdAsync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userManager.GetUserId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(user !=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IdentityResult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result =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userManager.ChangePasswordAsync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model.OldPassword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model.NewPassword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result.Succeeded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"Index"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"Home"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r>
              <a:rPr lang="sv-SE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sv-SE" sz="900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sv-SE" sz="900" dirty="0">
                <a:solidFill>
                  <a:srgbClr val="000000"/>
                </a:solidFill>
                <a:latin typeface="Consolas"/>
              </a:rPr>
              <a:t> (var error </a:t>
            </a:r>
            <a:r>
              <a:rPr lang="sv-SE" sz="9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sv-SE" sz="900" dirty="0">
                <a:solidFill>
                  <a:srgbClr val="000000"/>
                </a:solidFill>
                <a:latin typeface="Consolas"/>
              </a:rPr>
              <a:t> result.Errors)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ModelState.AddModelError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.Empty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error.Description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ModelState.AddModelError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.Empty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900" dirty="0">
                <a:solidFill>
                  <a:srgbClr val="A31515"/>
                </a:solidFill>
                <a:latin typeface="Consolas"/>
              </a:rPr>
              <a:t>Пользователь не найден"</a:t>
            </a:r>
            <a:r>
              <a:rPr lang="ru-RU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View(model);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605209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72" y="1412776"/>
            <a:ext cx="4304397" cy="28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43608" y="4077072"/>
            <a:ext cx="6984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[Authorize(Roles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admin,volunteer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CreateMessage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text)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Chat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db.Chats.FirstOrDefaultAsync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(c =&gt;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c.Id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id);  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User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userManager.GetUserAsync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Message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Message() {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ChatId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id, Text = text, Timestamp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user.SurName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chat.Messages.Add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db.Messages.Add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db.SaveChangesAsync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OpenChat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"Account"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message.Chat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12621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624736" cy="43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14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536195" cy="381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353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 rotWithShape="1">
          <a:blip r:embed="rId2"/>
          <a:srcRect t="3525" r="7844"/>
          <a:stretch/>
        </p:blipFill>
        <p:spPr bwMode="auto">
          <a:xfrm>
            <a:off x="611560" y="1340768"/>
            <a:ext cx="8291264" cy="22816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403648" y="3068960"/>
            <a:ext cx="734481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ResponseVolReq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id)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VolRequest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db.VolRequests.Include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(v =&gt;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v.User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FirstOrDefaultAsync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(v =&gt;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v.Id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== id);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NotFound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HttpGet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AcceptVolReq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id)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VolRequest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db.VolRequests.Include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(v =&gt;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v.User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FirstOrDefaultAsync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(v =&gt;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v.Id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== id);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volReq.Status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900" dirty="0">
                <a:solidFill>
                  <a:srgbClr val="A31515"/>
                </a:solidFill>
                <a:latin typeface="Consolas"/>
              </a:rPr>
              <a:t>Принята"</a:t>
            </a:r>
            <a:r>
              <a:rPr lang="ru-RU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userManager.AddToRoleAsync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volReq.User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"volunteer"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db.SaveChangesAsync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/>
              </a:rPr>
              <a:t>ManageVolReq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HttpGet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DeclineVolReq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id)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VolRequest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db.VolRequests.FirstOrDefaultAsync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(v =&gt;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v.Id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== id);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db.VolRequests.Remove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db.SaveChangesAsync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/>
              </a:rPr>
              <a:t>ManageVolReq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4172848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0344" y="188640"/>
            <a:ext cx="8229600" cy="1143000"/>
          </a:xfrm>
        </p:spPr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29</a:t>
            </a:fld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3657209" cy="252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067944" y="155679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HttpPost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CreateComment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(Comment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comment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operationId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comment.OperationId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operationId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db.Comments.Add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(comment);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Operation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operation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db.Operations.FirstOrDefaultAsync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(o =&gt;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o.Id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operationId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operation.Comments.Add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(comment);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db.SaveChangesAsync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/>
              </a:rPr>
              <a:t>OperationDetails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"Home"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operation);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DeleteComment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id)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Comment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comm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db.Comments.Include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(c =&gt;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c.Operation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FirstOrDefaultAsync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(c =&gt;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c.Id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== id);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db.Comments.Remove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comm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db.SaveChangesAsync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/>
              </a:rPr>
              <a:t>OperationDetails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"Home"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comm.Operation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96401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ru-RU" dirty="0"/>
              <a:t>В процессе разработки информационной системы необходимо:</a:t>
            </a:r>
          </a:p>
          <a:p>
            <a:r>
              <a:rPr lang="ru-RU" dirty="0"/>
              <a:t>Выполнить анализ и исследование предметной области;</a:t>
            </a:r>
          </a:p>
          <a:p>
            <a:r>
              <a:rPr lang="ru-RU" dirty="0"/>
              <a:t>Разработать прототип ИС;</a:t>
            </a:r>
          </a:p>
          <a:p>
            <a:r>
              <a:rPr lang="ru-RU" dirty="0"/>
              <a:t>Выполнить моделирование работы ИС;</a:t>
            </a:r>
          </a:p>
          <a:p>
            <a:r>
              <a:rPr lang="ru-RU" dirty="0"/>
              <a:t>Разработать схему базы данных;</a:t>
            </a:r>
          </a:p>
          <a:p>
            <a:r>
              <a:rPr lang="ru-RU" dirty="0"/>
              <a:t>Реализовать ИС с использованием выбранных средств и технологий.</a:t>
            </a:r>
          </a:p>
          <a:p>
            <a:pPr marL="109728" indent="0">
              <a:buNone/>
            </a:pPr>
            <a:endParaRPr lang="ru-RU" dirty="0"/>
          </a:p>
          <a:p>
            <a:r>
              <a:rPr lang="ru-RU" dirty="0"/>
              <a:t>Исходные данные:</a:t>
            </a:r>
          </a:p>
          <a:p>
            <a:r>
              <a:rPr lang="ru-RU" dirty="0"/>
              <a:t>Язык моделирования UML;</a:t>
            </a:r>
          </a:p>
          <a:p>
            <a:r>
              <a:rPr lang="ru-RU" dirty="0"/>
              <a:t>Платформа разработки ASP.NET 5 </a:t>
            </a:r>
            <a:r>
              <a:rPr lang="ru-RU" dirty="0" err="1"/>
              <a:t>Core</a:t>
            </a:r>
            <a:r>
              <a:rPr lang="ru-RU" dirty="0"/>
              <a:t>. 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92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ru-RU" dirty="0"/>
              <a:t>В результате выполнения курсового проекта была спроектирована и реализована программная система «Волонтерская служба». Система, ориентированная на упрощение работы волонтерских организаций, занимающихся проведением поисково-спасательных мероприятий, удобна на практике. Она позволяет производить различные операции над данными, обеспечивая их целостность и  сохранность. Инструментарий, представленный в системе, предоставляет возможность просматривать, редактировать данные, что значительно автоматизирует и упрощает процесс проведения поисково-спасательных операций.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01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/>
              <a:t>В процессе выполнения курсового проекта были выполнены задачи:</a:t>
            </a:r>
          </a:p>
          <a:p>
            <a:pPr lvl="0"/>
            <a:r>
              <a:rPr lang="ru-RU" dirty="0"/>
              <a:t>анализа предметной области и формирования требований к системе;</a:t>
            </a:r>
          </a:p>
          <a:p>
            <a:pPr lvl="0"/>
            <a:r>
              <a:rPr lang="ru-RU" dirty="0"/>
              <a:t>разработки проекта программной системы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реализации системы, согласно подготовленному проекту.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09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Фримен</a:t>
            </a:r>
            <a:r>
              <a:rPr lang="ru-RU" dirty="0"/>
              <a:t> А. </a:t>
            </a:r>
            <a:r>
              <a:rPr lang="en-US" dirty="0"/>
              <a:t>ASP</a:t>
            </a:r>
            <a:r>
              <a:rPr lang="ru-RU" dirty="0"/>
              <a:t>.</a:t>
            </a:r>
            <a:r>
              <a:rPr lang="en-US" dirty="0"/>
              <a:t>NET Core MVC</a:t>
            </a:r>
            <a:r>
              <a:rPr lang="ru-RU" dirty="0"/>
              <a:t> 2 с примерами на </a:t>
            </a:r>
            <a:r>
              <a:rPr lang="en-US" dirty="0"/>
              <a:t>C</a:t>
            </a:r>
            <a:r>
              <a:rPr lang="ru-RU" dirty="0"/>
              <a:t># для профессионалов. </a:t>
            </a:r>
            <a:r>
              <a:rPr lang="en-US" dirty="0"/>
              <a:t>7-е </a:t>
            </a:r>
            <a:r>
              <a:rPr lang="en-US" dirty="0" err="1"/>
              <a:t>издание</a:t>
            </a:r>
            <a:r>
              <a:rPr lang="en-US" dirty="0"/>
              <a:t>, 2019.</a:t>
            </a:r>
            <a:endParaRPr lang="ru-RU" dirty="0"/>
          </a:p>
          <a:p>
            <a:r>
              <a:rPr lang="ru-RU" dirty="0"/>
              <a:t>Руководство по ASP.NET </a:t>
            </a:r>
            <a:r>
              <a:rPr lang="ru-RU" dirty="0" err="1"/>
              <a:t>Core</a:t>
            </a:r>
            <a:r>
              <a:rPr lang="ru-RU" dirty="0"/>
              <a:t> 5 [Электронный ресурс] – Режим доступа: https://metanit.com/sharp/aspnet5/    (дата обращения: 10.02.2021)</a:t>
            </a:r>
          </a:p>
          <a:p>
            <a:r>
              <a:rPr lang="ru-RU" dirty="0"/>
              <a:t>Полное руководство по языку программирования С# 10 и платформе .NET 6 [Электронный ресурс] – Режим доступа:  https://metanit.com/sharp/tutorial/  (дата обращения: 10.02.2021)</a:t>
            </a:r>
          </a:p>
          <a:p>
            <a:r>
              <a:rPr lang="ru-RU" dirty="0"/>
              <a:t>Сетевое программирование в С# и .NET [Электронный ресурс] – Режим доступа:  https://metanit.com/sharp/net/  (дата обращения: 10.02.2021)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исп. литературы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88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108357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60432" y="6407944"/>
            <a:ext cx="552600" cy="365125"/>
          </a:xfrm>
        </p:spPr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9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Регистрация пользователей с возможностью дальнейшей авторизации;</a:t>
            </a:r>
          </a:p>
          <a:p>
            <a:r>
              <a:rPr lang="ru-RU" dirty="0"/>
              <a:t>Создание поисково-спасательной операции;</a:t>
            </a:r>
          </a:p>
          <a:p>
            <a:r>
              <a:rPr lang="ru-RU" dirty="0"/>
              <a:t>Выдача определенных ролей участникам поисково-спасательной операции;</a:t>
            </a:r>
          </a:p>
          <a:p>
            <a:r>
              <a:rPr lang="ru-RU" dirty="0"/>
              <a:t>Взаимодействие пользователей при помощи многопользовательского чата операции;</a:t>
            </a:r>
          </a:p>
          <a:p>
            <a:r>
              <a:rPr lang="ru-RU" dirty="0"/>
              <a:t>Возможность оставить заявку на поиск; </a:t>
            </a:r>
          </a:p>
          <a:p>
            <a:r>
              <a:rPr lang="ru-RU" dirty="0"/>
              <a:t>Возможность оставить заявку на становление волонтером.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287219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ru-RU" dirty="0"/>
              <a:t>Разрабатываемая система «Волонтерская служба» служит для упрощения процесса взаимодействия и координации между участниками поисково-спасательных мероприятий (волонтеров). Пользователями данной системы являются как волонтеры, так обычные люди, сочувствующие их делу. Для волонтеров эта система служит удобным инструментом взаимодействия, а для пользователей возможностью подать заявку на поиск или ознакомится с волонтерской деятельностью.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86633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052736"/>
            <a:ext cx="777686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98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352928" cy="5256584"/>
          </a:xfrm>
        </p:spPr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ru-RU" sz="4200" b="1" dirty="0"/>
              <a:t>Название прецедента: </a:t>
            </a:r>
            <a:r>
              <a:rPr lang="ru-RU" sz="4200" dirty="0"/>
              <a:t>«Присоединиться к операции»</a:t>
            </a:r>
          </a:p>
          <a:p>
            <a:pPr marL="109728" indent="0">
              <a:buNone/>
            </a:pPr>
            <a:r>
              <a:rPr lang="ru-RU" sz="4200" b="1" dirty="0"/>
              <a:t>Предусловие:</a:t>
            </a:r>
            <a:r>
              <a:rPr lang="ru-RU" sz="4200" dirty="0"/>
              <a:t> пользователь ранее зарегистрирован в системе, имеет статус волонтёра и авторизован в системе.</a:t>
            </a:r>
          </a:p>
          <a:p>
            <a:pPr marL="109728" indent="0">
              <a:buNone/>
            </a:pPr>
            <a:r>
              <a:rPr lang="ru-RU" sz="4200" b="1" dirty="0"/>
              <a:t>Действующее лицо: </a:t>
            </a:r>
            <a:r>
              <a:rPr lang="ru-RU" sz="4200" dirty="0"/>
              <a:t>волонтёр.</a:t>
            </a:r>
          </a:p>
          <a:p>
            <a:pPr marL="109728" indent="0">
              <a:buNone/>
            </a:pPr>
            <a:r>
              <a:rPr lang="ru-RU" sz="4200" b="1" dirty="0"/>
              <a:t>Основной поток: </a:t>
            </a:r>
            <a:endParaRPr lang="ru-RU" sz="4200" dirty="0"/>
          </a:p>
          <a:p>
            <a:pPr marL="109728" indent="0">
              <a:buNone/>
            </a:pPr>
            <a:r>
              <a:rPr lang="ru-RU" sz="4200" dirty="0"/>
              <a:t>1. волонтёр на главной странице нажимает на кнопку «список операций», после чего попадает на страницу со списком текущих операций; </a:t>
            </a:r>
          </a:p>
          <a:p>
            <a:pPr marL="109728" indent="0">
              <a:buNone/>
            </a:pPr>
            <a:r>
              <a:rPr lang="ru-RU" sz="4200" dirty="0"/>
              <a:t>2. далее он выбирает одну из операций, и нажимает кнопку «Просмотреть», после чего он попадает на страницу с деталями операции;</a:t>
            </a:r>
          </a:p>
          <a:p>
            <a:pPr marL="109728" indent="0">
              <a:buNone/>
            </a:pPr>
            <a:r>
              <a:rPr lang="ru-RU" sz="4200" dirty="0"/>
              <a:t>3. затем волонтёр нажимает на кнопку «Присоединиться», страница обновляется, и кнопка больше не отображается.</a:t>
            </a:r>
          </a:p>
          <a:p>
            <a:pPr marL="109728" indent="0">
              <a:buNone/>
            </a:pPr>
            <a:r>
              <a:rPr lang="ru-RU" sz="4200" b="1" dirty="0"/>
              <a:t>Альтернативный поток: </a:t>
            </a:r>
            <a:r>
              <a:rPr lang="ru-RU" sz="4200" dirty="0"/>
              <a:t>если пользователь уже присоединился к операции, то на шаге 3 кнопка «присоединиться» будет отсутствовать. </a:t>
            </a:r>
          </a:p>
          <a:p>
            <a:pPr marL="109728" indent="0">
              <a:buNone/>
            </a:pPr>
            <a:r>
              <a:rPr lang="ru-RU" sz="4200" b="1" dirty="0"/>
              <a:t>Постусловие:</a:t>
            </a:r>
            <a:r>
              <a:rPr lang="ru-RU" sz="4200" dirty="0"/>
              <a:t> в базе данных пользователь добавляется в операцию и соответствующий чат, который доступен ему через меню профиля.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112"/>
            <a:ext cx="8229600" cy="1143000"/>
          </a:xfrm>
        </p:spPr>
        <p:txBody>
          <a:bodyPr/>
          <a:lstStyle/>
          <a:p>
            <a:r>
              <a:rPr lang="ru-RU" dirty="0"/>
              <a:t>Описание прецедента</a:t>
            </a:r>
          </a:p>
        </p:txBody>
      </p:sp>
    </p:spTree>
    <p:extLst>
      <p:ext uri="{BB962C8B-B14F-4D97-AF65-F5344CB8AC3E}">
        <p14:creationId xmlns:p14="http://schemas.microsoft.com/office/powerpoint/2010/main" val="73398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352928" cy="5256584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ru-RU" sz="2900" b="1" dirty="0"/>
              <a:t>Название прецедента: </a:t>
            </a:r>
            <a:r>
              <a:rPr lang="ru-RU" sz="2900" dirty="0"/>
              <a:t>«Добавить комментарий»</a:t>
            </a:r>
          </a:p>
          <a:p>
            <a:pPr marL="109728" indent="0">
              <a:buNone/>
            </a:pPr>
            <a:r>
              <a:rPr lang="ru-RU" sz="2900" b="1" dirty="0"/>
              <a:t>Предусловие:</a:t>
            </a:r>
            <a:r>
              <a:rPr lang="ru-RU" sz="2900" dirty="0"/>
              <a:t> администратор ранее начал какую-либо операцию или присоединился к ней.</a:t>
            </a:r>
          </a:p>
          <a:p>
            <a:pPr marL="109728" indent="0">
              <a:buNone/>
            </a:pPr>
            <a:r>
              <a:rPr lang="ru-RU" sz="2900" b="1" dirty="0"/>
              <a:t>Действующее лицо: </a:t>
            </a:r>
            <a:r>
              <a:rPr lang="ru-RU" sz="2900" dirty="0"/>
              <a:t>администратор.</a:t>
            </a:r>
          </a:p>
          <a:p>
            <a:pPr marL="109728" indent="0">
              <a:buNone/>
            </a:pPr>
            <a:r>
              <a:rPr lang="ru-RU" sz="2900" b="1" dirty="0"/>
              <a:t>Основной поток: </a:t>
            </a:r>
            <a:endParaRPr lang="ru-RU" sz="2900" dirty="0"/>
          </a:p>
          <a:p>
            <a:pPr marL="109728" indent="0">
              <a:buNone/>
            </a:pPr>
            <a:r>
              <a:rPr lang="ru-RU" sz="2900" dirty="0"/>
              <a:t>1. администратор через главную страницу открывает список операций; </a:t>
            </a:r>
          </a:p>
          <a:p>
            <a:pPr marL="109728" indent="0">
              <a:buNone/>
            </a:pPr>
            <a:r>
              <a:rPr lang="ru-RU" sz="2900" dirty="0"/>
              <a:t>2. далее он выбирает определённую операцию, к которой ранее он присоединился или начал её;</a:t>
            </a:r>
          </a:p>
          <a:p>
            <a:pPr marL="109728" indent="0">
              <a:buNone/>
            </a:pPr>
            <a:r>
              <a:rPr lang="ru-RU" sz="2900" dirty="0"/>
              <a:t>3. затем администратор вводит в текстовое поле с подписью «Добавить информацию» и нажимает на кнопку «Добавить».</a:t>
            </a:r>
          </a:p>
          <a:p>
            <a:pPr marL="109728" indent="0">
              <a:buNone/>
            </a:pPr>
            <a:r>
              <a:rPr lang="ru-RU" sz="2900" b="1" dirty="0"/>
              <a:t>Альтернативный поток:</a:t>
            </a:r>
            <a:r>
              <a:rPr lang="ru-RU" sz="2900" dirty="0"/>
              <a:t> если на шаге 3 администратор оставляет поле ввода пустым и пытается оставить комментарий, то ему выводится соответствующее сообщение об ошибке. </a:t>
            </a:r>
          </a:p>
          <a:p>
            <a:pPr marL="109728" indent="0">
              <a:buNone/>
            </a:pPr>
            <a:r>
              <a:rPr lang="ru-RU" sz="2900" b="1" dirty="0"/>
              <a:t>Постусловие:</a:t>
            </a:r>
            <a:r>
              <a:rPr lang="ru-RU" sz="2900" dirty="0"/>
              <a:t> в базе данных добавляется комментарий в соответствующую таблицу, а также комментарий отображается на странице деталей соответствующей операции.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112"/>
            <a:ext cx="8229600" cy="1143000"/>
          </a:xfrm>
        </p:spPr>
        <p:txBody>
          <a:bodyPr/>
          <a:lstStyle/>
          <a:p>
            <a:r>
              <a:rPr lang="ru-RU" dirty="0"/>
              <a:t>Описание прецедента</a:t>
            </a:r>
          </a:p>
        </p:txBody>
      </p:sp>
    </p:spTree>
    <p:extLst>
      <p:ext uri="{BB962C8B-B14F-4D97-AF65-F5344CB8AC3E}">
        <p14:creationId xmlns:p14="http://schemas.microsoft.com/office/powerpoint/2010/main" val="397589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352928" cy="5256584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ru-RU" sz="2600" b="1" dirty="0"/>
              <a:t>Название прецедента:</a:t>
            </a:r>
            <a:r>
              <a:rPr lang="ru-RU" sz="2600" dirty="0"/>
              <a:t> «Авторизоваться»</a:t>
            </a:r>
          </a:p>
          <a:p>
            <a:pPr marL="109728" indent="0">
              <a:buNone/>
            </a:pPr>
            <a:r>
              <a:rPr lang="ru-RU" sz="2600" b="1" dirty="0"/>
              <a:t>Предусловие: </a:t>
            </a:r>
            <a:r>
              <a:rPr lang="ru-RU" sz="2600" dirty="0"/>
              <a:t>пользователь имеет аккаунт в системе, и находиться на главной странице</a:t>
            </a:r>
          </a:p>
          <a:p>
            <a:pPr marL="109728" indent="0">
              <a:buNone/>
            </a:pPr>
            <a:r>
              <a:rPr lang="ru-RU" sz="2600" b="1" dirty="0"/>
              <a:t>Действующее лицо: </a:t>
            </a:r>
            <a:r>
              <a:rPr lang="ru-RU" sz="2600" dirty="0"/>
              <a:t>пользователь.</a:t>
            </a:r>
          </a:p>
          <a:p>
            <a:pPr marL="109728" indent="0">
              <a:buNone/>
            </a:pPr>
            <a:r>
              <a:rPr lang="ru-RU" sz="2600" b="1" dirty="0"/>
              <a:t>Основной поток: </a:t>
            </a:r>
            <a:endParaRPr lang="ru-RU" sz="2600" dirty="0"/>
          </a:p>
          <a:p>
            <a:pPr marL="109728" indent="0">
              <a:buNone/>
            </a:pPr>
            <a:r>
              <a:rPr lang="ru-RU" sz="2600" dirty="0"/>
              <a:t>1. пользователь нажимает на кнопку «Войти», перед ним открывается форма с полями </a:t>
            </a:r>
            <a:r>
              <a:rPr lang="en-US" sz="2600" dirty="0"/>
              <a:t>email </a:t>
            </a:r>
            <a:r>
              <a:rPr lang="ru-RU" sz="2600" dirty="0"/>
              <a:t>и пароль;</a:t>
            </a:r>
          </a:p>
          <a:p>
            <a:pPr marL="109728" indent="0">
              <a:buNone/>
            </a:pPr>
            <a:r>
              <a:rPr lang="ru-RU" sz="2600" dirty="0"/>
              <a:t>2. пользователь заполняет эти поля, нажимает на кнопку «Войти», и его перенаправляет на главную страницу. Если пользователь отметит флажок «Запомнить», то </a:t>
            </a:r>
            <a:r>
              <a:rPr lang="ru-RU" sz="2600" dirty="0" err="1"/>
              <a:t>cookie</a:t>
            </a:r>
            <a:r>
              <a:rPr lang="ru-RU" sz="2600" dirty="0"/>
              <a:t> для входа сохранятся после закрытия браузера.</a:t>
            </a:r>
          </a:p>
          <a:p>
            <a:pPr marL="109728" indent="0">
              <a:buNone/>
            </a:pPr>
            <a:r>
              <a:rPr lang="ru-RU" sz="2600" b="1" dirty="0"/>
              <a:t>Альтернативный поток: </a:t>
            </a:r>
            <a:r>
              <a:rPr lang="ru-RU" sz="2600" dirty="0"/>
              <a:t>на шаге 2, если пользователь ввел </a:t>
            </a:r>
            <a:r>
              <a:rPr lang="ru-RU" sz="2600" dirty="0" err="1"/>
              <a:t>невалидные</a:t>
            </a:r>
            <a:r>
              <a:rPr lang="ru-RU" sz="2600" dirty="0"/>
              <a:t> данные в одно из ключевых полей, на экран выведутся соответствующие сообщения об ошибке. В этом случае пользователю необходимо перепроверить введённые данные и откорректировать их.</a:t>
            </a:r>
          </a:p>
          <a:p>
            <a:pPr marL="109728" indent="0">
              <a:buNone/>
            </a:pPr>
            <a:r>
              <a:rPr lang="ru-RU" sz="2600" b="1" dirty="0"/>
              <a:t>Постусловие: </a:t>
            </a:r>
            <a:r>
              <a:rPr lang="ru-RU" sz="2600" dirty="0"/>
              <a:t>пользователь вошёл в систему.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112"/>
            <a:ext cx="8229600" cy="1143000"/>
          </a:xfrm>
        </p:spPr>
        <p:txBody>
          <a:bodyPr/>
          <a:lstStyle/>
          <a:p>
            <a:r>
              <a:rPr lang="ru-RU" dirty="0"/>
              <a:t>Описание прецедента</a:t>
            </a:r>
          </a:p>
        </p:txBody>
      </p:sp>
    </p:spTree>
    <p:extLst>
      <p:ext uri="{BB962C8B-B14F-4D97-AF65-F5344CB8AC3E}">
        <p14:creationId xmlns:p14="http://schemas.microsoft.com/office/powerpoint/2010/main" val="104081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2553</Words>
  <Application>Microsoft Office PowerPoint</Application>
  <PresentationFormat>Экран (4:3)</PresentationFormat>
  <Paragraphs>338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43" baseType="lpstr">
      <vt:lpstr>Arial</vt:lpstr>
      <vt:lpstr>Calibri</vt:lpstr>
      <vt:lpstr>Consolas</vt:lpstr>
      <vt:lpstr>Lucida Sans Unicode</vt:lpstr>
      <vt:lpstr>Times New Roman</vt:lpstr>
      <vt:lpstr>Verdana</vt:lpstr>
      <vt:lpstr>Wingdings 2</vt:lpstr>
      <vt:lpstr>Wingdings 3</vt:lpstr>
      <vt:lpstr>Открытая</vt:lpstr>
      <vt:lpstr>Тема Office</vt:lpstr>
      <vt:lpstr>Курсовой проект</vt:lpstr>
      <vt:lpstr>Цели</vt:lpstr>
      <vt:lpstr>Задачи</vt:lpstr>
      <vt:lpstr>Функциональные требования</vt:lpstr>
      <vt:lpstr>Описание предметной области</vt:lpstr>
      <vt:lpstr>Диаграмма прецедентов</vt:lpstr>
      <vt:lpstr>Описание прецедента</vt:lpstr>
      <vt:lpstr>Описание прецедента</vt:lpstr>
      <vt:lpstr>Описание прецедента</vt:lpstr>
      <vt:lpstr>Описание прецедента</vt:lpstr>
      <vt:lpstr>Диаграмма классов</vt:lpstr>
      <vt:lpstr>Диаграмма состояний</vt:lpstr>
      <vt:lpstr>Диаграмма состояний</vt:lpstr>
      <vt:lpstr>Диаграмма последовательностей</vt:lpstr>
      <vt:lpstr>Диаграмма деятельности</vt:lpstr>
      <vt:lpstr>Принципы организации проекта</vt:lpstr>
      <vt:lpstr> Аутентификация 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Заключение</vt:lpstr>
      <vt:lpstr>Заключение</vt:lpstr>
      <vt:lpstr>Список исп. литературы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LeeMigo</dc:creator>
  <cp:lastModifiedBy>артик батаев</cp:lastModifiedBy>
  <cp:revision>101</cp:revision>
  <dcterms:created xsi:type="dcterms:W3CDTF">2021-05-19T06:19:26Z</dcterms:created>
  <dcterms:modified xsi:type="dcterms:W3CDTF">2022-03-16T02:56:45Z</dcterms:modified>
</cp:coreProperties>
</file>