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5"/>
  </p:notesMasterIdLst>
  <p:sldIdLst>
    <p:sldId id="256" r:id="rId3"/>
    <p:sldId id="257" r:id="rId4"/>
    <p:sldId id="258" r:id="rId5"/>
    <p:sldId id="284" r:id="rId6"/>
    <p:sldId id="282" r:id="rId7"/>
    <p:sldId id="260" r:id="rId8"/>
    <p:sldId id="298" r:id="rId9"/>
    <p:sldId id="302" r:id="rId10"/>
    <p:sldId id="303" r:id="rId11"/>
    <p:sldId id="261" r:id="rId12"/>
    <p:sldId id="285" r:id="rId13"/>
    <p:sldId id="301" r:id="rId14"/>
    <p:sldId id="286" r:id="rId15"/>
    <p:sldId id="287" r:id="rId16"/>
    <p:sldId id="307" r:id="rId17"/>
    <p:sldId id="288" r:id="rId18"/>
    <p:sldId id="289" r:id="rId19"/>
    <p:sldId id="290" r:id="rId20"/>
    <p:sldId id="305" r:id="rId21"/>
    <p:sldId id="291" r:id="rId22"/>
    <p:sldId id="299" r:id="rId23"/>
    <p:sldId id="292" r:id="rId24"/>
    <p:sldId id="300" r:id="rId25"/>
    <p:sldId id="293" r:id="rId26"/>
    <p:sldId id="294" r:id="rId27"/>
    <p:sldId id="295" r:id="rId28"/>
    <p:sldId id="296" r:id="rId29"/>
    <p:sldId id="306" r:id="rId30"/>
    <p:sldId id="278" r:id="rId31"/>
    <p:sldId id="279" r:id="rId32"/>
    <p:sldId id="280" r:id="rId33"/>
    <p:sldId id="281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4660"/>
  </p:normalViewPr>
  <p:slideViewPr>
    <p:cSldViewPr>
      <p:cViewPr>
        <p:scale>
          <a:sx n="114" d="100"/>
          <a:sy n="114" d="100"/>
        </p:scale>
        <p:origin x="-171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B45F6-2A50-4EDD-A19D-A49E930780EC}" type="datetimeFigureOut">
              <a:rPr lang="ru-RU" smtClean="0"/>
              <a:t>16.03.2022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E6C59-CFF3-40A3-BD81-C7C8AF9433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43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5CFCF9-36DF-4A74-8897-100BEDA5A6BF}" type="datetime1">
              <a:rPr lang="ru-RU" smtClean="0"/>
              <a:t>16.03.2022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947F5-F178-4293-A7C8-591CACC5A0B5}" type="datetime1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54A8-2343-49B0-9199-04ADD8A408FB}" type="datetime1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FCF9-36DF-4A74-8897-100BEDA5A6BF}" type="datetime1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027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CADC-9EC3-4D0F-8D9F-AA2EC403E0CF}" type="datetime1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686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6D6D-4158-488A-A6EF-271FF128F106}" type="datetime1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249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9AE5-6CDC-4439-9250-1D6CD589B05E}" type="datetime1">
              <a:rPr lang="ru-RU" smtClean="0"/>
              <a:t>16.03.2022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286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403E-D766-4A33-8518-5E3DF5C46805}" type="datetime1">
              <a:rPr lang="ru-RU" smtClean="0"/>
              <a:t>16.03.2022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045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FD04-44BA-4C87-A500-D1389C1DFB31}" type="datetime1">
              <a:rPr lang="ru-RU" smtClean="0"/>
              <a:t>16.03.2022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047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B18F-3F1D-4BDD-9361-90ACB7440A95}" type="datetime1">
              <a:rPr lang="ru-RU" smtClean="0"/>
              <a:t>16.03.2022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11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1F1C-BABC-4170-B3ED-BA8491E36A3B}" type="datetime1">
              <a:rPr lang="ru-RU" smtClean="0"/>
              <a:t>16.03.2022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06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CADC-9EC3-4D0F-8D9F-AA2EC403E0CF}" type="datetime1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2018-37BD-4B24-9E2E-18F0EBE54D58}" type="datetime1">
              <a:rPr lang="ru-RU" smtClean="0"/>
              <a:t>16.03.2022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947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947F5-F178-4293-A7C8-591CACC5A0B5}" type="datetime1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8926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54A8-2343-49B0-9199-04ADD8A408FB}" type="datetime1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16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6D6D-4158-488A-A6EF-271FF128F106}" type="datetime1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9AE5-6CDC-4439-9250-1D6CD589B05E}" type="datetime1">
              <a:rPr lang="ru-RU" smtClean="0"/>
              <a:t>16.03.2022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403E-D766-4A33-8518-5E3DF5C46805}" type="datetime1">
              <a:rPr lang="ru-RU" smtClean="0"/>
              <a:t>16.03.2022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FD04-44BA-4C87-A500-D1389C1DFB31}" type="datetime1">
              <a:rPr lang="ru-RU" smtClean="0"/>
              <a:t>16.03.2022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B18F-3F1D-4BDD-9361-90ACB7440A95}" type="datetime1">
              <a:rPr lang="ru-RU" smtClean="0"/>
              <a:t>16.03.2022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6E21F1C-BABC-4170-B3ED-BA8491E36A3B}" type="datetime1">
              <a:rPr lang="ru-RU" smtClean="0"/>
              <a:t>16.03.2022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932018-37BD-4B24-9E2E-18F0EBE54D58}" type="datetime1">
              <a:rPr lang="ru-RU" smtClean="0"/>
              <a:t>16.03.2022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BB279EA-89A2-4692-97D2-29DE49D475C6}" type="datetime1">
              <a:rPr lang="ru-RU" smtClean="0"/>
              <a:t>16.03.2022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279EA-89A2-4692-97D2-29DE49D475C6}" type="datetime1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26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/>
          <a:p>
            <a:pPr algn="l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Курсовой проект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068960"/>
            <a:ext cx="8496944" cy="3384376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Тема: Проектирование и разработка программной системы «Волонтерская служба»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Выполнил:</a:t>
            </a:r>
            <a:b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ст.гр.ПРИ-119</a:t>
            </a:r>
            <a:b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Батаев.А.К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7239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268760"/>
            <a:ext cx="7700730" cy="478112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69618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состояний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784" y="1196752"/>
            <a:ext cx="3600400" cy="544001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43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состояний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046" y="1268760"/>
            <a:ext cx="2665113" cy="485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9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Диаграмма последовательностей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901" y="1600200"/>
            <a:ext cx="3846197" cy="452596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235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деятельности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480" y="1600200"/>
            <a:ext cx="3877039" cy="452596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05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БД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62240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826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Приложение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построено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как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Multi-page web Application.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создания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разметки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представлений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использовался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фреймворк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Bootstrap 5,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написания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CSS-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стилей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представлений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использовался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препроцессор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SASS.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добавления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слайдера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главную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страницу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использовалась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библиотека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swiper.js. Back-end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приложения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разработан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ASP.NET Core 5, в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качестве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СУБД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применялся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MS SQL. В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качестве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архитектуры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приложения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был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выбран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шаблон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MVC,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который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представлен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в ASP.NET Core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платформой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ASP.NET Core MVC.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работы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с БД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был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выбран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ORM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EntityFramework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Core. 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Принципы организации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380316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Для аутентификации и авторизации пользователей была использована система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ASP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NET Core Identity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которая представляет удобное средство управления пользователями, их паролями и ролями. Для хранения соответствующих данных используется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SQL Server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Основные методы, связанные с профилем пользователя, находятся в контроллере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AccountController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 </a:t>
            </a:r>
            <a:r>
              <a:rPr lang="ru-RU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Аутентификация 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287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313244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113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50941"/>
            <a:ext cx="8229600" cy="362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7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Цель работы: спроектировать и разработать информационную систему «Волонтерская служба», которая предоставляет удобные инструменты для планирования, управления и координации во время поисково-розыскных мероприятий, проводимых с участием волонтерской службы.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Цели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71432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306116"/>
            <a:ext cx="2921321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14239" y="1052736"/>
            <a:ext cx="5673377" cy="44644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HttpGet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IActionResult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Login(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returnUrl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View(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LoginModel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ReturnUrl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returnUrl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});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ru-RU" sz="9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HttpPost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ValidateAntiForgeryToken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Task&lt;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IActionResult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&gt; Login(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LoginModel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model)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ModelState.IsValid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result =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signInManager.PasswordSignInAsync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model.Email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model.Password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model.RememberMe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result.Succeeded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{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ru-RU" sz="900" dirty="0">
                <a:solidFill>
                  <a:srgbClr val="008000"/>
                </a:solidFill>
                <a:latin typeface="Consolas"/>
              </a:rPr>
              <a:t>// проверяем, принадлежит ли URL приложению</a:t>
            </a:r>
            <a:endParaRPr lang="ru-RU" sz="9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(!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.IsNullOrEmpty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model.ReturnUrl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 &amp;&amp;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Url.IsLocalUrl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model.ReturnUrl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Redirect(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model.ReturnUrl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9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RedirectToAction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"Index"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"Home"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}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9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{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ru-RU" sz="900" dirty="0" err="1">
                <a:solidFill>
                  <a:srgbClr val="000000"/>
                </a:solidFill>
                <a:latin typeface="Consolas"/>
              </a:rPr>
              <a:t>ModelState.AddModelError</a:t>
            </a:r>
            <a:r>
              <a:rPr lang="ru-RU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900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ru-RU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ru-RU" sz="900" dirty="0">
                <a:solidFill>
                  <a:srgbClr val="A31515"/>
                </a:solidFill>
                <a:latin typeface="Consolas"/>
              </a:rPr>
              <a:t>"Неправильный логин и (или) пароль"</a:t>
            </a:r>
            <a:r>
              <a:rPr lang="ru-RU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}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View(model);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445715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21</a:t>
            </a:fld>
            <a:endParaRPr lang="ru-RU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239318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347864" y="148478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sz="9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397720" y="1163335"/>
            <a:ext cx="5278735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HttpGet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IActionResult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Register()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View();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endParaRPr lang="ru-RU" sz="900" dirty="0">
              <a:solidFill>
                <a:srgbClr val="000000"/>
              </a:solidFill>
              <a:latin typeface="Consolas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HttpPost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ValidateAntiForgeryToken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Task&lt;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IActionResult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&gt; Register(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RegisterModel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model)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ModelState.IsValid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User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User { Name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model.Name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SurName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model.SurName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Email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model.Email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model.Email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};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ru-RU" sz="900" dirty="0">
                <a:solidFill>
                  <a:srgbClr val="008000"/>
                </a:solidFill>
                <a:latin typeface="Consolas"/>
              </a:rPr>
              <a:t>// добавляем пользователя в </a:t>
            </a:r>
            <a:r>
              <a:rPr lang="ru-RU" sz="900" dirty="0" err="1">
                <a:solidFill>
                  <a:srgbClr val="008000"/>
                </a:solidFill>
                <a:latin typeface="Consolas"/>
              </a:rPr>
              <a:t>бд</a:t>
            </a:r>
            <a:endParaRPr lang="ru-RU" sz="900" dirty="0">
              <a:solidFill>
                <a:srgbClr val="000000"/>
              </a:solidFill>
              <a:latin typeface="Consolas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result 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userManager.CreateAsync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(user,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model.Password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result.Succeeded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{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ru-RU" sz="900" dirty="0">
                <a:solidFill>
                  <a:srgbClr val="008000"/>
                </a:solidFill>
                <a:latin typeface="Consolas"/>
              </a:rPr>
              <a:t>// установка роли</a:t>
            </a:r>
            <a:endParaRPr lang="ru-RU" sz="900" dirty="0">
              <a:solidFill>
                <a:srgbClr val="000000"/>
              </a:solidFill>
              <a:latin typeface="Consolas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userManager.AddToRoleAsync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(user, 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"user"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ru-RU" sz="900" dirty="0">
                <a:solidFill>
                  <a:srgbClr val="008000"/>
                </a:solidFill>
                <a:latin typeface="Consolas"/>
              </a:rPr>
              <a:t>// установка </a:t>
            </a:r>
            <a:r>
              <a:rPr lang="ru-RU" sz="900" dirty="0" err="1">
                <a:solidFill>
                  <a:srgbClr val="008000"/>
                </a:solidFill>
                <a:latin typeface="Consolas"/>
              </a:rPr>
              <a:t>куки</a:t>
            </a:r>
            <a:endParaRPr lang="ru-RU" sz="900" dirty="0">
              <a:solidFill>
                <a:srgbClr val="000000"/>
              </a:solidFill>
              <a:latin typeface="Consolas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signInManager.SignInAsync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(user,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RedirectToAction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"Index"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"Home"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900" dirty="0">
              <a:solidFill>
                <a:srgbClr val="000000"/>
              </a:solidFill>
              <a:latin typeface="Consolas"/>
            </a:endParaRP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{</a:t>
            </a:r>
          </a:p>
          <a:p>
            <a:r>
              <a:rPr lang="sv-SE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sv-SE" sz="900" dirty="0">
                <a:solidFill>
                  <a:srgbClr val="0000FF"/>
                </a:solidFill>
                <a:latin typeface="Consolas"/>
              </a:rPr>
              <a:t>foreach</a:t>
            </a:r>
            <a:r>
              <a:rPr lang="sv-SE" sz="900" dirty="0">
                <a:solidFill>
                  <a:srgbClr val="000000"/>
                </a:solidFill>
                <a:latin typeface="Consolas"/>
              </a:rPr>
              <a:t> (var error </a:t>
            </a:r>
            <a:r>
              <a:rPr lang="sv-SE" sz="9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sv-SE" sz="900" dirty="0">
                <a:solidFill>
                  <a:srgbClr val="000000"/>
                </a:solidFill>
                <a:latin typeface="Consolas"/>
              </a:rPr>
              <a:t> result.Errors)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ModelState.AddModelError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.Empty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error.Description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}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}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View(model);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4211534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22</a:t>
            </a:fld>
            <a:endParaRPr lang="ru-RU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985" b="9382"/>
          <a:stretch/>
        </p:blipFill>
        <p:spPr bwMode="auto">
          <a:xfrm>
            <a:off x="611560" y="1124744"/>
            <a:ext cx="2088232" cy="47513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347864" y="1628800"/>
            <a:ext cx="48965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[Authorize]</a:t>
            </a:r>
            <a:endParaRPr lang="ru-RU" sz="1000" dirty="0">
              <a:solidFill>
                <a:srgbClr val="0000FF"/>
              </a:solidFill>
              <a:latin typeface="Consolas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Task&lt;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IActionResult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EditProfile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User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userManager.GetUserAsync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(User);          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(user ==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NotFound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User.IsInRole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"volunteer"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VolRequest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volReq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db.VolRequests.FirstOrDefaultAsync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(v =&gt;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v.UserId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user.Id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VolunteerProfileViewModel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model =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VolunteerProfileViewModel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{ Email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user.Email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Name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user.Name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SurName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user.SurName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Phone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volReq.Phone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Age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volReq.Age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                                                                      Sex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volReq.Sex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LivArea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volReq.LivArea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};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View(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/>
              </a:rPr>
              <a:t>EditVolunteerProfile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model);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UserProfileViewModel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model =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UserProfileViewModel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{ Email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user.Email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Name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user.Name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SurName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user.SurName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};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View(model);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/>
              </a:rPr>
              <a:t>            }           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2705495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23</a:t>
            </a:fld>
            <a:endParaRPr lang="ru-RU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5" r="26300" b="8257"/>
          <a:stretch/>
        </p:blipFill>
        <p:spPr bwMode="auto">
          <a:xfrm>
            <a:off x="395536" y="1268760"/>
            <a:ext cx="2255515" cy="49685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059832" y="1268760"/>
            <a:ext cx="4572000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[Authorize]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HttpPost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Task&lt;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IActionResult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EditProfile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EditUserViewModel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model)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ModelState.IsValid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User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userManager.GetUserAsync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(User);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(user !=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user.Email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model.Email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user.UserName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model.Email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user.Name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model.Name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user.SurName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model.SurName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ru-RU" sz="900" dirty="0">
              <a:solidFill>
                <a:srgbClr val="000000"/>
              </a:solidFill>
              <a:latin typeface="Consolas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result 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userManager.UpdateAsync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(user);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result.Succeeded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View(model);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900" dirty="0">
              <a:solidFill>
                <a:srgbClr val="000000"/>
              </a:solidFill>
              <a:latin typeface="Consolas"/>
            </a:endParaRP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{</a:t>
            </a:r>
          </a:p>
          <a:p>
            <a:r>
              <a:rPr lang="sv-SE" sz="9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sv-SE" sz="900" dirty="0">
                <a:solidFill>
                  <a:srgbClr val="0000FF"/>
                </a:solidFill>
                <a:latin typeface="Consolas"/>
              </a:rPr>
              <a:t>foreach</a:t>
            </a:r>
            <a:r>
              <a:rPr lang="sv-SE" sz="900" dirty="0">
                <a:solidFill>
                  <a:srgbClr val="000000"/>
                </a:solidFill>
                <a:latin typeface="Consolas"/>
              </a:rPr>
              <a:t> (var error </a:t>
            </a:r>
            <a:r>
              <a:rPr lang="sv-SE" sz="9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sv-SE" sz="900" dirty="0">
                <a:solidFill>
                  <a:srgbClr val="000000"/>
                </a:solidFill>
                <a:latin typeface="Consolas"/>
              </a:rPr>
              <a:t> result.Errors)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ModelState.AddModelError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.Empty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error.Description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    }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}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}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View(model);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417727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24</a:t>
            </a:fld>
            <a:endParaRPr lang="ru-RU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112" y="1484784"/>
            <a:ext cx="3098602" cy="36004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635896" y="1090743"/>
            <a:ext cx="51845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IActionResult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ChangePassword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View(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ChangePasswordViewModel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endParaRPr lang="ru-RU" sz="900" dirty="0">
              <a:solidFill>
                <a:srgbClr val="000000"/>
              </a:solidFill>
              <a:latin typeface="Consolas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HttpPost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Task&lt;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IActionResult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ChangePassword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ChangePasswordViewModel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model)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ModelState.IsValid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User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userManager.FindByIdAsync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userManager.GetUserId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(User));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(user !=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IdentityResult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result =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userManager.ChangePasswordAsync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(user,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model.OldPassword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model.NewPassword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result.Succeeded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RedirectToAction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"Index"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"Home"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900" dirty="0">
              <a:solidFill>
                <a:srgbClr val="000000"/>
              </a:solidFill>
              <a:latin typeface="Consolas"/>
            </a:endParaRP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{</a:t>
            </a:r>
          </a:p>
          <a:p>
            <a:r>
              <a:rPr lang="sv-SE" sz="9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sv-SE" sz="900" dirty="0">
                <a:solidFill>
                  <a:srgbClr val="0000FF"/>
                </a:solidFill>
                <a:latin typeface="Consolas"/>
              </a:rPr>
              <a:t>foreach</a:t>
            </a:r>
            <a:r>
              <a:rPr lang="sv-SE" sz="900" dirty="0">
                <a:solidFill>
                  <a:srgbClr val="000000"/>
                </a:solidFill>
                <a:latin typeface="Consolas"/>
              </a:rPr>
              <a:t> (var error </a:t>
            </a:r>
            <a:r>
              <a:rPr lang="sv-SE" sz="9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sv-SE" sz="900" dirty="0">
                <a:solidFill>
                  <a:srgbClr val="000000"/>
                </a:solidFill>
                <a:latin typeface="Consolas"/>
              </a:rPr>
              <a:t> result.Errors)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ModelState.AddModelError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.Empty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error.Description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    }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}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900" dirty="0">
              <a:solidFill>
                <a:srgbClr val="000000"/>
              </a:solidFill>
              <a:latin typeface="Consolas"/>
            </a:endParaRP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ModelState.AddModelError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.Empty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900" dirty="0">
                <a:solidFill>
                  <a:srgbClr val="A31515"/>
                </a:solidFill>
                <a:latin typeface="Consolas"/>
              </a:rPr>
              <a:t>Пользователь не найден"</a:t>
            </a:r>
            <a:r>
              <a:rPr lang="ru-RU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}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View(model);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605209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25</a:t>
            </a:fld>
            <a:endParaRPr lang="ru-R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972" y="1412776"/>
            <a:ext cx="4304397" cy="28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43608" y="4077072"/>
            <a:ext cx="69847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[Authorize(Roles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admin,volunteer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CreateMessage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text)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Chat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chat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db.Chats.FirstOrDefaultAsync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(c =&gt;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c.Id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== id);         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User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userManager.GetUserAsync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(User);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Message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Message() {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ChatId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id, Text = text, Timestamp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DateTime.Now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user.Name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user.SurName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user.Id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chat.Messages.Add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(message);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db.Messages.Add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(message);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db.SaveChangesAsync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OpenChat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"Account"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message.Chat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126212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26</a:t>
            </a:fld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68760"/>
            <a:ext cx="6624736" cy="43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14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27</a:t>
            </a:fld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536195" cy="381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3353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0344" y="188640"/>
            <a:ext cx="8229600" cy="1143000"/>
          </a:xfrm>
        </p:spPr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28</a:t>
            </a:fld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3657209" cy="252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067944" y="155679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sz="900" dirty="0">
              <a:solidFill>
                <a:srgbClr val="000000"/>
              </a:solidFill>
              <a:latin typeface="Consolas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HttpPost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Task&lt;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ActionResult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CreateComment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(Comment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comment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operationId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comment.OperationId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operationId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db.Comments.Add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(comment);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Operation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operation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db.Operations.FirstOrDefaultAsync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(o =&gt;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o.Id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operationId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operation.Comments.Add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(comment);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db.SaveChangesAsync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RedirectToAction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/>
              </a:rPr>
              <a:t>OperationDetails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"Home"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operation);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endParaRPr lang="ru-RU" sz="900" dirty="0">
              <a:solidFill>
                <a:srgbClr val="000000"/>
              </a:solidFill>
              <a:latin typeface="Consolas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Task&lt;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ActionResult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DeleteComment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id)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Comment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comm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db.Comments.Include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(c =&gt;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c.Operation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FirstOrDefaultAsync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(c =&gt;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c.Id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== id);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db.Comments.Remove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comm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db.SaveChangesAsync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RedirectToAction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/>
              </a:rPr>
              <a:t>OperationDetails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"Home"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comm.Operation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964015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результате выполнения курсового проекта была спроектирована и реализована программная система «Волонтерская служба». Система, ориентированная на упрощение работы волонтерских организаций, занимающихся проведением поисково-спасательных мероприятий, удобна на практике. Она позволяет производить различные операции над данными, обеспечивая их целостность и  сохранность. Инструментарий, представленный в системе, предоставляет возможность просматривать, редактировать данные, что значительно автоматизирует и упрощает процесс проведения поисково-спасательных операций. 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8424" y="6407944"/>
            <a:ext cx="624608" cy="365125"/>
          </a:xfrm>
        </p:spPr>
        <p:txBody>
          <a:bodyPr/>
          <a:lstStyle/>
          <a:p>
            <a:fld id="{B19B0651-EE4F-4900-A07F-96A6BFA9D0F0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40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процессе разработки информационной системы необходимо: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Выполнить анализ и исследование предметной области;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Разработать прототип ИС;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Выполнить моделирование работы ИС;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Разработать схему базы данных;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Реализовать ИС с использованием выбранных средств и технологий.</a:t>
            </a:r>
          </a:p>
          <a:p>
            <a:pPr marL="109728" indent="0">
              <a:buNone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Исходные данные: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Язык моделирования UML;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Платформа разработки ASP.NET 5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924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процессе выполнения курсового проекта были выполнены задачи: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анализа предметной области и формирования требований к системе;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разработки проекта программной системы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реализации системы, согласно подготовленному проекту.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32440" y="6407944"/>
            <a:ext cx="480592" cy="365125"/>
          </a:xfrm>
        </p:spPr>
        <p:txBody>
          <a:bodyPr/>
          <a:lstStyle/>
          <a:p>
            <a:fld id="{B19B0651-EE4F-4900-A07F-96A6BFA9D0F0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309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Фримен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А.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ASP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NET Core MVC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2 с примерами на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# для профессионалов.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7-е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издание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2019.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Руководство по ASP.NET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5 [Электронный ресурс] – Режим доступа: https://metanit.com/sharp/aspnet5/    (дата обращения: 10.02.2021)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Полное руководство по языку программирования С# 10 и платформе .NET 6 [Электронный ресурс] – Режим доступа:  https://metanit.com/sharp/tutorial/  (дата обращения: 10.02.2021)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Сетевое программирование в С# и .NET [Электронный ресурс] – Режим доступа:  https://metanit.com/sharp/net/  (дата обращения: 10.02.2021)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Список исп. литературы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8424" y="6407944"/>
            <a:ext cx="624608" cy="365125"/>
          </a:xfrm>
        </p:spPr>
        <p:txBody>
          <a:bodyPr/>
          <a:lstStyle/>
          <a:p>
            <a:fld id="{B19B0651-EE4F-4900-A07F-96A6BFA9D0F0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288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1083576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ru-RU" sz="5400" dirty="0"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</a:t>
            </a:r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ru-RU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60432" y="6407944"/>
            <a:ext cx="552600" cy="365125"/>
          </a:xfrm>
        </p:spPr>
        <p:txBody>
          <a:bodyPr/>
          <a:lstStyle/>
          <a:p>
            <a:fld id="{B19B0651-EE4F-4900-A07F-96A6BFA9D0F0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79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Регистрация пользователей с возможностью дальнейшей авторизации;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поисково-спасательной операции;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Выдача определенных ролей участникам поисково-спасательной операции;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Взаимодействие пользователей при помощи многопользовательского чата операции;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Возможность оставить заявку на поиск; 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Возможность оставить заявку на становление волонтером.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Функциональные требования</a:t>
            </a:r>
          </a:p>
        </p:txBody>
      </p:sp>
    </p:spTree>
    <p:extLst>
      <p:ext uri="{BB962C8B-B14F-4D97-AF65-F5344CB8AC3E}">
        <p14:creationId xmlns:p14="http://schemas.microsoft.com/office/powerpoint/2010/main" val="287219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Разрабатываемая система «Волонтерская служба» служит для упрощения процесса взаимодействия и координации между участниками поисково-спасательных мероприятий (волонтеров). Пользователями данной системы являются как волонтеры, так обычные люди, сочувствующие их делу. Для волонтеров эта система служит удобным инструментом взаимодействия, а для пользователей возможностью подать заявку на поиск или ознакомится с волонтерской деятельностью.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Описание 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386633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/>
              <a:t>Диаграмма прецедентов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1052736"/>
            <a:ext cx="7776864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981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8352928" cy="5256584"/>
          </a:xfrm>
        </p:spPr>
        <p:txBody>
          <a:bodyPr>
            <a:normAutofit fontScale="47500" lnSpcReduction="20000"/>
          </a:bodyPr>
          <a:lstStyle/>
          <a:p>
            <a:pPr marL="109728" indent="0">
              <a:buNone/>
            </a:pPr>
            <a:r>
              <a:rPr lang="ru-RU" sz="4200" b="1" dirty="0">
                <a:latin typeface="Calibri" panose="020F0502020204030204" pitchFamily="34" charset="0"/>
                <a:cs typeface="Calibri" panose="020F0502020204030204" pitchFamily="34" charset="0"/>
              </a:rPr>
              <a:t>Название прецедента: </a:t>
            </a:r>
            <a:r>
              <a:rPr lang="ru-RU" sz="4200" dirty="0">
                <a:latin typeface="Calibri" panose="020F0502020204030204" pitchFamily="34" charset="0"/>
                <a:cs typeface="Calibri" panose="020F0502020204030204" pitchFamily="34" charset="0"/>
              </a:rPr>
              <a:t>«Присоединиться к операции»</a:t>
            </a:r>
          </a:p>
          <a:p>
            <a:pPr marL="109728" indent="0">
              <a:buNone/>
            </a:pPr>
            <a:r>
              <a:rPr lang="ru-RU" sz="4200" b="1" dirty="0">
                <a:latin typeface="Calibri" panose="020F0502020204030204" pitchFamily="34" charset="0"/>
                <a:cs typeface="Calibri" panose="020F0502020204030204" pitchFamily="34" charset="0"/>
              </a:rPr>
              <a:t>Предусловие:</a:t>
            </a:r>
            <a:r>
              <a:rPr lang="ru-RU" sz="4200" dirty="0">
                <a:latin typeface="Calibri" panose="020F0502020204030204" pitchFamily="34" charset="0"/>
                <a:cs typeface="Calibri" panose="020F0502020204030204" pitchFamily="34" charset="0"/>
              </a:rPr>
              <a:t> пользователь ранее зарегистрирован в системе, имеет статус волонтёра и авторизован в системе.</a:t>
            </a:r>
          </a:p>
          <a:p>
            <a:pPr marL="109728" indent="0">
              <a:buNone/>
            </a:pPr>
            <a:r>
              <a:rPr lang="ru-RU" sz="4200" b="1" dirty="0">
                <a:latin typeface="Calibri" panose="020F0502020204030204" pitchFamily="34" charset="0"/>
                <a:cs typeface="Calibri" panose="020F0502020204030204" pitchFamily="34" charset="0"/>
              </a:rPr>
              <a:t>Действующее лицо: </a:t>
            </a:r>
            <a:r>
              <a:rPr lang="ru-RU" sz="4200" dirty="0">
                <a:latin typeface="Calibri" panose="020F0502020204030204" pitchFamily="34" charset="0"/>
                <a:cs typeface="Calibri" panose="020F0502020204030204" pitchFamily="34" charset="0"/>
              </a:rPr>
              <a:t>волонтёр.</a:t>
            </a:r>
          </a:p>
          <a:p>
            <a:pPr marL="109728" indent="0">
              <a:buNone/>
            </a:pPr>
            <a:r>
              <a:rPr lang="ru-RU" sz="4200" b="1" dirty="0">
                <a:latin typeface="Calibri" panose="020F0502020204030204" pitchFamily="34" charset="0"/>
                <a:cs typeface="Calibri" panose="020F0502020204030204" pitchFamily="34" charset="0"/>
              </a:rPr>
              <a:t>Основной поток: </a:t>
            </a:r>
            <a:endParaRPr lang="ru-RU" sz="4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ru-RU" sz="4200" dirty="0">
                <a:latin typeface="Calibri" panose="020F0502020204030204" pitchFamily="34" charset="0"/>
                <a:cs typeface="Calibri" panose="020F0502020204030204" pitchFamily="34" charset="0"/>
              </a:rPr>
              <a:t>1. волонтёр на главной странице нажимает на кнопку «список операций», после чего попадает на страницу со списком текущих операций; </a:t>
            </a:r>
          </a:p>
          <a:p>
            <a:pPr marL="109728" indent="0">
              <a:buNone/>
            </a:pPr>
            <a:r>
              <a:rPr lang="ru-RU" sz="4200" dirty="0">
                <a:latin typeface="Calibri" panose="020F0502020204030204" pitchFamily="34" charset="0"/>
                <a:cs typeface="Calibri" panose="020F0502020204030204" pitchFamily="34" charset="0"/>
              </a:rPr>
              <a:t>2. далее он выбирает одну из операций, и нажимает кнопку «Просмотреть», после чего он попадает на страницу с деталями операции;</a:t>
            </a:r>
          </a:p>
          <a:p>
            <a:pPr marL="109728" indent="0">
              <a:buNone/>
            </a:pPr>
            <a:r>
              <a:rPr lang="ru-RU" sz="4200" dirty="0">
                <a:latin typeface="Calibri" panose="020F0502020204030204" pitchFamily="34" charset="0"/>
                <a:cs typeface="Calibri" panose="020F0502020204030204" pitchFamily="34" charset="0"/>
              </a:rPr>
              <a:t>3. затем волонтёр нажимает на кнопку «Присоединиться», страница обновляется, и кнопка больше не отображается.</a:t>
            </a:r>
          </a:p>
          <a:p>
            <a:pPr marL="109728" indent="0">
              <a:buNone/>
            </a:pPr>
            <a:r>
              <a:rPr lang="ru-RU" sz="4200" b="1" dirty="0">
                <a:latin typeface="Calibri" panose="020F0502020204030204" pitchFamily="34" charset="0"/>
                <a:cs typeface="Calibri" panose="020F0502020204030204" pitchFamily="34" charset="0"/>
              </a:rPr>
              <a:t>Альтернативный поток: </a:t>
            </a:r>
            <a:r>
              <a:rPr lang="ru-RU" sz="4200" dirty="0">
                <a:latin typeface="Calibri" panose="020F0502020204030204" pitchFamily="34" charset="0"/>
                <a:cs typeface="Calibri" panose="020F0502020204030204" pitchFamily="34" charset="0"/>
              </a:rPr>
              <a:t>если пользователь уже присоединился к операции, то на шаге 3 кнопка «присоединиться» будет отсутствовать. </a:t>
            </a:r>
          </a:p>
          <a:p>
            <a:pPr marL="109728" indent="0">
              <a:buNone/>
            </a:pPr>
            <a:r>
              <a:rPr lang="ru-RU" sz="4200" b="1" dirty="0">
                <a:latin typeface="Calibri" panose="020F0502020204030204" pitchFamily="34" charset="0"/>
                <a:cs typeface="Calibri" panose="020F0502020204030204" pitchFamily="34" charset="0"/>
              </a:rPr>
              <a:t>Постусловие:</a:t>
            </a:r>
            <a:r>
              <a:rPr lang="ru-RU" sz="4200" dirty="0">
                <a:latin typeface="Calibri" panose="020F0502020204030204" pitchFamily="34" charset="0"/>
                <a:cs typeface="Calibri" panose="020F0502020204030204" pitchFamily="34" charset="0"/>
              </a:rPr>
              <a:t> в базе данных пользователь добавляется в операцию и соответствующий чат, который доступен ему через меню профиля.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112"/>
            <a:ext cx="8229600" cy="1143000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Описание прецедента</a:t>
            </a:r>
          </a:p>
        </p:txBody>
      </p:sp>
    </p:spTree>
    <p:extLst>
      <p:ext uri="{BB962C8B-B14F-4D97-AF65-F5344CB8AC3E}">
        <p14:creationId xmlns:p14="http://schemas.microsoft.com/office/powerpoint/2010/main" val="73398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352928" cy="5256584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ru-RU" sz="2900" b="1" dirty="0">
                <a:latin typeface="Calibri" panose="020F0502020204030204" pitchFamily="34" charset="0"/>
                <a:cs typeface="Calibri" panose="020F0502020204030204" pitchFamily="34" charset="0"/>
              </a:rPr>
              <a:t>Название прецедента: </a:t>
            </a:r>
            <a:r>
              <a:rPr lang="ru-RU" sz="2900" dirty="0">
                <a:latin typeface="Calibri" panose="020F0502020204030204" pitchFamily="34" charset="0"/>
                <a:cs typeface="Calibri" panose="020F0502020204030204" pitchFamily="34" charset="0"/>
              </a:rPr>
              <a:t>«Добавить комментарий»</a:t>
            </a:r>
          </a:p>
          <a:p>
            <a:pPr marL="109728" indent="0">
              <a:buNone/>
            </a:pPr>
            <a:r>
              <a:rPr lang="ru-RU" sz="2900" b="1" dirty="0">
                <a:latin typeface="Calibri" panose="020F0502020204030204" pitchFamily="34" charset="0"/>
                <a:cs typeface="Calibri" panose="020F0502020204030204" pitchFamily="34" charset="0"/>
              </a:rPr>
              <a:t>Предусловие:</a:t>
            </a:r>
            <a:r>
              <a:rPr lang="ru-RU" sz="2900" dirty="0">
                <a:latin typeface="Calibri" panose="020F0502020204030204" pitchFamily="34" charset="0"/>
                <a:cs typeface="Calibri" panose="020F0502020204030204" pitchFamily="34" charset="0"/>
              </a:rPr>
              <a:t> администратор ранее начал какую-либо операцию или присоединился к ней.</a:t>
            </a:r>
          </a:p>
          <a:p>
            <a:pPr marL="109728" indent="0">
              <a:buNone/>
            </a:pPr>
            <a:r>
              <a:rPr lang="ru-RU" sz="2900" b="1" dirty="0">
                <a:latin typeface="Calibri" panose="020F0502020204030204" pitchFamily="34" charset="0"/>
                <a:cs typeface="Calibri" panose="020F0502020204030204" pitchFamily="34" charset="0"/>
              </a:rPr>
              <a:t>Действующее лицо: </a:t>
            </a:r>
            <a:r>
              <a:rPr lang="ru-RU" sz="2900" dirty="0">
                <a:latin typeface="Calibri" panose="020F0502020204030204" pitchFamily="34" charset="0"/>
                <a:cs typeface="Calibri" panose="020F0502020204030204" pitchFamily="34" charset="0"/>
              </a:rPr>
              <a:t>администратор.</a:t>
            </a:r>
          </a:p>
          <a:p>
            <a:pPr marL="109728" indent="0">
              <a:buNone/>
            </a:pPr>
            <a:r>
              <a:rPr lang="ru-RU" sz="2900" b="1" dirty="0">
                <a:latin typeface="Calibri" panose="020F0502020204030204" pitchFamily="34" charset="0"/>
                <a:cs typeface="Calibri" panose="020F0502020204030204" pitchFamily="34" charset="0"/>
              </a:rPr>
              <a:t>Основной поток: </a:t>
            </a:r>
            <a:endParaRPr lang="ru-RU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ru-RU" sz="2900" dirty="0">
                <a:latin typeface="Calibri" panose="020F0502020204030204" pitchFamily="34" charset="0"/>
                <a:cs typeface="Calibri" panose="020F0502020204030204" pitchFamily="34" charset="0"/>
              </a:rPr>
              <a:t>1. администратор через главную страницу открывает список операций; </a:t>
            </a:r>
          </a:p>
          <a:p>
            <a:pPr marL="109728" indent="0">
              <a:buNone/>
            </a:pPr>
            <a:r>
              <a:rPr lang="ru-RU" sz="2900" dirty="0">
                <a:latin typeface="Calibri" panose="020F0502020204030204" pitchFamily="34" charset="0"/>
                <a:cs typeface="Calibri" panose="020F0502020204030204" pitchFamily="34" charset="0"/>
              </a:rPr>
              <a:t>2. далее он выбирает определённую операцию, к которой ранее он присоединился или начал её;</a:t>
            </a:r>
          </a:p>
          <a:p>
            <a:pPr marL="109728" indent="0">
              <a:buNone/>
            </a:pPr>
            <a:r>
              <a:rPr lang="ru-RU" sz="2900" dirty="0">
                <a:latin typeface="Calibri" panose="020F0502020204030204" pitchFamily="34" charset="0"/>
                <a:cs typeface="Calibri" panose="020F0502020204030204" pitchFamily="34" charset="0"/>
              </a:rPr>
              <a:t>3. затем администратор вводит в текстовое поле с подписью «Добавить информацию» и нажимает на кнопку «Добавить».</a:t>
            </a:r>
          </a:p>
          <a:p>
            <a:pPr marL="109728" indent="0">
              <a:buNone/>
            </a:pPr>
            <a:r>
              <a:rPr lang="ru-RU" sz="2900" b="1" dirty="0">
                <a:latin typeface="Calibri" panose="020F0502020204030204" pitchFamily="34" charset="0"/>
                <a:cs typeface="Calibri" panose="020F0502020204030204" pitchFamily="34" charset="0"/>
              </a:rPr>
              <a:t>Альтернативный поток:</a:t>
            </a:r>
            <a:r>
              <a:rPr lang="ru-RU" sz="2900" dirty="0">
                <a:latin typeface="Calibri" panose="020F0502020204030204" pitchFamily="34" charset="0"/>
                <a:cs typeface="Calibri" panose="020F0502020204030204" pitchFamily="34" charset="0"/>
              </a:rPr>
              <a:t> если на шаге 3 администратор оставляет поле ввода пустым и пытается оставить комментарий, то ему выводится соответствующее сообщение об ошибке. </a:t>
            </a:r>
          </a:p>
          <a:p>
            <a:pPr marL="109728" indent="0">
              <a:buNone/>
            </a:pPr>
            <a:r>
              <a:rPr lang="ru-RU" sz="2900" b="1" dirty="0">
                <a:latin typeface="Calibri" panose="020F0502020204030204" pitchFamily="34" charset="0"/>
                <a:cs typeface="Calibri" panose="020F0502020204030204" pitchFamily="34" charset="0"/>
              </a:rPr>
              <a:t>Постусловие:</a:t>
            </a:r>
            <a:r>
              <a:rPr lang="ru-RU" sz="2900" dirty="0">
                <a:latin typeface="Calibri" panose="020F0502020204030204" pitchFamily="34" charset="0"/>
                <a:cs typeface="Calibri" panose="020F0502020204030204" pitchFamily="34" charset="0"/>
              </a:rPr>
              <a:t> в базе данных добавляется комментарий в соответствующую таблицу, а также комментарий отображается на странице деталей соответствующей операции.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112"/>
            <a:ext cx="8229600" cy="1143000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Описание прецедента</a:t>
            </a:r>
          </a:p>
        </p:txBody>
      </p:sp>
    </p:spTree>
    <p:extLst>
      <p:ext uri="{BB962C8B-B14F-4D97-AF65-F5344CB8AC3E}">
        <p14:creationId xmlns:p14="http://schemas.microsoft.com/office/powerpoint/2010/main" val="397589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352928" cy="5256584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ru-RU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Название прецедента:</a:t>
            </a:r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 «Авторизоваться»</a:t>
            </a:r>
          </a:p>
          <a:p>
            <a:pPr marL="109728" indent="0">
              <a:buNone/>
            </a:pPr>
            <a:r>
              <a:rPr lang="ru-RU" sz="2600" b="1" dirty="0">
                <a:latin typeface="Calibri" panose="020F0502020204030204" pitchFamily="34" charset="0"/>
                <a:cs typeface="Calibri" panose="020F0502020204030204" pitchFamily="34" charset="0"/>
              </a:rPr>
              <a:t>Предусловие: </a:t>
            </a:r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пользователь имеет аккаунт в системе, и находиться на главной странице</a:t>
            </a:r>
          </a:p>
          <a:p>
            <a:pPr marL="109728" indent="0">
              <a:buNone/>
            </a:pPr>
            <a:r>
              <a:rPr lang="ru-RU" sz="2600" b="1" dirty="0">
                <a:latin typeface="Calibri" panose="020F0502020204030204" pitchFamily="34" charset="0"/>
                <a:cs typeface="Calibri" panose="020F0502020204030204" pitchFamily="34" charset="0"/>
              </a:rPr>
              <a:t>Действующее лицо: </a:t>
            </a:r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пользователь.</a:t>
            </a:r>
          </a:p>
          <a:p>
            <a:pPr marL="109728" indent="0">
              <a:buNone/>
            </a:pPr>
            <a:r>
              <a:rPr lang="ru-RU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Основной поток: </a:t>
            </a:r>
            <a:endParaRPr lang="ru-RU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1. пользователь нажимает на кнопку «Войти», перед ним открывается форма с полями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email </a:t>
            </a:r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и пароль;</a:t>
            </a:r>
          </a:p>
          <a:p>
            <a:pPr marL="109728" indent="0">
              <a:buNone/>
            </a:pPr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2. пользователь заполняет эти поля, нажимает на кнопку «Войти», и его перенаправляет на главную страницу. Если пользователь отметит флажок «Запомнить», то </a:t>
            </a:r>
            <a:r>
              <a:rPr lang="ru-RU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cookie</a:t>
            </a:r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 для входа сохранятся после закрытия браузера.</a:t>
            </a:r>
          </a:p>
          <a:p>
            <a:pPr marL="109728" indent="0">
              <a:buNone/>
            </a:pPr>
            <a:r>
              <a:rPr lang="ru-RU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Альтернативный поток: </a:t>
            </a:r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на шаге 2, если пользователь ввел </a:t>
            </a:r>
            <a:r>
              <a:rPr lang="ru-RU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невалидные</a:t>
            </a:r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 данные в одно из ключевых полей, на экран выведутся соответствующие сообщения об ошибке. В этом случае пользователю необходимо перепроверить введённые данные и откорректировать их.</a:t>
            </a:r>
          </a:p>
          <a:p>
            <a:pPr marL="109728" indent="0">
              <a:buNone/>
            </a:pPr>
            <a:r>
              <a:rPr lang="ru-RU" sz="2600" b="1" dirty="0">
                <a:latin typeface="Calibri" panose="020F0502020204030204" pitchFamily="34" charset="0"/>
                <a:cs typeface="Calibri" panose="020F0502020204030204" pitchFamily="34" charset="0"/>
              </a:rPr>
              <a:t>Постусловие: </a:t>
            </a:r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пользователь вошёл в систему.</a:t>
            </a:r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112"/>
            <a:ext cx="8229600" cy="1143000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Описание прецедента</a:t>
            </a:r>
          </a:p>
        </p:txBody>
      </p:sp>
    </p:spTree>
    <p:extLst>
      <p:ext uri="{BB962C8B-B14F-4D97-AF65-F5344CB8AC3E}">
        <p14:creationId xmlns:p14="http://schemas.microsoft.com/office/powerpoint/2010/main" val="104081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</TotalTime>
  <Words>1874</Words>
  <Application>Microsoft Office PowerPoint</Application>
  <PresentationFormat>Экран (4:3)</PresentationFormat>
  <Paragraphs>300</Paragraphs>
  <Slides>32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32</vt:i4>
      </vt:variant>
    </vt:vector>
  </HeadingPairs>
  <TitlesOfParts>
    <vt:vector size="34" baseType="lpstr">
      <vt:lpstr>Открытая</vt:lpstr>
      <vt:lpstr>Тема Office</vt:lpstr>
      <vt:lpstr>Курсовой проект</vt:lpstr>
      <vt:lpstr>Цели</vt:lpstr>
      <vt:lpstr>Задачи</vt:lpstr>
      <vt:lpstr>Функциональные требования</vt:lpstr>
      <vt:lpstr>Описание предметной области</vt:lpstr>
      <vt:lpstr>Диаграмма прецедентов</vt:lpstr>
      <vt:lpstr>Описание прецедента</vt:lpstr>
      <vt:lpstr>Описание прецедента</vt:lpstr>
      <vt:lpstr>Описание прецедента</vt:lpstr>
      <vt:lpstr>Диаграмма классов</vt:lpstr>
      <vt:lpstr>Диаграмма состояний</vt:lpstr>
      <vt:lpstr>Диаграмма состояний</vt:lpstr>
      <vt:lpstr>Диаграмма последовательностей</vt:lpstr>
      <vt:lpstr>Диаграмма деятельности</vt:lpstr>
      <vt:lpstr>Структура БД</vt:lpstr>
      <vt:lpstr>Принципы организации проекта</vt:lpstr>
      <vt:lpstr> Аутентификация </vt:lpstr>
      <vt:lpstr>Реализация интерфейса</vt:lpstr>
      <vt:lpstr>Реализация интерфейса</vt:lpstr>
      <vt:lpstr>Реализация интерфейса</vt:lpstr>
      <vt:lpstr>Реализация интерфейса</vt:lpstr>
      <vt:lpstr>Реализация интерфейса</vt:lpstr>
      <vt:lpstr>Реализация интерфейса</vt:lpstr>
      <vt:lpstr>Реализация интерфейса</vt:lpstr>
      <vt:lpstr>Реализация интерфейса</vt:lpstr>
      <vt:lpstr>Реализация интерфейса</vt:lpstr>
      <vt:lpstr>Реализация интерфейса</vt:lpstr>
      <vt:lpstr>Реализация интерфейса</vt:lpstr>
      <vt:lpstr>Заключение</vt:lpstr>
      <vt:lpstr>Заключение</vt:lpstr>
      <vt:lpstr>Список исп. литературы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LeeMigo</dc:creator>
  <cp:lastModifiedBy>LeeMigo</cp:lastModifiedBy>
  <cp:revision>107</cp:revision>
  <dcterms:created xsi:type="dcterms:W3CDTF">2021-05-19T06:19:26Z</dcterms:created>
  <dcterms:modified xsi:type="dcterms:W3CDTF">2022-03-16T04:09:57Z</dcterms:modified>
</cp:coreProperties>
</file>