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32"/>
  </p:notesMasterIdLst>
  <p:sldIdLst>
    <p:sldId id="256" r:id="rId3"/>
    <p:sldId id="257" r:id="rId4"/>
    <p:sldId id="258" r:id="rId5"/>
    <p:sldId id="284" r:id="rId6"/>
    <p:sldId id="282" r:id="rId7"/>
    <p:sldId id="260" r:id="rId8"/>
    <p:sldId id="298" r:id="rId9"/>
    <p:sldId id="304" r:id="rId10"/>
    <p:sldId id="308" r:id="rId11"/>
    <p:sldId id="261" r:id="rId12"/>
    <p:sldId id="285" r:id="rId13"/>
    <p:sldId id="286" r:id="rId14"/>
    <p:sldId id="287" r:id="rId15"/>
    <p:sldId id="307" r:id="rId16"/>
    <p:sldId id="288" r:id="rId17"/>
    <p:sldId id="289" r:id="rId18"/>
    <p:sldId id="290" r:id="rId19"/>
    <p:sldId id="305" r:id="rId20"/>
    <p:sldId id="291" r:id="rId21"/>
    <p:sldId id="299" r:id="rId22"/>
    <p:sldId id="292" r:id="rId23"/>
    <p:sldId id="300" r:id="rId24"/>
    <p:sldId id="295" r:id="rId25"/>
    <p:sldId id="297" r:id="rId26"/>
    <p:sldId id="309" r:id="rId27"/>
    <p:sldId id="278" r:id="rId28"/>
    <p:sldId id="279" r:id="rId29"/>
    <p:sldId id="280" r:id="rId30"/>
    <p:sldId id="281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508" autoAdjust="0"/>
  </p:normalViewPr>
  <p:slideViewPr>
    <p:cSldViewPr>
      <p:cViewPr>
        <p:scale>
          <a:sx n="114" d="100"/>
          <a:sy n="114" d="100"/>
        </p:scale>
        <p:origin x="-171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B45F6-2A50-4EDD-A19D-A49E930780EC}" type="datetimeFigureOut">
              <a:rPr lang="ru-RU" smtClean="0"/>
              <a:t>16.03.2022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E6C59-CFF3-40A3-BD81-C7C8AF9433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43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5CFCF9-36DF-4A74-8897-100BEDA5A6BF}" type="datetime1">
              <a:rPr lang="ru-RU" smtClean="0"/>
              <a:t>16.03.2022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947F5-F178-4293-A7C8-591CACC5A0B5}" type="datetime1">
              <a:rPr lang="ru-RU" smtClean="0"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54A8-2343-49B0-9199-04ADD8A408FB}" type="datetime1">
              <a:rPr lang="ru-RU" smtClean="0"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FCF9-36DF-4A74-8897-100BEDA5A6BF}" type="datetime1">
              <a:rPr lang="ru-RU" smtClean="0"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027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CADC-9EC3-4D0F-8D9F-AA2EC403E0CF}" type="datetime1">
              <a:rPr lang="ru-RU" smtClean="0"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686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6D6D-4158-488A-A6EF-271FF128F106}" type="datetime1">
              <a:rPr lang="ru-RU" smtClean="0"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249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9AE5-6CDC-4439-9250-1D6CD589B05E}" type="datetime1">
              <a:rPr lang="ru-RU" smtClean="0"/>
              <a:t>16.03.2022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286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403E-D766-4A33-8518-5E3DF5C46805}" type="datetime1">
              <a:rPr lang="ru-RU" smtClean="0"/>
              <a:t>16.03.2022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045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FD04-44BA-4C87-A500-D1389C1DFB31}" type="datetime1">
              <a:rPr lang="ru-RU" smtClean="0"/>
              <a:t>16.03.2022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047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B18F-3F1D-4BDD-9361-90ACB7440A95}" type="datetime1">
              <a:rPr lang="ru-RU" smtClean="0"/>
              <a:t>16.03.2022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113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1F1C-BABC-4170-B3ED-BA8491E36A3B}" type="datetime1">
              <a:rPr lang="ru-RU" smtClean="0"/>
              <a:t>16.03.2022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06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CADC-9EC3-4D0F-8D9F-AA2EC403E0CF}" type="datetime1">
              <a:rPr lang="ru-RU" smtClean="0"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2018-37BD-4B24-9E2E-18F0EBE54D58}" type="datetime1">
              <a:rPr lang="ru-RU" smtClean="0"/>
              <a:t>16.03.2022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947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947F5-F178-4293-A7C8-591CACC5A0B5}" type="datetime1">
              <a:rPr lang="ru-RU" smtClean="0"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8926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54A8-2343-49B0-9199-04ADD8A408FB}" type="datetime1">
              <a:rPr lang="ru-RU" smtClean="0"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16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6D6D-4158-488A-A6EF-271FF128F106}" type="datetime1">
              <a:rPr lang="ru-RU" smtClean="0"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9AE5-6CDC-4439-9250-1D6CD589B05E}" type="datetime1">
              <a:rPr lang="ru-RU" smtClean="0"/>
              <a:t>16.03.2022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403E-D766-4A33-8518-5E3DF5C46805}" type="datetime1">
              <a:rPr lang="ru-RU" smtClean="0"/>
              <a:t>16.03.2022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FD04-44BA-4C87-A500-D1389C1DFB31}" type="datetime1">
              <a:rPr lang="ru-RU" smtClean="0"/>
              <a:t>16.03.2022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B18F-3F1D-4BDD-9361-90ACB7440A95}" type="datetime1">
              <a:rPr lang="ru-RU" smtClean="0"/>
              <a:t>16.03.2022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6E21F1C-BABC-4170-B3ED-BA8491E36A3B}" type="datetime1">
              <a:rPr lang="ru-RU" smtClean="0"/>
              <a:t>16.03.2022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932018-37BD-4B24-9E2E-18F0EBE54D58}" type="datetime1">
              <a:rPr lang="ru-RU" smtClean="0"/>
              <a:t>16.03.2022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BB279EA-89A2-4692-97D2-29DE49D475C6}" type="datetime1">
              <a:rPr lang="ru-RU" smtClean="0"/>
              <a:t>16.03.2022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279EA-89A2-4692-97D2-29DE49D475C6}" type="datetime1">
              <a:rPr lang="ru-RU" smtClean="0"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26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/>
          <a:p>
            <a:pPr algn="l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Курсовой проект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3068960"/>
            <a:ext cx="8496944" cy="3384376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Тема: Проектирование и разработка программной системы «Волонтерская служба»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Выполнил:</a:t>
            </a:r>
            <a:b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ст.гр.ПРИ-119</a:t>
            </a:r>
            <a:b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Силаев.А.Р</a:t>
            </a:r>
            <a:endParaRPr lang="ru-R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72396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268760"/>
            <a:ext cx="7700730" cy="478112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69618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состояний</a:t>
            </a: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7784" y="1196752"/>
            <a:ext cx="3600400" cy="544001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43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Диаграмма последовательностей</a:t>
            </a: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8901" y="1600200"/>
            <a:ext cx="3846197" cy="452596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235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деятельности</a:t>
            </a: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480" y="1600200"/>
            <a:ext cx="3877039" cy="452596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05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БД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62240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8826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Приложение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построено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как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Multi-page web Application.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создания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разметки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представлений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использовался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фреймворк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Bootstrap 5,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написания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CSS-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стилей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представлений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использовался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препроцессор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SASS.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добавления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слайдера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на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главную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страницу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использовалась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библиотека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swiper.js. Back-end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приложения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разработан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на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ASP.NET Core 5, в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качестве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СУБД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применялся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MS SQL. В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качестве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архитектуры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приложения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был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выбран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шаблон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MVC,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который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представлен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в ASP.NET Core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платформой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ASP.NET Core MVC.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работы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с БД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был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выбран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ORM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EntityFramework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Core. 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Принципы организации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380316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Для аутентификации и авторизации пользователей была использована система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ASP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NET Core Identity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которая представляет удобное средство управления пользователями, их паролями и ролями. Для хранения соответствующих данных используется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SQL Server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Основные методы, связанные с профилем пользователя, находятся в контроллере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AccountController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 </a:t>
            </a:r>
            <a:r>
              <a:rPr lang="ru-RU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Аутентификация 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287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313244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113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50941"/>
            <a:ext cx="8229600" cy="362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76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306116"/>
            <a:ext cx="2921321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14239" y="1052736"/>
            <a:ext cx="5673377" cy="44644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HttpGet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IActionResult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Login(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returnUrl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View(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LoginModel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ReturnUrl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returnUrl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});</a:t>
            </a: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endParaRPr lang="ru-RU" sz="9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HttpPost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ValidateAntiForgeryToken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Task&lt;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IActionResult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&gt; Login(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LoginModel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model)</a:t>
            </a: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ModelState.IsValid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result =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signInManager.PasswordSignInAsync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model.Email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model.Password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model.RememberMe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result.Succeeded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{</a:t>
            </a: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ru-RU" sz="900" dirty="0">
                <a:solidFill>
                  <a:srgbClr val="008000"/>
                </a:solidFill>
                <a:latin typeface="Consolas"/>
              </a:rPr>
              <a:t>// проверяем, принадлежит ли URL приложению</a:t>
            </a:r>
            <a:endParaRPr lang="ru-RU" sz="9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(!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.IsNullOrEmpty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model.ReturnUrl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 &amp;&amp;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Url.IsLocalUrl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model.ReturnUrl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Redirect(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model.ReturnUrl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9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RedirectToAction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"Index"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"Home"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}</a:t>
            </a: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9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{</a:t>
            </a: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ru-RU" sz="900" dirty="0" err="1">
                <a:solidFill>
                  <a:srgbClr val="000000"/>
                </a:solidFill>
                <a:latin typeface="Consolas"/>
              </a:rPr>
              <a:t>ModelState.AddModelError</a:t>
            </a:r>
            <a:r>
              <a:rPr lang="ru-RU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900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ru-RU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ru-RU" sz="900" dirty="0">
                <a:solidFill>
                  <a:srgbClr val="A31515"/>
                </a:solidFill>
                <a:latin typeface="Consolas"/>
              </a:rPr>
              <a:t>"Неправильный логин и (или) пароль"</a:t>
            </a:r>
            <a:r>
              <a:rPr lang="ru-RU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}</a:t>
            </a: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View(model);</a:t>
            </a:r>
          </a:p>
          <a:p>
            <a:pPr marL="0" indent="0">
              <a:buNone/>
            </a:pPr>
            <a:r>
              <a:rPr lang="ru-RU" sz="900" dirty="0">
                <a:solidFill>
                  <a:srgbClr val="000000"/>
                </a:solidFill>
                <a:latin typeface="Consolas"/>
              </a:rPr>
              <a:t>        }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244571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Цель работы: спроектировать и разработать информационную систему «Волонтерская служба», которая предоставляет удобные инструменты для планирования, управления и координации во время поисково-розыскных мероприятий, проводимых с участием волонтерской службы.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Цели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71432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20</a:t>
            </a:fld>
            <a:endParaRPr lang="ru-RU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239318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347864" y="148478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sz="9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397720" y="1163335"/>
            <a:ext cx="5278735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HttpGet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IActionResult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Register()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View();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endParaRPr lang="ru-RU" sz="900" dirty="0">
              <a:solidFill>
                <a:srgbClr val="000000"/>
              </a:solidFill>
              <a:latin typeface="Consolas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HttpPost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ValidateAntiForgeryToken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Task&lt;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IActionResult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&gt; Register(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RegisterModel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model)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ModelState.IsValid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User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user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User { Name 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model.Name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SurName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model.SurName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Email 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model.Email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model.Email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};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ru-RU" sz="900" dirty="0">
                <a:solidFill>
                  <a:srgbClr val="008000"/>
                </a:solidFill>
                <a:latin typeface="Consolas"/>
              </a:rPr>
              <a:t>// добавляем пользователя в </a:t>
            </a:r>
            <a:r>
              <a:rPr lang="ru-RU" sz="900" dirty="0" err="1">
                <a:solidFill>
                  <a:srgbClr val="008000"/>
                </a:solidFill>
                <a:latin typeface="Consolas"/>
              </a:rPr>
              <a:t>бд</a:t>
            </a:r>
            <a:endParaRPr lang="ru-RU" sz="900" dirty="0">
              <a:solidFill>
                <a:srgbClr val="000000"/>
              </a:solidFill>
              <a:latin typeface="Consolas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result =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userManager.CreateAsync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(user,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model.Password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result.Succeeded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{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ru-RU" sz="900" dirty="0">
                <a:solidFill>
                  <a:srgbClr val="008000"/>
                </a:solidFill>
                <a:latin typeface="Consolas"/>
              </a:rPr>
              <a:t>// установка роли</a:t>
            </a:r>
            <a:endParaRPr lang="ru-RU" sz="900" dirty="0">
              <a:solidFill>
                <a:srgbClr val="000000"/>
              </a:solidFill>
              <a:latin typeface="Consolas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userManager.AddToRoleAsync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(user, 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"user"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ru-RU" sz="900" dirty="0">
                <a:solidFill>
                  <a:srgbClr val="008000"/>
                </a:solidFill>
                <a:latin typeface="Consolas"/>
              </a:rPr>
              <a:t>// установка </a:t>
            </a:r>
            <a:r>
              <a:rPr lang="ru-RU" sz="900" dirty="0" err="1">
                <a:solidFill>
                  <a:srgbClr val="008000"/>
                </a:solidFill>
                <a:latin typeface="Consolas"/>
              </a:rPr>
              <a:t>куки</a:t>
            </a:r>
            <a:endParaRPr lang="ru-RU" sz="900" dirty="0">
              <a:solidFill>
                <a:srgbClr val="000000"/>
              </a:solidFill>
              <a:latin typeface="Consolas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signInManager.SignInAsync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(user,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RedirectToAction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"Index"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"Home"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900" dirty="0">
              <a:solidFill>
                <a:srgbClr val="000000"/>
              </a:solidFill>
              <a:latin typeface="Consolas"/>
            </a:endParaRP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{</a:t>
            </a:r>
          </a:p>
          <a:p>
            <a:r>
              <a:rPr lang="sv-SE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sv-SE" sz="900" dirty="0">
                <a:solidFill>
                  <a:srgbClr val="0000FF"/>
                </a:solidFill>
                <a:latin typeface="Consolas"/>
              </a:rPr>
              <a:t>foreach</a:t>
            </a:r>
            <a:r>
              <a:rPr lang="sv-SE" sz="900" dirty="0">
                <a:solidFill>
                  <a:srgbClr val="000000"/>
                </a:solidFill>
                <a:latin typeface="Consolas"/>
              </a:rPr>
              <a:t> (var error </a:t>
            </a:r>
            <a:r>
              <a:rPr lang="sv-SE" sz="9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sv-SE" sz="900" dirty="0">
                <a:solidFill>
                  <a:srgbClr val="000000"/>
                </a:solidFill>
                <a:latin typeface="Consolas"/>
              </a:rPr>
              <a:t> result.Errors)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ModelState.AddModelError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.Empty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error.Description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}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}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View(model);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}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4211534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21</a:t>
            </a:fld>
            <a:endParaRPr lang="ru-RU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985" b="9382"/>
          <a:stretch/>
        </p:blipFill>
        <p:spPr bwMode="auto">
          <a:xfrm>
            <a:off x="611560" y="1124744"/>
            <a:ext cx="2088232" cy="47513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347864" y="1628800"/>
            <a:ext cx="48965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[Authorize]</a:t>
            </a:r>
            <a:endParaRPr lang="ru-RU" sz="1000" dirty="0">
              <a:solidFill>
                <a:srgbClr val="0000FF"/>
              </a:solidFill>
              <a:latin typeface="Consolas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Task&lt;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IActionResult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EditProfile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ru-RU" sz="10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    User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user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userManager.GetUserAsync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(User);          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(user ==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sz="1000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NotFound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ru-RU" sz="1000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User.IsInRole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"volunteer"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ru-RU" sz="1000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VolRequest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volReq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db.VolRequests.FirstOrDefaultAsync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(v =&gt;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v.UserId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user.Id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VolunteerProfileViewModel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model =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VolunteerProfileViewModel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{ Email =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user.Email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 Name =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user.Name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SurName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user.SurName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 Phone =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volReq.Phone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 Age =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volReq.Age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                                                                          Sex =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volReq.Sex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LivArea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volReq.LivArea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};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View(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/>
              </a:rPr>
              <a:t>EditVolunteerProfile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 model);</a:t>
            </a:r>
          </a:p>
          <a:p>
            <a:r>
              <a:rPr lang="ru-RU" sz="1000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1000" dirty="0">
              <a:solidFill>
                <a:srgbClr val="000000"/>
              </a:solidFill>
              <a:latin typeface="Consolas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UserProfileViewModel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model =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UserProfileViewModel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{ Email =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user.Email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 Name =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user.Name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SurName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user.SurName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};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View(model);</a:t>
            </a:r>
          </a:p>
          <a:p>
            <a:r>
              <a:rPr lang="ru-RU" sz="1000" dirty="0">
                <a:solidFill>
                  <a:srgbClr val="000000"/>
                </a:solidFill>
                <a:latin typeface="Consolas"/>
              </a:rPr>
              <a:t>            }           </a:t>
            </a:r>
          </a:p>
          <a:p>
            <a:r>
              <a:rPr lang="ru-RU" sz="1000" dirty="0">
                <a:solidFill>
                  <a:srgbClr val="000000"/>
                </a:solidFill>
                <a:latin typeface="Consolas"/>
              </a:rPr>
              <a:t>        }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2705495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22</a:t>
            </a:fld>
            <a:endParaRPr lang="ru-RU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5" r="26300" b="8257"/>
          <a:stretch/>
        </p:blipFill>
        <p:spPr bwMode="auto">
          <a:xfrm>
            <a:off x="395536" y="1268760"/>
            <a:ext cx="2255515" cy="496855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3059832" y="1268760"/>
            <a:ext cx="4572000" cy="46628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[Authorize]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HttpPost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Task&lt;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IActionResult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EditProfile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EditUserViewModel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model)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ModelState.IsValid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User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user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userManager.GetUserAsync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(User);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(user !=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user.Email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model.Email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user.UserName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model.Email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user.Name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model.Name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user.SurName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model.SurName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ru-RU" sz="900" dirty="0">
              <a:solidFill>
                <a:srgbClr val="000000"/>
              </a:solidFill>
              <a:latin typeface="Consolas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result =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userManager.UpdateAsync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(user);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result.Succeeded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View(model);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900" dirty="0">
              <a:solidFill>
                <a:srgbClr val="000000"/>
              </a:solidFill>
              <a:latin typeface="Consolas"/>
            </a:endParaRP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{</a:t>
            </a:r>
          </a:p>
          <a:p>
            <a:r>
              <a:rPr lang="sv-SE" sz="90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sv-SE" sz="900" dirty="0">
                <a:solidFill>
                  <a:srgbClr val="0000FF"/>
                </a:solidFill>
                <a:latin typeface="Consolas"/>
              </a:rPr>
              <a:t>foreach</a:t>
            </a:r>
            <a:r>
              <a:rPr lang="sv-SE" sz="900" dirty="0">
                <a:solidFill>
                  <a:srgbClr val="000000"/>
                </a:solidFill>
                <a:latin typeface="Consolas"/>
              </a:rPr>
              <a:t> (var error </a:t>
            </a:r>
            <a:r>
              <a:rPr lang="sv-SE" sz="9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sv-SE" sz="900" dirty="0">
                <a:solidFill>
                  <a:srgbClr val="000000"/>
                </a:solidFill>
                <a:latin typeface="Consolas"/>
              </a:rPr>
              <a:t> result.Errors)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           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ModelState.AddModelError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.Empty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error.Description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    }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    }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    }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View(model);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}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417727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23</a:t>
            </a:fld>
            <a:endParaRPr lang="ru-RU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68760"/>
            <a:ext cx="6624736" cy="43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14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24</a:t>
            </a:fld>
            <a:endParaRPr lang="ru-RU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 rotWithShape="1">
          <a:blip r:embed="rId2"/>
          <a:srcRect t="3525" r="7844"/>
          <a:stretch/>
        </p:blipFill>
        <p:spPr bwMode="auto">
          <a:xfrm>
            <a:off x="611560" y="1340768"/>
            <a:ext cx="8291264" cy="22816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403648" y="3068960"/>
            <a:ext cx="734481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Task&lt;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ActionResult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ResponseVolReq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id)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VolRequest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volReq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db.VolRequests.Include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(v =&gt;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v.User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FirstOrDefaultAsync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(v =&gt;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v.Id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== id);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volReq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NotFound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View(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volReq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HttpGet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Task&lt;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ActionResult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AcceptVolReq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id)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VolRequest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volReq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db.VolRequests.Include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(v =&gt;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v.User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FirstOrDefaultAsync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(v =&gt;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v.Id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== id);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volReq.Status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900" dirty="0">
                <a:solidFill>
                  <a:srgbClr val="A31515"/>
                </a:solidFill>
                <a:latin typeface="Consolas"/>
              </a:rPr>
              <a:t>Принята"</a:t>
            </a:r>
            <a:r>
              <a:rPr lang="ru-RU" sz="9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userManager.AddToRoleAsync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volReq.User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"volunteer"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db.SaveChangesAsync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RedirectToAction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onsolas"/>
              </a:rPr>
              <a:t>ManageVolReq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endParaRPr lang="ru-RU" sz="900" dirty="0">
              <a:solidFill>
                <a:srgbClr val="000000"/>
              </a:solidFill>
              <a:latin typeface="Consolas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[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HttpGet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Task&lt;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ActionResult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DeclineVolReq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id)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VolRequest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volReq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db.VolRequests.FirstOrDefaultAsync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(v =&gt;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v.Id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== id);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db.VolRequests.Remove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volReq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db.SaveChangesAsync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/>
              </a:rPr>
              <a:t>RedirectToAction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onsolas"/>
              </a:rPr>
              <a:t>ManageVolReq</a:t>
            </a:r>
            <a:r>
              <a:rPr lang="en-US" sz="9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sz="900" dirty="0">
                <a:solidFill>
                  <a:srgbClr val="000000"/>
                </a:solidFill>
                <a:latin typeface="Consolas"/>
              </a:rPr>
              <a:t>        }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4172848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25</a:t>
            </a:fld>
            <a:endParaRPr lang="ru-R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2608073" cy="2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419872" y="1124744"/>
            <a:ext cx="568863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HttpGet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Task&lt;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ActionResult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ResponseSearchReq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id)</a:t>
            </a:r>
          </a:p>
          <a:p>
            <a:r>
              <a:rPr lang="ru-RU" sz="8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SearchRequest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searchReq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db.SearchRequests.FirstOrDefaultAsync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(s =&gt;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s.Id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== id);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searchReq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sz="800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NotFound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ru-RU" sz="800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View(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searchReq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sz="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ru-RU" sz="8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ru-RU" sz="8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HttpGet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Task&lt;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ActionResult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AcceptSearchReq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id)</a:t>
            </a:r>
          </a:p>
          <a:p>
            <a:r>
              <a:rPr lang="ru-RU" sz="8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SearchRequest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searchReq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db.SearchRequests.FirstOrDefaultAsync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(s =&gt;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s.Id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== id);           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searchReq.Status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8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800" dirty="0">
                <a:solidFill>
                  <a:srgbClr val="A31515"/>
                </a:solidFill>
                <a:latin typeface="Consolas"/>
              </a:rPr>
              <a:t>Принята"</a:t>
            </a:r>
            <a:r>
              <a:rPr lang="ru-RU" sz="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ru-RU" sz="800" dirty="0">
              <a:solidFill>
                <a:srgbClr val="000000"/>
              </a:solidFill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            Chat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chat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Chat() {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SearchRequestId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searchReq.Id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chat.Users.Add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userManager.GetUserAsync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(User));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            _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db.Chats.Add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(chat);</a:t>
            </a:r>
          </a:p>
          <a:p>
            <a:endParaRPr lang="ru-RU" sz="800" dirty="0">
              <a:solidFill>
                <a:srgbClr val="000000"/>
              </a:solidFill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            Operation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operation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Operation() {Status = </a:t>
            </a:r>
            <a:r>
              <a:rPr lang="en-US" sz="8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800" dirty="0" err="1">
                <a:solidFill>
                  <a:srgbClr val="A31515"/>
                </a:solidFill>
                <a:latin typeface="Consolas"/>
              </a:rPr>
              <a:t>Ожидание</a:t>
            </a:r>
            <a:r>
              <a:rPr lang="en-US" sz="8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SearchRequestId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searchReq.Id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};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            _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db.Operations.Add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(operation);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db.SaveChangesAsync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RedirectToAction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800" dirty="0" err="1">
                <a:solidFill>
                  <a:srgbClr val="A31515"/>
                </a:solidFill>
                <a:latin typeface="Consolas"/>
              </a:rPr>
              <a:t>ManageSearchReq</a:t>
            </a:r>
            <a:r>
              <a:rPr lang="en-US" sz="8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sz="8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endParaRPr lang="ru-RU" sz="800" dirty="0">
              <a:solidFill>
                <a:srgbClr val="000000"/>
              </a:solidFill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        [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HttpGet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nsolas"/>
              </a:rPr>
              <a:t>async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Task&lt;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ActionResult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DeclineSearchReq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id)</a:t>
            </a:r>
          </a:p>
          <a:p>
            <a:r>
              <a:rPr lang="ru-RU" sz="8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SearchRequest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searchReq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db.SearchRequests.FirstOrDefaultAsync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(s =&gt;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s.Id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== id);</a:t>
            </a:r>
          </a:p>
          <a:p>
            <a:endParaRPr lang="ru-RU" sz="800" dirty="0">
              <a:solidFill>
                <a:srgbClr val="000000"/>
              </a:solidFill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path = _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appEnvironment.WebRootPath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searchReq.Photo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FileInfo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photo =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FileInfo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(path);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photo.Exists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sz="800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photo.Delete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ru-RU" sz="800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endParaRPr lang="ru-RU" sz="800" dirty="0">
              <a:solidFill>
                <a:srgbClr val="000000"/>
              </a:solidFill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            _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db.SearchRequests.Remove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searchReq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await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db.SaveChangesAsync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/>
              </a:rPr>
              <a:t>RedirectToAction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800" dirty="0" err="1">
                <a:solidFill>
                  <a:srgbClr val="A31515"/>
                </a:solidFill>
                <a:latin typeface="Consolas"/>
              </a:rPr>
              <a:t>ManageSearchReq</a:t>
            </a:r>
            <a:r>
              <a:rPr lang="en-US" sz="8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sz="800" dirty="0">
                <a:solidFill>
                  <a:srgbClr val="000000"/>
                </a:solidFill>
                <a:latin typeface="Consolas"/>
              </a:rPr>
              <a:t>        }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3572273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результате выполнения курсового проекта была спроектирована и реализована программная система «Волонтерская служба». Система, ориентированная на упрощение работы волонтерских организаций, занимающихся проведением поисково-спасательных мероприятий, удобна на практике. Она позволяет производить различные операции над данными, обеспечивая их целостность и  сохранность. Инструментарий, представленный в системе, предоставляет возможность просматривать, редактировать данные, что значительно автоматизирует и упрощает процесс проведения поисково-спасательных операций. 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Заключение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8424" y="6407944"/>
            <a:ext cx="624608" cy="365125"/>
          </a:xfrm>
        </p:spPr>
        <p:txBody>
          <a:bodyPr/>
          <a:lstStyle/>
          <a:p>
            <a:fld id="{B19B0651-EE4F-4900-A07F-96A6BFA9D0F0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401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процессе выполнения курсового проекта были выполнены задачи:</a:t>
            </a: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анализа предметной области и формирования требований к системе;</a:t>
            </a: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разработки проекта программной системы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реализации системы, согласно подготовленному проекту.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Заключение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32440" y="6407944"/>
            <a:ext cx="480592" cy="365125"/>
          </a:xfrm>
        </p:spPr>
        <p:txBody>
          <a:bodyPr/>
          <a:lstStyle/>
          <a:p>
            <a:fld id="{B19B0651-EE4F-4900-A07F-96A6BFA9D0F0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309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Фримен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А.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ASP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NET Core MVC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2 с примерами на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# для профессионалов.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7-е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издание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2019.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Руководство по ASP.NET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Core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5 [Электронный ресурс] – Режим доступа: https://metanit.com/sharp/aspnet5/    (дата обращения: 10.02.2021)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Полное руководство по языку программирования С# 10 и платформе .NET 6 [Электронный ресурс] – Режим доступа:  https://metanit.com/sharp/tutorial/  (дата обращения: 10.02.2021)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Сетевое программирование в С# и .NET [Электронный ресурс] – Режим доступа:  https://metanit.com/sharp/net/  (дата обращения: 10.02.2021)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Список исп. литературы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8424" y="6407944"/>
            <a:ext cx="624608" cy="365125"/>
          </a:xfrm>
        </p:spPr>
        <p:txBody>
          <a:bodyPr/>
          <a:lstStyle/>
          <a:p>
            <a:fld id="{B19B0651-EE4F-4900-A07F-96A6BFA9D0F0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288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1083576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ru-RU" sz="5400" dirty="0">
                <a:latin typeface="Calibri" panose="020F0502020204030204" pitchFamily="34" charset="0"/>
                <a:cs typeface="Calibri" panose="020F0502020204030204" pitchFamily="34" charset="0"/>
              </a:rPr>
              <a:t>Спасибо за внимание</a:t>
            </a:r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ru-RU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460432" y="6407944"/>
            <a:ext cx="552600" cy="365125"/>
          </a:xfrm>
        </p:spPr>
        <p:txBody>
          <a:bodyPr/>
          <a:lstStyle/>
          <a:p>
            <a:fld id="{B19B0651-EE4F-4900-A07F-96A6BFA9D0F0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79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процессе разработки информационной системы необходимо: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Выполнить анализ и исследование предметной области;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Разработать прототип ИС;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Выполнить моделирование работы ИС;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Разработать схему базы данных;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Реализовать ИС с использованием выбранных средств и технологий.</a:t>
            </a:r>
          </a:p>
          <a:p>
            <a:pPr marL="109728" indent="0">
              <a:buNone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Исходные данные: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Язык моделирования UML;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Платформа разработки ASP.NET 5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Core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Задачи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9246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Регистрация пользователей с возможностью дальнейшей авторизации;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Создание поисково-спасательной операции;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Выдача определенных ролей участникам поисково-спасательной операции;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Взаимодействие пользователей при помощи многопользовательского чата операции;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Возможность оставить заявку на поиск; 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Возможность оставить заявку на становление волонтером.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Функциональные требования</a:t>
            </a:r>
          </a:p>
        </p:txBody>
      </p:sp>
    </p:spTree>
    <p:extLst>
      <p:ext uri="{BB962C8B-B14F-4D97-AF65-F5344CB8AC3E}">
        <p14:creationId xmlns:p14="http://schemas.microsoft.com/office/powerpoint/2010/main" val="287219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Разрабатываемая система «Волонтерская служба» служит для упрощения процесса взаимодействия и координации между участниками поисково-спасательных мероприятий (волонтеров). Пользователями данной системы являются как волонтеры, так обычные люди, сочувствующие их делу. Для волонтеров эта система служит удобным инструментом взаимодействия, а для пользователей возможностью подать заявку на поиск или ознакомится с волонтерской деятельностью.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Описание предметной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386633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dirty="0"/>
              <a:t>Диаграмма прецедентов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1052736"/>
            <a:ext cx="7776864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9818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80728"/>
            <a:ext cx="8352928" cy="5256584"/>
          </a:xfrm>
        </p:spPr>
        <p:txBody>
          <a:bodyPr>
            <a:normAutofit fontScale="47500" lnSpcReduction="20000"/>
          </a:bodyPr>
          <a:lstStyle/>
          <a:p>
            <a:pPr marL="109728" indent="0">
              <a:buNone/>
            </a:pPr>
            <a:r>
              <a:rPr lang="ru-RU" sz="4200" b="1" dirty="0">
                <a:latin typeface="Calibri" panose="020F0502020204030204" pitchFamily="34" charset="0"/>
                <a:cs typeface="Calibri" panose="020F0502020204030204" pitchFamily="34" charset="0"/>
              </a:rPr>
              <a:t>Название прецедента: </a:t>
            </a:r>
            <a:r>
              <a:rPr lang="ru-RU" sz="4200" dirty="0">
                <a:latin typeface="Calibri" panose="020F0502020204030204" pitchFamily="34" charset="0"/>
                <a:cs typeface="Calibri" panose="020F0502020204030204" pitchFamily="34" charset="0"/>
              </a:rPr>
              <a:t>«Присоединиться к операции»</a:t>
            </a:r>
          </a:p>
          <a:p>
            <a:pPr marL="109728" indent="0">
              <a:buNone/>
            </a:pPr>
            <a:r>
              <a:rPr lang="ru-RU" sz="4200" b="1" dirty="0">
                <a:latin typeface="Calibri" panose="020F0502020204030204" pitchFamily="34" charset="0"/>
                <a:cs typeface="Calibri" panose="020F0502020204030204" pitchFamily="34" charset="0"/>
              </a:rPr>
              <a:t>Предусловие:</a:t>
            </a:r>
            <a:r>
              <a:rPr lang="ru-RU" sz="4200" dirty="0">
                <a:latin typeface="Calibri" panose="020F0502020204030204" pitchFamily="34" charset="0"/>
                <a:cs typeface="Calibri" panose="020F0502020204030204" pitchFamily="34" charset="0"/>
              </a:rPr>
              <a:t> пользователь ранее зарегистрирован в системе, имеет статус волонтёра и авторизован в системе.</a:t>
            </a:r>
          </a:p>
          <a:p>
            <a:pPr marL="109728" indent="0">
              <a:buNone/>
            </a:pPr>
            <a:r>
              <a:rPr lang="ru-RU" sz="4200" b="1" dirty="0">
                <a:latin typeface="Calibri" panose="020F0502020204030204" pitchFamily="34" charset="0"/>
                <a:cs typeface="Calibri" panose="020F0502020204030204" pitchFamily="34" charset="0"/>
              </a:rPr>
              <a:t>Действующее лицо: </a:t>
            </a:r>
            <a:r>
              <a:rPr lang="ru-RU" sz="4200" dirty="0">
                <a:latin typeface="Calibri" panose="020F0502020204030204" pitchFamily="34" charset="0"/>
                <a:cs typeface="Calibri" panose="020F0502020204030204" pitchFamily="34" charset="0"/>
              </a:rPr>
              <a:t>волонтёр.</a:t>
            </a:r>
          </a:p>
          <a:p>
            <a:pPr marL="109728" indent="0">
              <a:buNone/>
            </a:pPr>
            <a:r>
              <a:rPr lang="ru-RU" sz="4200" b="1" dirty="0">
                <a:latin typeface="Calibri" panose="020F0502020204030204" pitchFamily="34" charset="0"/>
                <a:cs typeface="Calibri" panose="020F0502020204030204" pitchFamily="34" charset="0"/>
              </a:rPr>
              <a:t>Основной поток: </a:t>
            </a:r>
            <a:endParaRPr lang="ru-RU" sz="4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ru-RU" sz="4200" dirty="0">
                <a:latin typeface="Calibri" panose="020F0502020204030204" pitchFamily="34" charset="0"/>
                <a:cs typeface="Calibri" panose="020F0502020204030204" pitchFamily="34" charset="0"/>
              </a:rPr>
              <a:t>1. волонтёр на главной странице нажимает на кнопку «список операций», после чего попадает на страницу со списком текущих операций; </a:t>
            </a:r>
          </a:p>
          <a:p>
            <a:pPr marL="109728" indent="0">
              <a:buNone/>
            </a:pPr>
            <a:r>
              <a:rPr lang="ru-RU" sz="4200" dirty="0">
                <a:latin typeface="Calibri" panose="020F0502020204030204" pitchFamily="34" charset="0"/>
                <a:cs typeface="Calibri" panose="020F0502020204030204" pitchFamily="34" charset="0"/>
              </a:rPr>
              <a:t>2. далее он выбирает одну из операций, и нажимает кнопку «Просмотреть», после чего он попадает на страницу с деталями операции;</a:t>
            </a:r>
          </a:p>
          <a:p>
            <a:pPr marL="109728" indent="0">
              <a:buNone/>
            </a:pPr>
            <a:r>
              <a:rPr lang="ru-RU" sz="4200" dirty="0">
                <a:latin typeface="Calibri" panose="020F0502020204030204" pitchFamily="34" charset="0"/>
                <a:cs typeface="Calibri" panose="020F0502020204030204" pitchFamily="34" charset="0"/>
              </a:rPr>
              <a:t>3. затем волонтёр нажимает на кнопку «Присоединиться», страница обновляется, и кнопка больше не отображается.</a:t>
            </a:r>
          </a:p>
          <a:p>
            <a:pPr marL="109728" indent="0">
              <a:buNone/>
            </a:pPr>
            <a:r>
              <a:rPr lang="ru-RU" sz="4200" b="1" dirty="0">
                <a:latin typeface="Calibri" panose="020F0502020204030204" pitchFamily="34" charset="0"/>
                <a:cs typeface="Calibri" panose="020F0502020204030204" pitchFamily="34" charset="0"/>
              </a:rPr>
              <a:t>Альтернативный поток: </a:t>
            </a:r>
            <a:r>
              <a:rPr lang="ru-RU" sz="4200" dirty="0">
                <a:latin typeface="Calibri" panose="020F0502020204030204" pitchFamily="34" charset="0"/>
                <a:cs typeface="Calibri" panose="020F0502020204030204" pitchFamily="34" charset="0"/>
              </a:rPr>
              <a:t>если пользователь уже присоединился к операции, то на шаге 3 кнопка «присоединиться» будет отсутствовать. </a:t>
            </a:r>
          </a:p>
          <a:p>
            <a:pPr marL="109728" indent="0">
              <a:buNone/>
            </a:pPr>
            <a:r>
              <a:rPr lang="ru-RU" sz="4200" b="1" dirty="0">
                <a:latin typeface="Calibri" panose="020F0502020204030204" pitchFamily="34" charset="0"/>
                <a:cs typeface="Calibri" panose="020F0502020204030204" pitchFamily="34" charset="0"/>
              </a:rPr>
              <a:t>Постусловие:</a:t>
            </a:r>
            <a:r>
              <a:rPr lang="ru-RU" sz="4200" dirty="0">
                <a:latin typeface="Calibri" panose="020F0502020204030204" pitchFamily="34" charset="0"/>
                <a:cs typeface="Calibri" panose="020F0502020204030204" pitchFamily="34" charset="0"/>
              </a:rPr>
              <a:t> в базе данных пользователь добавляется в операцию и соответствующий чат, который доступен ему через меню профиля.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112"/>
            <a:ext cx="8229600" cy="1143000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Описание прецедента</a:t>
            </a:r>
          </a:p>
        </p:txBody>
      </p:sp>
    </p:spTree>
    <p:extLst>
      <p:ext uri="{BB962C8B-B14F-4D97-AF65-F5344CB8AC3E}">
        <p14:creationId xmlns:p14="http://schemas.microsoft.com/office/powerpoint/2010/main" val="73398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352928" cy="5256584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ru-RU" sz="2900" b="1" dirty="0">
                <a:latin typeface="Calibri" panose="020F0502020204030204" pitchFamily="34" charset="0"/>
                <a:cs typeface="Calibri" panose="020F0502020204030204" pitchFamily="34" charset="0"/>
              </a:rPr>
              <a:t>Название прецедента</a:t>
            </a:r>
            <a:r>
              <a:rPr lang="ru-RU" sz="2900" dirty="0">
                <a:latin typeface="Calibri" panose="020F0502020204030204" pitchFamily="34" charset="0"/>
                <a:cs typeface="Calibri" panose="020F0502020204030204" pitchFamily="34" charset="0"/>
              </a:rPr>
              <a:t>: «Зарегистрироваться»</a:t>
            </a:r>
          </a:p>
          <a:p>
            <a:pPr marL="109728" indent="0">
              <a:buNone/>
            </a:pPr>
            <a:r>
              <a:rPr lang="ru-RU" sz="2900" b="1" dirty="0">
                <a:latin typeface="Calibri" panose="020F0502020204030204" pitchFamily="34" charset="0"/>
                <a:cs typeface="Calibri" panose="020F0502020204030204" pitchFamily="34" charset="0"/>
              </a:rPr>
              <a:t>Предусловие: </a:t>
            </a:r>
            <a:r>
              <a:rPr lang="ru-RU" sz="2900" dirty="0">
                <a:latin typeface="Calibri" panose="020F0502020204030204" pitchFamily="34" charset="0"/>
                <a:cs typeface="Calibri" panose="020F0502020204030204" pitchFamily="34" charset="0"/>
              </a:rPr>
              <a:t>зайти на сайт приложения</a:t>
            </a:r>
          </a:p>
          <a:p>
            <a:pPr marL="109728" indent="0">
              <a:buNone/>
            </a:pPr>
            <a:r>
              <a:rPr lang="ru-RU" sz="2900" b="1" dirty="0">
                <a:latin typeface="Calibri" panose="020F0502020204030204" pitchFamily="34" charset="0"/>
                <a:cs typeface="Calibri" panose="020F0502020204030204" pitchFamily="34" charset="0"/>
              </a:rPr>
              <a:t>Действующее лицо: </a:t>
            </a:r>
            <a:r>
              <a:rPr lang="ru-RU" sz="2900" dirty="0">
                <a:latin typeface="Calibri" panose="020F0502020204030204" pitchFamily="34" charset="0"/>
                <a:cs typeface="Calibri" panose="020F0502020204030204" pitchFamily="34" charset="0"/>
              </a:rPr>
              <a:t>пользователь</a:t>
            </a:r>
          </a:p>
          <a:p>
            <a:pPr marL="109728" indent="0">
              <a:buNone/>
            </a:pPr>
            <a:r>
              <a:rPr lang="ru-RU" sz="2900" b="1" dirty="0">
                <a:latin typeface="Calibri" panose="020F0502020204030204" pitchFamily="34" charset="0"/>
                <a:cs typeface="Calibri" panose="020F0502020204030204" pitchFamily="34" charset="0"/>
              </a:rPr>
              <a:t>Основной поток: </a:t>
            </a:r>
            <a:endParaRPr lang="ru-RU" sz="2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ru-RU" sz="2900" dirty="0">
                <a:latin typeface="Calibri" panose="020F0502020204030204" pitchFamily="34" charset="0"/>
                <a:cs typeface="Calibri" panose="020F0502020204030204" pitchFamily="34" charset="0"/>
              </a:rPr>
              <a:t>1.  пользователь выбирает кнопку «Регистрация» на главной странице сайта;</a:t>
            </a:r>
          </a:p>
          <a:p>
            <a:pPr marL="109728" indent="0">
              <a:buNone/>
            </a:pPr>
            <a:r>
              <a:rPr lang="ru-RU" sz="2900" dirty="0">
                <a:latin typeface="Calibri" panose="020F0502020204030204" pitchFamily="34" charset="0"/>
                <a:cs typeface="Calibri" panose="020F0502020204030204" pitchFamily="34" charset="0"/>
              </a:rPr>
              <a:t>2. перед ним открывается форма для ввода данных, содержащая следующие поля: электронный адрес, имя, фамилия, пароль, повторный пароль;</a:t>
            </a:r>
          </a:p>
          <a:p>
            <a:pPr marL="109728" indent="0">
              <a:buNone/>
            </a:pPr>
            <a:r>
              <a:rPr lang="ru-RU" sz="2900" dirty="0">
                <a:latin typeface="Calibri" panose="020F0502020204030204" pitchFamily="34" charset="0"/>
                <a:cs typeface="Calibri" panose="020F0502020204030204" pitchFamily="34" charset="0"/>
              </a:rPr>
              <a:t>3. пользователь вводит учетные данные и нажимает кнопку «Регистрация», после чего попадает на главную страницу сайта. </a:t>
            </a:r>
          </a:p>
          <a:p>
            <a:pPr marL="109728" indent="0">
              <a:buNone/>
            </a:pPr>
            <a:r>
              <a:rPr lang="ru-RU" sz="2900" b="1" dirty="0">
                <a:latin typeface="Calibri" panose="020F0502020204030204" pitchFamily="34" charset="0"/>
                <a:cs typeface="Calibri" panose="020F0502020204030204" pitchFamily="34" charset="0"/>
              </a:rPr>
              <a:t>Альтернативный поток: </a:t>
            </a:r>
            <a:r>
              <a:rPr lang="ru-RU" sz="2900" dirty="0">
                <a:latin typeface="Calibri" panose="020F0502020204030204" pitchFamily="34" charset="0"/>
                <a:cs typeface="Calibri" panose="020F0502020204030204" pitchFamily="34" charset="0"/>
              </a:rPr>
              <a:t>на шаге 3, если пользователь в качестве электронного адреса ввел имя, которое используется другим пользователем, либо ввёл </a:t>
            </a:r>
            <a:r>
              <a:rPr lang="ru-RU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невалидные</a:t>
            </a:r>
            <a:r>
              <a:rPr lang="ru-RU" sz="2900" dirty="0">
                <a:latin typeface="Calibri" panose="020F0502020204030204" pitchFamily="34" charset="0"/>
                <a:cs typeface="Calibri" panose="020F0502020204030204" pitchFamily="34" charset="0"/>
              </a:rPr>
              <a:t> данные, то ему высвечивается сообщение о соответствующей ошибке. </a:t>
            </a:r>
          </a:p>
          <a:p>
            <a:pPr marL="109728" indent="0">
              <a:buNone/>
            </a:pPr>
            <a:r>
              <a:rPr lang="ru-RU" sz="2900" b="1" dirty="0">
                <a:latin typeface="Calibri" panose="020F0502020204030204" pitchFamily="34" charset="0"/>
                <a:cs typeface="Calibri" panose="020F0502020204030204" pitchFamily="34" charset="0"/>
              </a:rPr>
              <a:t>Постусловие: </a:t>
            </a:r>
            <a:r>
              <a:rPr lang="ru-RU" sz="2900" dirty="0">
                <a:latin typeface="Calibri" panose="020F0502020204030204" pitchFamily="34" charset="0"/>
                <a:cs typeface="Calibri" panose="020F0502020204030204" pitchFamily="34" charset="0"/>
              </a:rPr>
              <a:t>пользователь авторизирован в системе, и в базу данных добавляется новый пользователь.</a:t>
            </a:r>
          </a:p>
          <a:p>
            <a:pPr marL="109728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112"/>
            <a:ext cx="8229600" cy="1143000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Описание прецедента</a:t>
            </a:r>
          </a:p>
        </p:txBody>
      </p:sp>
    </p:spTree>
    <p:extLst>
      <p:ext uri="{BB962C8B-B14F-4D97-AF65-F5344CB8AC3E}">
        <p14:creationId xmlns:p14="http://schemas.microsoft.com/office/powerpoint/2010/main" val="101395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352928" cy="5256584"/>
          </a:xfrm>
        </p:spPr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Название прецедента: 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«Оставить заявку на поиск»</a:t>
            </a:r>
          </a:p>
          <a:p>
            <a:pPr marL="109728" indent="0">
              <a:buNone/>
            </a:pPr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Предусловие: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 пользователь ранее зарегистрирован и авторизован в системе и перешёл на главную страницу сайта.</a:t>
            </a:r>
          </a:p>
          <a:p>
            <a:pPr marL="109728" indent="0">
              <a:buNone/>
            </a:pPr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Действующее лицо: 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пользователь.</a:t>
            </a:r>
          </a:p>
          <a:p>
            <a:pPr marL="109728" indent="0">
              <a:buNone/>
            </a:pPr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Основной поток: </a:t>
            </a: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1. на главной странице пользователь нажимает на кнопку «Заявка на поиск» и перед ним открывается форма со следующими полями: ФИО, возраст, пол, область пропажи, время пропажи, дополнительная информация, фото; </a:t>
            </a:r>
          </a:p>
          <a:p>
            <a:pPr marL="109728" indent="0">
              <a:buNone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2. пользователь заполняет форму требуемыми данными и нажимает на кнопку «Отправить», его автоматически возвращает на главную страницу.</a:t>
            </a:r>
          </a:p>
          <a:p>
            <a:pPr marL="109728" indent="0">
              <a:buNone/>
            </a:pPr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Альтернативный поток: 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на шаге 2, если пользователь ввел </a:t>
            </a:r>
            <a:r>
              <a:rPr lang="ru-RU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невалидные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 данные, то рядом с неверно заполненными полями отображается сообщение об ошибке. В этом случае пользователю необходимо перепроверить данные и ввести в соответствующие поля корректные данные.</a:t>
            </a:r>
          </a:p>
          <a:p>
            <a:pPr marL="109728" indent="0">
              <a:buNone/>
            </a:pPr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Постусловие: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 заявка на поиск отправляется в базу данных и получает статус «ожидание».</a:t>
            </a:r>
          </a:p>
          <a:p>
            <a:pPr marL="109728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112"/>
            <a:ext cx="8229600" cy="1143000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Описание прецедента</a:t>
            </a:r>
          </a:p>
        </p:txBody>
      </p:sp>
    </p:spTree>
    <p:extLst>
      <p:ext uri="{BB962C8B-B14F-4D97-AF65-F5344CB8AC3E}">
        <p14:creationId xmlns:p14="http://schemas.microsoft.com/office/powerpoint/2010/main" val="234135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1171</TotalTime>
  <Words>1907</Words>
  <Application>Microsoft Office PowerPoint</Application>
  <PresentationFormat>Экран (4:3)</PresentationFormat>
  <Paragraphs>299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29</vt:i4>
      </vt:variant>
    </vt:vector>
  </HeadingPairs>
  <TitlesOfParts>
    <vt:vector size="31" baseType="lpstr">
      <vt:lpstr>Открытая</vt:lpstr>
      <vt:lpstr>Тема Office</vt:lpstr>
      <vt:lpstr>Курсовой проект</vt:lpstr>
      <vt:lpstr>Цели</vt:lpstr>
      <vt:lpstr>Задачи</vt:lpstr>
      <vt:lpstr>Функциональные требования</vt:lpstr>
      <vt:lpstr>Описание предметной области</vt:lpstr>
      <vt:lpstr>Диаграмма прецедентов</vt:lpstr>
      <vt:lpstr>Описание прецедента</vt:lpstr>
      <vt:lpstr>Описание прецедента</vt:lpstr>
      <vt:lpstr>Описание прецедента</vt:lpstr>
      <vt:lpstr>Диаграмма классов</vt:lpstr>
      <vt:lpstr>Диаграмма состояний</vt:lpstr>
      <vt:lpstr>Диаграмма последовательностей</vt:lpstr>
      <vt:lpstr>Диаграмма деятельности</vt:lpstr>
      <vt:lpstr>Структура БД</vt:lpstr>
      <vt:lpstr>Принципы организации проекта</vt:lpstr>
      <vt:lpstr> Аутентификация </vt:lpstr>
      <vt:lpstr>Реализация интерфейса</vt:lpstr>
      <vt:lpstr>Реализация интерфейса</vt:lpstr>
      <vt:lpstr>Реализация интерфейса</vt:lpstr>
      <vt:lpstr>Реализация интерфейса</vt:lpstr>
      <vt:lpstr>Реализация интерфейса</vt:lpstr>
      <vt:lpstr>Реализация интерфейса</vt:lpstr>
      <vt:lpstr>Реализация интерфейса</vt:lpstr>
      <vt:lpstr>Реализация интерфейса</vt:lpstr>
      <vt:lpstr>Реализация интерфейса</vt:lpstr>
      <vt:lpstr>Заключение</vt:lpstr>
      <vt:lpstr>Заключение</vt:lpstr>
      <vt:lpstr>Список исп. литературы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</dc:title>
  <dc:creator>LeeMigo</dc:creator>
  <cp:lastModifiedBy>LeeMigo</cp:lastModifiedBy>
  <cp:revision>111</cp:revision>
  <dcterms:created xsi:type="dcterms:W3CDTF">2021-05-19T06:19:26Z</dcterms:created>
  <dcterms:modified xsi:type="dcterms:W3CDTF">2022-03-16T05:14:48Z</dcterms:modified>
</cp:coreProperties>
</file>