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261" r:id="rId6"/>
    <p:sldId id="284" r:id="rId7"/>
    <p:sldId id="293" r:id="rId8"/>
    <p:sldId id="292" r:id="rId9"/>
    <p:sldId id="290" r:id="rId10"/>
    <p:sldId id="294" r:id="rId11"/>
    <p:sldId id="262" r:id="rId12"/>
    <p:sldId id="289" r:id="rId13"/>
    <p:sldId id="268" r:id="rId14"/>
    <p:sldId id="273" r:id="rId15"/>
    <p:sldId id="270" r:id="rId16"/>
    <p:sldId id="274" r:id="rId17"/>
    <p:sldId id="285" r:id="rId18"/>
    <p:sldId id="276" r:id="rId19"/>
    <p:sldId id="263" r:id="rId20"/>
    <p:sldId id="286" r:id="rId21"/>
    <p:sldId id="278" r:id="rId22"/>
    <p:sldId id="287" r:id="rId23"/>
    <p:sldId id="295" r:id="rId24"/>
    <p:sldId id="296" r:id="rId25"/>
    <p:sldId id="275" r:id="rId26"/>
    <p:sldId id="297" r:id="rId27"/>
    <p:sldId id="280" r:id="rId28"/>
    <p:sldId id="271" r:id="rId29"/>
    <p:sldId id="288" r:id="rId30"/>
    <p:sldId id="279" r:id="rId31"/>
    <p:sldId id="281" r:id="rId32"/>
    <p:sldId id="282" r:id="rId33"/>
    <p:sldId id="272" r:id="rId34"/>
    <p:sldId id="283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EB"/>
    <a:srgbClr val="000000"/>
    <a:srgbClr val="DBDE70"/>
    <a:srgbClr val="C7858F"/>
    <a:srgbClr val="FFC745"/>
    <a:srgbClr val="B0A394"/>
    <a:srgbClr val="D6D1C4"/>
    <a:srgbClr val="CCD1C4"/>
    <a:srgbClr val="717171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yst layout 1 - Markering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3910" autoAdjust="0"/>
  </p:normalViewPr>
  <p:slideViewPr>
    <p:cSldViewPr snapToGrid="0">
      <p:cViewPr varScale="1">
        <p:scale>
          <a:sx n="106" d="100"/>
          <a:sy n="106" d="100"/>
        </p:scale>
        <p:origin x="84" y="228"/>
      </p:cViewPr>
      <p:guideLst>
        <p:guide orient="horz" pos="22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7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6F8CD-487C-4FF7-A85B-F70D90A2AD97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036B-9CEF-4250-AF20-B3D5EAE259B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61342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6CE69-2671-41FF-B194-16F0C572748B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5C370-C333-4566-BCEB-FD6E23DD485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42650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ladsholder til indho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6" y="0"/>
            <a:ext cx="12196845" cy="6874152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rm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48" name="Rektangel 47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ktangel 48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ktangel 49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90" y="450405"/>
            <a:ext cx="2764542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dholdsobjekt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 marL="3657600" indent="0"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3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indholdsobjekter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Skriv underoverskrift her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Skriv underoverskrift her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00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B07-3004-4C41-AF7D-6D792B45902B}" type="datetime1">
              <a:rPr lang="da-DK" smtClean="0"/>
              <a:t>29-10-2020</a:t>
            </a:fld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932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dholdsobjekter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  <a:lvl7pPr>
              <a:defRPr/>
            </a:lvl7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88D5-EE68-49D2-9DEC-6A43DF62BB13}" type="datetime1">
              <a:rPr lang="da-DK" smtClean="0"/>
              <a:t>29-10-2020</a:t>
            </a:fld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4760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  <p:sp>
        <p:nvSpPr>
          <p:cNvPr id="9" name="Pladsholder til indhold 2"/>
          <p:cNvSpPr>
            <a:spLocks noGrp="1"/>
          </p:cNvSpPr>
          <p:nvPr>
            <p:ph sz="half" idx="14" hasCustomPrompt="1"/>
          </p:nvPr>
        </p:nvSpPr>
        <p:spPr>
          <a:xfrm>
            <a:off x="8113800" y="1825625"/>
            <a:ext cx="3240000" cy="4320000"/>
          </a:xfrm>
          <a:noFill/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000">
                <a:solidFill>
                  <a:schemeClr val="tx2"/>
                </a:solidFill>
              </a:defRPr>
            </a:lvl6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</p:spTree>
    <p:extLst>
      <p:ext uri="{BB962C8B-B14F-4D97-AF65-F5344CB8AC3E}">
        <p14:creationId xmlns:p14="http://schemas.microsoft.com/office/powerpoint/2010/main" val="328904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arvede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B100-987B-4709-9CE1-C7A61A8F8D2B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11350"/>
            <a:ext cx="3240000" cy="3960000"/>
          </a:xfrm>
          <a:solidFill>
            <a:srgbClr val="375172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1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6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76000" y="1911350"/>
            <a:ext cx="3240000" cy="396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2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7" name="Pladsholder til tekst 14"/>
          <p:cNvSpPr>
            <a:spLocks noGrp="1"/>
          </p:cNvSpPr>
          <p:nvPr>
            <p:ph type="body" sz="quarter" idx="15" hasCustomPrompt="1"/>
          </p:nvPr>
        </p:nvSpPr>
        <p:spPr>
          <a:xfrm>
            <a:off x="8113800" y="1911350"/>
            <a:ext cx="3240000" cy="396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309062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rems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9594-1812-4EE9-84A3-EA38B604079C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841340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567494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4" name="Pladsholder til tekst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293648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5" name="Pladsholder til tekst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4019802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6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4745956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7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5472108"/>
            <a:ext cx="9525000" cy="503237"/>
          </a:xfrm>
        </p:spPr>
        <p:txBody>
          <a:bodyPr anchor="ctr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24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244" y="1798706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Nr.</a:t>
            </a:r>
          </a:p>
        </p:txBody>
      </p:sp>
      <p:sp>
        <p:nvSpPr>
          <p:cNvPr id="25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877244" y="2545871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877244" y="3293530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7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244" y="3985293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8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877244" y="4744317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9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877244" y="5453726"/>
            <a:ext cx="540000" cy="540000"/>
          </a:xfrm>
          <a:prstGeom prst="ellipse">
            <a:avLst/>
          </a:prstGeom>
          <a:solidFill>
            <a:schemeClr val="tx2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28045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rems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6F2A-69F3-4EA4-A28C-DE6047D65E01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06420" y="226939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06419" y="340580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3270" y="2282429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3271" y="454221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3270" y="342976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174838" y="4542215"/>
            <a:ext cx="3240000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63601" y="2100407"/>
            <a:ext cx="900000" cy="900112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863601" y="3207577"/>
            <a:ext cx="900000" cy="900112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863601" y="4338111"/>
            <a:ext cx="900000" cy="900112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441347" y="2095517"/>
            <a:ext cx="900000" cy="900112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441347" y="3207577"/>
            <a:ext cx="900000" cy="900112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6441347" y="4338111"/>
            <a:ext cx="900000" cy="900112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58981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, what, 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2DDB-7B09-46F1-A78D-138794980A69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62150"/>
            <a:ext cx="3240000" cy="3959225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2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8113800" y="1961081"/>
            <a:ext cx="3240000" cy="395922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4476000" y="1961080"/>
            <a:ext cx="3240000" cy="3959225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260602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5B7C-1449-4955-ADE0-187FE75A0507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811590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1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7" name="Pladsholder til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2997087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2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8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182584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1" name="Pladsholder til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7368081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4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2" name="Pladsholder til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9553575" y="2060848"/>
            <a:ext cx="1800225" cy="3960000"/>
          </a:xfrm>
          <a:solidFill>
            <a:srgbClr val="D0D0D0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a-DK" dirty="0"/>
              <a:t>5 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2457151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1" name="Pladsholder til tekst 26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4644532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2" name="Pladsholder til tekst 26"/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6831913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33" name="Pladsholder til tekst 26"/>
          <p:cNvSpPr>
            <a:spLocks noGrp="1"/>
          </p:cNvSpPr>
          <p:nvPr>
            <p:ph type="body" sz="quarter" idx="25" hasCustomPrompt="1"/>
          </p:nvPr>
        </p:nvSpPr>
        <p:spPr>
          <a:xfrm rot="5400000">
            <a:off x="9019293" y="2258848"/>
            <a:ext cx="648000" cy="252000"/>
          </a:xfrm>
          <a:prstGeom prst="flowChartExtra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94683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D690-76EA-4511-A86E-20BF41E8B97C}" type="datetime1">
              <a:rPr lang="da-DK" smtClean="0"/>
              <a:t>29-10-2020</a:t>
            </a:fld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20" name="Pladsholder til tekst 6"/>
          <p:cNvSpPr>
            <a:spLocks noGrp="1"/>
          </p:cNvSpPr>
          <p:nvPr>
            <p:ph type="body" sz="quarter" idx="18" hasCustomPrompt="1"/>
          </p:nvPr>
        </p:nvSpPr>
        <p:spPr>
          <a:xfrm>
            <a:off x="3017043" y="1992586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27" name="Pladsholder til tekst 26"/>
          <p:cNvSpPr>
            <a:spLocks noGrp="1"/>
          </p:cNvSpPr>
          <p:nvPr>
            <p:ph type="body" sz="quarter" idx="22" hasCustomPrompt="1"/>
          </p:nvPr>
        </p:nvSpPr>
        <p:spPr>
          <a:xfrm>
            <a:off x="3037724" y="3067050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26"/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067050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9" name="Pladsholder til tekst 26"/>
          <p:cNvSpPr>
            <a:spLocks noGrp="1"/>
          </p:cNvSpPr>
          <p:nvPr>
            <p:ph type="body" sz="quarter" idx="24" hasCustomPrompt="1"/>
          </p:nvPr>
        </p:nvSpPr>
        <p:spPr>
          <a:xfrm>
            <a:off x="519588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26"/>
          <p:cNvSpPr>
            <a:spLocks noGrp="1"/>
          </p:cNvSpPr>
          <p:nvPr>
            <p:ph type="body" sz="quarter" idx="25" hasCustomPrompt="1"/>
          </p:nvPr>
        </p:nvSpPr>
        <p:spPr>
          <a:xfrm>
            <a:off x="741834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26"/>
          <p:cNvSpPr>
            <a:spLocks noGrp="1"/>
          </p:cNvSpPr>
          <p:nvPr>
            <p:ph type="body" sz="quarter" idx="26" hasCustomPrompt="1"/>
          </p:nvPr>
        </p:nvSpPr>
        <p:spPr>
          <a:xfrm>
            <a:off x="9640807" y="3092896"/>
            <a:ext cx="1800225" cy="28800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375172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6" name="Pladsholder til tekst 6"/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1992586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7" name="Pladsholder til tekst 6"/>
          <p:cNvSpPr>
            <a:spLocks noGrp="1"/>
          </p:cNvSpPr>
          <p:nvPr>
            <p:ph type="body" sz="quarter" idx="28" hasCustomPrompt="1"/>
          </p:nvPr>
        </p:nvSpPr>
        <p:spPr>
          <a:xfrm>
            <a:off x="5195886" y="1984782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8" name="Pladsholder til tekst 6"/>
          <p:cNvSpPr>
            <a:spLocks noGrp="1"/>
          </p:cNvSpPr>
          <p:nvPr>
            <p:ph type="body" sz="quarter" idx="29" hasCustomPrompt="1"/>
          </p:nvPr>
        </p:nvSpPr>
        <p:spPr>
          <a:xfrm>
            <a:off x="7418347" y="1967387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9" name="Pladsholder til tekst 6"/>
          <p:cNvSpPr>
            <a:spLocks noGrp="1"/>
          </p:cNvSpPr>
          <p:nvPr>
            <p:ph type="body" sz="quarter" idx="30" hasCustomPrompt="1"/>
          </p:nvPr>
        </p:nvSpPr>
        <p:spPr>
          <a:xfrm>
            <a:off x="9640807" y="1992587"/>
            <a:ext cx="1800225" cy="720725"/>
          </a:xfrm>
          <a:prstGeom prst="homePlate">
            <a:avLst>
              <a:gd name="adj" fmla="val 21970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188238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/>
          <p:cNvSpPr>
            <a:spLocks noGrp="1"/>
          </p:cNvSpPr>
          <p:nvPr>
            <p:ph sz="quarter" idx="25" hasCustomPrompt="1"/>
          </p:nvPr>
        </p:nvSpPr>
        <p:spPr>
          <a:xfrm>
            <a:off x="99572" y="3514590"/>
            <a:ext cx="11844000" cy="18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43F-410A-4C42-B05B-6E6200357FD0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686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64829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93541" y="2223031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145676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24600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89049" y="4314393"/>
            <a:ext cx="1506537" cy="51435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79480" y="3083424"/>
            <a:ext cx="900000" cy="900112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2782920" y="3131742"/>
            <a:ext cx="900000" cy="900112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3623" y="3083424"/>
            <a:ext cx="900000" cy="900112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613394" y="3083424"/>
            <a:ext cx="900000" cy="900112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8496810" y="3083424"/>
            <a:ext cx="900000" cy="900112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18962" y="3083424"/>
            <a:ext cx="900000" cy="900112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64043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" t="11003" r="6407" b="13579"/>
          <a:stretch/>
        </p:blipFill>
        <p:spPr>
          <a:xfrm>
            <a:off x="-19051" y="0"/>
            <a:ext cx="12268201" cy="6877050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Billede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890" y="450405"/>
            <a:ext cx="2764542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8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rvede bokse,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ECCF-4DCD-4366-A5CF-D13B7610AD0E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1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3569266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2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74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1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00332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3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  <p:sp>
        <p:nvSpPr>
          <p:cNvPr id="14" name="Pladsholder til tekst 11"/>
          <p:cNvSpPr>
            <a:spLocks noGrp="1"/>
          </p:cNvSpPr>
          <p:nvPr>
            <p:ph type="body" sz="quarter" idx="22" hasCustomPrompt="1"/>
          </p:nvPr>
        </p:nvSpPr>
        <p:spPr>
          <a:xfrm>
            <a:off x="9031399" y="2042597"/>
            <a:ext cx="2340000" cy="396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4</a:t>
            </a:r>
            <a:br>
              <a:rPr lang="da-DK" dirty="0"/>
            </a:br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3710772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rvede bokse,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4F7-7441-4DDD-96A3-852247884C92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1232" y="2410523"/>
            <a:ext cx="2340000" cy="36000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0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3581399" y="365126"/>
            <a:ext cx="7777801" cy="1722438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8" name="Pladsholder til tekst 11"/>
          <p:cNvSpPr>
            <a:spLocks noGrp="1"/>
          </p:cNvSpPr>
          <p:nvPr>
            <p:ph type="body" sz="quarter" idx="21" hasCustomPrompt="1"/>
          </p:nvPr>
        </p:nvSpPr>
        <p:spPr>
          <a:xfrm>
            <a:off x="3581399" y="2410523"/>
            <a:ext cx="7777801" cy="3600000"/>
          </a:xfrm>
          <a:prstGeom prst="roundRect">
            <a:avLst>
              <a:gd name="adj" fmla="val 5697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22" hasCustomPrompt="1"/>
          </p:nvPr>
        </p:nvSpPr>
        <p:spPr>
          <a:xfrm>
            <a:off x="1001232" y="365126"/>
            <a:ext cx="2340000" cy="1722438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83001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rvede bokse,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1878-1E1E-42F3-AF4F-64B2C03B7129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8832" y="365126"/>
            <a:ext cx="2615605" cy="5659436"/>
          </a:xfrm>
          <a:prstGeom prst="roundRect">
            <a:avLst>
              <a:gd name="adj" fmla="val 5697"/>
            </a:avLst>
          </a:prstGeom>
          <a:noFill/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0" name="Pladsholder til tekst 11"/>
          <p:cNvSpPr>
            <a:spLocks noGrp="1"/>
          </p:cNvSpPr>
          <p:nvPr>
            <p:ph type="body" sz="quarter" idx="18" hasCustomPrompt="1"/>
          </p:nvPr>
        </p:nvSpPr>
        <p:spPr>
          <a:xfrm>
            <a:off x="3941935" y="365126"/>
            <a:ext cx="4044000" cy="1729488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1" name="Pladsholder til tekst 11"/>
          <p:cNvSpPr>
            <a:spLocks noGrp="1"/>
          </p:cNvSpPr>
          <p:nvPr>
            <p:ph type="body" sz="quarter" idx="19" hasCustomPrompt="1"/>
          </p:nvPr>
        </p:nvSpPr>
        <p:spPr>
          <a:xfrm>
            <a:off x="3941935" y="2330098"/>
            <a:ext cx="4044000" cy="3694463"/>
          </a:xfrm>
          <a:prstGeom prst="roundRect">
            <a:avLst>
              <a:gd name="adj" fmla="val 569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3" name="Pladsholder til tekst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52800" y="365124"/>
            <a:ext cx="3379809" cy="5659437"/>
          </a:xfrm>
          <a:prstGeom prst="roundRect">
            <a:avLst>
              <a:gd name="adj" fmla="val 5697"/>
            </a:avLst>
          </a:prstGeom>
          <a:ln>
            <a:solidFill>
              <a:srgbClr val="B0A39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3514486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dholdsobjekt - grå">
    <p:bg>
      <p:bgPr>
        <a:solidFill>
          <a:srgbClr val="D0D0D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  <a:p>
            <a:pPr lvl="3"/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1D78-A185-4103-8FC2-927512D7F7D0}" type="datetime1">
              <a:rPr lang="da-DK" smtClean="0"/>
              <a:t>29-10-2020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3123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 - grå">
    <p:bg>
      <p:bgPr>
        <a:solidFill>
          <a:srgbClr val="D0D0D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20000"/>
          </a:xfrm>
          <a:noFill/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600">
                <a:solidFill>
                  <a:schemeClr val="tx2"/>
                </a:solidFill>
              </a:defRPr>
            </a:lvl3pPr>
            <a:lvl4pPr>
              <a:defRPr sz="2800">
                <a:solidFill>
                  <a:schemeClr val="tx2"/>
                </a:solidFill>
              </a:defRPr>
            </a:lvl4pPr>
            <a:lvl5pPr>
              <a:defRPr sz="2800">
                <a:solidFill>
                  <a:schemeClr val="tx2"/>
                </a:solidFill>
              </a:defRPr>
            </a:lvl5pPr>
            <a:lvl6pPr>
              <a:defRPr sz="2800">
                <a:solidFill>
                  <a:schemeClr val="tx2"/>
                </a:solidFill>
              </a:defRPr>
            </a:lvl6pPr>
            <a:lvl7pPr>
              <a:defRPr sz="2800"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Skriv tekst her eller indsæt tabel, graf, </a:t>
            </a:r>
            <a:r>
              <a:rPr kumimoji="0" lang="da-D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</a:t>
            </a: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billede eller video ved at klikke på ikonerne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20000"/>
          </a:xfrm>
          <a:noFill/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>
              <a:defRPr sz="3000"/>
            </a:lvl2pPr>
            <a:lvl3pPr>
              <a:defRPr sz="3000"/>
            </a:lvl3pPr>
            <a:lvl4pPr>
              <a:defRPr sz="2800"/>
            </a:lvl4pPr>
            <a:lvl5pPr>
              <a:defRPr sz="1800"/>
            </a:lvl5pPr>
            <a:lvl6pPr>
              <a:defRPr sz="2800"/>
            </a:lvl6pPr>
            <a:lvl7pPr>
              <a:defRPr/>
            </a:lvl7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Skriv tekst her eller indsæt tabel, graf, </a:t>
            </a:r>
            <a:r>
              <a:rPr kumimoji="0" lang="da-D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</a:t>
            </a:r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3751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billede eller video ved at klikke på ikonerne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AF74-B72A-4DE1-B175-A7F5BC9903E2}" type="datetime1">
              <a:rPr lang="da-DK" smtClean="0"/>
              <a:t>29-10-2020</a:t>
            </a:fld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2266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objekt og billede - grå">
    <p:bg>
      <p:bgPr>
        <a:solidFill>
          <a:srgbClr val="D0D0D0">
            <a:alpha val="7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473-D180-4D49-8AF4-C3532B0E9E22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Pladsholder til billede 4"/>
          <p:cNvSpPr>
            <a:spLocks noGrp="1"/>
          </p:cNvSpPr>
          <p:nvPr>
            <p:ph type="pic" sz="quarter" idx="13"/>
          </p:nvPr>
        </p:nvSpPr>
        <p:spPr>
          <a:xfrm>
            <a:off x="6173400" y="1825625"/>
            <a:ext cx="5180400" cy="43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da-DK" dirty="0"/>
              <a:t>Skriv overskrift her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400" cy="4320000"/>
          </a:xfr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</p:txBody>
      </p:sp>
    </p:spTree>
    <p:extLst>
      <p:ext uri="{BB962C8B-B14F-4D97-AF65-F5344CB8AC3E}">
        <p14:creationId xmlns:p14="http://schemas.microsoft.com/office/powerpoint/2010/main" val="145531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nedeler - blå">
    <p:bg>
      <p:bgPr>
        <a:gradFill rotWithShape="1">
          <a:gsLst>
            <a:gs pos="0">
              <a:srgbClr val="375172">
                <a:lumMod val="80000"/>
                <a:lumOff val="20000"/>
              </a:srgbClr>
            </a:gs>
            <a:gs pos="50000">
              <a:srgbClr val="375172">
                <a:lumMod val="97000"/>
                <a:lumOff val="3000"/>
              </a:srgbClr>
            </a:gs>
            <a:gs pos="100000">
              <a:srgbClr val="37517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73B107-ED5C-4243-B6B7-23E1086DD2C4}" type="datetime1">
              <a:rPr lang="da-DK" smtClean="0"/>
              <a:pPr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B426A-1F50-446D-80CF-59E344920DA1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8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pic>
        <p:nvPicPr>
          <p:cNvPr id="5" name="Bille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rgbClr val="3751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166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nedeler - grøn">
    <p:bg>
      <p:bgPr>
        <a:gradFill>
          <a:gsLst>
            <a:gs pos="0">
              <a:schemeClr val="accent1">
                <a:lumMod val="98000"/>
                <a:lumOff val="2000"/>
              </a:schemeClr>
            </a:gs>
            <a:gs pos="50000">
              <a:schemeClr val="accent1">
                <a:lumMod val="80000"/>
                <a:lumOff val="2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766094-F170-420A-ABC0-352E1D88CB0F}" type="datetime1">
              <a:rPr lang="da-DK" smtClean="0"/>
              <a:pPr/>
              <a:t>29-10-2020</a:t>
            </a:fld>
            <a:endParaRPr lang="da-DK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3B426A-1F50-446D-80CF-59E344920DA1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ED8026C-35BB-C141-A28C-93915EA8BE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80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nedeler - grå">
    <p:bg>
      <p:bgPr>
        <a:gradFill>
          <a:gsLst>
            <a:gs pos="100000">
              <a:srgbClr val="717171"/>
            </a:gs>
            <a:gs pos="0">
              <a:srgbClr val="717171"/>
            </a:gs>
            <a:gs pos="50000">
              <a:srgbClr val="8D8D8D"/>
            </a:gs>
            <a:gs pos="50000">
              <a:srgbClr val="8D8D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EA44A4-959B-45FD-B08A-F23B51FB4EB1}" type="datetime1">
              <a:rPr lang="da-DK" smtClean="0"/>
              <a:pPr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3B426A-1F50-446D-80CF-59E344920DA1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11" name="Pladsholder til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1048639" y="3219449"/>
            <a:ext cx="4723511" cy="3000375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Bruges som en afslutning, inden nyt emne introduceres. Skriv evt. overskriften på nyt emne her.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1C96F49-AC6A-8048-9012-B970F236C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2" name="Rektangel 21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69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re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005E-ED9F-42E7-BDA8-A6568951B97F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Pladsholder til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20002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1" y="2819400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17" name="Pladsholder til tekst 15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2" y="2819400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a-DK" dirty="0"/>
              <a:t>Fx dage, bytes, MIPS, beløb</a:t>
            </a:r>
          </a:p>
        </p:txBody>
      </p:sp>
      <p:sp>
        <p:nvSpPr>
          <p:cNvPr id="18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45910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1" name="Pladsholder til indhold 4"/>
          <p:cNvSpPr>
            <a:spLocks noGrp="1"/>
          </p:cNvSpPr>
          <p:nvPr>
            <p:ph sz="quarter" idx="22" hasCustomPrompt="1"/>
          </p:nvPr>
        </p:nvSpPr>
        <p:spPr>
          <a:xfrm>
            <a:off x="3585154" y="1735842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12" name="Pladsholder til indhold 4"/>
          <p:cNvSpPr>
            <a:spLocks noGrp="1"/>
          </p:cNvSpPr>
          <p:nvPr>
            <p:ph sz="quarter" idx="24" hasCustomPrompt="1"/>
          </p:nvPr>
        </p:nvSpPr>
        <p:spPr>
          <a:xfrm>
            <a:off x="3590593" y="5464215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8397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1" r="1513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  <p:sp>
        <p:nvSpPr>
          <p:cNvPr id="11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49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2C03-5006-42D4-9514-E206DEC6ADEC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73400" y="20764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4" name="Pladsholder til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076450"/>
            <a:ext cx="5040000" cy="6477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Fx år</a:t>
            </a:r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895600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17" name="Pladsholder til tekst 15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2" y="2895600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a-DK" dirty="0"/>
              <a:t>Fx dage, bytes, MIPS, beløb</a:t>
            </a:r>
          </a:p>
        </p:txBody>
      </p:sp>
      <p:sp>
        <p:nvSpPr>
          <p:cNvPr id="18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6672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1" name="Pladsholder til teks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173400" y="4667250"/>
            <a:ext cx="5040000" cy="6477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2" name="Pladsholder til tekst 15"/>
          <p:cNvSpPr>
            <a:spLocks noGrp="1"/>
          </p:cNvSpPr>
          <p:nvPr>
            <p:ph type="body" sz="quarter" idx="19" hasCustomPrompt="1"/>
          </p:nvPr>
        </p:nvSpPr>
        <p:spPr>
          <a:xfrm>
            <a:off x="6173400" y="2877345"/>
            <a:ext cx="2952750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500"/>
            </a:lvl1pPr>
          </a:lstStyle>
          <a:p>
            <a:pPr lvl="0"/>
            <a:r>
              <a:rPr lang="da-DK" dirty="0"/>
              <a:t>12,5</a:t>
            </a:r>
          </a:p>
        </p:txBody>
      </p:sp>
      <p:sp>
        <p:nvSpPr>
          <p:cNvPr id="23" name="Pladsholder til tekst 15"/>
          <p:cNvSpPr>
            <a:spLocks noGrp="1"/>
          </p:cNvSpPr>
          <p:nvPr>
            <p:ph type="body" sz="quarter" idx="20" hasCustomPrompt="1"/>
          </p:nvPr>
        </p:nvSpPr>
        <p:spPr>
          <a:xfrm>
            <a:off x="9221401" y="2877345"/>
            <a:ext cx="1991998" cy="1600200"/>
          </a:xfrm>
          <a:solidFill>
            <a:srgbClr val="D0D0D0">
              <a:alpha val="80000"/>
            </a:srgbClr>
          </a:solidFill>
          <a:ln>
            <a:noFill/>
          </a:ln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Fx dage, bytes, MIPS, beløb</a:t>
            </a:r>
          </a:p>
          <a:p>
            <a:pPr lvl="0"/>
            <a:endParaRPr lang="da-DK" dirty="0"/>
          </a:p>
        </p:txBody>
      </p:sp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1" hasCustomPrompt="1"/>
          </p:nvPr>
        </p:nvSpPr>
        <p:spPr>
          <a:xfrm>
            <a:off x="838200" y="1850145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6" name="Pladsholder til indhold 4"/>
          <p:cNvSpPr>
            <a:spLocks noGrp="1"/>
          </p:cNvSpPr>
          <p:nvPr>
            <p:ph sz="quarter" idx="22" hasCustomPrompt="1"/>
          </p:nvPr>
        </p:nvSpPr>
        <p:spPr>
          <a:xfrm>
            <a:off x="6181404" y="1850145"/>
            <a:ext cx="5040000" cy="36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7" name="Pladsholder til indhold 4"/>
          <p:cNvSpPr>
            <a:spLocks noGrp="1"/>
          </p:cNvSpPr>
          <p:nvPr>
            <p:ph sz="quarter" idx="23" hasCustomPrompt="1"/>
          </p:nvPr>
        </p:nvSpPr>
        <p:spPr>
          <a:xfrm>
            <a:off x="843639" y="5578518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8" name="Pladsholder til indhold 4"/>
          <p:cNvSpPr>
            <a:spLocks noGrp="1"/>
          </p:cNvSpPr>
          <p:nvPr>
            <p:ph sz="quarter" idx="24" hasCustomPrompt="1"/>
          </p:nvPr>
        </p:nvSpPr>
        <p:spPr>
          <a:xfrm>
            <a:off x="6186843" y="5578518"/>
            <a:ext cx="5040000" cy="18000"/>
          </a:xfrm>
          <a:solidFill>
            <a:schemeClr val="tx1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da-DK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5507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eb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489C-8CA6-4C87-9963-74810FC33299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Pladsholder til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44910" y="1501664"/>
            <a:ext cx="8039100" cy="3442478"/>
          </a:xfrm>
          <a:custGeom>
            <a:avLst/>
            <a:gdLst>
              <a:gd name="connsiteX0" fmla="*/ 0 w 8039100"/>
              <a:gd name="connsiteY0" fmla="*/ 495310 h 2971800"/>
              <a:gd name="connsiteX1" fmla="*/ 495310 w 8039100"/>
              <a:gd name="connsiteY1" fmla="*/ 0 h 2971800"/>
              <a:gd name="connsiteX2" fmla="*/ 1339850 w 8039100"/>
              <a:gd name="connsiteY2" fmla="*/ 0 h 2971800"/>
              <a:gd name="connsiteX3" fmla="*/ 1339850 w 8039100"/>
              <a:gd name="connsiteY3" fmla="*/ 0 h 2971800"/>
              <a:gd name="connsiteX4" fmla="*/ 3349625 w 8039100"/>
              <a:gd name="connsiteY4" fmla="*/ 0 h 2971800"/>
              <a:gd name="connsiteX5" fmla="*/ 7543790 w 8039100"/>
              <a:gd name="connsiteY5" fmla="*/ 0 h 2971800"/>
              <a:gd name="connsiteX6" fmla="*/ 8039100 w 8039100"/>
              <a:gd name="connsiteY6" fmla="*/ 495310 h 2971800"/>
              <a:gd name="connsiteX7" fmla="*/ 8039100 w 8039100"/>
              <a:gd name="connsiteY7" fmla="*/ 1733550 h 2971800"/>
              <a:gd name="connsiteX8" fmla="*/ 8039100 w 8039100"/>
              <a:gd name="connsiteY8" fmla="*/ 1733550 h 2971800"/>
              <a:gd name="connsiteX9" fmla="*/ 8039100 w 8039100"/>
              <a:gd name="connsiteY9" fmla="*/ 2476500 h 2971800"/>
              <a:gd name="connsiteX10" fmla="*/ 8039100 w 8039100"/>
              <a:gd name="connsiteY10" fmla="*/ 2476490 h 2971800"/>
              <a:gd name="connsiteX11" fmla="*/ 7543790 w 8039100"/>
              <a:gd name="connsiteY11" fmla="*/ 2971800 h 2971800"/>
              <a:gd name="connsiteX12" fmla="*/ 3349625 w 8039100"/>
              <a:gd name="connsiteY12" fmla="*/ 2971800 h 2971800"/>
              <a:gd name="connsiteX13" fmla="*/ 2344764 w 8039100"/>
              <a:gd name="connsiteY13" fmla="*/ 3343275 h 2971800"/>
              <a:gd name="connsiteX14" fmla="*/ 1339850 w 8039100"/>
              <a:gd name="connsiteY14" fmla="*/ 2971800 h 2971800"/>
              <a:gd name="connsiteX15" fmla="*/ 495310 w 8039100"/>
              <a:gd name="connsiteY15" fmla="*/ 2971800 h 2971800"/>
              <a:gd name="connsiteX16" fmla="*/ 0 w 8039100"/>
              <a:gd name="connsiteY16" fmla="*/ 2476490 h 2971800"/>
              <a:gd name="connsiteX17" fmla="*/ 0 w 8039100"/>
              <a:gd name="connsiteY17" fmla="*/ 2476500 h 2971800"/>
              <a:gd name="connsiteX18" fmla="*/ 0 w 8039100"/>
              <a:gd name="connsiteY18" fmla="*/ 1733550 h 2971800"/>
              <a:gd name="connsiteX19" fmla="*/ 0 w 8039100"/>
              <a:gd name="connsiteY19" fmla="*/ 1733550 h 2971800"/>
              <a:gd name="connsiteX20" fmla="*/ 0 w 8039100"/>
              <a:gd name="connsiteY20" fmla="*/ 495310 h 2971800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495310 w 8039100"/>
              <a:gd name="connsiteY15" fmla="*/ 2972849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551967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1339850 w 8039100"/>
              <a:gd name="connsiteY14" fmla="*/ 2972849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1318807 w 8039100"/>
              <a:gd name="connsiteY12" fmla="*/ 3004623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272026 w 8039100"/>
              <a:gd name="connsiteY15" fmla="*/ 2962216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314556 w 8039100"/>
              <a:gd name="connsiteY15" fmla="*/ 2983398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265962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94032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39100" h="3429054">
                <a:moveTo>
                  <a:pt x="0" y="243696"/>
                </a:moveTo>
                <a:cubicBezTo>
                  <a:pt x="0" y="-29856"/>
                  <a:pt x="221758" y="1049"/>
                  <a:pt x="495310" y="1049"/>
                </a:cubicBezTo>
                <a:lnTo>
                  <a:pt x="1339850" y="1049"/>
                </a:lnTo>
                <a:lnTo>
                  <a:pt x="1339850" y="1049"/>
                </a:lnTo>
                <a:lnTo>
                  <a:pt x="3349625" y="1049"/>
                </a:lnTo>
                <a:lnTo>
                  <a:pt x="7660748" y="11682"/>
                </a:lnTo>
                <a:cubicBezTo>
                  <a:pt x="7934300" y="11682"/>
                  <a:pt x="8028468" y="169644"/>
                  <a:pt x="8028468" y="443196"/>
                </a:cubicBezTo>
                <a:lnTo>
                  <a:pt x="8039100" y="1734599"/>
                </a:lnTo>
                <a:lnTo>
                  <a:pt x="8039100" y="1734599"/>
                </a:lnTo>
                <a:lnTo>
                  <a:pt x="8039100" y="2477549"/>
                </a:lnTo>
                <a:lnTo>
                  <a:pt x="8039100" y="2551967"/>
                </a:lnTo>
                <a:cubicBezTo>
                  <a:pt x="8039100" y="2825519"/>
                  <a:pt x="7817342" y="2972849"/>
                  <a:pt x="7543790" y="2972849"/>
                </a:cubicBezTo>
                <a:lnTo>
                  <a:pt x="1318807" y="3004623"/>
                </a:lnTo>
                <a:lnTo>
                  <a:pt x="335210" y="3429054"/>
                </a:lnTo>
                <a:lnTo>
                  <a:pt x="489246" y="2994032"/>
                </a:lnTo>
                <a:lnTo>
                  <a:pt x="314556" y="2983398"/>
                </a:lnTo>
                <a:cubicBezTo>
                  <a:pt x="41004" y="2983398"/>
                  <a:pt x="0" y="2751091"/>
                  <a:pt x="0" y="2477539"/>
                </a:cubicBezTo>
                <a:lnTo>
                  <a:pt x="0" y="2477549"/>
                </a:lnTo>
                <a:lnTo>
                  <a:pt x="0" y="1734599"/>
                </a:lnTo>
                <a:lnTo>
                  <a:pt x="0" y="1734599"/>
                </a:lnTo>
                <a:lnTo>
                  <a:pt x="0" y="243696"/>
                </a:lnTo>
                <a:close/>
              </a:path>
            </a:pathLst>
          </a:custGeom>
          <a:solidFill>
            <a:srgbClr val="37517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Fx ”citat”, pointe eller konklusion</a:t>
            </a:r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9397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t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0B9BE2-497C-4DC0-AA7E-86BAA9B8B4B0}" type="datetime1">
              <a:rPr lang="da-DK" smtClean="0"/>
              <a:pPr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3B426A-1F50-446D-80CF-59E344920DA1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6" name="Rektangel 5"/>
          <p:cNvSpPr/>
          <p:nvPr userDrawn="1"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3"/>
          </p:nvPr>
        </p:nvSpPr>
        <p:spPr>
          <a:xfrm>
            <a:off x="1409700" y="-1714202"/>
            <a:ext cx="788068" cy="591255"/>
          </a:xfrm>
        </p:spPr>
        <p:txBody>
          <a:bodyPr>
            <a:normAutofit/>
          </a:bodyPr>
          <a:lstStyle>
            <a:lvl1pPr marL="0" indent="0" algn="ctr">
              <a:buNone/>
              <a:defRPr sz="200">
                <a:solidFill>
                  <a:schemeClr val="tx1"/>
                </a:solidFill>
              </a:defRPr>
            </a:lvl1pPr>
            <a:lvl4pPr>
              <a:defRPr/>
            </a:lvl4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1443038"/>
            <a:ext cx="8453438" cy="29694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TAK FOR DIN OPMÆRKSOMHED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F4B3A81-5103-AC4E-A5C0-73CA6A18B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537" y="6347797"/>
            <a:ext cx="1331979" cy="427699"/>
          </a:xfrm>
          <a:prstGeom prst="rect">
            <a:avLst/>
          </a:prstGeom>
        </p:spPr>
      </p:pic>
      <p:sp>
        <p:nvSpPr>
          <p:cNvPr id="5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4" y="4413250"/>
            <a:ext cx="8475663" cy="966824"/>
          </a:xfr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For mere information,  kan du kontakte navn/afdeling på telefon/e-mail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35" name="Rektangel 34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ktangel 39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ktangel 41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ktangel 44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ktangel 46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rgbClr val="3751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69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87888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3" b="8313"/>
          <a:stretch/>
        </p:blipFill>
        <p:spPr>
          <a:xfrm>
            <a:off x="0" y="-19051"/>
            <a:ext cx="12192000" cy="6915151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  <p:sp>
        <p:nvSpPr>
          <p:cNvPr id="11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89"/>
            <a:ext cx="12192000" cy="6869978"/>
          </a:xfrm>
          <a:prstGeom prst="rect">
            <a:avLst/>
          </a:prstGeom>
        </p:spPr>
      </p:pic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604160"/>
            <a:ext cx="12196763" cy="1253839"/>
          </a:xfrm>
          <a:solidFill>
            <a:srgbClr val="375172">
              <a:alpha val="49804"/>
            </a:srgbClr>
          </a:solidFill>
        </p:spPr>
        <p:txBody>
          <a:bodyPr lIns="252000" anchor="ctr">
            <a:noAutofit/>
          </a:bodyPr>
          <a:lstStyle>
            <a:lvl1pPr marL="0" indent="0" algn="ctr">
              <a:buNone/>
              <a:defRPr sz="6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titel på præsentation her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0" y="5586160"/>
            <a:ext cx="121968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21" y="430086"/>
            <a:ext cx="2882900" cy="939800"/>
          </a:xfrm>
          <a:prstGeom prst="rect">
            <a:avLst/>
          </a:prstGeom>
        </p:spPr>
      </p:pic>
      <p:sp>
        <p:nvSpPr>
          <p:cNvPr id="9" name="Pladsholder til tekst 11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391104" y="5995264"/>
            <a:ext cx="1253839" cy="47163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Skriv klassificering her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51264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5" name="Rektangel 2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3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med ti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Agenda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0BD3-CAA6-4CFB-8936-3C75B8C6DC2D}" type="datetime1">
              <a:rPr lang="da-DK" smtClean="0"/>
              <a:t>29-10-2020</a:t>
            </a:fld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3581400" y="1818978"/>
            <a:ext cx="7772400" cy="432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Emne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804166"/>
            <a:ext cx="2590800" cy="4320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a-DK" dirty="0"/>
              <a:t>9.00-10.00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71E46A7-8031-8447-ADB5-4D10CD25E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25" name="Tekstfelt 24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6" name="Rektangel 25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3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67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uden tider"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Agenda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604C-EC8E-4782-94E0-6AF174BF42BF}" type="datetime1">
              <a:rPr lang="da-DK" smtClean="0"/>
              <a:t>29-10-2020</a:t>
            </a:fld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11338"/>
            <a:ext cx="10515600" cy="4320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da-DK" dirty="0"/>
              <a:t>Emne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8EB403E-DB51-EC4F-9D6A-30C0FC89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ysClr val="windowText" lastClr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24" name="Rektangel 23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1074-F382-4C9E-B457-6955664EFA1C}" type="datetime1">
              <a:rPr lang="da-DK" smtClean="0"/>
              <a:t>29-10-2020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2"/>
          </p:nvPr>
        </p:nvSpPr>
        <p:spPr>
          <a:xfrm>
            <a:off x="838200" y="1809750"/>
            <a:ext cx="10515600" cy="432000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429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06575"/>
            <a:ext cx="105156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Skriv tekst her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17171"/>
                </a:solidFill>
              </a:defRPr>
            </a:lvl1pPr>
          </a:lstStyle>
          <a:p>
            <a:fld id="{D4F0CA40-3B5C-4A36-94E7-67BBE4785088}" type="datetime1">
              <a:rPr lang="da-DK" smtClean="0"/>
              <a:t>29-10-2020</a:t>
            </a:fld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3581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17171"/>
                </a:solidFill>
              </a:defRPr>
            </a:lvl1pPr>
          </a:lstStyle>
          <a:p>
            <a:fld id="{2C3B426A-1F50-446D-80CF-59E344920DA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-12000" y="6210060"/>
            <a:ext cx="12204000" cy="18000"/>
          </a:xfrm>
          <a:prstGeom prst="rect">
            <a:avLst/>
          </a:prstGeom>
          <a:solidFill>
            <a:srgbClr val="7AA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7DBF66D-BB59-F042-BB78-E17282CA628A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54" y="6347044"/>
            <a:ext cx="1333333" cy="428134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996BABC8-C5CC-4000-8AB9-1FC0BD174784}"/>
              </a:ext>
            </a:extLst>
          </p:cNvPr>
          <p:cNvSpPr txBox="1"/>
          <p:nvPr userDrawn="1"/>
        </p:nvSpPr>
        <p:spPr>
          <a:xfrm>
            <a:off x="12468707" y="-39232"/>
            <a:ext cx="3389992" cy="7090009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spcCol="21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TEKST: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Overskrift: Calibri, fed, JN-blå, str. 44, midterjusteret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Tekstboks: Calibri, regulær, JN-blå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at bruge mange forskellige farver og formateringer på et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Tekstbokse er i udgangspunkt venstre- og topjusteret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Undgå så vidt muligt centreret tekst i tekstboksene</a:t>
            </a:r>
            <a:b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a-DK" sz="900" b="0" i="0" u="none" strike="noStrike" kern="1200" cap="none" spc="0" normalizeH="0" baseline="0" noProof="0" dirty="0">
              <a:ln w="0"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LAYOUT:</a:t>
            </a:r>
            <a:br>
              <a:rPr kumimoji="0" lang="da-DK" sz="900" b="1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Skab ro for øjet i opsætningen ved at aligne tekstbokse og visuelle elementer via fanen HJEM&gt;Arranger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>
                  <a:lumMod val="65000"/>
                </a:srgbClr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Indsæt hjælpelinjer til at justere objekter ved at højreklikke udenfor slidet og vælg ‘Gitter og hjælpelinjer’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LOGO:</a:t>
            </a:r>
            <a:b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</a:b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Logo skal fremgå tydeligt på titelslide og nederst i højre hjørne af hvert slide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Hold god</a:t>
            </a:r>
            <a:r>
              <a:rPr lang="da-DK" sz="900" baseline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afstand til logo og de grønne linjer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- Sørg for, at ikoner på samme slide har samme størrelse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FARVER: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0" dirty="0">
                <a:ln w="0">
                  <a:noFill/>
                </a:ln>
                <a:solidFill>
                  <a:sysClr val="windowText" lastClr="000000"/>
                </a:solidFill>
                <a:latin typeface="+mj-lt"/>
              </a:rPr>
              <a:t>Primære:                     Sekundære: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endParaRPr lang="da-DK" sz="900" b="0" dirty="0">
              <a:ln w="0">
                <a:noFill/>
              </a:ln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Du finder et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udvalg af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JN Datas farver i farveskalaerne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i topmenuen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.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De hedder Temafarver. Farvekoder for de resterende kan du finde ved at højreklikke på farven og vælge ‘Udfyldningsfarve’&gt;’Flere udfyldningsfarver’&gt;’Brugerdefineret’</a:t>
            </a:r>
            <a:endParaRPr lang="da-DK" sz="900" dirty="0">
              <a:ln w="0">
                <a:noFill/>
              </a:ln>
              <a:solidFill>
                <a:srgbClr val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Primærfarverne skal altid være de mest fremtrædende igennem præsentationen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Sekundære farver bruges til at  supplere,  fremhæve eller kategorisere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</a:t>
            </a: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Baggrunden på teksttunge slides skal altid være hvid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- Overvej brugen af farver,</a:t>
            </a:r>
            <a:r>
              <a:rPr lang="da-DK" sz="900" baseline="0" dirty="0">
                <a:ln w="0">
                  <a:noFill/>
                </a:ln>
                <a:solidFill>
                  <a:srgbClr val="000000"/>
                </a:solidFill>
                <a:latin typeface="+mj-lt"/>
              </a:rPr>
              <a:t> hvis præsentationen skal printes – af hensyn til miljøet</a:t>
            </a:r>
            <a:endParaRPr lang="da-DK" sz="900" dirty="0">
              <a:ln w="0">
                <a:noFill/>
              </a:ln>
              <a:solidFill>
                <a:srgbClr val="000000"/>
              </a:solidFill>
              <a:latin typeface="+mj-lt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FOTOS: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billeder. Du finder dem via knappen ‘Insert Picture’ under fanen ‘JN Data’.</a:t>
            </a: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 Undgå brug af billeder fra nettet, med mindre de er betalt for. ¤Direktionssekretariatet kan hjælpe med indkøb,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hvis du ikke finder det, du søger, i JN Datas billeddatabase.</a:t>
            </a:r>
            <a:endParaRPr lang="da-DK" sz="900" kern="1200" dirty="0">
              <a:ln w="0"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spcAft>
                <a:spcPts val="600"/>
              </a:spcAft>
              <a:buClr>
                <a:schemeClr val="bg1">
                  <a:lumMod val="65000"/>
                </a:schemeClr>
              </a:buClr>
              <a:buFont typeface="Wingdings 2" panose="05020102010507070707" pitchFamily="18" charset="2"/>
              <a:buNone/>
            </a:pPr>
            <a: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IKONER:</a:t>
            </a:r>
            <a:br>
              <a:rPr lang="da-DK" sz="900" b="1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-</a:t>
            </a:r>
            <a:r>
              <a:rPr lang="da-DK" sz="900" kern="1200" baseline="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900" kern="1200" dirty="0">
                <a:ln w="0"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Vælg så vidt muligt JN Datas ikoner. Du finder dem via knappen ‘Insert Icon’ under fanen ‘JN Data’. Bemærk de findes i to størrelser.</a:t>
            </a:r>
            <a:endParaRPr lang="da-DK" sz="900" dirty="0">
              <a:ln w="0">
                <a:noFill/>
              </a:ln>
              <a:latin typeface="+mj-lt"/>
            </a:endParaRPr>
          </a:p>
        </p:txBody>
      </p:sp>
      <p:sp>
        <p:nvSpPr>
          <p:cNvPr id="5" name="Rektangel 4"/>
          <p:cNvSpPr/>
          <p:nvPr userDrawn="1"/>
        </p:nvSpPr>
        <p:spPr>
          <a:xfrm>
            <a:off x="12528645" y="3438931"/>
            <a:ext cx="163773" cy="163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ktangel 26"/>
          <p:cNvSpPr/>
          <p:nvPr userDrawn="1"/>
        </p:nvSpPr>
        <p:spPr>
          <a:xfrm>
            <a:off x="12687319" y="3438931"/>
            <a:ext cx="163773" cy="163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ktangel 27"/>
          <p:cNvSpPr/>
          <p:nvPr userDrawn="1"/>
        </p:nvSpPr>
        <p:spPr>
          <a:xfrm>
            <a:off x="12851091" y="3438931"/>
            <a:ext cx="163773" cy="163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ktangel 28"/>
          <p:cNvSpPr/>
          <p:nvPr userDrawn="1"/>
        </p:nvSpPr>
        <p:spPr>
          <a:xfrm>
            <a:off x="13940762" y="3450304"/>
            <a:ext cx="163773" cy="1637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ktangel 29"/>
          <p:cNvSpPr/>
          <p:nvPr userDrawn="1"/>
        </p:nvSpPr>
        <p:spPr>
          <a:xfrm>
            <a:off x="14267201" y="3450304"/>
            <a:ext cx="163773" cy="1637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ktangel 30"/>
          <p:cNvSpPr/>
          <p:nvPr userDrawn="1"/>
        </p:nvSpPr>
        <p:spPr>
          <a:xfrm>
            <a:off x="14427960" y="3450304"/>
            <a:ext cx="163773" cy="1637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/>
          <p:cNvSpPr/>
          <p:nvPr userDrawn="1"/>
        </p:nvSpPr>
        <p:spPr>
          <a:xfrm>
            <a:off x="14591731" y="3450304"/>
            <a:ext cx="163773" cy="1637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/>
          <p:cNvSpPr/>
          <p:nvPr userDrawn="1"/>
        </p:nvSpPr>
        <p:spPr>
          <a:xfrm>
            <a:off x="13458967" y="3450304"/>
            <a:ext cx="163773" cy="163773"/>
          </a:xfrm>
          <a:prstGeom prst="rect">
            <a:avLst/>
          </a:prstGeom>
          <a:solidFill>
            <a:srgbClr val="D6D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/>
          <p:cNvSpPr/>
          <p:nvPr userDrawn="1"/>
        </p:nvSpPr>
        <p:spPr>
          <a:xfrm>
            <a:off x="13622741" y="3450304"/>
            <a:ext cx="163773" cy="163773"/>
          </a:xfrm>
          <a:prstGeom prst="rect">
            <a:avLst/>
          </a:prstGeom>
          <a:solidFill>
            <a:srgbClr val="B0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/>
          <p:cNvSpPr/>
          <p:nvPr userDrawn="1"/>
        </p:nvSpPr>
        <p:spPr>
          <a:xfrm>
            <a:off x="13779263" y="3450304"/>
            <a:ext cx="163773" cy="163773"/>
          </a:xfrm>
          <a:prstGeom prst="rect">
            <a:avLst/>
          </a:prstGeom>
          <a:solidFill>
            <a:srgbClr val="FFC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/>
          <p:cNvSpPr/>
          <p:nvPr userDrawn="1"/>
        </p:nvSpPr>
        <p:spPr>
          <a:xfrm>
            <a:off x="14105701" y="3450304"/>
            <a:ext cx="163773" cy="163773"/>
          </a:xfrm>
          <a:prstGeom prst="rect">
            <a:avLst/>
          </a:prstGeom>
          <a:solidFill>
            <a:srgbClr val="C78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/>
          <p:cNvSpPr/>
          <p:nvPr userDrawn="1"/>
        </p:nvSpPr>
        <p:spPr>
          <a:xfrm>
            <a:off x="14746406" y="3450304"/>
            <a:ext cx="163773" cy="163773"/>
          </a:xfrm>
          <a:prstGeom prst="rect">
            <a:avLst/>
          </a:prstGeom>
          <a:solidFill>
            <a:srgbClr val="DBD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8" r:id="rId3"/>
    <p:sldLayoutId id="2147483687" r:id="rId4"/>
    <p:sldLayoutId id="2147483691" r:id="rId5"/>
    <p:sldLayoutId id="2147483692" r:id="rId6"/>
    <p:sldLayoutId id="2147483661" r:id="rId7"/>
    <p:sldLayoutId id="2147483670" r:id="rId8"/>
    <p:sldLayoutId id="2147483660" r:id="rId9"/>
    <p:sldLayoutId id="2147483650" r:id="rId10"/>
    <p:sldLayoutId id="2147483653" r:id="rId11"/>
    <p:sldLayoutId id="2147483675" r:id="rId12"/>
    <p:sldLayoutId id="2147483651" r:id="rId13"/>
    <p:sldLayoutId id="2147483671" r:id="rId14"/>
    <p:sldLayoutId id="2147483684" r:id="rId15"/>
    <p:sldLayoutId id="2147483664" r:id="rId16"/>
    <p:sldLayoutId id="2147483663" r:id="rId17"/>
    <p:sldLayoutId id="2147483665" r:id="rId18"/>
    <p:sldLayoutId id="2147483667" r:id="rId19"/>
    <p:sldLayoutId id="2147483662" r:id="rId20"/>
    <p:sldLayoutId id="2147483679" r:id="rId21"/>
    <p:sldLayoutId id="2147483680" r:id="rId22"/>
    <p:sldLayoutId id="2147483674" r:id="rId23"/>
    <p:sldLayoutId id="2147483652" r:id="rId24"/>
    <p:sldLayoutId id="2147483668" r:id="rId25"/>
    <p:sldLayoutId id="2147483673" r:id="rId26"/>
    <p:sldLayoutId id="2147483683" r:id="rId27"/>
    <p:sldLayoutId id="2147483672" r:id="rId28"/>
    <p:sldLayoutId id="2147483681" r:id="rId29"/>
    <p:sldLayoutId id="2147483682" r:id="rId30"/>
    <p:sldLayoutId id="2147483666" r:id="rId31"/>
    <p:sldLayoutId id="2147483669" r:id="rId3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7517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7517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7517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7517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day</a:t>
            </a:r>
            <a:r>
              <a:rPr lang="da-DK" dirty="0"/>
              <a:t> in the </a:t>
            </a:r>
            <a:r>
              <a:rPr lang="da-DK" dirty="0" err="1"/>
              <a:t>life</a:t>
            </a:r>
            <a:r>
              <a:rPr lang="da-DK" dirty="0"/>
              <a:t> of JN Data CDC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09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1E944-615A-40FC-8F41-199F096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</a:t>
            </a:r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7E506058-366E-4A7A-B382-E9D4ED492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VERIS Card</a:t>
            </a:r>
          </a:p>
        </p:txBody>
      </p:sp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757C397F-CCA4-4690-8AF6-E6961440A4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the information </a:t>
            </a:r>
            <a:r>
              <a:rPr lang="da-DK" dirty="0" err="1"/>
              <a:t>contained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the alert and put it </a:t>
            </a:r>
            <a:r>
              <a:rPr lang="da-DK" dirty="0" err="1"/>
              <a:t>into</a:t>
            </a:r>
            <a:r>
              <a:rPr lang="da-DK" dirty="0"/>
              <a:t> a </a:t>
            </a:r>
            <a:r>
              <a:rPr lang="da-DK" dirty="0" err="1"/>
              <a:t>ready</a:t>
            </a:r>
            <a:r>
              <a:rPr lang="da-DK" dirty="0"/>
              <a:t> made VERIS card.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goal</a:t>
            </a:r>
            <a:r>
              <a:rPr lang="da-DK" dirty="0"/>
              <a:t> is </a:t>
            </a:r>
            <a:r>
              <a:rPr lang="da-DK" dirty="0" err="1"/>
              <a:t>then</a:t>
            </a:r>
            <a:r>
              <a:rPr lang="da-DK" dirty="0"/>
              <a:t> to </a:t>
            </a:r>
            <a:r>
              <a:rPr lang="da-DK" dirty="0" err="1"/>
              <a:t>populate</a:t>
            </a:r>
            <a:r>
              <a:rPr lang="da-DK" dirty="0"/>
              <a:t> the card </a:t>
            </a:r>
            <a:r>
              <a:rPr lang="da-DK" dirty="0" err="1"/>
              <a:t>throughout</a:t>
            </a:r>
            <a:r>
              <a:rPr lang="da-DK" dirty="0"/>
              <a:t> the incident </a:t>
            </a:r>
            <a:r>
              <a:rPr lang="da-DK" dirty="0" err="1"/>
              <a:t>response</a:t>
            </a:r>
            <a:r>
              <a:rPr lang="da-DK" dirty="0"/>
              <a:t> case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A13FE8-74D8-48D1-AA4E-190D111F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3B4531-9E13-432E-AD70-CA2E44DB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10</a:t>
            </a:fld>
            <a:endParaRPr lang="da-DK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0CA8221-FB7B-4032-B051-12280F830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75888"/>
              </p:ext>
            </p:extLst>
          </p:nvPr>
        </p:nvGraphicFramePr>
        <p:xfrm>
          <a:off x="6503859" y="1690688"/>
          <a:ext cx="4916151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57219">
                  <a:extLst>
                    <a:ext uri="{9D8B030D-6E8A-4147-A177-3AD203B41FA5}">
                      <a16:colId xmlns:a16="http://schemas.microsoft.com/office/drawing/2014/main" val="1596238371"/>
                    </a:ext>
                  </a:extLst>
                </a:gridCol>
                <a:gridCol w="1758932">
                  <a:extLst>
                    <a:ext uri="{9D8B030D-6E8A-4147-A177-3AD203B41FA5}">
                      <a16:colId xmlns:a16="http://schemas.microsoft.com/office/drawing/2014/main" val="25911097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 err="1">
                          <a:effectLst/>
                        </a:rPr>
                        <a:t>Incident_ID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2200" b="0" u="none" strike="noStrike" dirty="0">
                          <a:effectLst/>
                        </a:rPr>
                        <a:t>101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28637043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Security_incident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888295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Discovery_method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Alert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2901738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Action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2539520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Asset.User</a:t>
                      </a:r>
                      <a:r>
                        <a:rPr lang="da-DK" sz="2200" u="none" strike="noStrike" dirty="0">
                          <a:effectLst/>
                        </a:rPr>
                        <a:t>(s)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DPR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13466875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Asset.Workstation(s)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sf100ws0558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996233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Actor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46265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Attribute.Integrity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30037407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Attribute.Confidentiality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2064165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Attribute.Availability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 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51" marR="19251" marT="19251" marB="0" anchor="b"/>
                </a:tc>
                <a:extLst>
                  <a:ext uri="{0D108BD9-81ED-4DB2-BD59-A6C34878D82A}">
                    <a16:rowId xmlns:a16="http://schemas.microsoft.com/office/drawing/2014/main" val="39672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88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A71B0-0C64-4010-9CF7-C4BB6407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4480E5-DF5F-4970-88A4-1D019770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comes</a:t>
            </a:r>
            <a:r>
              <a:rPr lang="da-DK" dirty="0"/>
              <a:t> to Incident </a:t>
            </a:r>
            <a:r>
              <a:rPr lang="da-DK" dirty="0" err="1"/>
              <a:t>Response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questions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answering</a:t>
            </a:r>
            <a:r>
              <a:rPr lang="da-DK" dirty="0"/>
              <a:t>…</a:t>
            </a:r>
          </a:p>
          <a:p>
            <a:endParaRPr lang="da-DK" dirty="0"/>
          </a:p>
          <a:p>
            <a:r>
              <a:rPr lang="da-DK" dirty="0"/>
              <a:t>Has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impact</a:t>
            </a:r>
            <a:r>
              <a:rPr lang="da-DK" dirty="0"/>
              <a:t>?</a:t>
            </a:r>
          </a:p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users have </a:t>
            </a:r>
            <a:r>
              <a:rPr lang="da-DK" dirty="0" err="1"/>
              <a:t>been</a:t>
            </a:r>
            <a:r>
              <a:rPr lang="da-DK" dirty="0"/>
              <a:t> hit?</a:t>
            </a:r>
          </a:p>
          <a:p>
            <a:r>
              <a:rPr lang="da-DK" dirty="0" err="1"/>
              <a:t>Was</a:t>
            </a:r>
            <a:r>
              <a:rPr lang="da-DK" dirty="0"/>
              <a:t> the </a:t>
            </a:r>
            <a:r>
              <a:rPr lang="da-DK" dirty="0" err="1"/>
              <a:t>payload</a:t>
            </a:r>
            <a:r>
              <a:rPr lang="da-DK" dirty="0"/>
              <a:t> </a:t>
            </a:r>
            <a:r>
              <a:rPr lang="da-DK" dirty="0" err="1"/>
              <a:t>successfully</a:t>
            </a:r>
            <a:r>
              <a:rPr lang="da-DK" dirty="0"/>
              <a:t> </a:t>
            </a:r>
            <a:r>
              <a:rPr lang="da-DK" dirty="0" err="1"/>
              <a:t>retrieved</a:t>
            </a:r>
            <a:r>
              <a:rPr lang="da-DK" dirty="0"/>
              <a:t>?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5121CE-AA79-40F0-9EE9-66F294C7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28DB716-639B-4114-9046-641A587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265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E2FB8-3529-41C4-A078-74D03AF8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users have </a:t>
            </a:r>
            <a:r>
              <a:rPr lang="da-DK" dirty="0" err="1"/>
              <a:t>been</a:t>
            </a:r>
            <a:r>
              <a:rPr lang="da-DK" dirty="0"/>
              <a:t> hit?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01ECE5-756F-4DDB-93A6-2013F24A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Which</a:t>
            </a:r>
            <a:r>
              <a:rPr lang="da-DK" dirty="0"/>
              <a:t> actions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to understand </a:t>
            </a:r>
            <a:r>
              <a:rPr lang="da-DK" dirty="0" err="1"/>
              <a:t>this</a:t>
            </a:r>
            <a:r>
              <a:rPr lang="da-DK" dirty="0"/>
              <a:t>?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Focus on the </a:t>
            </a:r>
            <a:r>
              <a:rPr lang="da-DK" dirty="0" err="1"/>
              <a:t>artifacts</a:t>
            </a:r>
            <a:r>
              <a:rPr lang="da-DK" dirty="0"/>
              <a:t> in the case</a:t>
            </a:r>
          </a:p>
          <a:p>
            <a:pPr lvl="1"/>
            <a:r>
              <a:rPr lang="da-DK" dirty="0" err="1"/>
              <a:t>Email</a:t>
            </a:r>
            <a:endParaRPr lang="da-DK" dirty="0"/>
          </a:p>
          <a:p>
            <a:pPr lvl="1"/>
            <a:r>
              <a:rPr lang="da-DK" dirty="0"/>
              <a:t>Files </a:t>
            </a:r>
          </a:p>
          <a:p>
            <a:r>
              <a:rPr lang="da-DK" dirty="0" err="1"/>
              <a:t>Collect</a:t>
            </a:r>
            <a:r>
              <a:rPr lang="da-DK" dirty="0"/>
              <a:t> the </a:t>
            </a:r>
            <a:r>
              <a:rPr lang="da-DK" dirty="0" err="1"/>
              <a:t>artifacts</a:t>
            </a:r>
            <a:endParaRPr lang="da-DK" dirty="0"/>
          </a:p>
          <a:p>
            <a:pPr lvl="1"/>
            <a:r>
              <a:rPr lang="da-DK" dirty="0" err="1"/>
              <a:t>Analyze</a:t>
            </a:r>
            <a:r>
              <a:rPr lang="da-DK" dirty="0"/>
              <a:t> the </a:t>
            </a:r>
            <a:r>
              <a:rPr lang="da-DK" dirty="0" err="1"/>
              <a:t>artifacts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12013CD-A8D6-4176-8450-78B163E0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8FCBD64-1EE3-4D00-AC45-3D935D1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616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6BA00-6656-4729-BF76-4344E16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Stage 3 – Analysis Card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BE6BC9A-BA2B-46EF-8B31-5794C516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B07-3004-4C41-AF7D-6D792B45902B}" type="datetime1">
              <a:rPr lang="da-DK" smtClean="0"/>
              <a:t>29-10-2020</a:t>
            </a:fld>
            <a:endParaRPr lang="da-DK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335F5E46-FC3E-421E-8AD9-00F1C735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13</a:t>
            </a:fld>
            <a:endParaRPr lang="da-DK"/>
          </a:p>
        </p:txBody>
      </p:sp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2D9F9BA0-3A68-4A8A-AEBE-3955A6FD86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7554311"/>
              </p:ext>
            </p:extLst>
          </p:nvPr>
        </p:nvGraphicFramePr>
        <p:xfrm>
          <a:off x="838199" y="1788638"/>
          <a:ext cx="11070109" cy="326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322">
                  <a:extLst>
                    <a:ext uri="{9D8B030D-6E8A-4147-A177-3AD203B41FA5}">
                      <a16:colId xmlns:a16="http://schemas.microsoft.com/office/drawing/2014/main" val="102652788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3754979084"/>
                    </a:ext>
                  </a:extLst>
                </a:gridCol>
                <a:gridCol w="3737529">
                  <a:extLst>
                    <a:ext uri="{9D8B030D-6E8A-4147-A177-3AD203B41FA5}">
                      <a16:colId xmlns:a16="http://schemas.microsoft.com/office/drawing/2014/main" val="2881980241"/>
                    </a:ext>
                  </a:extLst>
                </a:gridCol>
                <a:gridCol w="2672695">
                  <a:extLst>
                    <a:ext uri="{9D8B030D-6E8A-4147-A177-3AD203B41FA5}">
                      <a16:colId xmlns:a16="http://schemas.microsoft.com/office/drawing/2014/main" val="2779239499"/>
                    </a:ext>
                  </a:extLst>
                </a:gridCol>
              </a:tblGrid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ioc.type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ioc.notes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ioc.connected_with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5579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dpr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83933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fqdn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867133"/>
                  </a:ext>
                </a:extLst>
              </a:tr>
              <a:tr h="473977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Agreement.vbs.doc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0538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940929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487202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7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19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31458-D19E-43A0-8172-DBBF53F6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Email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778896-43F5-48C2-A677-2D233B0E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err="1"/>
              <a:t>Collect</a:t>
            </a:r>
            <a:r>
              <a:rPr lang="da-DK" dirty="0"/>
              <a:t> </a:t>
            </a:r>
            <a:r>
              <a:rPr lang="da-DK" dirty="0" err="1"/>
              <a:t>email</a:t>
            </a:r>
            <a:r>
              <a:rPr lang="da-DK" dirty="0"/>
              <a:t> message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List users </a:t>
            </a:r>
            <a:r>
              <a:rPr lang="da-DK" dirty="0" err="1"/>
              <a:t>opened</a:t>
            </a:r>
            <a:r>
              <a:rPr lang="da-DK" dirty="0"/>
              <a:t> </a:t>
            </a:r>
            <a:r>
              <a:rPr lang="da-DK" dirty="0" err="1"/>
              <a:t>email</a:t>
            </a:r>
            <a:r>
              <a:rPr lang="da-DK" dirty="0"/>
              <a:t> message</a:t>
            </a:r>
          </a:p>
          <a:p>
            <a:pPr marL="742950" lvl="1" indent="-514350"/>
            <a:r>
              <a:rPr lang="da-DK" dirty="0"/>
              <a:t>Can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users </a:t>
            </a:r>
            <a:r>
              <a:rPr lang="da-DK" dirty="0" err="1"/>
              <a:t>were</a:t>
            </a:r>
            <a:r>
              <a:rPr lang="da-DK" dirty="0"/>
              <a:t> hit?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Extract</a:t>
            </a:r>
            <a:r>
              <a:rPr lang="da-DK" dirty="0"/>
              <a:t> </a:t>
            </a:r>
            <a:r>
              <a:rPr lang="da-DK" dirty="0" err="1"/>
              <a:t>observables</a:t>
            </a:r>
            <a:r>
              <a:rPr lang="da-DK" dirty="0"/>
              <a:t> from </a:t>
            </a:r>
            <a:r>
              <a:rPr lang="da-DK" dirty="0" err="1"/>
              <a:t>email</a:t>
            </a:r>
            <a:r>
              <a:rPr lang="da-DK" dirty="0"/>
              <a:t> message</a:t>
            </a:r>
          </a:p>
          <a:p>
            <a:pPr marL="742950" lvl="1" indent="-514350"/>
            <a:r>
              <a:rPr lang="da-DK" dirty="0"/>
              <a:t>One drive link</a:t>
            </a:r>
          </a:p>
          <a:p>
            <a:pPr marL="1200150" lvl="2" indent="-514350"/>
            <a:r>
              <a:rPr lang="da-DK" dirty="0" err="1"/>
              <a:t>Follow</a:t>
            </a:r>
            <a:r>
              <a:rPr lang="da-DK" dirty="0"/>
              <a:t> the link, </a:t>
            </a:r>
            <a:r>
              <a:rPr lang="da-DK" dirty="0" err="1"/>
              <a:t>retrieve</a:t>
            </a:r>
            <a:r>
              <a:rPr lang="da-DK" dirty="0"/>
              <a:t> file </a:t>
            </a:r>
            <a:r>
              <a:rPr lang="da-DK" dirty="0" err="1"/>
              <a:t>etc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5F6053-700D-4135-9AD0-509BAC7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5F89158-17BC-4CD7-B886-EE5E028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772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F0998C-4C15-45DD-938C-6FE24359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59198F-BCD6-4C34-BD83-57BC5395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BE15035-D991-48E8-A032-5B5CB7C2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870" y="645323"/>
            <a:ext cx="5978427" cy="5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49120-772B-4EDB-92A5-9AF3DF27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Stage 3 – Analysis Card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EA4827-0733-4DF3-82D4-FDA5022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630F343-A2A4-4A32-BAC3-CA835D55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16</a:t>
            </a:fld>
            <a:endParaRPr lang="da-DK" dirty="0"/>
          </a:p>
        </p:txBody>
      </p:sp>
      <p:graphicFrame>
        <p:nvGraphicFramePr>
          <p:cNvPr id="6" name="Tabel 17">
            <a:extLst>
              <a:ext uri="{FF2B5EF4-FFF2-40B4-BE49-F238E27FC236}">
                <a16:creationId xmlns:a16="http://schemas.microsoft.com/office/drawing/2014/main" id="{378818FD-278F-4AF5-8948-95640A5BF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225623"/>
              </p:ext>
            </p:extLst>
          </p:nvPr>
        </p:nvGraphicFramePr>
        <p:xfrm>
          <a:off x="838199" y="1788638"/>
          <a:ext cx="11070109" cy="326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322">
                  <a:extLst>
                    <a:ext uri="{9D8B030D-6E8A-4147-A177-3AD203B41FA5}">
                      <a16:colId xmlns:a16="http://schemas.microsoft.com/office/drawing/2014/main" val="102652788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3754979084"/>
                    </a:ext>
                  </a:extLst>
                </a:gridCol>
                <a:gridCol w="3737529">
                  <a:extLst>
                    <a:ext uri="{9D8B030D-6E8A-4147-A177-3AD203B41FA5}">
                      <a16:colId xmlns:a16="http://schemas.microsoft.com/office/drawing/2014/main" val="2881980241"/>
                    </a:ext>
                  </a:extLst>
                </a:gridCol>
                <a:gridCol w="2672695">
                  <a:extLst>
                    <a:ext uri="{9D8B030D-6E8A-4147-A177-3AD203B41FA5}">
                      <a16:colId xmlns:a16="http://schemas.microsoft.com/office/drawing/2014/main" val="2779239499"/>
                    </a:ext>
                  </a:extLst>
                </a:gridCol>
              </a:tblGrid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ioc.type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ioc.notes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ioc.seen_on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5579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contained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onedrive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link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83933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fqdn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867133"/>
                  </a:ext>
                </a:extLst>
              </a:tr>
              <a:tr h="473977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Agreement.vbs.doc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0538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940929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487202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7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DBCFE-8A1B-4C96-8392-5D1ADCBB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3A455C-093C-44C8-9566-4EB81836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Find file by </a:t>
            </a:r>
            <a:r>
              <a:rPr lang="da-DK" dirty="0" err="1"/>
              <a:t>path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Collect</a:t>
            </a:r>
            <a:r>
              <a:rPr lang="da-DK" dirty="0"/>
              <a:t> file</a:t>
            </a:r>
          </a:p>
          <a:p>
            <a:pPr marL="742950" lvl="1" indent="-514350"/>
            <a:r>
              <a:rPr lang="da-DK" dirty="0"/>
              <a:t>Analyse script</a:t>
            </a:r>
          </a:p>
          <a:p>
            <a:pPr marL="514350" indent="-514350"/>
            <a:endParaRPr lang="da-DK" dirty="0"/>
          </a:p>
          <a:p>
            <a:pPr marL="0" indent="0">
              <a:buNone/>
            </a:pP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collecting</a:t>
            </a:r>
            <a:r>
              <a:rPr lang="da-DK" dirty="0"/>
              <a:t> the vbs.doc file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to </a:t>
            </a:r>
            <a:r>
              <a:rPr lang="da-DK" dirty="0" err="1"/>
              <a:t>come</a:t>
            </a:r>
            <a:r>
              <a:rPr lang="da-DK" dirty="0"/>
              <a:t> from a .zip file.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70E5F7-8BAE-49C0-B382-271F1320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CA51E2-1DF3-4EDD-822F-4694600D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18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6AAB-2964-4A94-8468-B1B71658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Stage 3 – Analysis Card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0F7460-8005-45AC-9BD5-2DE63F28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8CEE8F-2ABD-499E-BF01-EFA8821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18</a:t>
            </a:fld>
            <a:endParaRPr lang="da-DK" dirty="0"/>
          </a:p>
        </p:txBody>
      </p:sp>
      <p:graphicFrame>
        <p:nvGraphicFramePr>
          <p:cNvPr id="6" name="Tabel 17">
            <a:extLst>
              <a:ext uri="{FF2B5EF4-FFF2-40B4-BE49-F238E27FC236}">
                <a16:creationId xmlns:a16="http://schemas.microsoft.com/office/drawing/2014/main" id="{BA417A94-157E-4433-A8A6-7CA0D7458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496096"/>
              </p:ext>
            </p:extLst>
          </p:nvPr>
        </p:nvGraphicFramePr>
        <p:xfrm>
          <a:off x="838199" y="1788638"/>
          <a:ext cx="11070109" cy="326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322">
                  <a:extLst>
                    <a:ext uri="{9D8B030D-6E8A-4147-A177-3AD203B41FA5}">
                      <a16:colId xmlns:a16="http://schemas.microsoft.com/office/drawing/2014/main" val="102652788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3754979084"/>
                    </a:ext>
                  </a:extLst>
                </a:gridCol>
                <a:gridCol w="3737529">
                  <a:extLst>
                    <a:ext uri="{9D8B030D-6E8A-4147-A177-3AD203B41FA5}">
                      <a16:colId xmlns:a16="http://schemas.microsoft.com/office/drawing/2014/main" val="2881980241"/>
                    </a:ext>
                  </a:extLst>
                </a:gridCol>
                <a:gridCol w="2672695">
                  <a:extLst>
                    <a:ext uri="{9D8B030D-6E8A-4147-A177-3AD203B41FA5}">
                      <a16:colId xmlns:a16="http://schemas.microsoft.com/office/drawing/2014/main" val="2779239499"/>
                    </a:ext>
                  </a:extLst>
                </a:gridCol>
              </a:tblGrid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ioc.type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ioc.notes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ioc.seen_on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5579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contained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onedrive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link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83933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fqdn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867133"/>
                  </a:ext>
                </a:extLst>
              </a:tr>
              <a:tr h="473977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Agreement.vbs.doc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0538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5d5dbf69973d1b61f68f22df2b34bef7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vbs.doc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940929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Agreement.zip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487202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6cd4f7c8eb15a86232b5d356e37be216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sf100ws0558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7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2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5A1DE-9629-44BC-907E-7E7012CA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users have </a:t>
            </a:r>
            <a:r>
              <a:rPr lang="da-DK" dirty="0" err="1"/>
              <a:t>been</a:t>
            </a:r>
            <a:r>
              <a:rPr lang="da-DK" dirty="0"/>
              <a:t> hit?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4798C1-55E6-4CF3-8BE0-3A187EE8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Is it </a:t>
            </a:r>
            <a:r>
              <a:rPr lang="da-DK" dirty="0" err="1"/>
              <a:t>located</a:t>
            </a:r>
            <a:r>
              <a:rPr lang="da-DK" dirty="0"/>
              <a:t> on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users </a:t>
            </a:r>
            <a:r>
              <a:rPr lang="da-DK" dirty="0" err="1"/>
              <a:t>machine</a:t>
            </a:r>
            <a:r>
              <a:rPr lang="da-DK" dirty="0"/>
              <a:t>?</a:t>
            </a:r>
          </a:p>
          <a:p>
            <a:r>
              <a:rPr lang="da-DK" dirty="0"/>
              <a:t>Find file by hash</a:t>
            </a:r>
          </a:p>
          <a:p>
            <a:pPr marL="742950" lvl="1" indent="-514350"/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105118-A861-44D9-8979-67AF66F5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ECAD1B4-754E-4115-8584-79CB3092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86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C5231D-A18A-4E03-B0D0-10A82702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 to </a:t>
            </a:r>
            <a:r>
              <a:rPr lang="da-DK" dirty="0" err="1"/>
              <a:t>this</a:t>
            </a:r>
            <a:r>
              <a:rPr lang="da-DK" dirty="0"/>
              <a:t> session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5597386A-D939-43CE-B3DE-7D1EAD07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Today you are going to be put in the shoes of JN Data CDC…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learn how to:-</a:t>
            </a:r>
          </a:p>
          <a:p>
            <a:pPr lvl="1"/>
            <a:r>
              <a:rPr lang="en-US" dirty="0"/>
              <a:t>Utilize the RE&amp;CT framework</a:t>
            </a:r>
          </a:p>
          <a:p>
            <a:pPr lvl="1"/>
            <a:r>
              <a:rPr lang="en-US" dirty="0"/>
              <a:t>Utilize VERIS framework</a:t>
            </a:r>
          </a:p>
          <a:p>
            <a:pPr lvl="1"/>
            <a:r>
              <a:rPr lang="en-US" dirty="0"/>
              <a:t>Combine both to solve an Incident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will we do this?</a:t>
            </a:r>
          </a:p>
          <a:p>
            <a:pPr lvl="1"/>
            <a:r>
              <a:rPr lang="en-US" dirty="0"/>
              <a:t>Each recruit has a A3 copy of RE&amp;CT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5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99341-7CE6-4ADE-BF59-AD78B2F8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Whats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6AFB2F-EE77-4E67-A540-6A0879A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50AAC2F-8E82-4307-B3A9-ED71718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20</a:t>
            </a:fld>
            <a:endParaRPr lang="da-DK" dirty="0"/>
          </a:p>
        </p:txBody>
      </p:sp>
      <p:graphicFrame>
        <p:nvGraphicFramePr>
          <p:cNvPr id="6" name="Pladsholder til indhold 9">
            <a:extLst>
              <a:ext uri="{FF2B5EF4-FFF2-40B4-BE49-F238E27FC236}">
                <a16:creationId xmlns:a16="http://schemas.microsoft.com/office/drawing/2014/main" id="{86669866-DAFC-4979-991F-1301DA275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292752"/>
              </p:ext>
            </p:extLst>
          </p:nvPr>
        </p:nvGraphicFramePr>
        <p:xfrm>
          <a:off x="2624271" y="1690688"/>
          <a:ext cx="6651449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89368">
                  <a:extLst>
                    <a:ext uri="{9D8B030D-6E8A-4147-A177-3AD203B41FA5}">
                      <a16:colId xmlns:a16="http://schemas.microsoft.com/office/drawing/2014/main" val="1596238371"/>
                    </a:ext>
                  </a:extLst>
                </a:gridCol>
                <a:gridCol w="3762081">
                  <a:extLst>
                    <a:ext uri="{9D8B030D-6E8A-4147-A177-3AD203B41FA5}">
                      <a16:colId xmlns:a16="http://schemas.microsoft.com/office/drawing/2014/main" val="25911097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 err="1">
                          <a:effectLst/>
                        </a:rPr>
                        <a:t>Incident_ID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>
                          <a:effectLst/>
                        </a:rPr>
                        <a:t>101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8637043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Security_incident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888295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Discovery_method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Alert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901738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Action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Social Engineering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539520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Asset.User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DPR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13466875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Asset.Workstation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sf100ws0558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996233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Actor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External</a:t>
                      </a:r>
                      <a:endParaRPr lang="da-DK" sz="2200" u="none" strike="noStrike" dirty="0">
                        <a:effectLst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46265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Attribute.Integrity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0037407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Attribute.Confidentiality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064165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Attribute.Availability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?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9672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01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1429F-AA2B-49FF-81C4-04051E73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Was</a:t>
            </a:r>
            <a:r>
              <a:rPr lang="da-DK" dirty="0"/>
              <a:t> the </a:t>
            </a:r>
            <a:r>
              <a:rPr lang="da-DK" dirty="0" err="1"/>
              <a:t>payload</a:t>
            </a:r>
            <a:r>
              <a:rPr lang="da-DK" dirty="0"/>
              <a:t> </a:t>
            </a:r>
            <a:r>
              <a:rPr lang="da-DK" dirty="0" err="1"/>
              <a:t>successfully</a:t>
            </a:r>
            <a:r>
              <a:rPr lang="da-DK" dirty="0"/>
              <a:t> </a:t>
            </a:r>
            <a:r>
              <a:rPr lang="da-DK" dirty="0" err="1"/>
              <a:t>retrieved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BD293C1-C496-44F8-8523-C3C7B286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Which</a:t>
            </a:r>
            <a:r>
              <a:rPr lang="da-DK" dirty="0"/>
              <a:t> actions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to understand </a:t>
            </a:r>
            <a:r>
              <a:rPr lang="da-DK" dirty="0" err="1"/>
              <a:t>this</a:t>
            </a:r>
            <a:r>
              <a:rPr lang="da-DK" dirty="0"/>
              <a:t>?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Network </a:t>
            </a:r>
            <a:r>
              <a:rPr lang="da-DK" dirty="0" err="1"/>
              <a:t>Related</a:t>
            </a:r>
            <a:r>
              <a:rPr lang="da-DK" dirty="0"/>
              <a:t>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hosts communicated with external domain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List data transferred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41B897-48E6-4D5E-B373-5DE3E180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9665C54-2F37-4078-B75C-226BB50D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20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C286-2152-470B-9B9E-9CFA4F5B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been</a:t>
            </a:r>
            <a:r>
              <a:rPr lang="da-DK" dirty="0"/>
              <a:t> an </a:t>
            </a:r>
            <a:r>
              <a:rPr lang="da-DK" dirty="0" err="1"/>
              <a:t>impact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1D58C1-B4BC-4BAC-9DC9-6DDE9116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 measure </a:t>
            </a:r>
            <a:r>
              <a:rPr lang="da-DK" dirty="0" err="1"/>
              <a:t>impact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attributes</a:t>
            </a:r>
            <a:r>
              <a:rPr lang="da-DK" dirty="0"/>
              <a:t>:-</a:t>
            </a:r>
          </a:p>
          <a:p>
            <a:r>
              <a:rPr lang="da-DK" dirty="0" err="1"/>
              <a:t>Confidentiality</a:t>
            </a:r>
            <a:endParaRPr lang="da-DK" dirty="0"/>
          </a:p>
          <a:p>
            <a:r>
              <a:rPr lang="da-DK" dirty="0" err="1"/>
              <a:t>Integrity</a:t>
            </a:r>
            <a:endParaRPr lang="da-DK" dirty="0"/>
          </a:p>
          <a:p>
            <a:r>
              <a:rPr lang="da-DK" dirty="0" err="1"/>
              <a:t>Availability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any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is true,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impact</a:t>
            </a:r>
            <a:r>
              <a:rPr lang="da-DK" dirty="0"/>
              <a:t>!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9630D2-5875-4F92-8B5D-AA32D44B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931F845-6316-42FA-88EE-A3307144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528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63F71-209E-4D91-AB23-61ECE28A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/>
              <a:t>analysis</a:t>
            </a:r>
            <a:endParaRPr lang="da-DK" dirty="0"/>
          </a:p>
        </p:txBody>
      </p:sp>
      <p:graphicFrame>
        <p:nvGraphicFramePr>
          <p:cNvPr id="10" name="Pladsholder til indhold 9">
            <a:extLst>
              <a:ext uri="{FF2B5EF4-FFF2-40B4-BE49-F238E27FC236}">
                <a16:creationId xmlns:a16="http://schemas.microsoft.com/office/drawing/2014/main" id="{2DD7E952-9A72-4309-9468-9BF6800B1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747548"/>
              </p:ext>
            </p:extLst>
          </p:nvPr>
        </p:nvGraphicFramePr>
        <p:xfrm>
          <a:off x="2657573" y="1618039"/>
          <a:ext cx="6651449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89368">
                  <a:extLst>
                    <a:ext uri="{9D8B030D-6E8A-4147-A177-3AD203B41FA5}">
                      <a16:colId xmlns:a16="http://schemas.microsoft.com/office/drawing/2014/main" val="1596238371"/>
                    </a:ext>
                  </a:extLst>
                </a:gridCol>
                <a:gridCol w="3762081">
                  <a:extLst>
                    <a:ext uri="{9D8B030D-6E8A-4147-A177-3AD203B41FA5}">
                      <a16:colId xmlns:a16="http://schemas.microsoft.com/office/drawing/2014/main" val="25911097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 err="1">
                          <a:effectLst/>
                        </a:rPr>
                        <a:t>Incident_ID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>
                          <a:effectLst/>
                        </a:rPr>
                        <a:t>101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8637043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Security_incident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888295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Discovery_method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Alert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901738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Action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Social Engineering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539520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Asset.User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DPR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13466875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Asset.Workstation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sf100ws0558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996233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Actor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External</a:t>
                      </a:r>
                      <a:endParaRPr lang="da-DK" sz="2200" u="none" strike="noStrike" dirty="0">
                        <a:effectLst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46265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Attribute.Integrity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True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0037407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Attribute.Confidentiality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False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064165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Attribute.Availability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False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967241200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CDA77E-1288-4859-B2E3-5B771416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D0FD3ED-6383-425B-8CA2-E2EEF52D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4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FA9B7-2C1D-4727-8B8F-6DE1D3EE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Stage 4 - </a:t>
            </a:r>
            <a:r>
              <a:rPr lang="da-DK" dirty="0" err="1"/>
              <a:t>Response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1A52DC-18FE-4439-BB50-B85ABD6F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Now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action </a:t>
            </a:r>
            <a:r>
              <a:rPr lang="da-DK" dirty="0" err="1"/>
              <a:t>against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attack</a:t>
            </a:r>
            <a:r>
              <a:rPr lang="da-DK" dirty="0"/>
              <a:t>…</a:t>
            </a:r>
          </a:p>
          <a:p>
            <a:endParaRPr lang="da-DK" dirty="0"/>
          </a:p>
          <a:p>
            <a:r>
              <a:rPr lang="da-DK" dirty="0" err="1"/>
              <a:t>Containment</a:t>
            </a:r>
            <a:endParaRPr lang="da-DK" dirty="0"/>
          </a:p>
          <a:p>
            <a:r>
              <a:rPr lang="da-DK" dirty="0" err="1"/>
              <a:t>Eradication</a:t>
            </a:r>
            <a:endParaRPr lang="da-DK" dirty="0"/>
          </a:p>
          <a:p>
            <a:r>
              <a:rPr lang="da-DK" dirty="0"/>
              <a:t>Recovery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73DAB8-70F8-40B6-858A-2ED3460F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8846B7A-8042-45C0-A75E-10B6C1A9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337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620DF-D879-4C94-B9DE-FA3EA936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Stage 4 – </a:t>
            </a:r>
            <a:r>
              <a:rPr lang="da-DK" dirty="0" err="1"/>
              <a:t>Containment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5C44EB-83F3-4610-87E7-7DF239E6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7321B0-B6BA-4A33-9C6E-5D7685BC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25</a:t>
            </a:fld>
            <a:endParaRPr lang="da-DK" dirty="0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2ACB57E2-273E-408D-8317-60E31B2C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75076"/>
              </p:ext>
            </p:extLst>
          </p:nvPr>
        </p:nvGraphicFramePr>
        <p:xfrm>
          <a:off x="838200" y="2246809"/>
          <a:ext cx="10636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056">
                  <a:extLst>
                    <a:ext uri="{9D8B030D-6E8A-4147-A177-3AD203B41FA5}">
                      <a16:colId xmlns:a16="http://schemas.microsoft.com/office/drawing/2014/main" val="1205850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912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721329"/>
                    </a:ext>
                  </a:extLst>
                </a:gridCol>
                <a:gridCol w="2826758">
                  <a:extLst>
                    <a:ext uri="{9D8B030D-6E8A-4147-A177-3AD203B41FA5}">
                      <a16:colId xmlns:a16="http://schemas.microsoft.com/office/drawing/2014/main" val="18665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Artifact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Compromised</a:t>
                      </a:r>
                      <a:r>
                        <a:rPr lang="da-DK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7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sf100ws0558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Payload</a:t>
                      </a:r>
                      <a:r>
                        <a:rPr lang="da-DK" dirty="0"/>
                        <a:t>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8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5d5dbf69973d1b61f68f22df2b34bef7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VBS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6cd4f7c8eb15a86232b5d356e37be216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Email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7624"/>
                  </a:ext>
                </a:extLst>
              </a:tr>
            </a:tbl>
          </a:graphicData>
        </a:graphic>
      </p:graphicFrame>
      <p:sp>
        <p:nvSpPr>
          <p:cNvPr id="9" name="Tekstfelt 8">
            <a:extLst>
              <a:ext uri="{FF2B5EF4-FFF2-40B4-BE49-F238E27FC236}">
                <a16:creationId xmlns:a16="http://schemas.microsoft.com/office/drawing/2014/main" id="{38206D5A-A0B2-455D-B300-042F0007A9FC}"/>
              </a:ext>
            </a:extLst>
          </p:cNvPr>
          <p:cNvSpPr txBox="1"/>
          <p:nvPr/>
        </p:nvSpPr>
        <p:spPr>
          <a:xfrm>
            <a:off x="8655117" y="2616454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Lock User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93F0418-477D-467F-9216-F1E945F38588}"/>
              </a:ext>
            </a:extLst>
          </p:cNvPr>
          <p:cNvSpPr txBox="1"/>
          <p:nvPr/>
        </p:nvSpPr>
        <p:spPr>
          <a:xfrm>
            <a:off x="8655117" y="298609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9EC02A1-636F-42B8-BFFA-B2B8A084DA7C}"/>
              </a:ext>
            </a:extLst>
          </p:cNvPr>
          <p:cNvSpPr txBox="1"/>
          <p:nvPr/>
        </p:nvSpPr>
        <p:spPr>
          <a:xfrm>
            <a:off x="8655117" y="33577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da-DK" dirty="0" err="1"/>
              <a:t>Quarantine</a:t>
            </a:r>
            <a:r>
              <a:rPr lang="da-DK" dirty="0"/>
              <a:t> file by hash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8DEF18C-37C1-46B2-BBBC-70A46742F885}"/>
              </a:ext>
            </a:extLst>
          </p:cNvPr>
          <p:cNvSpPr txBox="1"/>
          <p:nvPr/>
        </p:nvSpPr>
        <p:spPr>
          <a:xfrm>
            <a:off x="8655117" y="372604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da-DK" dirty="0" err="1"/>
              <a:t>Quarantine</a:t>
            </a:r>
            <a:r>
              <a:rPr lang="da-DK" dirty="0"/>
              <a:t> file by hash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535A4B3-C91D-4906-930A-9232B8DBD9D7}"/>
              </a:ext>
            </a:extLst>
          </p:cNvPr>
          <p:cNvSpPr txBox="1"/>
          <p:nvPr/>
        </p:nvSpPr>
        <p:spPr>
          <a:xfrm>
            <a:off x="8655117" y="4094370"/>
            <a:ext cx="26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da-DK" dirty="0" err="1"/>
              <a:t>Quarantine</a:t>
            </a:r>
            <a:r>
              <a:rPr lang="da-DK" dirty="0"/>
              <a:t> </a:t>
            </a:r>
            <a:r>
              <a:rPr lang="da-DK" dirty="0" err="1"/>
              <a:t>email</a:t>
            </a:r>
            <a:r>
              <a:rPr lang="da-DK" dirty="0"/>
              <a:t> message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F49CB06-6E89-41EC-8E26-B4D631C28298}"/>
              </a:ext>
            </a:extLst>
          </p:cNvPr>
          <p:cNvSpPr txBox="1"/>
          <p:nvPr/>
        </p:nvSpPr>
        <p:spPr>
          <a:xfrm>
            <a:off x="8655117" y="446269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da-DK" dirty="0"/>
              <a:t>Block </a:t>
            </a:r>
            <a:r>
              <a:rPr lang="da-DK" dirty="0" err="1"/>
              <a:t>external</a:t>
            </a:r>
            <a:r>
              <a:rPr lang="da-DK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0333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FD7A-C14D-453A-9134-55BB09FB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Containment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E8F68F-9841-4AF5-80BB-C5E9E9E9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Is </a:t>
            </a:r>
            <a:r>
              <a:rPr lang="da-DK" dirty="0" err="1"/>
              <a:t>there</a:t>
            </a:r>
            <a:r>
              <a:rPr lang="da-DK" dirty="0"/>
              <a:t> an action missing </a:t>
            </a:r>
            <a:r>
              <a:rPr lang="da-DK" dirty="0" err="1"/>
              <a:t>here</a:t>
            </a:r>
            <a:r>
              <a:rPr lang="da-DK" dirty="0"/>
              <a:t>?</a:t>
            </a:r>
          </a:p>
          <a:p>
            <a:r>
              <a:rPr lang="da-DK" dirty="0" err="1"/>
              <a:t>Isolate</a:t>
            </a:r>
            <a:r>
              <a:rPr lang="da-DK" dirty="0"/>
              <a:t> host?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B6E938-413D-4C46-BDD5-34F12297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55C75DA-63BC-42A5-850F-5828739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86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E2E56-C0A7-4CBE-BDFF-87AAEA9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Eradication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C78082-EA50-47A2-A8F6-16000AB2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3D3DBF-CE0B-45D6-99CA-DF46728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28595D2-7F75-43D5-B32A-885663F9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27</a:t>
            </a:fld>
            <a:endParaRPr lang="da-DK" dirty="0"/>
          </a:p>
        </p:txBody>
      </p:sp>
      <p:graphicFrame>
        <p:nvGraphicFramePr>
          <p:cNvPr id="6" name="Tabel 7">
            <a:extLst>
              <a:ext uri="{FF2B5EF4-FFF2-40B4-BE49-F238E27FC236}">
                <a16:creationId xmlns:a16="http://schemas.microsoft.com/office/drawing/2014/main" id="{46AC5332-049D-448F-9985-F951FA766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39917"/>
              </p:ext>
            </p:extLst>
          </p:nvPr>
        </p:nvGraphicFramePr>
        <p:xfrm>
          <a:off x="838200" y="2133600"/>
          <a:ext cx="10636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056">
                  <a:extLst>
                    <a:ext uri="{9D8B030D-6E8A-4147-A177-3AD203B41FA5}">
                      <a16:colId xmlns:a16="http://schemas.microsoft.com/office/drawing/2014/main" val="1205850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912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721329"/>
                    </a:ext>
                  </a:extLst>
                </a:gridCol>
                <a:gridCol w="2826758">
                  <a:extLst>
                    <a:ext uri="{9D8B030D-6E8A-4147-A177-3AD203B41FA5}">
                      <a16:colId xmlns:a16="http://schemas.microsoft.com/office/drawing/2014/main" val="18665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Artifact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Compromised</a:t>
                      </a:r>
                      <a:r>
                        <a:rPr lang="da-DK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7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sf100ws0558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Payload</a:t>
                      </a:r>
                      <a:r>
                        <a:rPr lang="da-DK" dirty="0"/>
                        <a:t>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8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5d5dbf69973d1b61f68f22df2b34bef7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VBS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6cd4f7c8eb15a86232b5d356e37be216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Email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7624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064A62B2-FC20-4D57-BF83-7486BD295D6A}"/>
              </a:ext>
            </a:extLst>
          </p:cNvPr>
          <p:cNvSpPr/>
          <p:nvPr/>
        </p:nvSpPr>
        <p:spPr>
          <a:xfrm>
            <a:off x="8638755" y="3966575"/>
            <a:ext cx="227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da-DK" dirty="0" err="1"/>
              <a:t>Delete</a:t>
            </a:r>
            <a:r>
              <a:rPr lang="da-DK" dirty="0"/>
              <a:t> </a:t>
            </a:r>
            <a:r>
              <a:rPr lang="da-DK" dirty="0" err="1"/>
              <a:t>email</a:t>
            </a:r>
            <a:r>
              <a:rPr lang="da-DK" dirty="0"/>
              <a:t> message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78F6EE-3EB9-455A-89C2-C31FEC2299FB}"/>
              </a:ext>
            </a:extLst>
          </p:cNvPr>
          <p:cNvSpPr/>
          <p:nvPr/>
        </p:nvSpPr>
        <p:spPr>
          <a:xfrm>
            <a:off x="8638755" y="3246107"/>
            <a:ext cx="128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da-DK" dirty="0" err="1"/>
              <a:t>Remove</a:t>
            </a:r>
            <a:r>
              <a:rPr lang="da-DK" dirty="0"/>
              <a:t> file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C021FB6-19EC-4A86-9281-DE8C0145AE75}"/>
              </a:ext>
            </a:extLst>
          </p:cNvPr>
          <p:cNvSpPr/>
          <p:nvPr/>
        </p:nvSpPr>
        <p:spPr>
          <a:xfrm>
            <a:off x="8638755" y="3621444"/>
            <a:ext cx="128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da-DK" dirty="0" err="1"/>
              <a:t>Remove</a:t>
            </a:r>
            <a:r>
              <a:rPr lang="da-DK" dirty="0"/>
              <a:t> file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575BF58-9E45-4DC6-B46C-BA111727C9D7}"/>
              </a:ext>
            </a:extLst>
          </p:cNvPr>
          <p:cNvSpPr/>
          <p:nvPr/>
        </p:nvSpPr>
        <p:spPr>
          <a:xfrm>
            <a:off x="838200" y="2518748"/>
            <a:ext cx="10636814" cy="72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Artifacts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346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3640B-2DAD-4B36-B8E7-086E5B0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Recovery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5AE7AA-6CCB-4192-A363-7DD0E480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5FF7C4-B5A2-427C-8211-284533B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2308AC-35AE-48A7-806C-FF5FC839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28</a:t>
            </a:fld>
            <a:endParaRPr lang="da-DK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66AF8A35-0174-419A-8B9C-6C03EA4DA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38056"/>
              </p:ext>
            </p:extLst>
          </p:nvPr>
        </p:nvGraphicFramePr>
        <p:xfrm>
          <a:off x="838200" y="2133600"/>
          <a:ext cx="10636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056">
                  <a:extLst>
                    <a:ext uri="{9D8B030D-6E8A-4147-A177-3AD203B41FA5}">
                      <a16:colId xmlns:a16="http://schemas.microsoft.com/office/drawing/2014/main" val="12058500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912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721329"/>
                    </a:ext>
                  </a:extLst>
                </a:gridCol>
                <a:gridCol w="2826758">
                  <a:extLst>
                    <a:ext uri="{9D8B030D-6E8A-4147-A177-3AD203B41FA5}">
                      <a16:colId xmlns:a16="http://schemas.microsoft.com/office/drawing/2014/main" val="18665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Artifact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9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Compromised</a:t>
                      </a:r>
                      <a:r>
                        <a:rPr lang="da-DK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7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sf100ws0558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Payload</a:t>
                      </a:r>
                      <a:r>
                        <a:rPr lang="da-DK" dirty="0"/>
                        <a:t>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85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5d5dbf69973d1b61f68f22df2b34bef7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VBS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6cd4f7c8eb15a86232b5d356e37be216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Hash.md5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Hash of 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Email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57624"/>
                  </a:ext>
                </a:extLst>
              </a:tr>
            </a:tbl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id="{E29E5522-F6B7-4F56-8A66-B56D894A3067}"/>
              </a:ext>
            </a:extLst>
          </p:cNvPr>
          <p:cNvSpPr/>
          <p:nvPr/>
        </p:nvSpPr>
        <p:spPr>
          <a:xfrm>
            <a:off x="838200" y="3232087"/>
            <a:ext cx="10636814" cy="145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External</a:t>
            </a:r>
            <a:r>
              <a:rPr lang="da-DK" dirty="0"/>
              <a:t> </a:t>
            </a:r>
            <a:r>
              <a:rPr lang="da-DK" dirty="0" err="1"/>
              <a:t>Artifacts</a:t>
            </a:r>
            <a:endParaRPr lang="en-DK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A115868-CF1A-4D06-A700-B07E0C909353}"/>
              </a:ext>
            </a:extLst>
          </p:cNvPr>
          <p:cNvSpPr/>
          <p:nvPr/>
        </p:nvSpPr>
        <p:spPr>
          <a:xfrm>
            <a:off x="8602541" y="2514577"/>
            <a:ext cx="274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da-DK" dirty="0" err="1"/>
              <a:t>Unlock</a:t>
            </a:r>
            <a:r>
              <a:rPr lang="da-DK" dirty="0"/>
              <a:t> </a:t>
            </a:r>
            <a:r>
              <a:rPr lang="da-DK" dirty="0" err="1"/>
              <a:t>locked</a:t>
            </a:r>
            <a:r>
              <a:rPr lang="da-DK" dirty="0"/>
              <a:t> user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AB2F1BE-3CFF-4210-8667-78BDA0E2D906}"/>
              </a:ext>
            </a:extLst>
          </p:cNvPr>
          <p:cNvSpPr/>
          <p:nvPr/>
        </p:nvSpPr>
        <p:spPr>
          <a:xfrm>
            <a:off x="8602541" y="2873332"/>
            <a:ext cx="2910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da-DK" sz="1600" dirty="0" err="1"/>
              <a:t>Reinstall</a:t>
            </a:r>
            <a:r>
              <a:rPr lang="da-DK" sz="1600" dirty="0"/>
              <a:t> host from golden image</a:t>
            </a:r>
          </a:p>
        </p:txBody>
      </p:sp>
    </p:spTree>
    <p:extLst>
      <p:ext uri="{BB962C8B-B14F-4D97-AF65-F5344CB8AC3E}">
        <p14:creationId xmlns:p14="http://schemas.microsoft.com/office/powerpoint/2010/main" val="28495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7C3AC-4B56-42B1-BAA4-4AA6C826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Post Incident </a:t>
            </a:r>
            <a:r>
              <a:rPr lang="da-DK" dirty="0" err="1"/>
              <a:t>Activities</a:t>
            </a:r>
            <a:r>
              <a:rPr lang="da-DK" dirty="0"/>
              <a:t> - Reporting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8EB0557E-79F8-4690-8C77-1C3F8811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574592"/>
            <a:ext cx="5183188" cy="3600000"/>
          </a:xfrm>
        </p:spPr>
        <p:txBody>
          <a:bodyPr/>
          <a:lstStyle/>
          <a:p>
            <a:r>
              <a:rPr lang="en-US" dirty="0"/>
              <a:t>Develop incident report</a:t>
            </a:r>
          </a:p>
          <a:p>
            <a:pPr lvl="1"/>
            <a:r>
              <a:rPr lang="en-US" dirty="0"/>
              <a:t>Conduct lessons learned exercise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A6F19A-10F6-4596-A5D1-4532CDE1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680F5D-5DEB-4A16-9A61-4F082E00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29</a:t>
            </a:fld>
            <a:endParaRPr lang="da-DK" dirty="0"/>
          </a:p>
        </p:txBody>
      </p:sp>
      <p:graphicFrame>
        <p:nvGraphicFramePr>
          <p:cNvPr id="6" name="Pladsholder til indhold 9">
            <a:extLst>
              <a:ext uri="{FF2B5EF4-FFF2-40B4-BE49-F238E27FC236}">
                <a16:creationId xmlns:a16="http://schemas.microsoft.com/office/drawing/2014/main" id="{46E297C0-67EF-47DD-ACD3-6D4799EFA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976872"/>
              </p:ext>
            </p:extLst>
          </p:nvPr>
        </p:nvGraphicFramePr>
        <p:xfrm>
          <a:off x="571996" y="1574592"/>
          <a:ext cx="552400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89368">
                  <a:extLst>
                    <a:ext uri="{9D8B030D-6E8A-4147-A177-3AD203B41FA5}">
                      <a16:colId xmlns:a16="http://schemas.microsoft.com/office/drawing/2014/main" val="1596238371"/>
                    </a:ext>
                  </a:extLst>
                </a:gridCol>
                <a:gridCol w="2634636">
                  <a:extLst>
                    <a:ext uri="{9D8B030D-6E8A-4147-A177-3AD203B41FA5}">
                      <a16:colId xmlns:a16="http://schemas.microsoft.com/office/drawing/2014/main" val="259110977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 err="1">
                          <a:effectLst/>
                        </a:rPr>
                        <a:t>Incident_ID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u="none" strike="noStrike" dirty="0">
                          <a:effectLst/>
                        </a:rPr>
                        <a:t>101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8637043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Security_incident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True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888295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Discovery_method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Alert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9017386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Action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Social Engineering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539520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Asset.User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DPR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13466875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Asset.Workstation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sf100ws0558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9962335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Actor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External</a:t>
                      </a:r>
                      <a:endParaRPr lang="da-DK" sz="2200" u="none" strike="noStrike" dirty="0">
                        <a:effectLst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46265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Attribute.Integrity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True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0037407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>
                          <a:effectLst/>
                        </a:rPr>
                        <a:t>Attribute.Confidentiality</a:t>
                      </a:r>
                      <a:endParaRPr lang="da-DK" sz="2200" b="0" i="0" u="none" strike="noStrike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False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20641655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 err="1">
                          <a:effectLst/>
                        </a:rPr>
                        <a:t>Attribute.Availability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u="none" strike="noStrike" dirty="0">
                          <a:effectLst/>
                        </a:rPr>
                        <a:t>False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5" marR="41175" marT="19251" marB="0" anchor="b"/>
                </a:tc>
                <a:extLst>
                  <a:ext uri="{0D108BD9-81ED-4DB2-BD59-A6C34878D82A}">
                    <a16:rowId xmlns:a16="http://schemas.microsoft.com/office/drawing/2014/main" val="396724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857C0-A42C-457D-AE73-51D7711C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Martin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4724DDF-AD99-4004-8753-7D8FE657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12256B-5BC0-4E7D-98CB-46448A0A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14C2583-83BF-446D-B057-92052F2F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4769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004A2-8D11-47D0-A180-89DDD616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Post Incident </a:t>
            </a:r>
            <a:r>
              <a:rPr lang="da-DK" dirty="0" err="1"/>
              <a:t>Activities</a:t>
            </a:r>
            <a:r>
              <a:rPr lang="da-DK" dirty="0"/>
              <a:t> – </a:t>
            </a:r>
            <a:r>
              <a:rPr lang="da-DK" dirty="0" err="1"/>
              <a:t>Threat</a:t>
            </a:r>
            <a:r>
              <a:rPr lang="da-DK" dirty="0"/>
              <a:t> Intel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6BCE2E-51CA-4E87-A12A-30454809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90B2A9-95E9-432B-8930-C078D5F9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30</a:t>
            </a:fld>
            <a:endParaRPr lang="da-DK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E8913515-F7D4-49F5-BCA5-4A3771A0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Threat</a:t>
            </a:r>
            <a:r>
              <a:rPr lang="da-DK" dirty="0"/>
              <a:t> Intel </a:t>
            </a:r>
            <a:r>
              <a:rPr lang="da-DK" dirty="0" err="1"/>
              <a:t>Sharing</a:t>
            </a:r>
            <a:endParaRPr lang="da-DK" dirty="0"/>
          </a:p>
          <a:p>
            <a:r>
              <a:rPr lang="da-DK" dirty="0"/>
              <a:t>This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isn’t</a:t>
            </a:r>
            <a:r>
              <a:rPr lang="da-DK" dirty="0"/>
              <a:t> part of the RE&amp;CT framework, but is </a:t>
            </a:r>
            <a:r>
              <a:rPr lang="da-DK" dirty="0" err="1"/>
              <a:t>critical</a:t>
            </a:r>
            <a:r>
              <a:rPr lang="da-DK" dirty="0"/>
              <a:t>…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graphicFrame>
        <p:nvGraphicFramePr>
          <p:cNvPr id="10" name="Tabel 17">
            <a:extLst>
              <a:ext uri="{FF2B5EF4-FFF2-40B4-BE49-F238E27FC236}">
                <a16:creationId xmlns:a16="http://schemas.microsoft.com/office/drawing/2014/main" id="{85DD284D-1F99-4497-9F1C-FC4E81C51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288863"/>
              </p:ext>
            </p:extLst>
          </p:nvPr>
        </p:nvGraphicFramePr>
        <p:xfrm>
          <a:off x="2125893" y="2862628"/>
          <a:ext cx="8397414" cy="326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322">
                  <a:extLst>
                    <a:ext uri="{9D8B030D-6E8A-4147-A177-3AD203B41FA5}">
                      <a16:colId xmlns:a16="http://schemas.microsoft.com/office/drawing/2014/main" val="102652788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3754979084"/>
                    </a:ext>
                  </a:extLst>
                </a:gridCol>
                <a:gridCol w="3737529">
                  <a:extLst>
                    <a:ext uri="{9D8B030D-6E8A-4147-A177-3AD203B41FA5}">
                      <a16:colId xmlns:a16="http://schemas.microsoft.com/office/drawing/2014/main" val="2881980241"/>
                    </a:ext>
                  </a:extLst>
                </a:gridCol>
              </a:tblGrid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ioc.type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ioc.notes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5579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RE: Konto i finansiel stabilitet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contained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onedrive</a:t>
                      </a:r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 link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83933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evilcorp.dk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 err="1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fqdn</a:t>
                      </a:r>
                      <a:endParaRPr lang="da-DK" sz="2200" b="0" i="0" u="none" strike="noStrike" dirty="0">
                        <a:solidFill>
                          <a:srgbClr val="37517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867133"/>
                  </a:ext>
                </a:extLst>
              </a:tr>
              <a:tr h="473977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Agreement.vbs.doc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05380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5d5dbf69973d1b61f68f22df2b34bef7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vbs.doc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940929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Operating Agreement.zip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487202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6cd4f7c8eb15a86232b5d356e37be216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hash.md5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200" b="0" i="0" u="none" strike="noStrike" dirty="0">
                          <a:solidFill>
                            <a:srgbClr val="37517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7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2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3D78E-E6BD-4E41-93B6-BE064F4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little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David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A2D7AD-4E9C-48D9-922B-E00AAC23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British but slowly and surely becoming a </a:t>
            </a:r>
            <a:r>
              <a:rPr lang="en-US" sz="2400" dirty="0" err="1"/>
              <a:t>dane</a:t>
            </a:r>
            <a:r>
              <a:rPr lang="en-US" sz="2400" dirty="0"/>
              <a:t>!</a:t>
            </a:r>
          </a:p>
          <a:p>
            <a:r>
              <a:rPr lang="en-US" sz="2400" dirty="0"/>
              <a:t>Lived in Denmark 6 years with my wife, we now also have 2 kids and a house!</a:t>
            </a:r>
          </a:p>
          <a:p>
            <a:r>
              <a:rPr lang="en-US" sz="2400" dirty="0"/>
              <a:t>Cyber </a:t>
            </a:r>
            <a:r>
              <a:rPr lang="en-US" sz="2400" dirty="0" err="1"/>
              <a:t>Defence</a:t>
            </a:r>
            <a:r>
              <a:rPr lang="en-US" sz="2400" dirty="0"/>
              <a:t> Center Department Manager at JN Data</a:t>
            </a:r>
          </a:p>
          <a:p>
            <a:endParaRPr lang="en-US" sz="2400" dirty="0"/>
          </a:p>
          <a:p>
            <a:r>
              <a:rPr lang="en-US" sz="2400" dirty="0"/>
              <a:t>I love open source, the tools, the mindset the whole thing...</a:t>
            </a:r>
          </a:p>
          <a:p>
            <a:r>
              <a:rPr lang="en-US" sz="2400" dirty="0"/>
              <a:t>I run my own blog with a few friends, Security Distractions…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6A1B8B-8823-473F-A050-842E728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3031B67-9B15-423E-8A15-14EC44F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4</a:t>
            </a:fld>
            <a:endParaRPr lang="da-DK" dirty="0"/>
          </a:p>
        </p:txBody>
      </p:sp>
      <p:pic>
        <p:nvPicPr>
          <p:cNvPr id="6" name="Picture 2" descr="image being cropped">
            <a:extLst>
              <a:ext uri="{FF2B5EF4-FFF2-40B4-BE49-F238E27FC236}">
                <a16:creationId xmlns:a16="http://schemas.microsoft.com/office/drawing/2014/main" id="{DA21C51B-D950-46CA-A409-C05781A6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626" y="385010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683F-D7D6-4832-A7B1-7398B28A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RE&amp;CT Framework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4211FA-0AE6-4C6A-85B9-5A6A2060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/>
              <a:t>Created</a:t>
            </a:r>
            <a:r>
              <a:rPr lang="da-DK" dirty="0"/>
              <a:t> by the </a:t>
            </a:r>
            <a:r>
              <a:rPr lang="da-DK" dirty="0" err="1"/>
              <a:t>awesome</a:t>
            </a:r>
            <a:r>
              <a:rPr lang="da-DK" dirty="0"/>
              <a:t> </a:t>
            </a:r>
            <a:r>
              <a:rPr lang="da-DK" dirty="0" err="1"/>
              <a:t>guys</a:t>
            </a:r>
            <a:r>
              <a:rPr lang="da-DK" dirty="0"/>
              <a:t> at </a:t>
            </a:r>
            <a:r>
              <a:rPr lang="da-DK" dirty="0" err="1"/>
              <a:t>Atomic</a:t>
            </a:r>
            <a:r>
              <a:rPr lang="da-DK" dirty="0"/>
              <a:t> </a:t>
            </a:r>
            <a:r>
              <a:rPr lang="da-DK" dirty="0" err="1"/>
              <a:t>Threat</a:t>
            </a:r>
            <a:r>
              <a:rPr lang="da-DK" dirty="0"/>
              <a:t> </a:t>
            </a:r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Similar</a:t>
            </a:r>
            <a:r>
              <a:rPr lang="da-DK" dirty="0"/>
              <a:t> to the MITRE ATT&amp;CK Framework</a:t>
            </a:r>
          </a:p>
          <a:p>
            <a:endParaRPr lang="da-DK" dirty="0"/>
          </a:p>
          <a:p>
            <a:r>
              <a:rPr lang="da-DK" dirty="0"/>
              <a:t>Incident </a:t>
            </a:r>
            <a:r>
              <a:rPr lang="da-DK" dirty="0" err="1"/>
              <a:t>Response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repeatable</a:t>
            </a:r>
            <a:r>
              <a:rPr lang="da-DK" dirty="0"/>
              <a:t> actions</a:t>
            </a:r>
          </a:p>
          <a:p>
            <a:pPr lvl="1"/>
            <a:r>
              <a:rPr lang="da-DK" dirty="0"/>
              <a:t>Document </a:t>
            </a:r>
            <a:r>
              <a:rPr lang="da-DK" dirty="0" err="1"/>
              <a:t>them</a:t>
            </a:r>
            <a:endParaRPr lang="da-DK" dirty="0"/>
          </a:p>
          <a:p>
            <a:pPr lvl="1"/>
            <a:r>
              <a:rPr lang="da-DK" dirty="0" err="1"/>
              <a:t>Heatmap</a:t>
            </a:r>
            <a:r>
              <a:rPr lang="da-DK" dirty="0"/>
              <a:t> </a:t>
            </a:r>
            <a:r>
              <a:rPr lang="da-DK" dirty="0" err="1"/>
              <a:t>them</a:t>
            </a:r>
            <a:endParaRPr lang="da-DK" dirty="0"/>
          </a:p>
          <a:p>
            <a:pPr lvl="1"/>
            <a:r>
              <a:rPr lang="da-DK" dirty="0"/>
              <a:t>Find </a:t>
            </a:r>
            <a:r>
              <a:rPr lang="da-DK" dirty="0" err="1"/>
              <a:t>gaps</a:t>
            </a:r>
            <a:r>
              <a:rPr lang="da-DK" dirty="0"/>
              <a:t> and </a:t>
            </a:r>
            <a:r>
              <a:rPr lang="da-DK" dirty="0" err="1"/>
              <a:t>improve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D6CAA3-E86E-4366-86B2-717AA48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C7AA66F-2584-4535-8195-5C115A1B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5</a:t>
            </a:fld>
            <a:endParaRPr lang="da-D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1C79C1-B359-4984-8047-5144BCE7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12" y="249238"/>
            <a:ext cx="3113988" cy="13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20FB1-A2FC-4B7D-9D3B-8CA04FE3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4CAD64-BD06-4FA2-9076-92CDAC9C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VERIS or Vocabulary for Event Recording and Incident Sharing</a:t>
            </a:r>
          </a:p>
          <a:p>
            <a:pPr lvl="1"/>
            <a:r>
              <a:rPr lang="en-US" dirty="0"/>
              <a:t>A common language for how we can describe incidents</a:t>
            </a:r>
          </a:p>
          <a:p>
            <a:pPr lvl="1"/>
            <a:r>
              <a:rPr lang="en-US" dirty="0"/>
              <a:t>Enables powerful metrics by enforcing structure</a:t>
            </a:r>
          </a:p>
          <a:p>
            <a:pPr lvl="1"/>
            <a:r>
              <a:rPr lang="en-US" dirty="0"/>
              <a:t>Created by VERIZON</a:t>
            </a:r>
          </a:p>
          <a:p>
            <a:pPr lvl="2"/>
            <a:r>
              <a:rPr lang="en-US" dirty="0"/>
              <a:t>Utilized in the VERIZON DBIR</a:t>
            </a:r>
          </a:p>
          <a:p>
            <a:pPr lvl="1"/>
            <a:endParaRPr lang="en-US" dirty="0"/>
          </a:p>
          <a:p>
            <a:r>
              <a:rPr lang="en-US" dirty="0"/>
              <a:t>Based on the 4 A’s</a:t>
            </a:r>
          </a:p>
          <a:p>
            <a:pPr lvl="1"/>
            <a:r>
              <a:rPr lang="en-US" dirty="0"/>
              <a:t>Asset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en-US" dirty="0"/>
              <a:t>Attributes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5516F0-7401-489A-AD2D-E842367D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B5B0BCC-BA55-4B60-A7FC-FEACF80D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6</a:t>
            </a:fld>
            <a:endParaRPr lang="da-DK" dirty="0"/>
          </a:p>
        </p:txBody>
      </p:sp>
      <p:pic>
        <p:nvPicPr>
          <p:cNvPr id="6" name="Picture 2" descr="DBIR 2020 cover">
            <a:extLst>
              <a:ext uri="{FF2B5EF4-FFF2-40B4-BE49-F238E27FC236}">
                <a16:creationId xmlns:a16="http://schemas.microsoft.com/office/drawing/2014/main" id="{C568C3E6-D011-40B9-99C6-28C975488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5" y="2973428"/>
            <a:ext cx="3551130" cy="30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Qbot</a:t>
            </a:r>
            <a:r>
              <a:rPr lang="da-DK" dirty="0"/>
              <a:t> Case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7</a:t>
            </a:fld>
            <a:endParaRPr lang="da-DK" dirty="0"/>
          </a:p>
        </p:txBody>
      </p: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883BD7A5-471D-45AD-91B5-71278C4056CF}"/>
              </a:ext>
            </a:extLst>
          </p:cNvPr>
          <p:cNvGrpSpPr/>
          <p:nvPr/>
        </p:nvGrpSpPr>
        <p:grpSpPr>
          <a:xfrm>
            <a:off x="740869" y="2146946"/>
            <a:ext cx="10996442" cy="3304623"/>
            <a:chOff x="853992" y="2552300"/>
            <a:chExt cx="10996442" cy="3304623"/>
          </a:xfrm>
        </p:grpSpPr>
        <p:grpSp>
          <p:nvGrpSpPr>
            <p:cNvPr id="6" name="Gruppe 5">
              <a:extLst>
                <a:ext uri="{FF2B5EF4-FFF2-40B4-BE49-F238E27FC236}">
                  <a16:creationId xmlns:a16="http://schemas.microsoft.com/office/drawing/2014/main" id="{3BBE9B28-83DB-4A22-8819-48ED10C63DE9}"/>
                </a:ext>
              </a:extLst>
            </p:cNvPr>
            <p:cNvGrpSpPr/>
            <p:nvPr/>
          </p:nvGrpSpPr>
          <p:grpSpPr>
            <a:xfrm>
              <a:off x="853992" y="2878969"/>
              <a:ext cx="9542136" cy="2514344"/>
              <a:chOff x="-178904" y="3101711"/>
              <a:chExt cx="8766722" cy="2327306"/>
            </a:xfrm>
          </p:grpSpPr>
          <p:pic>
            <p:nvPicPr>
              <p:cNvPr id="7" name="Billede 6">
                <a:extLst>
                  <a:ext uri="{FF2B5EF4-FFF2-40B4-BE49-F238E27FC236}">
                    <a16:creationId xmlns:a16="http://schemas.microsoft.com/office/drawing/2014/main" id="{269016CF-7732-40F1-97F2-6E1D78B17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279" y="368804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8" name="Billede 7">
                <a:extLst>
                  <a:ext uri="{FF2B5EF4-FFF2-40B4-BE49-F238E27FC236}">
                    <a16:creationId xmlns:a16="http://schemas.microsoft.com/office/drawing/2014/main" id="{D9252615-EE54-41F4-8B44-0B721B9BD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8904" y="3727099"/>
                <a:ext cx="1219200" cy="1141081"/>
              </a:xfrm>
              <a:prstGeom prst="rect">
                <a:avLst/>
              </a:prstGeom>
            </p:spPr>
          </p:pic>
          <p:pic>
            <p:nvPicPr>
              <p:cNvPr id="9" name="Billede 8">
                <a:extLst>
                  <a:ext uri="{FF2B5EF4-FFF2-40B4-BE49-F238E27FC236}">
                    <a16:creationId xmlns:a16="http://schemas.microsoft.com/office/drawing/2014/main" id="{9925775F-1F3E-455D-8F14-7D249F693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4675" y="362825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0" name="Billede 9">
                <a:extLst>
                  <a:ext uri="{FF2B5EF4-FFF2-40B4-BE49-F238E27FC236}">
                    <a16:creationId xmlns:a16="http://schemas.microsoft.com/office/drawing/2014/main" id="{2432833A-33EB-48CF-8404-52CA7106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4675" y="411554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1" name="Billede 10">
                <a:extLst>
                  <a:ext uri="{FF2B5EF4-FFF2-40B4-BE49-F238E27FC236}">
                    <a16:creationId xmlns:a16="http://schemas.microsoft.com/office/drawing/2014/main" id="{A47BFF00-AD1E-43C6-BEE0-CC57462FA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1464" y="4691608"/>
                <a:ext cx="609600" cy="609600"/>
              </a:xfrm>
              <a:prstGeom prst="rect">
                <a:avLst/>
              </a:prstGeom>
            </p:spPr>
          </p:pic>
          <p:cxnSp>
            <p:nvCxnSpPr>
              <p:cNvPr id="12" name="Lige pilforbindelse 11">
                <a:extLst>
                  <a:ext uri="{FF2B5EF4-FFF2-40B4-BE49-F238E27FC236}">
                    <a16:creationId xmlns:a16="http://schemas.microsoft.com/office/drawing/2014/main" id="{F9F4A2F9-C831-4733-8177-60A8F9C799FA}"/>
                  </a:ext>
                </a:extLst>
              </p:cNvPr>
              <p:cNvCxnSpPr/>
              <p:nvPr/>
            </p:nvCxnSpPr>
            <p:spPr>
              <a:xfrm>
                <a:off x="933244" y="4348336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Lige pilforbindelse 12">
                <a:extLst>
                  <a:ext uri="{FF2B5EF4-FFF2-40B4-BE49-F238E27FC236}">
                    <a16:creationId xmlns:a16="http://schemas.microsoft.com/office/drawing/2014/main" id="{DB10F85E-89E4-4748-8782-216E176F566D}"/>
                  </a:ext>
                </a:extLst>
              </p:cNvPr>
              <p:cNvCxnSpPr/>
              <p:nvPr/>
            </p:nvCxnSpPr>
            <p:spPr>
              <a:xfrm flipV="1">
                <a:off x="2085375" y="4005064"/>
                <a:ext cx="456084" cy="110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Lige pilforbindelse 13">
                <a:extLst>
                  <a:ext uri="{FF2B5EF4-FFF2-40B4-BE49-F238E27FC236}">
                    <a16:creationId xmlns:a16="http://schemas.microsoft.com/office/drawing/2014/main" id="{D979D28A-F27A-464E-A5D2-C77BBD002FB0}"/>
                  </a:ext>
                </a:extLst>
              </p:cNvPr>
              <p:cNvCxnSpPr>
                <a:endCxn id="10" idx="1"/>
              </p:cNvCxnSpPr>
              <p:nvPr/>
            </p:nvCxnSpPr>
            <p:spPr>
              <a:xfrm>
                <a:off x="2157382" y="4420344"/>
                <a:ext cx="407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Lige pilforbindelse 14">
                <a:extLst>
                  <a:ext uri="{FF2B5EF4-FFF2-40B4-BE49-F238E27FC236}">
                    <a16:creationId xmlns:a16="http://schemas.microsoft.com/office/drawing/2014/main" id="{CEFFF47F-68E6-4718-BC20-2F4CE8BF6687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2085375" y="4725144"/>
                <a:ext cx="456084" cy="271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Billede 15">
                <a:extLst>
                  <a:ext uri="{FF2B5EF4-FFF2-40B4-BE49-F238E27FC236}">
                    <a16:creationId xmlns:a16="http://schemas.microsoft.com/office/drawing/2014/main" id="{B7CAE308-BDFF-43AC-A743-97BC177CD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735" y="3162672"/>
                <a:ext cx="753616" cy="753616"/>
              </a:xfrm>
              <a:prstGeom prst="rect">
                <a:avLst/>
              </a:prstGeom>
            </p:spPr>
          </p:pic>
          <p:cxnSp>
            <p:nvCxnSpPr>
              <p:cNvPr id="17" name="Lige pilforbindelse 16">
                <a:extLst>
                  <a:ext uri="{FF2B5EF4-FFF2-40B4-BE49-F238E27FC236}">
                    <a16:creationId xmlns:a16="http://schemas.microsoft.com/office/drawing/2014/main" id="{731117CB-10F0-45D6-B7B4-B4F136CA6FAE}"/>
                  </a:ext>
                </a:extLst>
              </p:cNvPr>
              <p:cNvCxnSpPr/>
              <p:nvPr/>
            </p:nvCxnSpPr>
            <p:spPr>
              <a:xfrm flipV="1">
                <a:off x="3185696" y="3574383"/>
                <a:ext cx="451892" cy="257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Billede 17">
                <a:extLst>
                  <a:ext uri="{FF2B5EF4-FFF2-40B4-BE49-F238E27FC236}">
                    <a16:creationId xmlns:a16="http://schemas.microsoft.com/office/drawing/2014/main" id="{037F47D2-C7C6-4AA5-B96F-1334EA552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9529" y="3102141"/>
                <a:ext cx="908289" cy="908289"/>
              </a:xfrm>
              <a:prstGeom prst="rect">
                <a:avLst/>
              </a:prstGeom>
            </p:spPr>
          </p:pic>
          <p:cxnSp>
            <p:nvCxnSpPr>
              <p:cNvPr id="19" name="Lige pilforbindelse 18">
                <a:extLst>
                  <a:ext uri="{FF2B5EF4-FFF2-40B4-BE49-F238E27FC236}">
                    <a16:creationId xmlns:a16="http://schemas.microsoft.com/office/drawing/2014/main" id="{EECF1C2C-7824-425B-9F39-677AE888E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285" y="4060304"/>
                <a:ext cx="6647" cy="676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pilforbindelse 19">
                <a:extLst>
                  <a:ext uri="{FF2B5EF4-FFF2-40B4-BE49-F238E27FC236}">
                    <a16:creationId xmlns:a16="http://schemas.microsoft.com/office/drawing/2014/main" id="{27418EF8-907D-46B5-9027-A4E26516BAF4}"/>
                  </a:ext>
                </a:extLst>
              </p:cNvPr>
              <p:cNvCxnSpPr>
                <a:stCxn id="23" idx="0"/>
                <a:endCxn id="16" idx="2"/>
              </p:cNvCxnSpPr>
              <p:nvPr/>
            </p:nvCxnSpPr>
            <p:spPr>
              <a:xfrm flipH="1" flipV="1">
                <a:off x="5439543" y="3916288"/>
                <a:ext cx="4348" cy="470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" descr="Image result for onedrive">
                <a:extLst>
                  <a:ext uri="{FF2B5EF4-FFF2-40B4-BE49-F238E27FC236}">
                    <a16:creationId xmlns:a16="http://schemas.microsoft.com/office/drawing/2014/main" id="{7FA21DA0-1D73-49E9-9C78-642F0E626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780" y="3171754"/>
                <a:ext cx="830258" cy="616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Image result for zip file">
                <a:extLst>
                  <a:ext uri="{FF2B5EF4-FFF2-40B4-BE49-F238E27FC236}">
                    <a16:creationId xmlns:a16="http://schemas.microsoft.com/office/drawing/2014/main" id="{3F8153E2-1F68-4C79-9B45-104EC092C5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2935" y="4901024"/>
                <a:ext cx="527993" cy="527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Image result for vbs file">
                <a:extLst>
                  <a:ext uri="{FF2B5EF4-FFF2-40B4-BE49-F238E27FC236}">
                    <a16:creationId xmlns:a16="http://schemas.microsoft.com/office/drawing/2014/main" id="{D0CBDD93-D636-436A-8BC4-0DFB2845E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3479" y="4386416"/>
                <a:ext cx="520824" cy="52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Lige pilforbindelse 23">
                <a:extLst>
                  <a:ext uri="{FF2B5EF4-FFF2-40B4-BE49-F238E27FC236}">
                    <a16:creationId xmlns:a16="http://schemas.microsoft.com/office/drawing/2014/main" id="{334566CB-897F-43A9-B139-CC09A9A552A6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 flipV="1">
                <a:off x="4420928" y="4646829"/>
                <a:ext cx="762551" cy="5181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Billede 24">
                <a:extLst>
                  <a:ext uri="{FF2B5EF4-FFF2-40B4-BE49-F238E27FC236}">
                    <a16:creationId xmlns:a16="http://schemas.microsoft.com/office/drawing/2014/main" id="{03193DDD-3975-4743-83B3-30E991659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806" y="3101711"/>
                <a:ext cx="831345" cy="831345"/>
              </a:xfrm>
              <a:prstGeom prst="rect">
                <a:avLst/>
              </a:prstGeom>
            </p:spPr>
          </p:pic>
          <p:cxnSp>
            <p:nvCxnSpPr>
              <p:cNvPr id="26" name="Lige pilforbindelse 25">
                <a:extLst>
                  <a:ext uri="{FF2B5EF4-FFF2-40B4-BE49-F238E27FC236}">
                    <a16:creationId xmlns:a16="http://schemas.microsoft.com/office/drawing/2014/main" id="{4D4875A3-DEC8-40DD-B09E-21D7A0E0ED06}"/>
                  </a:ext>
                </a:extLst>
              </p:cNvPr>
              <p:cNvCxnSpPr/>
              <p:nvPr/>
            </p:nvCxnSpPr>
            <p:spPr>
              <a:xfrm>
                <a:off x="5816351" y="3517383"/>
                <a:ext cx="532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Lige pilforbindelse 26">
                <a:extLst>
                  <a:ext uri="{FF2B5EF4-FFF2-40B4-BE49-F238E27FC236}">
                    <a16:creationId xmlns:a16="http://schemas.microsoft.com/office/drawing/2014/main" id="{EA533A05-85E1-4894-AEC3-D1CBC19C04B2}"/>
                  </a:ext>
                </a:extLst>
              </p:cNvPr>
              <p:cNvCxnSpPr/>
              <p:nvPr/>
            </p:nvCxnSpPr>
            <p:spPr>
              <a:xfrm>
                <a:off x="7180151" y="3539480"/>
                <a:ext cx="5324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kstfelt 29">
              <a:extLst>
                <a:ext uri="{FF2B5EF4-FFF2-40B4-BE49-F238E27FC236}">
                  <a16:creationId xmlns:a16="http://schemas.microsoft.com/office/drawing/2014/main" id="{01A3A75A-4BC1-4121-ADFA-FC591BD88BAC}"/>
                </a:ext>
              </a:extLst>
            </p:cNvPr>
            <p:cNvSpPr txBox="1"/>
            <p:nvPr/>
          </p:nvSpPr>
          <p:spPr>
            <a:xfrm>
              <a:off x="4613954" y="2552300"/>
              <a:ext cx="207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1drv.com/11121212</a:t>
              </a:r>
            </a:p>
          </p:txBody>
        </p:sp>
        <p:sp>
          <p:nvSpPr>
            <p:cNvPr id="31" name="Tekstfelt 30">
              <a:extLst>
                <a:ext uri="{FF2B5EF4-FFF2-40B4-BE49-F238E27FC236}">
                  <a16:creationId xmlns:a16="http://schemas.microsoft.com/office/drawing/2014/main" id="{FF94A88E-1180-4226-8216-0BC1DC559D88}"/>
                </a:ext>
              </a:extLst>
            </p:cNvPr>
            <p:cNvSpPr txBox="1"/>
            <p:nvPr/>
          </p:nvSpPr>
          <p:spPr>
            <a:xfrm>
              <a:off x="4697244" y="5487591"/>
              <a:ext cx="2543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Operating Agreement.zip</a:t>
              </a:r>
            </a:p>
          </p:txBody>
        </p: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8E0E07D9-4516-4AAC-A6C2-98F9B10E3369}"/>
                </a:ext>
              </a:extLst>
            </p:cNvPr>
            <p:cNvSpPr txBox="1"/>
            <p:nvPr/>
          </p:nvSpPr>
          <p:spPr>
            <a:xfrm>
              <a:off x="7283330" y="4453742"/>
              <a:ext cx="2581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Operating Agreement.vbs</a:t>
              </a:r>
            </a:p>
          </p:txBody>
        </p: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517E410A-B4E7-42C3-92D3-9C0F0228CED7}"/>
                </a:ext>
              </a:extLst>
            </p:cNvPr>
            <p:cNvSpPr txBox="1"/>
            <p:nvPr/>
          </p:nvSpPr>
          <p:spPr>
            <a:xfrm>
              <a:off x="7875496" y="2674509"/>
              <a:ext cx="1204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Evilcorp.dk</a:t>
              </a:r>
            </a:p>
          </p:txBody>
        </p:sp>
        <p:sp>
          <p:nvSpPr>
            <p:cNvPr id="35" name="Tekstfelt 34">
              <a:extLst>
                <a:ext uri="{FF2B5EF4-FFF2-40B4-BE49-F238E27FC236}">
                  <a16:creationId xmlns:a16="http://schemas.microsoft.com/office/drawing/2014/main" id="{92EE2C5F-F924-4475-AEBD-B6AF9684DFD6}"/>
                </a:ext>
              </a:extLst>
            </p:cNvPr>
            <p:cNvSpPr txBox="1"/>
            <p:nvPr/>
          </p:nvSpPr>
          <p:spPr>
            <a:xfrm>
              <a:off x="10405423" y="3167254"/>
              <a:ext cx="144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Qbot</a:t>
              </a:r>
              <a:r>
                <a:rPr lang="da-DK" dirty="0"/>
                <a:t> </a:t>
              </a:r>
              <a:r>
                <a:rPr lang="da-DK" dirty="0" err="1"/>
                <a:t>Payload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50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6267ECA-32C3-4E65-AE2F-12827C47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Incident </a:t>
            </a:r>
            <a:r>
              <a:rPr lang="da-DK" dirty="0" err="1"/>
              <a:t>Response</a:t>
            </a:r>
            <a:r>
              <a:rPr lang="da-DK" dirty="0"/>
              <a:t> </a:t>
            </a:r>
            <a:r>
              <a:rPr lang="da-DK" dirty="0" err="1"/>
              <a:t>Process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5C21A74-4175-4066-9A52-2ECE210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B07-3004-4C41-AF7D-6D792B45902B}" type="datetime1">
              <a:rPr lang="da-DK" smtClean="0"/>
              <a:t>29-10-2020</a:t>
            </a:fld>
            <a:endParaRPr lang="da-DK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BEF22E5F-5726-4C53-BB57-B0508672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8</a:t>
            </a:fld>
            <a:endParaRPr lang="da-DK"/>
          </a:p>
        </p:txBody>
      </p:sp>
      <p:pic>
        <p:nvPicPr>
          <p:cNvPr id="22" name="Picture 2" descr="Image result for incident response triage">
            <a:extLst>
              <a:ext uri="{FF2B5EF4-FFF2-40B4-BE49-F238E27FC236}">
                <a16:creationId xmlns:a16="http://schemas.microsoft.com/office/drawing/2014/main" id="{497AEF50-074F-4D70-A21F-C5A7E91E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57" y="2027136"/>
            <a:ext cx="6517245" cy="32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7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7229-9283-4736-8913-9388F94D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Detection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FB5D02-5E54-4504-9290-1532FAC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29-10-2020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EAECE8F-D2A0-44BA-879A-0CC8EEB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44054C7-A571-435F-B666-A36B11C5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1513206"/>
            <a:ext cx="10618509" cy="45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JN DATA">
      <a:dk1>
        <a:srgbClr val="375172"/>
      </a:dk1>
      <a:lt1>
        <a:sysClr val="window" lastClr="FFFFFF"/>
      </a:lt1>
      <a:dk2>
        <a:srgbClr val="375172"/>
      </a:dk2>
      <a:lt2>
        <a:srgbClr val="D0D0D0"/>
      </a:lt2>
      <a:accent1>
        <a:srgbClr val="7AAB6D"/>
      </a:accent1>
      <a:accent2>
        <a:srgbClr val="717171"/>
      </a:accent2>
      <a:accent3>
        <a:srgbClr val="EDA154"/>
      </a:accent3>
      <a:accent4>
        <a:srgbClr val="8F82A1"/>
      </a:accent4>
      <a:accent5>
        <a:srgbClr val="7AB0D4"/>
      </a:accent5>
      <a:accent6>
        <a:srgbClr val="CC2B30"/>
      </a:accent6>
      <a:hlink>
        <a:srgbClr val="000000"/>
      </a:hlink>
      <a:folHlink>
        <a:srgbClr val="7AAB6D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JN Data_Skabelon_DK" id="{406CCBB8-BE3F-4DF8-A2DA-FC728CBCF4FD}" vid="{13F0FD97-6F5F-4050-ADBA-C900ACB64C2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c9b74b0-e3a6-4f2c-a730-a77551318880">INSITEDOCID-1788197327-33</_dlc_DocId>
    <_dlc_DocIdUrl xmlns="6c9b74b0-e3a6-4f2c-a730-a77551318880">
      <Url>https://intranet.kundedmz.jndata.dk/Skabeloner/_layouts/15/DocIdRedir.aspx?ID=INSITEDOCID-1788197327-33</Url>
      <Description>INSITEDOCID-1788197327-33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4A43227391FA489BD72432D96B8A47" ma:contentTypeVersion="1" ma:contentTypeDescription="Opret et nyt dokument." ma:contentTypeScope="" ma:versionID="ac7e52a791bbd2bf523913c8641d73e0">
  <xsd:schema xmlns:xsd="http://www.w3.org/2001/XMLSchema" xmlns:xs="http://www.w3.org/2001/XMLSchema" xmlns:p="http://schemas.microsoft.com/office/2006/metadata/properties" xmlns:ns2="6c9b74b0-e3a6-4f2c-a730-a77551318880" targetNamespace="http://schemas.microsoft.com/office/2006/metadata/properties" ma:root="true" ma:fieldsID="aef24b3e19780edee36be54573b357d5" ns2:_="">
    <xsd:import namespace="6c9b74b0-e3a6-4f2c-a730-a7755131888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b74b0-e3a6-4f2c-a730-a7755131888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64EFB1-32AC-4C96-A865-256D4A1D9EDB}">
  <ds:schemaRefs>
    <ds:schemaRef ds:uri="6c9b74b0-e3a6-4f2c-a730-a77551318880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3D2F14-0861-401F-AA7B-7FD740C88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30FB4-8BE3-4E08-BB9E-2DFC771DE44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C446966-0EF8-4A54-9284-AC0A0F524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b74b0-e3a6-4f2c-a730-a77551318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Widescreen</PresentationFormat>
  <Paragraphs>433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 2</vt:lpstr>
      <vt:lpstr>Office-tema</vt:lpstr>
      <vt:lpstr>PowerPoint-præsentation</vt:lpstr>
      <vt:lpstr>Intro to this session</vt:lpstr>
      <vt:lpstr>A little about Martin</vt:lpstr>
      <vt:lpstr>A little about David</vt:lpstr>
      <vt:lpstr>RE&amp;CT Framework</vt:lpstr>
      <vt:lpstr>VERIS</vt:lpstr>
      <vt:lpstr>Qbot Case</vt:lpstr>
      <vt:lpstr>Incident Response Process</vt:lpstr>
      <vt:lpstr>Detection</vt:lpstr>
      <vt:lpstr>Analysis</vt:lpstr>
      <vt:lpstr>Analysis</vt:lpstr>
      <vt:lpstr>How many users have been hit?</vt:lpstr>
      <vt:lpstr>Stage 3 – Analysis Card</vt:lpstr>
      <vt:lpstr>Email</vt:lpstr>
      <vt:lpstr>PowerPoint-præsentation</vt:lpstr>
      <vt:lpstr>Stage 3 – Analysis Card</vt:lpstr>
      <vt:lpstr>Files</vt:lpstr>
      <vt:lpstr>Stage 3 – Analysis Card</vt:lpstr>
      <vt:lpstr>How many users have been hit?</vt:lpstr>
      <vt:lpstr>Whats left?</vt:lpstr>
      <vt:lpstr>Was the payload successfully retrieved?</vt:lpstr>
      <vt:lpstr>Has there been an impact?</vt:lpstr>
      <vt:lpstr>Result of analysis</vt:lpstr>
      <vt:lpstr>Stage 4 - Response</vt:lpstr>
      <vt:lpstr>Stage 4 – Containment</vt:lpstr>
      <vt:lpstr>Containment</vt:lpstr>
      <vt:lpstr>Eradication</vt:lpstr>
      <vt:lpstr>Recovery</vt:lpstr>
      <vt:lpstr>Post Incident Activities - Reporting</vt:lpstr>
      <vt:lpstr>Post Incident Activities – Threat Intel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David Thejl-Clayton</dc:creator>
  <cp:lastModifiedBy>David Thejl-Clayton</cp:lastModifiedBy>
  <cp:revision>23</cp:revision>
  <dcterms:created xsi:type="dcterms:W3CDTF">2020-10-29T09:49:49Z</dcterms:created>
  <dcterms:modified xsi:type="dcterms:W3CDTF">2020-10-29T13:19:12Z</dcterms:modified>
</cp:coreProperties>
</file>