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372" r:id="rId3"/>
    <p:sldId id="430" r:id="rId4"/>
    <p:sldId id="309" r:id="rId5"/>
    <p:sldId id="378" r:id="rId6"/>
    <p:sldId id="375" r:id="rId7"/>
    <p:sldId id="428" r:id="rId8"/>
    <p:sldId id="431" r:id="rId9"/>
    <p:sldId id="432" r:id="rId10"/>
    <p:sldId id="433" r:id="rId11"/>
    <p:sldId id="260" r:id="rId12"/>
    <p:sldId id="290" r:id="rId13"/>
    <p:sldId id="373" r:id="rId14"/>
    <p:sldId id="284" r:id="rId15"/>
    <p:sldId id="380" r:id="rId16"/>
    <p:sldId id="416" r:id="rId17"/>
    <p:sldId id="397" r:id="rId18"/>
    <p:sldId id="383" r:id="rId19"/>
    <p:sldId id="434" r:id="rId20"/>
    <p:sldId id="394" r:id="rId21"/>
    <p:sldId id="404" r:id="rId22"/>
    <p:sldId id="435" r:id="rId23"/>
    <p:sldId id="398" r:id="rId24"/>
    <p:sldId id="429" r:id="rId25"/>
    <p:sldId id="401" r:id="rId26"/>
    <p:sldId id="408" r:id="rId27"/>
    <p:sldId id="402" r:id="rId28"/>
    <p:sldId id="405" r:id="rId29"/>
    <p:sldId id="406" r:id="rId30"/>
    <p:sldId id="410" r:id="rId31"/>
    <p:sldId id="387" r:id="rId32"/>
    <p:sldId id="400" r:id="rId33"/>
    <p:sldId id="419" r:id="rId34"/>
    <p:sldId id="412" r:id="rId35"/>
    <p:sldId id="436" r:id="rId36"/>
    <p:sldId id="385" r:id="rId37"/>
    <p:sldId id="413" r:id="rId38"/>
    <p:sldId id="420" r:id="rId39"/>
    <p:sldId id="414" r:id="rId40"/>
    <p:sldId id="422" r:id="rId41"/>
    <p:sldId id="415" r:id="rId42"/>
    <p:sldId id="421" r:id="rId43"/>
    <p:sldId id="417" r:id="rId44"/>
    <p:sldId id="418" r:id="rId45"/>
    <p:sldId id="423" r:id="rId46"/>
    <p:sldId id="424" r:id="rId47"/>
    <p:sldId id="426" r:id="rId48"/>
    <p:sldId id="427" r:id="rId49"/>
    <p:sldId id="425" r:id="rId50"/>
    <p:sldId id="386" r:id="rId51"/>
    <p:sldId id="388" r:id="rId52"/>
    <p:sldId id="437" r:id="rId53"/>
    <p:sldId id="389" r:id="rId54"/>
    <p:sldId id="334" r:id="rId55"/>
    <p:sldId id="39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3971" autoAdjust="0"/>
  </p:normalViewPr>
  <p:slideViewPr>
    <p:cSldViewPr snapToGrid="0">
      <p:cViewPr varScale="1">
        <p:scale>
          <a:sx n="108" d="100"/>
          <a:sy n="108" d="100"/>
        </p:scale>
        <p:origin x="101"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Sheet1!$B$1</c:f>
              <c:strCache>
                <c:ptCount val="1"/>
                <c:pt idx="0">
                  <c:v>Security Incidents per Department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F3-4855-8C3F-DE667DABAE2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5F3-4855-8C3F-DE667DABAE2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5F3-4855-8C3F-DE667DABAE2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5F3-4855-8C3F-DE667DABAE25}"/>
              </c:ext>
            </c:extLst>
          </c:dPt>
          <c:dLbls>
            <c:spPr>
              <a:solidFill>
                <a:srgbClr val="BC451B">
                  <a:lumMod val="75000"/>
                </a:srgbClr>
              </a:solidFill>
              <a:ln>
                <a:solidFill>
                  <a:srgbClr val="375172">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DK"/>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HR</c:v>
                </c:pt>
                <c:pt idx="1">
                  <c:v>Finance</c:v>
                </c:pt>
                <c:pt idx="2">
                  <c:v>Servicedesk</c:v>
                </c:pt>
                <c:pt idx="3">
                  <c:v>Marketing</c:v>
                </c:pt>
              </c:strCache>
            </c:strRef>
          </c:cat>
          <c:val>
            <c:numRef>
              <c:f>Sheet1!$B$2:$B$5</c:f>
              <c:numCache>
                <c:formatCode>General</c:formatCode>
                <c:ptCount val="4"/>
                <c:pt idx="0">
                  <c:v>10</c:v>
                </c:pt>
                <c:pt idx="1">
                  <c:v>3</c:v>
                </c:pt>
                <c:pt idx="2">
                  <c:v>1</c:v>
                </c:pt>
                <c:pt idx="3">
                  <c:v>4</c:v>
                </c:pt>
              </c:numCache>
            </c:numRef>
          </c:val>
          <c:extLst>
            <c:ext xmlns:c16="http://schemas.microsoft.com/office/drawing/2014/chart" uri="{C3380CC4-5D6E-409C-BE32-E72D297353CC}">
              <c16:uniqueId val="{00000000-ABD1-40FE-BAC0-FB38BF2AB246}"/>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753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636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0179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549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3916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2222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75037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9563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599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premsning 2">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ED3E6F2A-69F3-4EA4-A28C-DE6047D65E01}" type="datetime1">
              <a:rPr lang="da-DK" smtClean="0"/>
              <a:t>16-03-2021</a:t>
            </a:fld>
            <a:endParaRPr lang="da-DK"/>
          </a:p>
        </p:txBody>
      </p:sp>
      <p:sp>
        <p:nvSpPr>
          <p:cNvPr id="4" name="Pladsholder til slidenummer 3"/>
          <p:cNvSpPr>
            <a:spLocks noGrp="1"/>
          </p:cNvSpPr>
          <p:nvPr>
            <p:ph type="sldNum" sz="quarter" idx="12"/>
          </p:nvPr>
        </p:nvSpPr>
        <p:spPr/>
        <p:txBody>
          <a:bodyPr/>
          <a:lstStyle/>
          <a:p>
            <a:fld id="{2C3B426A-1F50-446D-80CF-59E344920DA1}" type="slidenum">
              <a:rPr lang="da-DK" smtClean="0"/>
              <a:t>‹#›</a:t>
            </a:fld>
            <a:endParaRPr lang="da-DK"/>
          </a:p>
        </p:txBody>
      </p:sp>
      <p:sp>
        <p:nvSpPr>
          <p:cNvPr id="5" name="Titel 1"/>
          <p:cNvSpPr>
            <a:spLocks noGrp="1"/>
          </p:cNvSpPr>
          <p:nvPr>
            <p:ph type="title" hasCustomPrompt="1"/>
          </p:nvPr>
        </p:nvSpPr>
        <p:spPr>
          <a:xfrm>
            <a:off x="838200" y="365125"/>
            <a:ext cx="10515600" cy="1325563"/>
          </a:xfrm>
        </p:spPr>
        <p:txBody>
          <a:bodyPr>
            <a:noAutofit/>
          </a:bodyPr>
          <a:lstStyle>
            <a:lvl1pPr>
              <a:defRPr baseline="0"/>
            </a:lvl1pPr>
          </a:lstStyle>
          <a:p>
            <a:r>
              <a:rPr lang="da-DK" dirty="0"/>
              <a:t>Skriv overskrift her</a:t>
            </a:r>
          </a:p>
        </p:txBody>
      </p:sp>
      <p:sp>
        <p:nvSpPr>
          <p:cNvPr id="18" name="Pladsholder til tekst 17"/>
          <p:cNvSpPr>
            <a:spLocks noGrp="1"/>
          </p:cNvSpPr>
          <p:nvPr>
            <p:ph type="body" sz="quarter" idx="13" hasCustomPrompt="1"/>
          </p:nvPr>
        </p:nvSpPr>
        <p:spPr>
          <a:xfrm>
            <a:off x="2206420" y="2269395"/>
            <a:ext cx="3240000" cy="514350"/>
          </a:xfrm>
        </p:spPr>
        <p:txBody>
          <a:bodyPr anchor="ctr">
            <a:noAutofit/>
          </a:bodyPr>
          <a:lstStyle>
            <a:lvl1pPr marL="0" indent="0" algn="ctr">
              <a:buNone/>
              <a:defRPr sz="2000"/>
            </a:lvl1pPr>
          </a:lstStyle>
          <a:p>
            <a:pPr lvl="0"/>
            <a:r>
              <a:rPr lang="da-DK" dirty="0"/>
              <a:t>Tekst</a:t>
            </a:r>
          </a:p>
        </p:txBody>
      </p:sp>
      <p:sp>
        <p:nvSpPr>
          <p:cNvPr id="24" name="Pladsholder til tekst 17"/>
          <p:cNvSpPr>
            <a:spLocks noGrp="1"/>
          </p:cNvSpPr>
          <p:nvPr>
            <p:ph type="body" sz="quarter" idx="14" hasCustomPrompt="1"/>
          </p:nvPr>
        </p:nvSpPr>
        <p:spPr>
          <a:xfrm>
            <a:off x="2206419" y="3405805"/>
            <a:ext cx="3240000" cy="514350"/>
          </a:xfrm>
        </p:spPr>
        <p:txBody>
          <a:bodyPr anchor="ctr">
            <a:noAutofit/>
          </a:bodyPr>
          <a:lstStyle>
            <a:lvl1pPr marL="0" indent="0" algn="ctr">
              <a:buNone/>
              <a:defRPr sz="2000"/>
            </a:lvl1pPr>
          </a:lstStyle>
          <a:p>
            <a:pPr lvl="0"/>
            <a:r>
              <a:rPr lang="da-DK" dirty="0"/>
              <a:t>Tekst</a:t>
            </a:r>
          </a:p>
        </p:txBody>
      </p:sp>
      <p:sp>
        <p:nvSpPr>
          <p:cNvPr id="25" name="Pladsholder til tekst 17"/>
          <p:cNvSpPr>
            <a:spLocks noGrp="1"/>
          </p:cNvSpPr>
          <p:nvPr>
            <p:ph type="body" sz="quarter" idx="15" hasCustomPrompt="1"/>
          </p:nvPr>
        </p:nvSpPr>
        <p:spPr>
          <a:xfrm>
            <a:off x="7753270" y="2282429"/>
            <a:ext cx="3240000" cy="514350"/>
          </a:xfrm>
        </p:spPr>
        <p:txBody>
          <a:bodyPr anchor="ctr">
            <a:noAutofit/>
          </a:bodyPr>
          <a:lstStyle>
            <a:lvl1pPr marL="0" indent="0" algn="ctr">
              <a:buNone/>
              <a:defRPr sz="2000"/>
            </a:lvl1pPr>
          </a:lstStyle>
          <a:p>
            <a:pPr lvl="0"/>
            <a:r>
              <a:rPr lang="da-DK" dirty="0"/>
              <a:t>Tekst</a:t>
            </a:r>
          </a:p>
        </p:txBody>
      </p:sp>
      <p:sp>
        <p:nvSpPr>
          <p:cNvPr id="30" name="Pladsholder til tekst 17"/>
          <p:cNvSpPr>
            <a:spLocks noGrp="1"/>
          </p:cNvSpPr>
          <p:nvPr>
            <p:ph type="body" sz="quarter" idx="16" hasCustomPrompt="1"/>
          </p:nvPr>
        </p:nvSpPr>
        <p:spPr>
          <a:xfrm>
            <a:off x="7753271" y="4542215"/>
            <a:ext cx="3240000" cy="514350"/>
          </a:xfrm>
        </p:spPr>
        <p:txBody>
          <a:bodyPr anchor="ctr">
            <a:noAutofit/>
          </a:bodyPr>
          <a:lstStyle>
            <a:lvl1pPr marL="0" indent="0" algn="ctr">
              <a:buNone/>
              <a:defRPr sz="2000"/>
            </a:lvl1pPr>
          </a:lstStyle>
          <a:p>
            <a:pPr lvl="0"/>
            <a:r>
              <a:rPr lang="da-DK" dirty="0"/>
              <a:t>Tekst</a:t>
            </a:r>
          </a:p>
        </p:txBody>
      </p:sp>
      <p:sp>
        <p:nvSpPr>
          <p:cNvPr id="31" name="Pladsholder til tekst 17"/>
          <p:cNvSpPr>
            <a:spLocks noGrp="1"/>
          </p:cNvSpPr>
          <p:nvPr>
            <p:ph type="body" sz="quarter" idx="17" hasCustomPrompt="1"/>
          </p:nvPr>
        </p:nvSpPr>
        <p:spPr>
          <a:xfrm>
            <a:off x="7753270" y="3429765"/>
            <a:ext cx="3240000" cy="514350"/>
          </a:xfrm>
        </p:spPr>
        <p:txBody>
          <a:bodyPr anchor="ctr">
            <a:noAutofit/>
          </a:bodyPr>
          <a:lstStyle>
            <a:lvl1pPr marL="0" indent="0" algn="ctr">
              <a:buNone/>
              <a:defRPr sz="2000"/>
            </a:lvl1pPr>
          </a:lstStyle>
          <a:p>
            <a:pPr lvl="0"/>
            <a:r>
              <a:rPr lang="da-DK" dirty="0"/>
              <a:t>Tekst</a:t>
            </a:r>
          </a:p>
        </p:txBody>
      </p:sp>
      <p:sp>
        <p:nvSpPr>
          <p:cNvPr id="32" name="Pladsholder til tekst 17"/>
          <p:cNvSpPr>
            <a:spLocks noGrp="1"/>
          </p:cNvSpPr>
          <p:nvPr>
            <p:ph type="body" sz="quarter" idx="18" hasCustomPrompt="1"/>
          </p:nvPr>
        </p:nvSpPr>
        <p:spPr>
          <a:xfrm>
            <a:off x="2174838" y="4542215"/>
            <a:ext cx="3240000" cy="514350"/>
          </a:xfrm>
        </p:spPr>
        <p:txBody>
          <a:bodyPr anchor="ctr">
            <a:noAutofit/>
          </a:bodyPr>
          <a:lstStyle>
            <a:lvl1pPr marL="0" indent="0" algn="ctr">
              <a:buNone/>
              <a:defRPr sz="2000"/>
            </a:lvl1pPr>
          </a:lstStyle>
          <a:p>
            <a:pPr lvl="0"/>
            <a:r>
              <a:rPr lang="da-DK" dirty="0"/>
              <a:t>Tekst</a:t>
            </a:r>
          </a:p>
        </p:txBody>
      </p:sp>
      <p:sp>
        <p:nvSpPr>
          <p:cNvPr id="6" name="Pladsholder til tekst 5"/>
          <p:cNvSpPr>
            <a:spLocks noGrp="1"/>
          </p:cNvSpPr>
          <p:nvPr>
            <p:ph type="body" sz="quarter" idx="19" hasCustomPrompt="1"/>
          </p:nvPr>
        </p:nvSpPr>
        <p:spPr>
          <a:xfrm>
            <a:off x="863601" y="2100407"/>
            <a:ext cx="900000" cy="900112"/>
          </a:xfrm>
          <a:prstGeom prst="ellipse">
            <a:avLst/>
          </a:prstGeom>
          <a:solidFill>
            <a:srgbClr val="B0A394"/>
          </a:solidFill>
        </p:spPr>
        <p:txBody>
          <a:bodyPr lIns="36000" tIns="36000" rIns="36000" bIns="36000"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7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Nr.</a:t>
            </a:r>
          </a:p>
        </p:txBody>
      </p:sp>
      <p:sp>
        <p:nvSpPr>
          <p:cNvPr id="26" name="Pladsholder til tekst 5"/>
          <p:cNvSpPr>
            <a:spLocks noGrp="1"/>
          </p:cNvSpPr>
          <p:nvPr>
            <p:ph type="body" sz="quarter" idx="20" hasCustomPrompt="1"/>
          </p:nvPr>
        </p:nvSpPr>
        <p:spPr>
          <a:xfrm>
            <a:off x="863601" y="3207577"/>
            <a:ext cx="900000" cy="900112"/>
          </a:xfrm>
          <a:prstGeom prst="ellipse">
            <a:avLst/>
          </a:prstGeom>
          <a:solidFill>
            <a:schemeClr val="accent3"/>
          </a:solidFill>
        </p:spPr>
        <p:txBody>
          <a:bodyPr lIns="36000" tIns="36000" rIns="36000" bIns="36000"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Nr.</a:t>
            </a:r>
          </a:p>
        </p:txBody>
      </p:sp>
      <p:sp>
        <p:nvSpPr>
          <p:cNvPr id="33" name="Pladsholder til tekst 5"/>
          <p:cNvSpPr>
            <a:spLocks noGrp="1"/>
          </p:cNvSpPr>
          <p:nvPr>
            <p:ph type="body" sz="quarter" idx="21" hasCustomPrompt="1"/>
          </p:nvPr>
        </p:nvSpPr>
        <p:spPr>
          <a:xfrm>
            <a:off x="863601" y="4338111"/>
            <a:ext cx="900000" cy="900112"/>
          </a:xfrm>
          <a:prstGeom prst="ellipse">
            <a:avLst/>
          </a:prstGeom>
          <a:solidFill>
            <a:srgbClr val="C7858F"/>
          </a:solidFill>
        </p:spPr>
        <p:txBody>
          <a:bodyPr lIns="36000" tIns="36000" rIns="36000" bIns="36000"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Nr.</a:t>
            </a:r>
          </a:p>
        </p:txBody>
      </p:sp>
      <p:sp>
        <p:nvSpPr>
          <p:cNvPr id="34" name="Pladsholder til tekst 5"/>
          <p:cNvSpPr>
            <a:spLocks noGrp="1"/>
          </p:cNvSpPr>
          <p:nvPr>
            <p:ph type="body" sz="quarter" idx="22" hasCustomPrompt="1"/>
          </p:nvPr>
        </p:nvSpPr>
        <p:spPr>
          <a:xfrm>
            <a:off x="6441347" y="2095517"/>
            <a:ext cx="900000" cy="900112"/>
          </a:xfrm>
          <a:prstGeom prst="ellipse">
            <a:avLst/>
          </a:prstGeom>
          <a:solidFill>
            <a:schemeClr val="accent4"/>
          </a:solidFill>
        </p:spPr>
        <p:txBody>
          <a:bodyPr lIns="36000" tIns="36000" rIns="36000" bIns="36000"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Nr.</a:t>
            </a:r>
          </a:p>
        </p:txBody>
      </p:sp>
      <p:sp>
        <p:nvSpPr>
          <p:cNvPr id="35" name="Pladsholder til tekst 5"/>
          <p:cNvSpPr>
            <a:spLocks noGrp="1"/>
          </p:cNvSpPr>
          <p:nvPr>
            <p:ph type="body" sz="quarter" idx="23" hasCustomPrompt="1"/>
          </p:nvPr>
        </p:nvSpPr>
        <p:spPr>
          <a:xfrm>
            <a:off x="6441347" y="3207577"/>
            <a:ext cx="900000" cy="900112"/>
          </a:xfrm>
          <a:prstGeom prst="ellipse">
            <a:avLst/>
          </a:prstGeom>
          <a:solidFill>
            <a:schemeClr val="accent5"/>
          </a:solidFill>
        </p:spPr>
        <p:txBody>
          <a:bodyPr lIns="36000" tIns="36000" rIns="36000" bIns="36000"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Nr.</a:t>
            </a:r>
          </a:p>
        </p:txBody>
      </p:sp>
      <p:sp>
        <p:nvSpPr>
          <p:cNvPr id="36" name="Pladsholder til tekst 5"/>
          <p:cNvSpPr>
            <a:spLocks noGrp="1"/>
          </p:cNvSpPr>
          <p:nvPr>
            <p:ph type="body" sz="quarter" idx="24" hasCustomPrompt="1"/>
          </p:nvPr>
        </p:nvSpPr>
        <p:spPr>
          <a:xfrm>
            <a:off x="6441347" y="4338111"/>
            <a:ext cx="900000" cy="900112"/>
          </a:xfrm>
          <a:prstGeom prst="ellipse">
            <a:avLst/>
          </a:prstGeom>
          <a:solidFill>
            <a:schemeClr val="accent6"/>
          </a:solidFill>
        </p:spPr>
        <p:txBody>
          <a:bodyPr lIns="36000" tIns="36000" rIns="36000" bIns="36000"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a-DK" dirty="0"/>
              <a:t>Nr.</a:t>
            </a:r>
          </a:p>
        </p:txBody>
      </p:sp>
    </p:spTree>
    <p:extLst>
      <p:ext uri="{BB962C8B-B14F-4D97-AF65-F5344CB8AC3E}">
        <p14:creationId xmlns:p14="http://schemas.microsoft.com/office/powerpoint/2010/main" val="2993741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leboble">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915B489C-8CA6-4C87-9963-74810FC33299}" type="datetime1">
              <a:rPr lang="da-DK" smtClean="0"/>
              <a:t>16-03-2021</a:t>
            </a:fld>
            <a:endParaRPr lang="da-DK"/>
          </a:p>
        </p:txBody>
      </p:sp>
      <p:sp>
        <p:nvSpPr>
          <p:cNvPr id="4" name="Pladsholder til slidenummer 3"/>
          <p:cNvSpPr>
            <a:spLocks noGrp="1"/>
          </p:cNvSpPr>
          <p:nvPr>
            <p:ph type="sldNum" sz="quarter" idx="12"/>
          </p:nvPr>
        </p:nvSpPr>
        <p:spPr/>
        <p:txBody>
          <a:bodyPr/>
          <a:lstStyle/>
          <a:p>
            <a:fld id="{2C3B426A-1F50-446D-80CF-59E344920DA1}" type="slidenum">
              <a:rPr lang="da-DK" smtClean="0"/>
              <a:t>‹#›</a:t>
            </a:fld>
            <a:endParaRPr lang="da-DK"/>
          </a:p>
        </p:txBody>
      </p:sp>
      <p:sp>
        <p:nvSpPr>
          <p:cNvPr id="11" name="Pladsholder til tekst 10"/>
          <p:cNvSpPr>
            <a:spLocks noGrp="1"/>
          </p:cNvSpPr>
          <p:nvPr>
            <p:ph type="body" sz="quarter" idx="13" hasCustomPrompt="1"/>
          </p:nvPr>
        </p:nvSpPr>
        <p:spPr>
          <a:xfrm>
            <a:off x="1444910" y="1501664"/>
            <a:ext cx="8039100" cy="3442478"/>
          </a:xfrm>
          <a:custGeom>
            <a:avLst/>
            <a:gdLst>
              <a:gd name="connsiteX0" fmla="*/ 0 w 8039100"/>
              <a:gd name="connsiteY0" fmla="*/ 495310 h 2971800"/>
              <a:gd name="connsiteX1" fmla="*/ 495310 w 8039100"/>
              <a:gd name="connsiteY1" fmla="*/ 0 h 2971800"/>
              <a:gd name="connsiteX2" fmla="*/ 1339850 w 8039100"/>
              <a:gd name="connsiteY2" fmla="*/ 0 h 2971800"/>
              <a:gd name="connsiteX3" fmla="*/ 1339850 w 8039100"/>
              <a:gd name="connsiteY3" fmla="*/ 0 h 2971800"/>
              <a:gd name="connsiteX4" fmla="*/ 3349625 w 8039100"/>
              <a:gd name="connsiteY4" fmla="*/ 0 h 2971800"/>
              <a:gd name="connsiteX5" fmla="*/ 7543790 w 8039100"/>
              <a:gd name="connsiteY5" fmla="*/ 0 h 2971800"/>
              <a:gd name="connsiteX6" fmla="*/ 8039100 w 8039100"/>
              <a:gd name="connsiteY6" fmla="*/ 495310 h 2971800"/>
              <a:gd name="connsiteX7" fmla="*/ 8039100 w 8039100"/>
              <a:gd name="connsiteY7" fmla="*/ 1733550 h 2971800"/>
              <a:gd name="connsiteX8" fmla="*/ 8039100 w 8039100"/>
              <a:gd name="connsiteY8" fmla="*/ 1733550 h 2971800"/>
              <a:gd name="connsiteX9" fmla="*/ 8039100 w 8039100"/>
              <a:gd name="connsiteY9" fmla="*/ 2476500 h 2971800"/>
              <a:gd name="connsiteX10" fmla="*/ 8039100 w 8039100"/>
              <a:gd name="connsiteY10" fmla="*/ 2476490 h 2971800"/>
              <a:gd name="connsiteX11" fmla="*/ 7543790 w 8039100"/>
              <a:gd name="connsiteY11" fmla="*/ 2971800 h 2971800"/>
              <a:gd name="connsiteX12" fmla="*/ 3349625 w 8039100"/>
              <a:gd name="connsiteY12" fmla="*/ 2971800 h 2971800"/>
              <a:gd name="connsiteX13" fmla="*/ 2344764 w 8039100"/>
              <a:gd name="connsiteY13" fmla="*/ 3343275 h 2971800"/>
              <a:gd name="connsiteX14" fmla="*/ 1339850 w 8039100"/>
              <a:gd name="connsiteY14" fmla="*/ 2971800 h 2971800"/>
              <a:gd name="connsiteX15" fmla="*/ 495310 w 8039100"/>
              <a:gd name="connsiteY15" fmla="*/ 2971800 h 2971800"/>
              <a:gd name="connsiteX16" fmla="*/ 0 w 8039100"/>
              <a:gd name="connsiteY16" fmla="*/ 2476490 h 2971800"/>
              <a:gd name="connsiteX17" fmla="*/ 0 w 8039100"/>
              <a:gd name="connsiteY17" fmla="*/ 2476500 h 2971800"/>
              <a:gd name="connsiteX18" fmla="*/ 0 w 8039100"/>
              <a:gd name="connsiteY18" fmla="*/ 1733550 h 2971800"/>
              <a:gd name="connsiteX19" fmla="*/ 0 w 8039100"/>
              <a:gd name="connsiteY19" fmla="*/ 1733550 h 2971800"/>
              <a:gd name="connsiteX20" fmla="*/ 0 w 8039100"/>
              <a:gd name="connsiteY20" fmla="*/ 495310 h 2971800"/>
              <a:gd name="connsiteX0" fmla="*/ 0 w 8039100"/>
              <a:gd name="connsiteY0" fmla="*/ 243696 h 3344324"/>
              <a:gd name="connsiteX1" fmla="*/ 495310 w 8039100"/>
              <a:gd name="connsiteY1" fmla="*/ 1049 h 3344324"/>
              <a:gd name="connsiteX2" fmla="*/ 1339850 w 8039100"/>
              <a:gd name="connsiteY2" fmla="*/ 1049 h 3344324"/>
              <a:gd name="connsiteX3" fmla="*/ 1339850 w 8039100"/>
              <a:gd name="connsiteY3" fmla="*/ 1049 h 3344324"/>
              <a:gd name="connsiteX4" fmla="*/ 3349625 w 8039100"/>
              <a:gd name="connsiteY4" fmla="*/ 1049 h 3344324"/>
              <a:gd name="connsiteX5" fmla="*/ 7543790 w 8039100"/>
              <a:gd name="connsiteY5" fmla="*/ 1049 h 3344324"/>
              <a:gd name="connsiteX6" fmla="*/ 8039100 w 8039100"/>
              <a:gd name="connsiteY6" fmla="*/ 496359 h 3344324"/>
              <a:gd name="connsiteX7" fmla="*/ 8039100 w 8039100"/>
              <a:gd name="connsiteY7" fmla="*/ 1734599 h 3344324"/>
              <a:gd name="connsiteX8" fmla="*/ 8039100 w 8039100"/>
              <a:gd name="connsiteY8" fmla="*/ 1734599 h 3344324"/>
              <a:gd name="connsiteX9" fmla="*/ 8039100 w 8039100"/>
              <a:gd name="connsiteY9" fmla="*/ 2477549 h 3344324"/>
              <a:gd name="connsiteX10" fmla="*/ 8039100 w 8039100"/>
              <a:gd name="connsiteY10" fmla="*/ 2477539 h 3344324"/>
              <a:gd name="connsiteX11" fmla="*/ 7543790 w 8039100"/>
              <a:gd name="connsiteY11" fmla="*/ 2972849 h 3344324"/>
              <a:gd name="connsiteX12" fmla="*/ 3349625 w 8039100"/>
              <a:gd name="connsiteY12" fmla="*/ 2972849 h 3344324"/>
              <a:gd name="connsiteX13" fmla="*/ 2344764 w 8039100"/>
              <a:gd name="connsiteY13" fmla="*/ 3344324 h 3344324"/>
              <a:gd name="connsiteX14" fmla="*/ 1339850 w 8039100"/>
              <a:gd name="connsiteY14" fmla="*/ 2972849 h 3344324"/>
              <a:gd name="connsiteX15" fmla="*/ 495310 w 8039100"/>
              <a:gd name="connsiteY15" fmla="*/ 2972849 h 3344324"/>
              <a:gd name="connsiteX16" fmla="*/ 0 w 8039100"/>
              <a:gd name="connsiteY16" fmla="*/ 2477539 h 3344324"/>
              <a:gd name="connsiteX17" fmla="*/ 0 w 8039100"/>
              <a:gd name="connsiteY17" fmla="*/ 2477549 h 3344324"/>
              <a:gd name="connsiteX18" fmla="*/ 0 w 8039100"/>
              <a:gd name="connsiteY18" fmla="*/ 1734599 h 3344324"/>
              <a:gd name="connsiteX19" fmla="*/ 0 w 8039100"/>
              <a:gd name="connsiteY19" fmla="*/ 1734599 h 3344324"/>
              <a:gd name="connsiteX20" fmla="*/ 0 w 8039100"/>
              <a:gd name="connsiteY20" fmla="*/ 243696 h 3344324"/>
              <a:gd name="connsiteX0" fmla="*/ 0 w 8039100"/>
              <a:gd name="connsiteY0" fmla="*/ 243696 h 3344324"/>
              <a:gd name="connsiteX1" fmla="*/ 495310 w 8039100"/>
              <a:gd name="connsiteY1" fmla="*/ 1049 h 3344324"/>
              <a:gd name="connsiteX2" fmla="*/ 1339850 w 8039100"/>
              <a:gd name="connsiteY2" fmla="*/ 1049 h 3344324"/>
              <a:gd name="connsiteX3" fmla="*/ 1339850 w 8039100"/>
              <a:gd name="connsiteY3" fmla="*/ 1049 h 3344324"/>
              <a:gd name="connsiteX4" fmla="*/ 3349625 w 8039100"/>
              <a:gd name="connsiteY4" fmla="*/ 1049 h 3344324"/>
              <a:gd name="connsiteX5" fmla="*/ 7543790 w 8039100"/>
              <a:gd name="connsiteY5" fmla="*/ 1049 h 3344324"/>
              <a:gd name="connsiteX6" fmla="*/ 8039100 w 8039100"/>
              <a:gd name="connsiteY6" fmla="*/ 496359 h 3344324"/>
              <a:gd name="connsiteX7" fmla="*/ 8039100 w 8039100"/>
              <a:gd name="connsiteY7" fmla="*/ 1734599 h 3344324"/>
              <a:gd name="connsiteX8" fmla="*/ 8039100 w 8039100"/>
              <a:gd name="connsiteY8" fmla="*/ 1734599 h 3344324"/>
              <a:gd name="connsiteX9" fmla="*/ 8039100 w 8039100"/>
              <a:gd name="connsiteY9" fmla="*/ 2477549 h 3344324"/>
              <a:gd name="connsiteX10" fmla="*/ 8039100 w 8039100"/>
              <a:gd name="connsiteY10" fmla="*/ 2477539 h 3344324"/>
              <a:gd name="connsiteX11" fmla="*/ 7543790 w 8039100"/>
              <a:gd name="connsiteY11" fmla="*/ 2972849 h 3344324"/>
              <a:gd name="connsiteX12" fmla="*/ 3349625 w 8039100"/>
              <a:gd name="connsiteY12" fmla="*/ 2972849 h 3344324"/>
              <a:gd name="connsiteX13" fmla="*/ 2344764 w 8039100"/>
              <a:gd name="connsiteY13" fmla="*/ 3344324 h 3344324"/>
              <a:gd name="connsiteX14" fmla="*/ 1339850 w 8039100"/>
              <a:gd name="connsiteY14" fmla="*/ 2972849 h 3344324"/>
              <a:gd name="connsiteX15" fmla="*/ 272026 w 8039100"/>
              <a:gd name="connsiteY15" fmla="*/ 2962216 h 3344324"/>
              <a:gd name="connsiteX16" fmla="*/ 0 w 8039100"/>
              <a:gd name="connsiteY16" fmla="*/ 2477539 h 3344324"/>
              <a:gd name="connsiteX17" fmla="*/ 0 w 8039100"/>
              <a:gd name="connsiteY17" fmla="*/ 2477549 h 3344324"/>
              <a:gd name="connsiteX18" fmla="*/ 0 w 8039100"/>
              <a:gd name="connsiteY18" fmla="*/ 1734599 h 3344324"/>
              <a:gd name="connsiteX19" fmla="*/ 0 w 8039100"/>
              <a:gd name="connsiteY19" fmla="*/ 1734599 h 3344324"/>
              <a:gd name="connsiteX20" fmla="*/ 0 w 8039100"/>
              <a:gd name="connsiteY20" fmla="*/ 243696 h 3344324"/>
              <a:gd name="connsiteX0" fmla="*/ 0 w 8039100"/>
              <a:gd name="connsiteY0" fmla="*/ 243696 h 3344324"/>
              <a:gd name="connsiteX1" fmla="*/ 495310 w 8039100"/>
              <a:gd name="connsiteY1" fmla="*/ 1049 h 3344324"/>
              <a:gd name="connsiteX2" fmla="*/ 1339850 w 8039100"/>
              <a:gd name="connsiteY2" fmla="*/ 1049 h 3344324"/>
              <a:gd name="connsiteX3" fmla="*/ 1339850 w 8039100"/>
              <a:gd name="connsiteY3" fmla="*/ 1049 h 3344324"/>
              <a:gd name="connsiteX4" fmla="*/ 3349625 w 8039100"/>
              <a:gd name="connsiteY4" fmla="*/ 1049 h 3344324"/>
              <a:gd name="connsiteX5" fmla="*/ 7660748 w 8039100"/>
              <a:gd name="connsiteY5" fmla="*/ 11682 h 3344324"/>
              <a:gd name="connsiteX6" fmla="*/ 8039100 w 8039100"/>
              <a:gd name="connsiteY6" fmla="*/ 496359 h 3344324"/>
              <a:gd name="connsiteX7" fmla="*/ 8039100 w 8039100"/>
              <a:gd name="connsiteY7" fmla="*/ 1734599 h 3344324"/>
              <a:gd name="connsiteX8" fmla="*/ 8039100 w 8039100"/>
              <a:gd name="connsiteY8" fmla="*/ 1734599 h 3344324"/>
              <a:gd name="connsiteX9" fmla="*/ 8039100 w 8039100"/>
              <a:gd name="connsiteY9" fmla="*/ 2477549 h 3344324"/>
              <a:gd name="connsiteX10" fmla="*/ 8039100 w 8039100"/>
              <a:gd name="connsiteY10" fmla="*/ 2477539 h 3344324"/>
              <a:gd name="connsiteX11" fmla="*/ 7543790 w 8039100"/>
              <a:gd name="connsiteY11" fmla="*/ 2972849 h 3344324"/>
              <a:gd name="connsiteX12" fmla="*/ 3349625 w 8039100"/>
              <a:gd name="connsiteY12" fmla="*/ 2972849 h 3344324"/>
              <a:gd name="connsiteX13" fmla="*/ 2344764 w 8039100"/>
              <a:gd name="connsiteY13" fmla="*/ 3344324 h 3344324"/>
              <a:gd name="connsiteX14" fmla="*/ 1339850 w 8039100"/>
              <a:gd name="connsiteY14" fmla="*/ 2972849 h 3344324"/>
              <a:gd name="connsiteX15" fmla="*/ 272026 w 8039100"/>
              <a:gd name="connsiteY15" fmla="*/ 2962216 h 3344324"/>
              <a:gd name="connsiteX16" fmla="*/ 0 w 8039100"/>
              <a:gd name="connsiteY16" fmla="*/ 2477539 h 3344324"/>
              <a:gd name="connsiteX17" fmla="*/ 0 w 8039100"/>
              <a:gd name="connsiteY17" fmla="*/ 2477549 h 3344324"/>
              <a:gd name="connsiteX18" fmla="*/ 0 w 8039100"/>
              <a:gd name="connsiteY18" fmla="*/ 1734599 h 3344324"/>
              <a:gd name="connsiteX19" fmla="*/ 0 w 8039100"/>
              <a:gd name="connsiteY19" fmla="*/ 1734599 h 3344324"/>
              <a:gd name="connsiteX20" fmla="*/ 0 w 8039100"/>
              <a:gd name="connsiteY20" fmla="*/ 243696 h 3344324"/>
              <a:gd name="connsiteX0" fmla="*/ 0 w 8039100"/>
              <a:gd name="connsiteY0" fmla="*/ 243696 h 3344324"/>
              <a:gd name="connsiteX1" fmla="*/ 495310 w 8039100"/>
              <a:gd name="connsiteY1" fmla="*/ 1049 h 3344324"/>
              <a:gd name="connsiteX2" fmla="*/ 1339850 w 8039100"/>
              <a:gd name="connsiteY2" fmla="*/ 1049 h 3344324"/>
              <a:gd name="connsiteX3" fmla="*/ 1339850 w 8039100"/>
              <a:gd name="connsiteY3" fmla="*/ 1049 h 3344324"/>
              <a:gd name="connsiteX4" fmla="*/ 3349625 w 8039100"/>
              <a:gd name="connsiteY4" fmla="*/ 1049 h 3344324"/>
              <a:gd name="connsiteX5" fmla="*/ 7660748 w 8039100"/>
              <a:gd name="connsiteY5" fmla="*/ 11682 h 3344324"/>
              <a:gd name="connsiteX6" fmla="*/ 8028468 w 8039100"/>
              <a:gd name="connsiteY6" fmla="*/ 443196 h 3344324"/>
              <a:gd name="connsiteX7" fmla="*/ 8039100 w 8039100"/>
              <a:gd name="connsiteY7" fmla="*/ 1734599 h 3344324"/>
              <a:gd name="connsiteX8" fmla="*/ 8039100 w 8039100"/>
              <a:gd name="connsiteY8" fmla="*/ 1734599 h 3344324"/>
              <a:gd name="connsiteX9" fmla="*/ 8039100 w 8039100"/>
              <a:gd name="connsiteY9" fmla="*/ 2477549 h 3344324"/>
              <a:gd name="connsiteX10" fmla="*/ 8039100 w 8039100"/>
              <a:gd name="connsiteY10" fmla="*/ 2477539 h 3344324"/>
              <a:gd name="connsiteX11" fmla="*/ 7543790 w 8039100"/>
              <a:gd name="connsiteY11" fmla="*/ 2972849 h 3344324"/>
              <a:gd name="connsiteX12" fmla="*/ 3349625 w 8039100"/>
              <a:gd name="connsiteY12" fmla="*/ 2972849 h 3344324"/>
              <a:gd name="connsiteX13" fmla="*/ 2344764 w 8039100"/>
              <a:gd name="connsiteY13" fmla="*/ 3344324 h 3344324"/>
              <a:gd name="connsiteX14" fmla="*/ 1339850 w 8039100"/>
              <a:gd name="connsiteY14" fmla="*/ 2972849 h 3344324"/>
              <a:gd name="connsiteX15" fmla="*/ 272026 w 8039100"/>
              <a:gd name="connsiteY15" fmla="*/ 2962216 h 3344324"/>
              <a:gd name="connsiteX16" fmla="*/ 0 w 8039100"/>
              <a:gd name="connsiteY16" fmla="*/ 2477539 h 3344324"/>
              <a:gd name="connsiteX17" fmla="*/ 0 w 8039100"/>
              <a:gd name="connsiteY17" fmla="*/ 2477549 h 3344324"/>
              <a:gd name="connsiteX18" fmla="*/ 0 w 8039100"/>
              <a:gd name="connsiteY18" fmla="*/ 1734599 h 3344324"/>
              <a:gd name="connsiteX19" fmla="*/ 0 w 8039100"/>
              <a:gd name="connsiteY19" fmla="*/ 1734599 h 3344324"/>
              <a:gd name="connsiteX20" fmla="*/ 0 w 8039100"/>
              <a:gd name="connsiteY20" fmla="*/ 243696 h 3344324"/>
              <a:gd name="connsiteX0" fmla="*/ 0 w 8039100"/>
              <a:gd name="connsiteY0" fmla="*/ 243696 h 3344324"/>
              <a:gd name="connsiteX1" fmla="*/ 495310 w 8039100"/>
              <a:gd name="connsiteY1" fmla="*/ 1049 h 3344324"/>
              <a:gd name="connsiteX2" fmla="*/ 1339850 w 8039100"/>
              <a:gd name="connsiteY2" fmla="*/ 1049 h 3344324"/>
              <a:gd name="connsiteX3" fmla="*/ 1339850 w 8039100"/>
              <a:gd name="connsiteY3" fmla="*/ 1049 h 3344324"/>
              <a:gd name="connsiteX4" fmla="*/ 3349625 w 8039100"/>
              <a:gd name="connsiteY4" fmla="*/ 1049 h 3344324"/>
              <a:gd name="connsiteX5" fmla="*/ 7660748 w 8039100"/>
              <a:gd name="connsiteY5" fmla="*/ 11682 h 3344324"/>
              <a:gd name="connsiteX6" fmla="*/ 8028468 w 8039100"/>
              <a:gd name="connsiteY6" fmla="*/ 443196 h 3344324"/>
              <a:gd name="connsiteX7" fmla="*/ 8039100 w 8039100"/>
              <a:gd name="connsiteY7" fmla="*/ 1734599 h 3344324"/>
              <a:gd name="connsiteX8" fmla="*/ 8039100 w 8039100"/>
              <a:gd name="connsiteY8" fmla="*/ 1734599 h 3344324"/>
              <a:gd name="connsiteX9" fmla="*/ 8039100 w 8039100"/>
              <a:gd name="connsiteY9" fmla="*/ 2477549 h 3344324"/>
              <a:gd name="connsiteX10" fmla="*/ 8039100 w 8039100"/>
              <a:gd name="connsiteY10" fmla="*/ 2551967 h 3344324"/>
              <a:gd name="connsiteX11" fmla="*/ 7543790 w 8039100"/>
              <a:gd name="connsiteY11" fmla="*/ 2972849 h 3344324"/>
              <a:gd name="connsiteX12" fmla="*/ 3349625 w 8039100"/>
              <a:gd name="connsiteY12" fmla="*/ 2972849 h 3344324"/>
              <a:gd name="connsiteX13" fmla="*/ 2344764 w 8039100"/>
              <a:gd name="connsiteY13" fmla="*/ 3344324 h 3344324"/>
              <a:gd name="connsiteX14" fmla="*/ 1339850 w 8039100"/>
              <a:gd name="connsiteY14" fmla="*/ 2972849 h 3344324"/>
              <a:gd name="connsiteX15" fmla="*/ 272026 w 8039100"/>
              <a:gd name="connsiteY15" fmla="*/ 2962216 h 3344324"/>
              <a:gd name="connsiteX16" fmla="*/ 0 w 8039100"/>
              <a:gd name="connsiteY16" fmla="*/ 2477539 h 3344324"/>
              <a:gd name="connsiteX17" fmla="*/ 0 w 8039100"/>
              <a:gd name="connsiteY17" fmla="*/ 2477549 h 3344324"/>
              <a:gd name="connsiteX18" fmla="*/ 0 w 8039100"/>
              <a:gd name="connsiteY18" fmla="*/ 1734599 h 3344324"/>
              <a:gd name="connsiteX19" fmla="*/ 0 w 8039100"/>
              <a:gd name="connsiteY19" fmla="*/ 1734599 h 3344324"/>
              <a:gd name="connsiteX20" fmla="*/ 0 w 8039100"/>
              <a:gd name="connsiteY20" fmla="*/ 243696 h 3344324"/>
              <a:gd name="connsiteX0" fmla="*/ 0 w 8039100"/>
              <a:gd name="connsiteY0" fmla="*/ 243696 h 3397280"/>
              <a:gd name="connsiteX1" fmla="*/ 495310 w 8039100"/>
              <a:gd name="connsiteY1" fmla="*/ 1049 h 3397280"/>
              <a:gd name="connsiteX2" fmla="*/ 1339850 w 8039100"/>
              <a:gd name="connsiteY2" fmla="*/ 1049 h 3397280"/>
              <a:gd name="connsiteX3" fmla="*/ 1339850 w 8039100"/>
              <a:gd name="connsiteY3" fmla="*/ 1049 h 3397280"/>
              <a:gd name="connsiteX4" fmla="*/ 3349625 w 8039100"/>
              <a:gd name="connsiteY4" fmla="*/ 1049 h 3397280"/>
              <a:gd name="connsiteX5" fmla="*/ 7660748 w 8039100"/>
              <a:gd name="connsiteY5" fmla="*/ 11682 h 3397280"/>
              <a:gd name="connsiteX6" fmla="*/ 8028468 w 8039100"/>
              <a:gd name="connsiteY6" fmla="*/ 443196 h 3397280"/>
              <a:gd name="connsiteX7" fmla="*/ 8039100 w 8039100"/>
              <a:gd name="connsiteY7" fmla="*/ 1734599 h 3397280"/>
              <a:gd name="connsiteX8" fmla="*/ 8039100 w 8039100"/>
              <a:gd name="connsiteY8" fmla="*/ 1734599 h 3397280"/>
              <a:gd name="connsiteX9" fmla="*/ 8039100 w 8039100"/>
              <a:gd name="connsiteY9" fmla="*/ 2477549 h 3397280"/>
              <a:gd name="connsiteX10" fmla="*/ 8039100 w 8039100"/>
              <a:gd name="connsiteY10" fmla="*/ 2551967 h 3397280"/>
              <a:gd name="connsiteX11" fmla="*/ 7543790 w 8039100"/>
              <a:gd name="connsiteY11" fmla="*/ 2972849 h 3397280"/>
              <a:gd name="connsiteX12" fmla="*/ 3349625 w 8039100"/>
              <a:gd name="connsiteY12" fmla="*/ 2972849 h 3397280"/>
              <a:gd name="connsiteX13" fmla="*/ 1015694 w 8039100"/>
              <a:gd name="connsiteY13" fmla="*/ 3397280 h 3397280"/>
              <a:gd name="connsiteX14" fmla="*/ 1339850 w 8039100"/>
              <a:gd name="connsiteY14" fmla="*/ 2972849 h 3397280"/>
              <a:gd name="connsiteX15" fmla="*/ 272026 w 8039100"/>
              <a:gd name="connsiteY15" fmla="*/ 2962216 h 3397280"/>
              <a:gd name="connsiteX16" fmla="*/ 0 w 8039100"/>
              <a:gd name="connsiteY16" fmla="*/ 2477539 h 3397280"/>
              <a:gd name="connsiteX17" fmla="*/ 0 w 8039100"/>
              <a:gd name="connsiteY17" fmla="*/ 2477549 h 3397280"/>
              <a:gd name="connsiteX18" fmla="*/ 0 w 8039100"/>
              <a:gd name="connsiteY18" fmla="*/ 1734599 h 3397280"/>
              <a:gd name="connsiteX19" fmla="*/ 0 w 8039100"/>
              <a:gd name="connsiteY19" fmla="*/ 1734599 h 3397280"/>
              <a:gd name="connsiteX20" fmla="*/ 0 w 8039100"/>
              <a:gd name="connsiteY20" fmla="*/ 243696 h 3397280"/>
              <a:gd name="connsiteX0" fmla="*/ 0 w 8039100"/>
              <a:gd name="connsiteY0" fmla="*/ 243696 h 3397280"/>
              <a:gd name="connsiteX1" fmla="*/ 495310 w 8039100"/>
              <a:gd name="connsiteY1" fmla="*/ 1049 h 3397280"/>
              <a:gd name="connsiteX2" fmla="*/ 1339850 w 8039100"/>
              <a:gd name="connsiteY2" fmla="*/ 1049 h 3397280"/>
              <a:gd name="connsiteX3" fmla="*/ 1339850 w 8039100"/>
              <a:gd name="connsiteY3" fmla="*/ 1049 h 3397280"/>
              <a:gd name="connsiteX4" fmla="*/ 3349625 w 8039100"/>
              <a:gd name="connsiteY4" fmla="*/ 1049 h 3397280"/>
              <a:gd name="connsiteX5" fmla="*/ 7660748 w 8039100"/>
              <a:gd name="connsiteY5" fmla="*/ 11682 h 3397280"/>
              <a:gd name="connsiteX6" fmla="*/ 8028468 w 8039100"/>
              <a:gd name="connsiteY6" fmla="*/ 443196 h 3397280"/>
              <a:gd name="connsiteX7" fmla="*/ 8039100 w 8039100"/>
              <a:gd name="connsiteY7" fmla="*/ 1734599 h 3397280"/>
              <a:gd name="connsiteX8" fmla="*/ 8039100 w 8039100"/>
              <a:gd name="connsiteY8" fmla="*/ 1734599 h 3397280"/>
              <a:gd name="connsiteX9" fmla="*/ 8039100 w 8039100"/>
              <a:gd name="connsiteY9" fmla="*/ 2477549 h 3397280"/>
              <a:gd name="connsiteX10" fmla="*/ 8039100 w 8039100"/>
              <a:gd name="connsiteY10" fmla="*/ 2551967 h 3397280"/>
              <a:gd name="connsiteX11" fmla="*/ 7543790 w 8039100"/>
              <a:gd name="connsiteY11" fmla="*/ 2972849 h 3397280"/>
              <a:gd name="connsiteX12" fmla="*/ 3349625 w 8039100"/>
              <a:gd name="connsiteY12" fmla="*/ 2972849 h 3397280"/>
              <a:gd name="connsiteX13" fmla="*/ 1015694 w 8039100"/>
              <a:gd name="connsiteY13" fmla="*/ 3397280 h 3397280"/>
              <a:gd name="connsiteX14" fmla="*/ 265962 w 8039100"/>
              <a:gd name="connsiteY14" fmla="*/ 2983441 h 3397280"/>
              <a:gd name="connsiteX15" fmla="*/ 272026 w 8039100"/>
              <a:gd name="connsiteY15" fmla="*/ 2962216 h 3397280"/>
              <a:gd name="connsiteX16" fmla="*/ 0 w 8039100"/>
              <a:gd name="connsiteY16" fmla="*/ 2477539 h 3397280"/>
              <a:gd name="connsiteX17" fmla="*/ 0 w 8039100"/>
              <a:gd name="connsiteY17" fmla="*/ 2477549 h 3397280"/>
              <a:gd name="connsiteX18" fmla="*/ 0 w 8039100"/>
              <a:gd name="connsiteY18" fmla="*/ 1734599 h 3397280"/>
              <a:gd name="connsiteX19" fmla="*/ 0 w 8039100"/>
              <a:gd name="connsiteY19" fmla="*/ 1734599 h 3397280"/>
              <a:gd name="connsiteX20" fmla="*/ 0 w 8039100"/>
              <a:gd name="connsiteY20" fmla="*/ 243696 h 3397280"/>
              <a:gd name="connsiteX0" fmla="*/ 0 w 8039100"/>
              <a:gd name="connsiteY0" fmla="*/ 243696 h 3397280"/>
              <a:gd name="connsiteX1" fmla="*/ 495310 w 8039100"/>
              <a:gd name="connsiteY1" fmla="*/ 1049 h 3397280"/>
              <a:gd name="connsiteX2" fmla="*/ 1339850 w 8039100"/>
              <a:gd name="connsiteY2" fmla="*/ 1049 h 3397280"/>
              <a:gd name="connsiteX3" fmla="*/ 1339850 w 8039100"/>
              <a:gd name="connsiteY3" fmla="*/ 1049 h 3397280"/>
              <a:gd name="connsiteX4" fmla="*/ 3349625 w 8039100"/>
              <a:gd name="connsiteY4" fmla="*/ 1049 h 3397280"/>
              <a:gd name="connsiteX5" fmla="*/ 7660748 w 8039100"/>
              <a:gd name="connsiteY5" fmla="*/ 11682 h 3397280"/>
              <a:gd name="connsiteX6" fmla="*/ 8028468 w 8039100"/>
              <a:gd name="connsiteY6" fmla="*/ 443196 h 3397280"/>
              <a:gd name="connsiteX7" fmla="*/ 8039100 w 8039100"/>
              <a:gd name="connsiteY7" fmla="*/ 1734599 h 3397280"/>
              <a:gd name="connsiteX8" fmla="*/ 8039100 w 8039100"/>
              <a:gd name="connsiteY8" fmla="*/ 1734599 h 3397280"/>
              <a:gd name="connsiteX9" fmla="*/ 8039100 w 8039100"/>
              <a:gd name="connsiteY9" fmla="*/ 2477549 h 3397280"/>
              <a:gd name="connsiteX10" fmla="*/ 8039100 w 8039100"/>
              <a:gd name="connsiteY10" fmla="*/ 2551967 h 3397280"/>
              <a:gd name="connsiteX11" fmla="*/ 7543790 w 8039100"/>
              <a:gd name="connsiteY11" fmla="*/ 2972849 h 3397280"/>
              <a:gd name="connsiteX12" fmla="*/ 1318807 w 8039100"/>
              <a:gd name="connsiteY12" fmla="*/ 3004623 h 3397280"/>
              <a:gd name="connsiteX13" fmla="*/ 1015694 w 8039100"/>
              <a:gd name="connsiteY13" fmla="*/ 3397280 h 3397280"/>
              <a:gd name="connsiteX14" fmla="*/ 265962 w 8039100"/>
              <a:gd name="connsiteY14" fmla="*/ 2983441 h 3397280"/>
              <a:gd name="connsiteX15" fmla="*/ 272026 w 8039100"/>
              <a:gd name="connsiteY15" fmla="*/ 2962216 h 3397280"/>
              <a:gd name="connsiteX16" fmla="*/ 0 w 8039100"/>
              <a:gd name="connsiteY16" fmla="*/ 2477539 h 3397280"/>
              <a:gd name="connsiteX17" fmla="*/ 0 w 8039100"/>
              <a:gd name="connsiteY17" fmla="*/ 2477549 h 3397280"/>
              <a:gd name="connsiteX18" fmla="*/ 0 w 8039100"/>
              <a:gd name="connsiteY18" fmla="*/ 1734599 h 3397280"/>
              <a:gd name="connsiteX19" fmla="*/ 0 w 8039100"/>
              <a:gd name="connsiteY19" fmla="*/ 1734599 h 3397280"/>
              <a:gd name="connsiteX20" fmla="*/ 0 w 8039100"/>
              <a:gd name="connsiteY20" fmla="*/ 243696 h 3397280"/>
              <a:gd name="connsiteX0" fmla="*/ 0 w 8039100"/>
              <a:gd name="connsiteY0" fmla="*/ 243696 h 3386689"/>
              <a:gd name="connsiteX1" fmla="*/ 495310 w 8039100"/>
              <a:gd name="connsiteY1" fmla="*/ 1049 h 3386689"/>
              <a:gd name="connsiteX2" fmla="*/ 1339850 w 8039100"/>
              <a:gd name="connsiteY2" fmla="*/ 1049 h 3386689"/>
              <a:gd name="connsiteX3" fmla="*/ 1339850 w 8039100"/>
              <a:gd name="connsiteY3" fmla="*/ 1049 h 3386689"/>
              <a:gd name="connsiteX4" fmla="*/ 3349625 w 8039100"/>
              <a:gd name="connsiteY4" fmla="*/ 1049 h 3386689"/>
              <a:gd name="connsiteX5" fmla="*/ 7660748 w 8039100"/>
              <a:gd name="connsiteY5" fmla="*/ 11682 h 3386689"/>
              <a:gd name="connsiteX6" fmla="*/ 8028468 w 8039100"/>
              <a:gd name="connsiteY6" fmla="*/ 443196 h 3386689"/>
              <a:gd name="connsiteX7" fmla="*/ 8039100 w 8039100"/>
              <a:gd name="connsiteY7" fmla="*/ 1734599 h 3386689"/>
              <a:gd name="connsiteX8" fmla="*/ 8039100 w 8039100"/>
              <a:gd name="connsiteY8" fmla="*/ 1734599 h 3386689"/>
              <a:gd name="connsiteX9" fmla="*/ 8039100 w 8039100"/>
              <a:gd name="connsiteY9" fmla="*/ 2477549 h 3386689"/>
              <a:gd name="connsiteX10" fmla="*/ 8039100 w 8039100"/>
              <a:gd name="connsiteY10" fmla="*/ 2551967 h 3386689"/>
              <a:gd name="connsiteX11" fmla="*/ 7543790 w 8039100"/>
              <a:gd name="connsiteY11" fmla="*/ 2972849 h 3386689"/>
              <a:gd name="connsiteX12" fmla="*/ 1318807 w 8039100"/>
              <a:gd name="connsiteY12" fmla="*/ 3004623 h 3386689"/>
              <a:gd name="connsiteX13" fmla="*/ 196987 w 8039100"/>
              <a:gd name="connsiteY13" fmla="*/ 3386689 h 3386689"/>
              <a:gd name="connsiteX14" fmla="*/ 265962 w 8039100"/>
              <a:gd name="connsiteY14" fmla="*/ 2983441 h 3386689"/>
              <a:gd name="connsiteX15" fmla="*/ 272026 w 8039100"/>
              <a:gd name="connsiteY15" fmla="*/ 2962216 h 3386689"/>
              <a:gd name="connsiteX16" fmla="*/ 0 w 8039100"/>
              <a:gd name="connsiteY16" fmla="*/ 2477539 h 3386689"/>
              <a:gd name="connsiteX17" fmla="*/ 0 w 8039100"/>
              <a:gd name="connsiteY17" fmla="*/ 2477549 h 3386689"/>
              <a:gd name="connsiteX18" fmla="*/ 0 w 8039100"/>
              <a:gd name="connsiteY18" fmla="*/ 1734599 h 3386689"/>
              <a:gd name="connsiteX19" fmla="*/ 0 w 8039100"/>
              <a:gd name="connsiteY19" fmla="*/ 1734599 h 3386689"/>
              <a:gd name="connsiteX20" fmla="*/ 0 w 8039100"/>
              <a:gd name="connsiteY20" fmla="*/ 243696 h 3386689"/>
              <a:gd name="connsiteX0" fmla="*/ 0 w 8039100"/>
              <a:gd name="connsiteY0" fmla="*/ 243696 h 3386689"/>
              <a:gd name="connsiteX1" fmla="*/ 495310 w 8039100"/>
              <a:gd name="connsiteY1" fmla="*/ 1049 h 3386689"/>
              <a:gd name="connsiteX2" fmla="*/ 1339850 w 8039100"/>
              <a:gd name="connsiteY2" fmla="*/ 1049 h 3386689"/>
              <a:gd name="connsiteX3" fmla="*/ 1339850 w 8039100"/>
              <a:gd name="connsiteY3" fmla="*/ 1049 h 3386689"/>
              <a:gd name="connsiteX4" fmla="*/ 3349625 w 8039100"/>
              <a:gd name="connsiteY4" fmla="*/ 1049 h 3386689"/>
              <a:gd name="connsiteX5" fmla="*/ 7660748 w 8039100"/>
              <a:gd name="connsiteY5" fmla="*/ 11682 h 3386689"/>
              <a:gd name="connsiteX6" fmla="*/ 8028468 w 8039100"/>
              <a:gd name="connsiteY6" fmla="*/ 443196 h 3386689"/>
              <a:gd name="connsiteX7" fmla="*/ 8039100 w 8039100"/>
              <a:gd name="connsiteY7" fmla="*/ 1734599 h 3386689"/>
              <a:gd name="connsiteX8" fmla="*/ 8039100 w 8039100"/>
              <a:gd name="connsiteY8" fmla="*/ 1734599 h 3386689"/>
              <a:gd name="connsiteX9" fmla="*/ 8039100 w 8039100"/>
              <a:gd name="connsiteY9" fmla="*/ 2477549 h 3386689"/>
              <a:gd name="connsiteX10" fmla="*/ 8039100 w 8039100"/>
              <a:gd name="connsiteY10" fmla="*/ 2551967 h 3386689"/>
              <a:gd name="connsiteX11" fmla="*/ 7543790 w 8039100"/>
              <a:gd name="connsiteY11" fmla="*/ 2972849 h 3386689"/>
              <a:gd name="connsiteX12" fmla="*/ 1318807 w 8039100"/>
              <a:gd name="connsiteY12" fmla="*/ 3004623 h 3386689"/>
              <a:gd name="connsiteX13" fmla="*/ 196987 w 8039100"/>
              <a:gd name="connsiteY13" fmla="*/ 3386689 h 3386689"/>
              <a:gd name="connsiteX14" fmla="*/ 265962 w 8039100"/>
              <a:gd name="connsiteY14" fmla="*/ 2983441 h 3386689"/>
              <a:gd name="connsiteX15" fmla="*/ 314556 w 8039100"/>
              <a:gd name="connsiteY15" fmla="*/ 2983398 h 3386689"/>
              <a:gd name="connsiteX16" fmla="*/ 0 w 8039100"/>
              <a:gd name="connsiteY16" fmla="*/ 2477539 h 3386689"/>
              <a:gd name="connsiteX17" fmla="*/ 0 w 8039100"/>
              <a:gd name="connsiteY17" fmla="*/ 2477549 h 3386689"/>
              <a:gd name="connsiteX18" fmla="*/ 0 w 8039100"/>
              <a:gd name="connsiteY18" fmla="*/ 1734599 h 3386689"/>
              <a:gd name="connsiteX19" fmla="*/ 0 w 8039100"/>
              <a:gd name="connsiteY19" fmla="*/ 1734599 h 3386689"/>
              <a:gd name="connsiteX20" fmla="*/ 0 w 8039100"/>
              <a:gd name="connsiteY20" fmla="*/ 243696 h 3386689"/>
              <a:gd name="connsiteX0" fmla="*/ 0 w 8039100"/>
              <a:gd name="connsiteY0" fmla="*/ 243696 h 3429054"/>
              <a:gd name="connsiteX1" fmla="*/ 495310 w 8039100"/>
              <a:gd name="connsiteY1" fmla="*/ 1049 h 3429054"/>
              <a:gd name="connsiteX2" fmla="*/ 1339850 w 8039100"/>
              <a:gd name="connsiteY2" fmla="*/ 1049 h 3429054"/>
              <a:gd name="connsiteX3" fmla="*/ 1339850 w 8039100"/>
              <a:gd name="connsiteY3" fmla="*/ 1049 h 3429054"/>
              <a:gd name="connsiteX4" fmla="*/ 3349625 w 8039100"/>
              <a:gd name="connsiteY4" fmla="*/ 1049 h 3429054"/>
              <a:gd name="connsiteX5" fmla="*/ 7660748 w 8039100"/>
              <a:gd name="connsiteY5" fmla="*/ 11682 h 3429054"/>
              <a:gd name="connsiteX6" fmla="*/ 8028468 w 8039100"/>
              <a:gd name="connsiteY6" fmla="*/ 443196 h 3429054"/>
              <a:gd name="connsiteX7" fmla="*/ 8039100 w 8039100"/>
              <a:gd name="connsiteY7" fmla="*/ 1734599 h 3429054"/>
              <a:gd name="connsiteX8" fmla="*/ 8039100 w 8039100"/>
              <a:gd name="connsiteY8" fmla="*/ 1734599 h 3429054"/>
              <a:gd name="connsiteX9" fmla="*/ 8039100 w 8039100"/>
              <a:gd name="connsiteY9" fmla="*/ 2477549 h 3429054"/>
              <a:gd name="connsiteX10" fmla="*/ 8039100 w 8039100"/>
              <a:gd name="connsiteY10" fmla="*/ 2551967 h 3429054"/>
              <a:gd name="connsiteX11" fmla="*/ 7543790 w 8039100"/>
              <a:gd name="connsiteY11" fmla="*/ 2972849 h 3429054"/>
              <a:gd name="connsiteX12" fmla="*/ 1318807 w 8039100"/>
              <a:gd name="connsiteY12" fmla="*/ 3004623 h 3429054"/>
              <a:gd name="connsiteX13" fmla="*/ 335210 w 8039100"/>
              <a:gd name="connsiteY13" fmla="*/ 3429054 h 3429054"/>
              <a:gd name="connsiteX14" fmla="*/ 265962 w 8039100"/>
              <a:gd name="connsiteY14" fmla="*/ 2983441 h 3429054"/>
              <a:gd name="connsiteX15" fmla="*/ 314556 w 8039100"/>
              <a:gd name="connsiteY15" fmla="*/ 2983398 h 3429054"/>
              <a:gd name="connsiteX16" fmla="*/ 0 w 8039100"/>
              <a:gd name="connsiteY16" fmla="*/ 2477539 h 3429054"/>
              <a:gd name="connsiteX17" fmla="*/ 0 w 8039100"/>
              <a:gd name="connsiteY17" fmla="*/ 2477549 h 3429054"/>
              <a:gd name="connsiteX18" fmla="*/ 0 w 8039100"/>
              <a:gd name="connsiteY18" fmla="*/ 1734599 h 3429054"/>
              <a:gd name="connsiteX19" fmla="*/ 0 w 8039100"/>
              <a:gd name="connsiteY19" fmla="*/ 1734599 h 3429054"/>
              <a:gd name="connsiteX20" fmla="*/ 0 w 8039100"/>
              <a:gd name="connsiteY20" fmla="*/ 243696 h 3429054"/>
              <a:gd name="connsiteX0" fmla="*/ 0 w 8039100"/>
              <a:gd name="connsiteY0" fmla="*/ 243696 h 3429054"/>
              <a:gd name="connsiteX1" fmla="*/ 495310 w 8039100"/>
              <a:gd name="connsiteY1" fmla="*/ 1049 h 3429054"/>
              <a:gd name="connsiteX2" fmla="*/ 1339850 w 8039100"/>
              <a:gd name="connsiteY2" fmla="*/ 1049 h 3429054"/>
              <a:gd name="connsiteX3" fmla="*/ 1339850 w 8039100"/>
              <a:gd name="connsiteY3" fmla="*/ 1049 h 3429054"/>
              <a:gd name="connsiteX4" fmla="*/ 3349625 w 8039100"/>
              <a:gd name="connsiteY4" fmla="*/ 1049 h 3429054"/>
              <a:gd name="connsiteX5" fmla="*/ 7660748 w 8039100"/>
              <a:gd name="connsiteY5" fmla="*/ 11682 h 3429054"/>
              <a:gd name="connsiteX6" fmla="*/ 8028468 w 8039100"/>
              <a:gd name="connsiteY6" fmla="*/ 443196 h 3429054"/>
              <a:gd name="connsiteX7" fmla="*/ 8039100 w 8039100"/>
              <a:gd name="connsiteY7" fmla="*/ 1734599 h 3429054"/>
              <a:gd name="connsiteX8" fmla="*/ 8039100 w 8039100"/>
              <a:gd name="connsiteY8" fmla="*/ 1734599 h 3429054"/>
              <a:gd name="connsiteX9" fmla="*/ 8039100 w 8039100"/>
              <a:gd name="connsiteY9" fmla="*/ 2477549 h 3429054"/>
              <a:gd name="connsiteX10" fmla="*/ 8039100 w 8039100"/>
              <a:gd name="connsiteY10" fmla="*/ 2551967 h 3429054"/>
              <a:gd name="connsiteX11" fmla="*/ 7543790 w 8039100"/>
              <a:gd name="connsiteY11" fmla="*/ 2972849 h 3429054"/>
              <a:gd name="connsiteX12" fmla="*/ 1318807 w 8039100"/>
              <a:gd name="connsiteY12" fmla="*/ 3004623 h 3429054"/>
              <a:gd name="connsiteX13" fmla="*/ 335210 w 8039100"/>
              <a:gd name="connsiteY13" fmla="*/ 3429054 h 3429054"/>
              <a:gd name="connsiteX14" fmla="*/ 489246 w 8039100"/>
              <a:gd name="connsiteY14" fmla="*/ 3025806 h 3429054"/>
              <a:gd name="connsiteX15" fmla="*/ 314556 w 8039100"/>
              <a:gd name="connsiteY15" fmla="*/ 2983398 h 3429054"/>
              <a:gd name="connsiteX16" fmla="*/ 0 w 8039100"/>
              <a:gd name="connsiteY16" fmla="*/ 2477539 h 3429054"/>
              <a:gd name="connsiteX17" fmla="*/ 0 w 8039100"/>
              <a:gd name="connsiteY17" fmla="*/ 2477549 h 3429054"/>
              <a:gd name="connsiteX18" fmla="*/ 0 w 8039100"/>
              <a:gd name="connsiteY18" fmla="*/ 1734599 h 3429054"/>
              <a:gd name="connsiteX19" fmla="*/ 0 w 8039100"/>
              <a:gd name="connsiteY19" fmla="*/ 1734599 h 3429054"/>
              <a:gd name="connsiteX20" fmla="*/ 0 w 8039100"/>
              <a:gd name="connsiteY20" fmla="*/ 243696 h 3429054"/>
              <a:gd name="connsiteX0" fmla="*/ 0 w 8039100"/>
              <a:gd name="connsiteY0" fmla="*/ 243696 h 3429054"/>
              <a:gd name="connsiteX1" fmla="*/ 495310 w 8039100"/>
              <a:gd name="connsiteY1" fmla="*/ 1049 h 3429054"/>
              <a:gd name="connsiteX2" fmla="*/ 1339850 w 8039100"/>
              <a:gd name="connsiteY2" fmla="*/ 1049 h 3429054"/>
              <a:gd name="connsiteX3" fmla="*/ 1339850 w 8039100"/>
              <a:gd name="connsiteY3" fmla="*/ 1049 h 3429054"/>
              <a:gd name="connsiteX4" fmla="*/ 3349625 w 8039100"/>
              <a:gd name="connsiteY4" fmla="*/ 1049 h 3429054"/>
              <a:gd name="connsiteX5" fmla="*/ 7660748 w 8039100"/>
              <a:gd name="connsiteY5" fmla="*/ 11682 h 3429054"/>
              <a:gd name="connsiteX6" fmla="*/ 8028468 w 8039100"/>
              <a:gd name="connsiteY6" fmla="*/ 443196 h 3429054"/>
              <a:gd name="connsiteX7" fmla="*/ 8039100 w 8039100"/>
              <a:gd name="connsiteY7" fmla="*/ 1734599 h 3429054"/>
              <a:gd name="connsiteX8" fmla="*/ 8039100 w 8039100"/>
              <a:gd name="connsiteY8" fmla="*/ 1734599 h 3429054"/>
              <a:gd name="connsiteX9" fmla="*/ 8039100 w 8039100"/>
              <a:gd name="connsiteY9" fmla="*/ 2477549 h 3429054"/>
              <a:gd name="connsiteX10" fmla="*/ 8039100 w 8039100"/>
              <a:gd name="connsiteY10" fmla="*/ 2551967 h 3429054"/>
              <a:gd name="connsiteX11" fmla="*/ 7543790 w 8039100"/>
              <a:gd name="connsiteY11" fmla="*/ 2972849 h 3429054"/>
              <a:gd name="connsiteX12" fmla="*/ 1318807 w 8039100"/>
              <a:gd name="connsiteY12" fmla="*/ 3004623 h 3429054"/>
              <a:gd name="connsiteX13" fmla="*/ 335210 w 8039100"/>
              <a:gd name="connsiteY13" fmla="*/ 3429054 h 3429054"/>
              <a:gd name="connsiteX14" fmla="*/ 489246 w 8039100"/>
              <a:gd name="connsiteY14" fmla="*/ 2983441 h 3429054"/>
              <a:gd name="connsiteX15" fmla="*/ 314556 w 8039100"/>
              <a:gd name="connsiteY15" fmla="*/ 2983398 h 3429054"/>
              <a:gd name="connsiteX16" fmla="*/ 0 w 8039100"/>
              <a:gd name="connsiteY16" fmla="*/ 2477539 h 3429054"/>
              <a:gd name="connsiteX17" fmla="*/ 0 w 8039100"/>
              <a:gd name="connsiteY17" fmla="*/ 2477549 h 3429054"/>
              <a:gd name="connsiteX18" fmla="*/ 0 w 8039100"/>
              <a:gd name="connsiteY18" fmla="*/ 1734599 h 3429054"/>
              <a:gd name="connsiteX19" fmla="*/ 0 w 8039100"/>
              <a:gd name="connsiteY19" fmla="*/ 1734599 h 3429054"/>
              <a:gd name="connsiteX20" fmla="*/ 0 w 8039100"/>
              <a:gd name="connsiteY20" fmla="*/ 243696 h 3429054"/>
              <a:gd name="connsiteX0" fmla="*/ 0 w 8039100"/>
              <a:gd name="connsiteY0" fmla="*/ 243696 h 3429054"/>
              <a:gd name="connsiteX1" fmla="*/ 495310 w 8039100"/>
              <a:gd name="connsiteY1" fmla="*/ 1049 h 3429054"/>
              <a:gd name="connsiteX2" fmla="*/ 1339850 w 8039100"/>
              <a:gd name="connsiteY2" fmla="*/ 1049 h 3429054"/>
              <a:gd name="connsiteX3" fmla="*/ 1339850 w 8039100"/>
              <a:gd name="connsiteY3" fmla="*/ 1049 h 3429054"/>
              <a:gd name="connsiteX4" fmla="*/ 3349625 w 8039100"/>
              <a:gd name="connsiteY4" fmla="*/ 1049 h 3429054"/>
              <a:gd name="connsiteX5" fmla="*/ 7660748 w 8039100"/>
              <a:gd name="connsiteY5" fmla="*/ 11682 h 3429054"/>
              <a:gd name="connsiteX6" fmla="*/ 8028468 w 8039100"/>
              <a:gd name="connsiteY6" fmla="*/ 443196 h 3429054"/>
              <a:gd name="connsiteX7" fmla="*/ 8039100 w 8039100"/>
              <a:gd name="connsiteY7" fmla="*/ 1734599 h 3429054"/>
              <a:gd name="connsiteX8" fmla="*/ 8039100 w 8039100"/>
              <a:gd name="connsiteY8" fmla="*/ 1734599 h 3429054"/>
              <a:gd name="connsiteX9" fmla="*/ 8039100 w 8039100"/>
              <a:gd name="connsiteY9" fmla="*/ 2477549 h 3429054"/>
              <a:gd name="connsiteX10" fmla="*/ 8039100 w 8039100"/>
              <a:gd name="connsiteY10" fmla="*/ 2551967 h 3429054"/>
              <a:gd name="connsiteX11" fmla="*/ 7543790 w 8039100"/>
              <a:gd name="connsiteY11" fmla="*/ 2972849 h 3429054"/>
              <a:gd name="connsiteX12" fmla="*/ 1318807 w 8039100"/>
              <a:gd name="connsiteY12" fmla="*/ 3004623 h 3429054"/>
              <a:gd name="connsiteX13" fmla="*/ 335210 w 8039100"/>
              <a:gd name="connsiteY13" fmla="*/ 3429054 h 3429054"/>
              <a:gd name="connsiteX14" fmla="*/ 489246 w 8039100"/>
              <a:gd name="connsiteY14" fmla="*/ 3025806 h 3429054"/>
              <a:gd name="connsiteX15" fmla="*/ 314556 w 8039100"/>
              <a:gd name="connsiteY15" fmla="*/ 2983398 h 3429054"/>
              <a:gd name="connsiteX16" fmla="*/ 0 w 8039100"/>
              <a:gd name="connsiteY16" fmla="*/ 2477539 h 3429054"/>
              <a:gd name="connsiteX17" fmla="*/ 0 w 8039100"/>
              <a:gd name="connsiteY17" fmla="*/ 2477549 h 3429054"/>
              <a:gd name="connsiteX18" fmla="*/ 0 w 8039100"/>
              <a:gd name="connsiteY18" fmla="*/ 1734599 h 3429054"/>
              <a:gd name="connsiteX19" fmla="*/ 0 w 8039100"/>
              <a:gd name="connsiteY19" fmla="*/ 1734599 h 3429054"/>
              <a:gd name="connsiteX20" fmla="*/ 0 w 8039100"/>
              <a:gd name="connsiteY20" fmla="*/ 243696 h 3429054"/>
              <a:gd name="connsiteX0" fmla="*/ 0 w 8039100"/>
              <a:gd name="connsiteY0" fmla="*/ 243696 h 3429054"/>
              <a:gd name="connsiteX1" fmla="*/ 495310 w 8039100"/>
              <a:gd name="connsiteY1" fmla="*/ 1049 h 3429054"/>
              <a:gd name="connsiteX2" fmla="*/ 1339850 w 8039100"/>
              <a:gd name="connsiteY2" fmla="*/ 1049 h 3429054"/>
              <a:gd name="connsiteX3" fmla="*/ 1339850 w 8039100"/>
              <a:gd name="connsiteY3" fmla="*/ 1049 h 3429054"/>
              <a:gd name="connsiteX4" fmla="*/ 3349625 w 8039100"/>
              <a:gd name="connsiteY4" fmla="*/ 1049 h 3429054"/>
              <a:gd name="connsiteX5" fmla="*/ 7660748 w 8039100"/>
              <a:gd name="connsiteY5" fmla="*/ 11682 h 3429054"/>
              <a:gd name="connsiteX6" fmla="*/ 8028468 w 8039100"/>
              <a:gd name="connsiteY6" fmla="*/ 443196 h 3429054"/>
              <a:gd name="connsiteX7" fmla="*/ 8039100 w 8039100"/>
              <a:gd name="connsiteY7" fmla="*/ 1734599 h 3429054"/>
              <a:gd name="connsiteX8" fmla="*/ 8039100 w 8039100"/>
              <a:gd name="connsiteY8" fmla="*/ 1734599 h 3429054"/>
              <a:gd name="connsiteX9" fmla="*/ 8039100 w 8039100"/>
              <a:gd name="connsiteY9" fmla="*/ 2477549 h 3429054"/>
              <a:gd name="connsiteX10" fmla="*/ 8039100 w 8039100"/>
              <a:gd name="connsiteY10" fmla="*/ 2551967 h 3429054"/>
              <a:gd name="connsiteX11" fmla="*/ 7543790 w 8039100"/>
              <a:gd name="connsiteY11" fmla="*/ 2972849 h 3429054"/>
              <a:gd name="connsiteX12" fmla="*/ 1318807 w 8039100"/>
              <a:gd name="connsiteY12" fmla="*/ 3004623 h 3429054"/>
              <a:gd name="connsiteX13" fmla="*/ 335210 w 8039100"/>
              <a:gd name="connsiteY13" fmla="*/ 3429054 h 3429054"/>
              <a:gd name="connsiteX14" fmla="*/ 489246 w 8039100"/>
              <a:gd name="connsiteY14" fmla="*/ 2994032 h 3429054"/>
              <a:gd name="connsiteX15" fmla="*/ 314556 w 8039100"/>
              <a:gd name="connsiteY15" fmla="*/ 2983398 h 3429054"/>
              <a:gd name="connsiteX16" fmla="*/ 0 w 8039100"/>
              <a:gd name="connsiteY16" fmla="*/ 2477539 h 3429054"/>
              <a:gd name="connsiteX17" fmla="*/ 0 w 8039100"/>
              <a:gd name="connsiteY17" fmla="*/ 2477549 h 3429054"/>
              <a:gd name="connsiteX18" fmla="*/ 0 w 8039100"/>
              <a:gd name="connsiteY18" fmla="*/ 1734599 h 3429054"/>
              <a:gd name="connsiteX19" fmla="*/ 0 w 8039100"/>
              <a:gd name="connsiteY19" fmla="*/ 1734599 h 3429054"/>
              <a:gd name="connsiteX20" fmla="*/ 0 w 8039100"/>
              <a:gd name="connsiteY20" fmla="*/ 243696 h 342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039100" h="3429054">
                <a:moveTo>
                  <a:pt x="0" y="243696"/>
                </a:moveTo>
                <a:cubicBezTo>
                  <a:pt x="0" y="-29856"/>
                  <a:pt x="221758" y="1049"/>
                  <a:pt x="495310" y="1049"/>
                </a:cubicBezTo>
                <a:lnTo>
                  <a:pt x="1339850" y="1049"/>
                </a:lnTo>
                <a:lnTo>
                  <a:pt x="1339850" y="1049"/>
                </a:lnTo>
                <a:lnTo>
                  <a:pt x="3349625" y="1049"/>
                </a:lnTo>
                <a:lnTo>
                  <a:pt x="7660748" y="11682"/>
                </a:lnTo>
                <a:cubicBezTo>
                  <a:pt x="7934300" y="11682"/>
                  <a:pt x="8028468" y="169644"/>
                  <a:pt x="8028468" y="443196"/>
                </a:cubicBezTo>
                <a:lnTo>
                  <a:pt x="8039100" y="1734599"/>
                </a:lnTo>
                <a:lnTo>
                  <a:pt x="8039100" y="1734599"/>
                </a:lnTo>
                <a:lnTo>
                  <a:pt x="8039100" y="2477549"/>
                </a:lnTo>
                <a:lnTo>
                  <a:pt x="8039100" y="2551967"/>
                </a:lnTo>
                <a:cubicBezTo>
                  <a:pt x="8039100" y="2825519"/>
                  <a:pt x="7817342" y="2972849"/>
                  <a:pt x="7543790" y="2972849"/>
                </a:cubicBezTo>
                <a:lnTo>
                  <a:pt x="1318807" y="3004623"/>
                </a:lnTo>
                <a:lnTo>
                  <a:pt x="335210" y="3429054"/>
                </a:lnTo>
                <a:lnTo>
                  <a:pt x="489246" y="2994032"/>
                </a:lnTo>
                <a:lnTo>
                  <a:pt x="314556" y="2983398"/>
                </a:lnTo>
                <a:cubicBezTo>
                  <a:pt x="41004" y="2983398"/>
                  <a:pt x="0" y="2751091"/>
                  <a:pt x="0" y="2477539"/>
                </a:cubicBezTo>
                <a:lnTo>
                  <a:pt x="0" y="2477549"/>
                </a:lnTo>
                <a:lnTo>
                  <a:pt x="0" y="1734599"/>
                </a:lnTo>
                <a:lnTo>
                  <a:pt x="0" y="1734599"/>
                </a:lnTo>
                <a:lnTo>
                  <a:pt x="0" y="243696"/>
                </a:lnTo>
                <a:close/>
              </a:path>
            </a:pathLst>
          </a:custGeom>
          <a:solidFill>
            <a:srgbClr val="375172"/>
          </a:solidFill>
        </p:spPr>
        <p:txBody>
          <a:bodyPr anchor="ctr"/>
          <a:lstStyle>
            <a:lvl1pPr marL="0" indent="0" algn="ctr">
              <a:buNone/>
              <a:defRPr baseline="0">
                <a:solidFill>
                  <a:schemeClr val="bg1"/>
                </a:solidFill>
              </a:defRPr>
            </a:lvl1pPr>
          </a:lstStyle>
          <a:p>
            <a:pPr lvl="0"/>
            <a:r>
              <a:rPr lang="da-DK" dirty="0"/>
              <a:t>Fx ”citat”, pointe eller konklusion</a:t>
            </a:r>
          </a:p>
          <a:p>
            <a:pPr lvl="0"/>
            <a:endParaRPr lang="da-DK" dirty="0"/>
          </a:p>
        </p:txBody>
      </p:sp>
    </p:spTree>
    <p:extLst>
      <p:ext uri="{BB962C8B-B14F-4D97-AF65-F5344CB8AC3E}">
        <p14:creationId xmlns:p14="http://schemas.microsoft.com/office/powerpoint/2010/main" val="417187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157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48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943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760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671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85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70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175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3/16/2021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325535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atc-project/atc-reac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ttack.mitre.org/techniques/T119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fcs.dk/da/cybertruslen/trusselsvurderinger/cybertruslen-mod-danmar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rowdstrike.com/cybersecurity-101/threat-intelligenc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David@forsurenotmalicious.dk" TargetMode="Externa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8F26-4CC2-4C41-8278-B3E70E91C47E}"/>
              </a:ext>
            </a:extLst>
          </p:cNvPr>
          <p:cNvSpPr>
            <a:spLocks noGrp="1"/>
          </p:cNvSpPr>
          <p:nvPr>
            <p:ph type="ctrTitle"/>
          </p:nvPr>
        </p:nvSpPr>
        <p:spPr/>
        <p:txBody>
          <a:bodyPr/>
          <a:lstStyle/>
          <a:p>
            <a:r>
              <a:rPr lang="en-US" dirty="0"/>
              <a:t>Incident Response Walkthrough</a:t>
            </a:r>
          </a:p>
        </p:txBody>
      </p:sp>
      <p:sp>
        <p:nvSpPr>
          <p:cNvPr id="3" name="Subtitle 2">
            <a:extLst>
              <a:ext uri="{FF2B5EF4-FFF2-40B4-BE49-F238E27FC236}">
                <a16:creationId xmlns:a16="http://schemas.microsoft.com/office/drawing/2014/main" id="{26D01E41-D479-436E-8BBA-F3594C098B6E}"/>
              </a:ext>
            </a:extLst>
          </p:cNvPr>
          <p:cNvSpPr>
            <a:spLocks noGrp="1"/>
          </p:cNvSpPr>
          <p:nvPr>
            <p:ph type="subTitle" idx="1"/>
          </p:nvPr>
        </p:nvSpPr>
        <p:spPr>
          <a:xfrm>
            <a:off x="1584053" y="3823891"/>
            <a:ext cx="9440034" cy="1900253"/>
          </a:xfrm>
        </p:spPr>
        <p:txBody>
          <a:bodyPr>
            <a:normAutofit/>
          </a:bodyPr>
          <a:lstStyle/>
          <a:p>
            <a:r>
              <a:rPr lang="en-US" dirty="0"/>
              <a:t>David </a:t>
            </a:r>
            <a:r>
              <a:rPr lang="en-US" dirty="0" err="1"/>
              <a:t>Thejl</a:t>
            </a:r>
            <a:r>
              <a:rPr lang="en-US" dirty="0"/>
              <a:t>-Clayton - @Dcsecuritydk</a:t>
            </a:r>
          </a:p>
        </p:txBody>
      </p:sp>
      <p:pic>
        <p:nvPicPr>
          <p:cNvPr id="4" name="Picture 3">
            <a:extLst>
              <a:ext uri="{FF2B5EF4-FFF2-40B4-BE49-F238E27FC236}">
                <a16:creationId xmlns:a16="http://schemas.microsoft.com/office/drawing/2014/main" id="{71542FBC-3C30-45E6-AD53-686F1E63E346}"/>
              </a:ext>
            </a:extLst>
          </p:cNvPr>
          <p:cNvPicPr>
            <a:picLocks noChangeAspect="1"/>
          </p:cNvPicPr>
          <p:nvPr/>
        </p:nvPicPr>
        <p:blipFill>
          <a:blip r:embed="rId2"/>
          <a:stretch>
            <a:fillRect/>
          </a:stretch>
        </p:blipFill>
        <p:spPr>
          <a:xfrm>
            <a:off x="9286614" y="5152683"/>
            <a:ext cx="2651228" cy="2338685"/>
          </a:xfrm>
          <a:prstGeom prst="rect">
            <a:avLst/>
          </a:prstGeom>
        </p:spPr>
      </p:pic>
      <p:sp>
        <p:nvSpPr>
          <p:cNvPr id="7" name="AutoShape 2" descr="TheHive">
            <a:extLst>
              <a:ext uri="{FF2B5EF4-FFF2-40B4-BE49-F238E27FC236}">
                <a16:creationId xmlns:a16="http://schemas.microsoft.com/office/drawing/2014/main" id="{8B00BF2D-E358-4DCA-B5F7-2DE8D9D101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258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EC9B4D-E73F-475C-A6D6-F5C1902B01E0}"/>
              </a:ext>
            </a:extLst>
          </p:cNvPr>
          <p:cNvSpPr>
            <a:spLocks noGrp="1"/>
          </p:cNvSpPr>
          <p:nvPr>
            <p:ph type="title"/>
          </p:nvPr>
        </p:nvSpPr>
        <p:spPr/>
        <p:txBody>
          <a:bodyPr/>
          <a:lstStyle/>
          <a:p>
            <a:br>
              <a:rPr lang="en-US" dirty="0"/>
            </a:br>
            <a:br>
              <a:rPr lang="en-US" dirty="0"/>
            </a:br>
            <a:br>
              <a:rPr lang="en-US" dirty="0"/>
            </a:br>
            <a:br>
              <a:rPr lang="en-US" dirty="0"/>
            </a:br>
            <a:r>
              <a:rPr lang="en-US" dirty="0"/>
              <a:t>Now we can finally look at our incident response process!</a:t>
            </a:r>
            <a:endParaRPr lang="en-DK" dirty="0"/>
          </a:p>
        </p:txBody>
      </p:sp>
      <p:pic>
        <p:nvPicPr>
          <p:cNvPr id="5" name="Picture 4">
            <a:extLst>
              <a:ext uri="{FF2B5EF4-FFF2-40B4-BE49-F238E27FC236}">
                <a16:creationId xmlns:a16="http://schemas.microsoft.com/office/drawing/2014/main" id="{10944E75-C851-43AE-9B48-D79B44710193}"/>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311259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Incident Response Process 101</a:t>
            </a: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grpSp>
        <p:nvGrpSpPr>
          <p:cNvPr id="33" name="Group 32">
            <a:extLst>
              <a:ext uri="{FF2B5EF4-FFF2-40B4-BE49-F238E27FC236}">
                <a16:creationId xmlns:a16="http://schemas.microsoft.com/office/drawing/2014/main" id="{73F9702E-E043-4C4F-A68E-8F0E5967F1E3}"/>
              </a:ext>
            </a:extLst>
          </p:cNvPr>
          <p:cNvGrpSpPr/>
          <p:nvPr/>
        </p:nvGrpSpPr>
        <p:grpSpPr>
          <a:xfrm>
            <a:off x="1214247" y="2804888"/>
            <a:ext cx="9833164" cy="2715568"/>
            <a:chOff x="1214247" y="2804888"/>
            <a:chExt cx="9833164" cy="2715568"/>
          </a:xfrm>
        </p:grpSpPr>
        <p:sp>
          <p:nvSpPr>
            <p:cNvPr id="34" name="TextBox 33">
              <a:extLst>
                <a:ext uri="{FF2B5EF4-FFF2-40B4-BE49-F238E27FC236}">
                  <a16:creationId xmlns:a16="http://schemas.microsoft.com/office/drawing/2014/main" id="{384EA727-77C1-4EEA-8238-D1246FBFBBC8}"/>
                </a:ext>
              </a:extLst>
            </p:cNvPr>
            <p:cNvSpPr txBox="1"/>
            <p:nvPr/>
          </p:nvSpPr>
          <p:spPr>
            <a:xfrm>
              <a:off x="1214248" y="2804889"/>
              <a:ext cx="1396853" cy="954107"/>
            </a:xfrm>
            <a:prstGeom prst="rect">
              <a:avLst/>
            </a:prstGeom>
            <a:noFill/>
            <a:ln>
              <a:solidFill>
                <a:schemeClr val="accent1"/>
              </a:solidFill>
            </a:ln>
          </p:spPr>
          <p:txBody>
            <a:bodyPr wrap="square" rtlCol="0">
              <a:spAutoFit/>
            </a:bodyPr>
            <a:lstStyle/>
            <a:p>
              <a:r>
                <a:rPr lang="en-US" sz="2800" dirty="0"/>
                <a:t>Stage 1</a:t>
              </a:r>
            </a:p>
            <a:p>
              <a:r>
                <a:rPr lang="en-US" sz="2800" dirty="0"/>
                <a:t>Alert</a:t>
              </a:r>
              <a:endParaRPr lang="en-DK" sz="2800" dirty="0"/>
            </a:p>
          </p:txBody>
        </p:sp>
        <p:sp>
          <p:nvSpPr>
            <p:cNvPr id="35" name="TextBox 34">
              <a:extLst>
                <a:ext uri="{FF2B5EF4-FFF2-40B4-BE49-F238E27FC236}">
                  <a16:creationId xmlns:a16="http://schemas.microsoft.com/office/drawing/2014/main" id="{54AD199F-289D-45A8-8EDA-37E12EEA4EB2}"/>
                </a:ext>
              </a:extLst>
            </p:cNvPr>
            <p:cNvSpPr txBox="1"/>
            <p:nvPr/>
          </p:nvSpPr>
          <p:spPr>
            <a:xfrm>
              <a:off x="3212272" y="2804888"/>
              <a:ext cx="1655068" cy="954107"/>
            </a:xfrm>
            <a:prstGeom prst="rect">
              <a:avLst/>
            </a:prstGeom>
            <a:noFill/>
            <a:ln>
              <a:solidFill>
                <a:schemeClr val="accent1"/>
              </a:solidFill>
            </a:ln>
          </p:spPr>
          <p:txBody>
            <a:bodyPr wrap="none" rtlCol="0">
              <a:spAutoFit/>
            </a:bodyPr>
            <a:lstStyle/>
            <a:p>
              <a:r>
                <a:rPr lang="en-US" sz="2800" dirty="0"/>
                <a:t>Stage 2</a:t>
              </a:r>
            </a:p>
            <a:p>
              <a:r>
                <a:rPr lang="en-US" sz="2800" dirty="0"/>
                <a:t>Visitation</a:t>
              </a:r>
              <a:endParaRPr lang="en-DK" sz="2800" dirty="0"/>
            </a:p>
          </p:txBody>
        </p:sp>
        <p:sp>
          <p:nvSpPr>
            <p:cNvPr id="36" name="TextBox 35">
              <a:extLst>
                <a:ext uri="{FF2B5EF4-FFF2-40B4-BE49-F238E27FC236}">
                  <a16:creationId xmlns:a16="http://schemas.microsoft.com/office/drawing/2014/main" id="{4C5A6822-B906-4A2F-8348-B529156C57DE}"/>
                </a:ext>
              </a:extLst>
            </p:cNvPr>
            <p:cNvSpPr txBox="1"/>
            <p:nvPr/>
          </p:nvSpPr>
          <p:spPr>
            <a:xfrm>
              <a:off x="5297728" y="2808703"/>
              <a:ext cx="1334020" cy="954107"/>
            </a:xfrm>
            <a:prstGeom prst="rect">
              <a:avLst/>
            </a:prstGeom>
            <a:noFill/>
            <a:ln>
              <a:solidFill>
                <a:schemeClr val="accent1"/>
              </a:solidFill>
            </a:ln>
          </p:spPr>
          <p:txBody>
            <a:bodyPr wrap="none" rtlCol="0">
              <a:spAutoFit/>
            </a:bodyPr>
            <a:lstStyle/>
            <a:p>
              <a:r>
                <a:rPr lang="en-US" sz="2800" dirty="0"/>
                <a:t>Stage 3</a:t>
              </a:r>
            </a:p>
            <a:p>
              <a:r>
                <a:rPr lang="en-US" sz="2800" dirty="0"/>
                <a:t>Analysis</a:t>
              </a:r>
              <a:endParaRPr lang="en-DK" sz="2800" dirty="0"/>
            </a:p>
          </p:txBody>
        </p:sp>
        <p:sp>
          <p:nvSpPr>
            <p:cNvPr id="37" name="TextBox 36">
              <a:extLst>
                <a:ext uri="{FF2B5EF4-FFF2-40B4-BE49-F238E27FC236}">
                  <a16:creationId xmlns:a16="http://schemas.microsoft.com/office/drawing/2014/main" id="{2235DFBD-C1C0-4669-8658-A30CA8318924}"/>
                </a:ext>
              </a:extLst>
            </p:cNvPr>
            <p:cNvSpPr txBox="1"/>
            <p:nvPr/>
          </p:nvSpPr>
          <p:spPr>
            <a:xfrm>
              <a:off x="7285286" y="2832601"/>
              <a:ext cx="1488421" cy="954107"/>
            </a:xfrm>
            <a:prstGeom prst="rect">
              <a:avLst/>
            </a:prstGeom>
            <a:noFill/>
            <a:ln>
              <a:solidFill>
                <a:schemeClr val="accent1"/>
              </a:solidFill>
            </a:ln>
          </p:spPr>
          <p:txBody>
            <a:bodyPr wrap="none" rtlCol="0">
              <a:spAutoFit/>
            </a:bodyPr>
            <a:lstStyle/>
            <a:p>
              <a:r>
                <a:rPr lang="en-US" sz="2800" dirty="0"/>
                <a:t>Stage 4</a:t>
              </a:r>
            </a:p>
            <a:p>
              <a:r>
                <a:rPr lang="en-US" sz="2800" dirty="0"/>
                <a:t>Response</a:t>
              </a:r>
              <a:endParaRPr lang="en-DK" sz="2800" dirty="0"/>
            </a:p>
          </p:txBody>
        </p:sp>
        <p:sp>
          <p:nvSpPr>
            <p:cNvPr id="38" name="TextBox 37">
              <a:extLst>
                <a:ext uri="{FF2B5EF4-FFF2-40B4-BE49-F238E27FC236}">
                  <a16:creationId xmlns:a16="http://schemas.microsoft.com/office/drawing/2014/main" id="{EC9C61BB-D274-45A2-AD8B-9BDE9E7CFE79}"/>
                </a:ext>
              </a:extLst>
            </p:cNvPr>
            <p:cNvSpPr txBox="1"/>
            <p:nvPr/>
          </p:nvSpPr>
          <p:spPr>
            <a:xfrm>
              <a:off x="9430453" y="2832601"/>
              <a:ext cx="1570943" cy="954107"/>
            </a:xfrm>
            <a:prstGeom prst="rect">
              <a:avLst/>
            </a:prstGeom>
            <a:noFill/>
            <a:ln>
              <a:solidFill>
                <a:schemeClr val="accent1"/>
              </a:solidFill>
            </a:ln>
          </p:spPr>
          <p:txBody>
            <a:bodyPr wrap="none" rtlCol="0">
              <a:spAutoFit/>
            </a:bodyPr>
            <a:lstStyle/>
            <a:p>
              <a:r>
                <a:rPr lang="en-US" sz="2800" dirty="0"/>
                <a:t>Stage 5</a:t>
              </a:r>
            </a:p>
            <a:p>
              <a:r>
                <a:rPr lang="en-US" sz="2800" dirty="0"/>
                <a:t>Reporting</a:t>
              </a:r>
              <a:endParaRPr lang="en-DK" sz="2800" dirty="0"/>
            </a:p>
          </p:txBody>
        </p:sp>
        <p:cxnSp>
          <p:nvCxnSpPr>
            <p:cNvPr id="39" name="Straight Arrow Connector 38">
              <a:extLst>
                <a:ext uri="{FF2B5EF4-FFF2-40B4-BE49-F238E27FC236}">
                  <a16:creationId xmlns:a16="http://schemas.microsoft.com/office/drawing/2014/main" id="{9A450757-B8B6-4E34-BF68-E0A9326B8598}"/>
                </a:ext>
              </a:extLst>
            </p:cNvPr>
            <p:cNvCxnSpPr>
              <a:stCxn id="34" idx="3"/>
              <a:endCxn id="35" idx="1"/>
            </p:cNvCxnSpPr>
            <p:nvPr/>
          </p:nvCxnSpPr>
          <p:spPr>
            <a:xfrm flipV="1">
              <a:off x="2611101" y="3281942"/>
              <a:ext cx="6011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D2335D6-A286-459A-8D7F-4D1570CB596F}"/>
                </a:ext>
              </a:extLst>
            </p:cNvPr>
            <p:cNvCxnSpPr>
              <a:stCxn id="35" idx="3"/>
              <a:endCxn id="36" idx="1"/>
            </p:cNvCxnSpPr>
            <p:nvPr/>
          </p:nvCxnSpPr>
          <p:spPr>
            <a:xfrm>
              <a:off x="4867340" y="3281942"/>
              <a:ext cx="430388" cy="3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4C8C8AD-8278-417F-91D2-E88448F31DA5}"/>
                </a:ext>
              </a:extLst>
            </p:cNvPr>
            <p:cNvCxnSpPr>
              <a:cxnSpLocks/>
            </p:cNvCxnSpPr>
            <p:nvPr/>
          </p:nvCxnSpPr>
          <p:spPr>
            <a:xfrm>
              <a:off x="6631748" y="3278126"/>
              <a:ext cx="614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DAA5AEC-E0F3-4004-9FE3-8E24535BAC8F}"/>
                </a:ext>
              </a:extLst>
            </p:cNvPr>
            <p:cNvCxnSpPr>
              <a:stCxn id="37" idx="3"/>
              <a:endCxn id="38" idx="1"/>
            </p:cNvCxnSpPr>
            <p:nvPr/>
          </p:nvCxnSpPr>
          <p:spPr>
            <a:xfrm>
              <a:off x="8773707" y="3309655"/>
              <a:ext cx="656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650500D-79E9-426B-A557-9F8A1CF5832A}"/>
                </a:ext>
              </a:extLst>
            </p:cNvPr>
            <p:cNvSpPr txBox="1"/>
            <p:nvPr/>
          </p:nvSpPr>
          <p:spPr>
            <a:xfrm>
              <a:off x="1214247" y="4997236"/>
              <a:ext cx="9833164" cy="523220"/>
            </a:xfrm>
            <a:prstGeom prst="rect">
              <a:avLst/>
            </a:prstGeom>
            <a:noFill/>
            <a:ln>
              <a:solidFill>
                <a:schemeClr val="accent1"/>
              </a:solidFill>
            </a:ln>
          </p:spPr>
          <p:txBody>
            <a:bodyPr wrap="square" rtlCol="0">
              <a:spAutoFit/>
            </a:bodyPr>
            <a:lstStyle/>
            <a:p>
              <a:pPr algn="ctr"/>
              <a:r>
                <a:rPr lang="en-US" sz="2800" dirty="0"/>
                <a:t>Communication</a:t>
              </a:r>
              <a:endParaRPr lang="en-DK" sz="2800" dirty="0"/>
            </a:p>
          </p:txBody>
        </p:sp>
        <p:cxnSp>
          <p:nvCxnSpPr>
            <p:cNvPr id="44" name="Straight Arrow Connector 43">
              <a:extLst>
                <a:ext uri="{FF2B5EF4-FFF2-40B4-BE49-F238E27FC236}">
                  <a16:creationId xmlns:a16="http://schemas.microsoft.com/office/drawing/2014/main" id="{434A2CFE-7029-4945-95EB-CD75887A1062}"/>
                </a:ext>
              </a:extLst>
            </p:cNvPr>
            <p:cNvCxnSpPr>
              <a:cxnSpLocks/>
              <a:stCxn id="35" idx="2"/>
            </p:cNvCxnSpPr>
            <p:nvPr/>
          </p:nvCxnSpPr>
          <p:spPr>
            <a:xfrm>
              <a:off x="4039806" y="3758995"/>
              <a:ext cx="0" cy="1234426"/>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93EF8DD-F750-4B8E-B27F-E7E034F2EBCC}"/>
                </a:ext>
              </a:extLst>
            </p:cNvPr>
            <p:cNvCxnSpPr>
              <a:cxnSpLocks/>
            </p:cNvCxnSpPr>
            <p:nvPr/>
          </p:nvCxnSpPr>
          <p:spPr>
            <a:xfrm>
              <a:off x="5941719" y="3758995"/>
              <a:ext cx="0" cy="1234426"/>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8082BE6-0288-4C89-ADA5-2C1F740D7070}"/>
                </a:ext>
              </a:extLst>
            </p:cNvPr>
            <p:cNvCxnSpPr>
              <a:cxnSpLocks/>
            </p:cNvCxnSpPr>
            <p:nvPr/>
          </p:nvCxnSpPr>
          <p:spPr>
            <a:xfrm>
              <a:off x="8034679" y="3786708"/>
              <a:ext cx="0" cy="1206713"/>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BC18D9A-A1C5-4DBA-B8BD-DCB21B492C91}"/>
                </a:ext>
              </a:extLst>
            </p:cNvPr>
            <p:cNvCxnSpPr>
              <a:cxnSpLocks/>
            </p:cNvCxnSpPr>
            <p:nvPr/>
          </p:nvCxnSpPr>
          <p:spPr>
            <a:xfrm>
              <a:off x="10219079" y="3786708"/>
              <a:ext cx="0" cy="1206713"/>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468E996-0145-450C-A421-6CC7D0B8DE20}"/>
                </a:ext>
              </a:extLst>
            </p:cNvPr>
            <p:cNvSpPr txBox="1"/>
            <p:nvPr/>
          </p:nvSpPr>
          <p:spPr>
            <a:xfrm>
              <a:off x="3953054" y="4189634"/>
              <a:ext cx="1412118" cy="369332"/>
            </a:xfrm>
            <a:prstGeom prst="rect">
              <a:avLst/>
            </a:prstGeom>
            <a:noFill/>
          </p:spPr>
          <p:txBody>
            <a:bodyPr wrap="none" rtlCol="0">
              <a:spAutoFit/>
            </a:bodyPr>
            <a:lstStyle/>
            <a:p>
              <a:r>
                <a:rPr lang="en-US" dirty="0"/>
                <a:t>Acknowledge</a:t>
              </a:r>
              <a:endParaRPr lang="en-DK" dirty="0"/>
            </a:p>
          </p:txBody>
        </p:sp>
        <p:sp>
          <p:nvSpPr>
            <p:cNvPr id="49" name="TextBox 48">
              <a:extLst>
                <a:ext uri="{FF2B5EF4-FFF2-40B4-BE49-F238E27FC236}">
                  <a16:creationId xmlns:a16="http://schemas.microsoft.com/office/drawing/2014/main" id="{5EAFE01F-713A-40CC-9207-664C60DC2F34}"/>
                </a:ext>
              </a:extLst>
            </p:cNvPr>
            <p:cNvSpPr txBox="1"/>
            <p:nvPr/>
          </p:nvSpPr>
          <p:spPr>
            <a:xfrm>
              <a:off x="6021728" y="4201080"/>
              <a:ext cx="452368" cy="369332"/>
            </a:xfrm>
            <a:prstGeom prst="rect">
              <a:avLst/>
            </a:prstGeom>
            <a:noFill/>
          </p:spPr>
          <p:txBody>
            <a:bodyPr wrap="none" rtlCol="0">
              <a:spAutoFit/>
            </a:bodyPr>
            <a:lstStyle/>
            <a:p>
              <a:r>
                <a:rPr lang="en-US" dirty="0"/>
                <a:t>RFI</a:t>
              </a:r>
              <a:endParaRPr lang="en-DK" dirty="0"/>
            </a:p>
          </p:txBody>
        </p:sp>
        <p:sp>
          <p:nvSpPr>
            <p:cNvPr id="50" name="TextBox 49">
              <a:extLst>
                <a:ext uri="{FF2B5EF4-FFF2-40B4-BE49-F238E27FC236}">
                  <a16:creationId xmlns:a16="http://schemas.microsoft.com/office/drawing/2014/main" id="{0536B173-E7B9-4743-9619-B2B6E4AA26AD}"/>
                </a:ext>
              </a:extLst>
            </p:cNvPr>
            <p:cNvSpPr txBox="1"/>
            <p:nvPr/>
          </p:nvSpPr>
          <p:spPr>
            <a:xfrm>
              <a:off x="8067420" y="4205398"/>
              <a:ext cx="1707070" cy="369332"/>
            </a:xfrm>
            <a:prstGeom prst="rect">
              <a:avLst/>
            </a:prstGeom>
            <a:noFill/>
          </p:spPr>
          <p:txBody>
            <a:bodyPr wrap="none" rtlCol="0">
              <a:spAutoFit/>
            </a:bodyPr>
            <a:lstStyle/>
            <a:p>
              <a:r>
                <a:rPr lang="en-US" dirty="0"/>
                <a:t>Response actions</a:t>
              </a:r>
              <a:endParaRPr lang="en-DK" dirty="0"/>
            </a:p>
          </p:txBody>
        </p:sp>
      </p:grpSp>
    </p:spTree>
    <p:extLst>
      <p:ext uri="{BB962C8B-B14F-4D97-AF65-F5344CB8AC3E}">
        <p14:creationId xmlns:p14="http://schemas.microsoft.com/office/powerpoint/2010/main" val="362841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0683F-D7D6-4832-A7B1-7398B28A8C46}"/>
              </a:ext>
            </a:extLst>
          </p:cNvPr>
          <p:cNvSpPr>
            <a:spLocks noGrp="1"/>
          </p:cNvSpPr>
          <p:nvPr>
            <p:ph type="title"/>
          </p:nvPr>
        </p:nvSpPr>
        <p:spPr/>
        <p:txBody>
          <a:bodyPr/>
          <a:lstStyle/>
          <a:p>
            <a:r>
              <a:rPr lang="da-DK" dirty="0"/>
              <a:t>RE&amp;CT Framework</a:t>
            </a:r>
          </a:p>
        </p:txBody>
      </p:sp>
      <p:sp>
        <p:nvSpPr>
          <p:cNvPr id="3" name="Pladsholder til indhold 2">
            <a:extLst>
              <a:ext uri="{FF2B5EF4-FFF2-40B4-BE49-F238E27FC236}">
                <a16:creationId xmlns:a16="http://schemas.microsoft.com/office/drawing/2014/main" id="{774211FA-0AE6-4C6A-85B9-5A6A2060C529}"/>
              </a:ext>
            </a:extLst>
          </p:cNvPr>
          <p:cNvSpPr>
            <a:spLocks noGrp="1"/>
          </p:cNvSpPr>
          <p:nvPr>
            <p:ph idx="1"/>
          </p:nvPr>
        </p:nvSpPr>
        <p:spPr/>
        <p:txBody>
          <a:bodyPr/>
          <a:lstStyle/>
          <a:p>
            <a:endParaRPr lang="da-DK" dirty="0"/>
          </a:p>
          <a:p>
            <a:r>
              <a:rPr lang="da-DK" dirty="0" err="1"/>
              <a:t>Created</a:t>
            </a:r>
            <a:r>
              <a:rPr lang="da-DK" dirty="0"/>
              <a:t> by the </a:t>
            </a:r>
            <a:r>
              <a:rPr lang="da-DK" dirty="0" err="1"/>
              <a:t>awesome</a:t>
            </a:r>
            <a:r>
              <a:rPr lang="da-DK" dirty="0"/>
              <a:t> </a:t>
            </a:r>
            <a:r>
              <a:rPr lang="da-DK" dirty="0" err="1"/>
              <a:t>guys</a:t>
            </a:r>
            <a:r>
              <a:rPr lang="da-DK" dirty="0"/>
              <a:t> at </a:t>
            </a:r>
            <a:r>
              <a:rPr lang="da-DK" dirty="0" err="1"/>
              <a:t>Atomic</a:t>
            </a:r>
            <a:r>
              <a:rPr lang="da-DK" dirty="0"/>
              <a:t> </a:t>
            </a:r>
            <a:r>
              <a:rPr lang="da-DK" dirty="0" err="1"/>
              <a:t>Threat</a:t>
            </a:r>
            <a:r>
              <a:rPr lang="da-DK" dirty="0"/>
              <a:t> </a:t>
            </a:r>
            <a:r>
              <a:rPr lang="da-DK" dirty="0" err="1"/>
              <a:t>Coverage</a:t>
            </a:r>
            <a:endParaRPr lang="da-DK" dirty="0"/>
          </a:p>
          <a:p>
            <a:r>
              <a:rPr lang="da-DK" dirty="0" err="1"/>
              <a:t>Similar</a:t>
            </a:r>
            <a:r>
              <a:rPr lang="da-DK" dirty="0"/>
              <a:t> to the MITRE ATT&amp;CK Framework</a:t>
            </a:r>
          </a:p>
          <a:p>
            <a:endParaRPr lang="da-DK" dirty="0"/>
          </a:p>
          <a:p>
            <a:r>
              <a:rPr lang="da-DK" dirty="0"/>
              <a:t>Incident </a:t>
            </a:r>
            <a:r>
              <a:rPr lang="da-DK" dirty="0" err="1"/>
              <a:t>Response</a:t>
            </a:r>
            <a:r>
              <a:rPr lang="da-DK" dirty="0"/>
              <a:t> </a:t>
            </a:r>
            <a:r>
              <a:rPr lang="da-DK" dirty="0" err="1"/>
              <a:t>contains</a:t>
            </a:r>
            <a:r>
              <a:rPr lang="da-DK" dirty="0"/>
              <a:t> </a:t>
            </a:r>
            <a:r>
              <a:rPr lang="da-DK" dirty="0" err="1"/>
              <a:t>repeatable</a:t>
            </a:r>
            <a:r>
              <a:rPr lang="da-DK" dirty="0"/>
              <a:t> actions</a:t>
            </a:r>
          </a:p>
          <a:p>
            <a:pPr lvl="1"/>
            <a:r>
              <a:rPr lang="da-DK" dirty="0"/>
              <a:t>Document </a:t>
            </a:r>
            <a:r>
              <a:rPr lang="da-DK" dirty="0" err="1"/>
              <a:t>them</a:t>
            </a:r>
            <a:endParaRPr lang="da-DK" dirty="0"/>
          </a:p>
          <a:p>
            <a:pPr lvl="1"/>
            <a:r>
              <a:rPr lang="da-DK" dirty="0" err="1"/>
              <a:t>Heatmap</a:t>
            </a:r>
            <a:r>
              <a:rPr lang="da-DK" dirty="0"/>
              <a:t> </a:t>
            </a:r>
            <a:r>
              <a:rPr lang="da-DK" dirty="0" err="1"/>
              <a:t>them</a:t>
            </a:r>
            <a:endParaRPr lang="da-DK" dirty="0"/>
          </a:p>
          <a:p>
            <a:pPr lvl="1"/>
            <a:r>
              <a:rPr lang="da-DK" dirty="0"/>
              <a:t>Find gaps and improve</a:t>
            </a:r>
          </a:p>
          <a:p>
            <a:pPr marL="36900" indent="0">
              <a:buNone/>
            </a:pPr>
            <a:r>
              <a:rPr lang="da-DK" dirty="0">
                <a:hlinkClick r:id="rId2"/>
              </a:rPr>
              <a:t>https://github.com/atc-project/atc-react</a:t>
            </a:r>
            <a:endParaRPr lang="da-DK" dirty="0"/>
          </a:p>
          <a:p>
            <a:pPr marL="36900" indent="0">
              <a:buNone/>
            </a:pPr>
            <a:endParaRPr lang="da-DK" dirty="0"/>
          </a:p>
        </p:txBody>
      </p:sp>
      <p:pic>
        <p:nvPicPr>
          <p:cNvPr id="5122" name="Picture 2">
            <a:extLst>
              <a:ext uri="{FF2B5EF4-FFF2-40B4-BE49-F238E27FC236}">
                <a16:creationId xmlns:a16="http://schemas.microsoft.com/office/drawing/2014/main" id="{891C79C1-B359-4984-8047-5144BCE76F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8012" y="249238"/>
            <a:ext cx="3113988" cy="13502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264F593-28A2-4182-ACE8-4C3DD7C8ADE5}"/>
              </a:ext>
            </a:extLst>
          </p:cNvPr>
          <p:cNvPicPr>
            <a:picLocks noChangeAspect="1"/>
          </p:cNvPicPr>
          <p:nvPr/>
        </p:nvPicPr>
        <p:blipFill>
          <a:blip r:embed="rId4"/>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135854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A86-A14F-4095-ACDF-7112C437BCDF}"/>
              </a:ext>
            </a:extLst>
          </p:cNvPr>
          <p:cNvSpPr>
            <a:spLocks noGrp="1"/>
          </p:cNvSpPr>
          <p:nvPr>
            <p:ph type="title"/>
          </p:nvPr>
        </p:nvSpPr>
        <p:spPr/>
        <p:txBody>
          <a:bodyPr/>
          <a:lstStyle/>
          <a:p>
            <a:r>
              <a:rPr lang="da-DK" dirty="0"/>
              <a:t>Qbot Infection</a:t>
            </a:r>
            <a:endParaRPr lang="en-US" dirty="0"/>
          </a:p>
        </p:txBody>
      </p:sp>
      <p:sp>
        <p:nvSpPr>
          <p:cNvPr id="4" name="Text Placeholder 3">
            <a:extLst>
              <a:ext uri="{FF2B5EF4-FFF2-40B4-BE49-F238E27FC236}">
                <a16:creationId xmlns:a16="http://schemas.microsoft.com/office/drawing/2014/main" id="{8D44325B-AF46-4D80-98C7-D3CCCC75715F}"/>
              </a:ext>
            </a:extLst>
          </p:cNvPr>
          <p:cNvSpPr>
            <a:spLocks noGrp="1"/>
          </p:cNvSpPr>
          <p:nvPr>
            <p:ph idx="1"/>
          </p:nvPr>
        </p:nvSpPr>
        <p:spPr>
          <a:xfrm>
            <a:off x="1141412" y="2249487"/>
            <a:ext cx="9905999" cy="3647460"/>
          </a:xfrm>
        </p:spPr>
        <p:txBody>
          <a:bodyPr>
            <a:normAutofit lnSpcReduction="10000"/>
          </a:bodyPr>
          <a:lstStyle/>
          <a:p>
            <a:pPr marL="0" indent="0">
              <a:buNone/>
            </a:pPr>
            <a:endParaRPr lang="da-DK" sz="2000" dirty="0"/>
          </a:p>
          <a:p>
            <a:pPr marL="0" indent="0">
              <a:buNone/>
            </a:pPr>
            <a:endParaRPr lang="da-DK" sz="2000" dirty="0"/>
          </a:p>
          <a:p>
            <a:pPr marL="0" indent="0">
              <a:buNone/>
            </a:pPr>
            <a:endParaRPr lang="da-DK" sz="2000" dirty="0"/>
          </a:p>
          <a:p>
            <a:pPr marL="0" indent="0">
              <a:buNone/>
            </a:pPr>
            <a:endParaRPr lang="da-DK" sz="2000" dirty="0"/>
          </a:p>
          <a:p>
            <a:pPr marL="0" indent="0">
              <a:buNone/>
            </a:pPr>
            <a:endParaRPr lang="da-DK" sz="2000" dirty="0"/>
          </a:p>
          <a:p>
            <a:pPr marL="0" indent="0">
              <a:buNone/>
            </a:pPr>
            <a:r>
              <a:rPr lang="da-DK" dirty="0"/>
              <a:t>David Thejl-Clayton from the finance department</a:t>
            </a:r>
            <a:r>
              <a:rPr lang="da-DK" sz="2000" dirty="0"/>
              <a:t> recieves a mail reply as part of a previous mail correspondance with a friend. The new reply has a OneDrive link inside, they click on the link which retrieves a ZIP file to their machine, helpguide.zip. They unzip the file and it contains a file with a double extension, helpguide.docx.vbs. The file is shown by Windows to be a docx, so the user opens the file.</a:t>
            </a:r>
          </a:p>
        </p:txBody>
      </p:sp>
      <p:pic>
        <p:nvPicPr>
          <p:cNvPr id="5" name="Picture 4">
            <a:extLst>
              <a:ext uri="{FF2B5EF4-FFF2-40B4-BE49-F238E27FC236}">
                <a16:creationId xmlns:a16="http://schemas.microsoft.com/office/drawing/2014/main" id="{6BA2BBEB-73E8-4D67-81C1-4B8DE0F05E8E}"/>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6" name="Content Placeholder 4">
            <a:extLst>
              <a:ext uri="{FF2B5EF4-FFF2-40B4-BE49-F238E27FC236}">
                <a16:creationId xmlns:a16="http://schemas.microsoft.com/office/drawing/2014/main" id="{08152577-221C-45E7-AD0D-041023E399D3}"/>
              </a:ext>
            </a:extLst>
          </p:cNvPr>
          <p:cNvPicPr>
            <a:picLocks/>
          </p:cNvPicPr>
          <p:nvPr/>
        </p:nvPicPr>
        <p:blipFill>
          <a:blip r:embed="rId3"/>
          <a:stretch>
            <a:fillRect/>
          </a:stretch>
        </p:blipFill>
        <p:spPr>
          <a:xfrm>
            <a:off x="1141412" y="1665559"/>
            <a:ext cx="9373591" cy="2451253"/>
          </a:xfrm>
          <a:prstGeom prst="rect">
            <a:avLst/>
          </a:prstGeom>
        </p:spPr>
      </p:pic>
      <p:sp>
        <p:nvSpPr>
          <p:cNvPr id="8" name="Rectangle 7">
            <a:extLst>
              <a:ext uri="{FF2B5EF4-FFF2-40B4-BE49-F238E27FC236}">
                <a16:creationId xmlns:a16="http://schemas.microsoft.com/office/drawing/2014/main" id="{B3E779C5-D5B7-438F-92A7-E38C56D5DB12}"/>
              </a:ext>
            </a:extLst>
          </p:cNvPr>
          <p:cNvSpPr/>
          <p:nvPr/>
        </p:nvSpPr>
        <p:spPr>
          <a:xfrm>
            <a:off x="6400800" y="1576873"/>
            <a:ext cx="4264089" cy="2659225"/>
          </a:xfrm>
          <a:prstGeom prst="rect">
            <a:avLst/>
          </a:prstGeom>
          <a:solidFill>
            <a:schemeClr val="bg2">
              <a:lumMod val="75000"/>
              <a:lumOff val="25000"/>
              <a:alpha val="66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A86-A14F-4095-ACDF-7112C437BCDF}"/>
              </a:ext>
            </a:extLst>
          </p:cNvPr>
          <p:cNvSpPr>
            <a:spLocks noGrp="1"/>
          </p:cNvSpPr>
          <p:nvPr>
            <p:ph type="title"/>
          </p:nvPr>
        </p:nvSpPr>
        <p:spPr/>
        <p:txBody>
          <a:bodyPr/>
          <a:lstStyle/>
          <a:p>
            <a:r>
              <a:rPr lang="da-DK" dirty="0"/>
              <a:t>Qbot Infection</a:t>
            </a:r>
            <a:endParaRPr lang="en-US" dirty="0"/>
          </a:p>
        </p:txBody>
      </p:sp>
      <p:pic>
        <p:nvPicPr>
          <p:cNvPr id="5" name="Picture 4">
            <a:extLst>
              <a:ext uri="{FF2B5EF4-FFF2-40B4-BE49-F238E27FC236}">
                <a16:creationId xmlns:a16="http://schemas.microsoft.com/office/drawing/2014/main" id="{6BA2BBEB-73E8-4D67-81C1-4B8DE0F05E8E}"/>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6" name="Content Placeholder 4">
            <a:extLst>
              <a:ext uri="{FF2B5EF4-FFF2-40B4-BE49-F238E27FC236}">
                <a16:creationId xmlns:a16="http://schemas.microsoft.com/office/drawing/2014/main" id="{08152577-221C-45E7-AD0D-041023E399D3}"/>
              </a:ext>
            </a:extLst>
          </p:cNvPr>
          <p:cNvPicPr>
            <a:picLocks/>
          </p:cNvPicPr>
          <p:nvPr/>
        </p:nvPicPr>
        <p:blipFill>
          <a:blip r:embed="rId3"/>
          <a:stretch>
            <a:fillRect/>
          </a:stretch>
        </p:blipFill>
        <p:spPr>
          <a:xfrm>
            <a:off x="1141412" y="1665559"/>
            <a:ext cx="9373591" cy="2451253"/>
          </a:xfrm>
          <a:prstGeom prst="rect">
            <a:avLst/>
          </a:prstGeom>
        </p:spPr>
      </p:pic>
      <p:sp>
        <p:nvSpPr>
          <p:cNvPr id="4" name="Text Placeholder 3">
            <a:extLst>
              <a:ext uri="{FF2B5EF4-FFF2-40B4-BE49-F238E27FC236}">
                <a16:creationId xmlns:a16="http://schemas.microsoft.com/office/drawing/2014/main" id="{8D44325B-AF46-4D80-98C7-D3CCCC75715F}"/>
              </a:ext>
            </a:extLst>
          </p:cNvPr>
          <p:cNvSpPr>
            <a:spLocks noGrp="1"/>
          </p:cNvSpPr>
          <p:nvPr>
            <p:ph idx="1"/>
          </p:nvPr>
        </p:nvSpPr>
        <p:spPr>
          <a:xfrm>
            <a:off x="1141412" y="2249487"/>
            <a:ext cx="9905999" cy="3647460"/>
          </a:xfrm>
        </p:spPr>
        <p:txBody>
          <a:bodyPr>
            <a:normAutofit/>
          </a:bodyPr>
          <a:lstStyle/>
          <a:p>
            <a:pPr marL="0" indent="0">
              <a:buNone/>
            </a:pPr>
            <a:endParaRPr lang="da-DK" sz="2000" dirty="0"/>
          </a:p>
          <a:p>
            <a:pPr marL="0" indent="0">
              <a:buNone/>
            </a:pPr>
            <a:endParaRPr lang="da-DK" sz="2000" dirty="0"/>
          </a:p>
          <a:p>
            <a:pPr marL="0" indent="0">
              <a:buNone/>
            </a:pPr>
            <a:endParaRPr lang="da-DK" sz="2000" dirty="0"/>
          </a:p>
          <a:p>
            <a:pPr marL="0" indent="0">
              <a:buNone/>
            </a:pPr>
            <a:endParaRPr lang="da-DK" sz="2000" dirty="0"/>
          </a:p>
          <a:p>
            <a:pPr marL="0" indent="0">
              <a:buNone/>
            </a:pPr>
            <a:endParaRPr lang="da-DK" sz="2000" dirty="0"/>
          </a:p>
          <a:p>
            <a:pPr marL="0" indent="0">
              <a:buNone/>
            </a:pPr>
            <a:r>
              <a:rPr lang="da-DK" sz="2000" dirty="0"/>
              <a:t>The file was actually a VBS script, which when executed retrieved some information from WMI about the OS version, AV engine etc. It then attempted to retrieve, via BITS, second stage malware from a domain, which failed due to intelligence in the proxy filter. The domain was totallylegit[.]dk</a:t>
            </a:r>
            <a:endParaRPr lang="en-US" sz="2000" dirty="0"/>
          </a:p>
        </p:txBody>
      </p:sp>
      <p:sp>
        <p:nvSpPr>
          <p:cNvPr id="7" name="Rectangle 6">
            <a:extLst>
              <a:ext uri="{FF2B5EF4-FFF2-40B4-BE49-F238E27FC236}">
                <a16:creationId xmlns:a16="http://schemas.microsoft.com/office/drawing/2014/main" id="{4A7C3E85-F19C-4474-AC23-C0FA08280F65}"/>
              </a:ext>
            </a:extLst>
          </p:cNvPr>
          <p:cNvSpPr/>
          <p:nvPr/>
        </p:nvSpPr>
        <p:spPr>
          <a:xfrm>
            <a:off x="1035699" y="1576873"/>
            <a:ext cx="5365102" cy="2659225"/>
          </a:xfrm>
          <a:prstGeom prst="rect">
            <a:avLst/>
          </a:prstGeom>
          <a:solidFill>
            <a:schemeClr val="bg2">
              <a:lumMod val="75000"/>
              <a:lumOff val="25000"/>
              <a:alpha val="66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20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Stage 1 - Alert</a:t>
            </a:r>
            <a:endParaRPr lang="en-DK" dirty="0"/>
          </a:p>
        </p:txBody>
      </p:sp>
      <p:sp>
        <p:nvSpPr>
          <p:cNvPr id="4" name="Content Placeholder 3">
            <a:extLst>
              <a:ext uri="{FF2B5EF4-FFF2-40B4-BE49-F238E27FC236}">
                <a16:creationId xmlns:a16="http://schemas.microsoft.com/office/drawing/2014/main" id="{E92D0E44-CD12-4317-B50B-395CB5EC4231}"/>
              </a:ext>
            </a:extLst>
          </p:cNvPr>
          <p:cNvSpPr>
            <a:spLocks noGrp="1"/>
          </p:cNvSpPr>
          <p:nvPr>
            <p:ph sz="half" idx="1"/>
          </p:nvPr>
        </p:nvSpPr>
        <p:spPr/>
        <p:txBody>
          <a:bodyPr>
            <a:normAutofit/>
          </a:bodyPr>
          <a:lstStyle/>
          <a:p>
            <a:pPr marL="36900" indent="0">
              <a:buNone/>
            </a:pPr>
            <a:r>
              <a:rPr lang="en-US" dirty="0"/>
              <a:t>Nearly all incidents begin with an alert that something has happened that requires further investigation.</a:t>
            </a:r>
          </a:p>
          <a:p>
            <a:pPr marL="36900" indent="0">
              <a:buNone/>
            </a:pPr>
            <a:r>
              <a:rPr lang="en-US" dirty="0"/>
              <a:t>I say nearly all, because an incident can be started via the output from a threat hunt, or via a user reporting a suspicious email into the SOC.</a:t>
            </a:r>
          </a:p>
          <a:p>
            <a:pPr marL="36900" indent="0">
              <a:buNone/>
            </a:pPr>
            <a:r>
              <a:rPr lang="en-US" dirty="0"/>
              <a:t>In this case the alert came from the corporate proxy server intelligence feed which processes HTTP logs and looked like this…</a:t>
            </a:r>
          </a:p>
          <a:p>
            <a:pPr marL="36900" indent="0">
              <a:buNone/>
            </a:pPr>
            <a:endParaRPr lang="en-US" dirty="0"/>
          </a:p>
        </p:txBody>
      </p:sp>
      <p:sp>
        <p:nvSpPr>
          <p:cNvPr id="3" name="Content Placeholder 2">
            <a:extLst>
              <a:ext uri="{FF2B5EF4-FFF2-40B4-BE49-F238E27FC236}">
                <a16:creationId xmlns:a16="http://schemas.microsoft.com/office/drawing/2014/main" id="{E180F70E-1AA1-4C82-96B5-1D942E82C674}"/>
              </a:ext>
            </a:extLst>
          </p:cNvPr>
          <p:cNvSpPr>
            <a:spLocks noGrp="1"/>
          </p:cNvSpPr>
          <p:nvPr>
            <p:ph sz="half" idx="2"/>
          </p:nvPr>
        </p:nvSpPr>
        <p:spPr/>
        <p:txBody>
          <a:bodyPr>
            <a:normAutofit/>
          </a:bodyPr>
          <a:lstStyle/>
          <a:p>
            <a:pPr marL="36900" indent="0">
              <a:buNone/>
            </a:pPr>
            <a:r>
              <a:rPr lang="en-US" b="1" dirty="0"/>
              <a:t>The user DTC on hostname secdis01 has communicated with a known C2 hosting malicious domain.</a:t>
            </a:r>
          </a:p>
          <a:p>
            <a:pPr marL="36900" indent="0">
              <a:buNone/>
            </a:pPr>
            <a:r>
              <a:rPr lang="en-US" b="1" dirty="0"/>
              <a:t>Time: 15/03/2021 15:54 UTC, Username: DTC, Hostname: secdis01</a:t>
            </a:r>
          </a:p>
          <a:p>
            <a:pPr marL="36900" indent="0">
              <a:buNone/>
            </a:pPr>
            <a:r>
              <a:rPr lang="en-US" b="1" dirty="0"/>
              <a:t>Domain: totallylegit.dk, Domain Category: malicious, User-Agent: </a:t>
            </a:r>
            <a:r>
              <a:rPr lang="en-US" b="1" dirty="0" err="1"/>
              <a:t>BitsAdmin</a:t>
            </a:r>
            <a:endParaRPr lang="en-US" b="1" dirty="0"/>
          </a:p>
          <a:p>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347588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normAutofit/>
          </a:bodyPr>
          <a:lstStyle/>
          <a:p>
            <a:br>
              <a:rPr lang="en-US" dirty="0"/>
            </a:br>
            <a:br>
              <a:rPr lang="en-US" dirty="0"/>
            </a:br>
            <a:br>
              <a:rPr lang="en-US" dirty="0"/>
            </a:br>
            <a:r>
              <a:rPr lang="en-US" dirty="0"/>
              <a:t>Important point for later… The proxy server does not do HTTPS interception…</a:t>
            </a: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3171237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Stage 2 - Visitation</a:t>
            </a:r>
            <a:endParaRPr lang="en-DK" dirty="0"/>
          </a:p>
        </p:txBody>
      </p:sp>
      <p:sp>
        <p:nvSpPr>
          <p:cNvPr id="4" name="Content Placeholder 3">
            <a:extLst>
              <a:ext uri="{FF2B5EF4-FFF2-40B4-BE49-F238E27FC236}">
                <a16:creationId xmlns:a16="http://schemas.microsoft.com/office/drawing/2014/main" id="{52F067BA-45D8-4BCE-99E4-F9160EF655D8}"/>
              </a:ext>
            </a:extLst>
          </p:cNvPr>
          <p:cNvSpPr>
            <a:spLocks noGrp="1"/>
          </p:cNvSpPr>
          <p:nvPr>
            <p:ph sz="half" idx="1"/>
          </p:nvPr>
        </p:nvSpPr>
        <p:spPr/>
        <p:txBody>
          <a:bodyPr>
            <a:normAutofit/>
          </a:bodyPr>
          <a:lstStyle/>
          <a:p>
            <a:pPr marL="36900" indent="0">
              <a:buNone/>
            </a:pPr>
            <a:r>
              <a:rPr lang="en-US" dirty="0"/>
              <a:t>The reality is that analysis takes time and costs the business money to perform, alerting tools and detection engines like SIEM are also not always delivering true positive alerts.</a:t>
            </a:r>
          </a:p>
          <a:p>
            <a:pPr marL="36900" indent="0">
              <a:buNone/>
            </a:pPr>
            <a:r>
              <a:rPr lang="en-US" dirty="0"/>
              <a:t>This stage is for making decisions about:-</a:t>
            </a:r>
          </a:p>
          <a:p>
            <a:pPr marL="494100" indent="-457200">
              <a:buFont typeface="+mj-lt"/>
              <a:buAutoNum type="arabicPeriod"/>
            </a:pPr>
            <a:r>
              <a:rPr lang="en-US" dirty="0"/>
              <a:t>Does this alert need analysis?</a:t>
            </a:r>
          </a:p>
          <a:p>
            <a:pPr marL="871200" lvl="1" indent="-457200"/>
            <a:r>
              <a:rPr lang="en-US" dirty="0"/>
              <a:t>Do I need more info? (user reported)</a:t>
            </a:r>
          </a:p>
          <a:p>
            <a:pPr marL="494100" indent="-457200">
              <a:buFont typeface="+mj-lt"/>
              <a:buAutoNum type="arabicPeriod"/>
            </a:pPr>
            <a:r>
              <a:rPr lang="en-US" dirty="0"/>
              <a:t>How should this alert be </a:t>
            </a:r>
            <a:r>
              <a:rPr lang="en-US" dirty="0" err="1"/>
              <a:t>prioritised</a:t>
            </a:r>
            <a:r>
              <a:rPr lang="en-US" dirty="0"/>
              <a:t>?</a:t>
            </a:r>
          </a:p>
          <a:p>
            <a:pPr marL="494100" indent="-457200">
              <a:buFont typeface="+mj-lt"/>
              <a:buAutoNum type="arabicPeriod"/>
            </a:pPr>
            <a:r>
              <a:rPr lang="en-US" dirty="0"/>
              <a:t>How should this alert be classified?</a:t>
            </a:r>
          </a:p>
          <a:p>
            <a:pPr marL="494100" indent="-457200">
              <a:buFont typeface="+mj-lt"/>
              <a:buAutoNum type="arabicPeriod"/>
            </a:pPr>
            <a:endParaRPr lang="en-US" dirty="0"/>
          </a:p>
          <a:p>
            <a:pPr marL="36900" indent="0">
              <a:buNone/>
            </a:pPr>
            <a:endParaRPr lang="en-US"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6" name="Picture 5">
            <a:extLst>
              <a:ext uri="{FF2B5EF4-FFF2-40B4-BE49-F238E27FC236}">
                <a16:creationId xmlns:a16="http://schemas.microsoft.com/office/drawing/2014/main" id="{8BCFCD90-83C4-4D85-B63E-9629F85E626A}"/>
              </a:ext>
            </a:extLst>
          </p:cNvPr>
          <p:cNvPicPr>
            <a:picLocks noChangeAspect="1"/>
          </p:cNvPicPr>
          <p:nvPr/>
        </p:nvPicPr>
        <p:blipFill>
          <a:blip r:embed="rId3"/>
          <a:stretch>
            <a:fillRect/>
          </a:stretch>
        </p:blipFill>
        <p:spPr>
          <a:xfrm>
            <a:off x="7076049" y="2369816"/>
            <a:ext cx="3115481" cy="2782867"/>
          </a:xfrm>
          <a:prstGeom prst="rect">
            <a:avLst/>
          </a:prstGeom>
        </p:spPr>
      </p:pic>
    </p:spTree>
    <p:extLst>
      <p:ext uri="{BB962C8B-B14F-4D97-AF65-F5344CB8AC3E}">
        <p14:creationId xmlns:p14="http://schemas.microsoft.com/office/powerpoint/2010/main" val="323418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2 - Question</a:t>
            </a:r>
            <a:endParaRPr lang="en-DK" dirty="0"/>
          </a:p>
        </p:txBody>
      </p:sp>
      <p:sp>
        <p:nvSpPr>
          <p:cNvPr id="4" name="Content Placeholder 3">
            <a:extLst>
              <a:ext uri="{FF2B5EF4-FFF2-40B4-BE49-F238E27FC236}">
                <a16:creationId xmlns:a16="http://schemas.microsoft.com/office/drawing/2014/main" id="{409332CA-03D4-4463-98D4-E325FBC5B385}"/>
              </a:ext>
            </a:extLst>
          </p:cNvPr>
          <p:cNvSpPr>
            <a:spLocks noGrp="1"/>
          </p:cNvSpPr>
          <p:nvPr>
            <p:ph idx="1"/>
          </p:nvPr>
        </p:nvSpPr>
        <p:spPr/>
        <p:txBody>
          <a:bodyPr>
            <a:normAutofit/>
          </a:bodyPr>
          <a:lstStyle/>
          <a:p>
            <a:pPr marL="36900" indent="0">
              <a:buNone/>
            </a:pPr>
            <a:r>
              <a:rPr lang="en-US" b="1" dirty="0"/>
              <a:t>The user DTC on hostname secdis01 has communicated with a known C2 hosting malicious domain.</a:t>
            </a:r>
          </a:p>
          <a:p>
            <a:pPr marL="36900" indent="0">
              <a:buNone/>
            </a:pPr>
            <a:r>
              <a:rPr lang="en-US" b="1" dirty="0"/>
              <a:t>Time: 15/03/2021 15:54 UTC, Username: DTC, Hostname: secdis01</a:t>
            </a:r>
          </a:p>
          <a:p>
            <a:pPr marL="36900" indent="0">
              <a:buNone/>
            </a:pPr>
            <a:r>
              <a:rPr lang="en-US" b="1" dirty="0"/>
              <a:t>Domain: totallylegit.dk, Domain Category: malicious, User-Agent: </a:t>
            </a:r>
            <a:r>
              <a:rPr lang="en-US" b="1" dirty="0" err="1"/>
              <a:t>BitsAdmin</a:t>
            </a:r>
            <a:endParaRPr lang="en-US" b="1" dirty="0"/>
          </a:p>
          <a:p>
            <a:pPr marL="36900" indent="0">
              <a:buNone/>
            </a:pPr>
            <a:endParaRPr lang="en-US" dirty="0"/>
          </a:p>
          <a:p>
            <a:pPr marL="36900" indent="0">
              <a:buNone/>
            </a:pPr>
            <a:r>
              <a:rPr lang="en-US" b="1" u="sng" dirty="0"/>
              <a:t>Can anyone suggest any reasons why this alert might be false positive?</a:t>
            </a:r>
          </a:p>
          <a:p>
            <a:pPr marL="36900" indent="0">
              <a:buNone/>
            </a:pPr>
            <a:endParaRPr lang="en-US" dirty="0"/>
          </a:p>
          <a:p>
            <a:pPr marL="36900" indent="0">
              <a:buNone/>
            </a:pP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175993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2 – FP or not</a:t>
            </a:r>
            <a:endParaRPr lang="en-DK" dirty="0"/>
          </a:p>
        </p:txBody>
      </p:sp>
      <p:sp>
        <p:nvSpPr>
          <p:cNvPr id="4" name="Content Placeholder 3">
            <a:extLst>
              <a:ext uri="{FF2B5EF4-FFF2-40B4-BE49-F238E27FC236}">
                <a16:creationId xmlns:a16="http://schemas.microsoft.com/office/drawing/2014/main" id="{409332CA-03D4-4463-98D4-E325FBC5B385}"/>
              </a:ext>
            </a:extLst>
          </p:cNvPr>
          <p:cNvSpPr>
            <a:spLocks noGrp="1"/>
          </p:cNvSpPr>
          <p:nvPr>
            <p:ph idx="1"/>
          </p:nvPr>
        </p:nvSpPr>
        <p:spPr/>
        <p:txBody>
          <a:bodyPr>
            <a:normAutofit/>
          </a:bodyPr>
          <a:lstStyle/>
          <a:p>
            <a:pPr marL="36900" indent="0">
              <a:buNone/>
            </a:pPr>
            <a:endParaRPr lang="en-US" dirty="0"/>
          </a:p>
          <a:p>
            <a:pPr marL="36900" indent="0">
              <a:buNone/>
            </a:pPr>
            <a:r>
              <a:rPr lang="en-US" dirty="0"/>
              <a:t>Things to consider:-</a:t>
            </a:r>
          </a:p>
          <a:p>
            <a:r>
              <a:rPr lang="en-US" dirty="0"/>
              <a:t>Quality of alert source?</a:t>
            </a:r>
          </a:p>
          <a:p>
            <a:r>
              <a:rPr lang="en-US" dirty="0"/>
              <a:t>Data available inside alert?</a:t>
            </a:r>
          </a:p>
          <a:p>
            <a:pPr marL="36900" indent="0">
              <a:buNone/>
            </a:pPr>
            <a:endParaRPr lang="en-US" dirty="0"/>
          </a:p>
          <a:p>
            <a:pPr marL="36900" indent="0">
              <a:buNone/>
            </a:pPr>
            <a:r>
              <a:rPr lang="en-US" dirty="0"/>
              <a:t>In this example it is only based on the domain name, what if this was a CDN or filesharing domain used for legitimate reasons too. This alert is also based on the vendors own intelligence feed, which could be out of date or also prone to FP.</a:t>
            </a:r>
          </a:p>
          <a:p>
            <a:pPr marL="36900" indent="0">
              <a:buNone/>
            </a:pP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410137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93D78E-E6BD-4E41-93B6-BE064F45AF68}"/>
              </a:ext>
            </a:extLst>
          </p:cNvPr>
          <p:cNvSpPr>
            <a:spLocks noGrp="1"/>
          </p:cNvSpPr>
          <p:nvPr>
            <p:ph type="title"/>
          </p:nvPr>
        </p:nvSpPr>
        <p:spPr/>
        <p:txBody>
          <a:bodyPr/>
          <a:lstStyle/>
          <a:p>
            <a:r>
              <a:rPr lang="da-DK" dirty="0"/>
              <a:t>A </a:t>
            </a:r>
            <a:r>
              <a:rPr lang="da-DK" dirty="0" err="1"/>
              <a:t>little</a:t>
            </a:r>
            <a:r>
              <a:rPr lang="da-DK" dirty="0"/>
              <a:t> </a:t>
            </a:r>
            <a:r>
              <a:rPr lang="da-DK" dirty="0" err="1"/>
              <a:t>about</a:t>
            </a:r>
            <a:r>
              <a:rPr lang="da-DK" dirty="0"/>
              <a:t> </a:t>
            </a:r>
            <a:r>
              <a:rPr lang="da-DK" dirty="0" err="1"/>
              <a:t>me</a:t>
            </a:r>
            <a:r>
              <a:rPr lang="da-DK" dirty="0"/>
              <a:t>…</a:t>
            </a:r>
          </a:p>
        </p:txBody>
      </p:sp>
      <p:sp>
        <p:nvSpPr>
          <p:cNvPr id="18" name="Text Placeholder 17">
            <a:extLst>
              <a:ext uri="{FF2B5EF4-FFF2-40B4-BE49-F238E27FC236}">
                <a16:creationId xmlns:a16="http://schemas.microsoft.com/office/drawing/2014/main" id="{8744F33D-DF9F-40DE-8624-7126E9179C89}"/>
              </a:ext>
            </a:extLst>
          </p:cNvPr>
          <p:cNvSpPr>
            <a:spLocks noGrp="1"/>
          </p:cNvSpPr>
          <p:nvPr>
            <p:ph type="body" sz="quarter" idx="13"/>
          </p:nvPr>
        </p:nvSpPr>
        <p:spPr>
          <a:effectLst/>
        </p:spPr>
        <p:txBody>
          <a:bodyPr/>
          <a:lstStyle/>
          <a:p>
            <a:r>
              <a:rPr lang="en-US" dirty="0"/>
              <a:t>British living in Denmark</a:t>
            </a:r>
            <a:endParaRPr lang="en-DK" dirty="0"/>
          </a:p>
        </p:txBody>
      </p:sp>
      <p:sp>
        <p:nvSpPr>
          <p:cNvPr id="19" name="Text Placeholder 18">
            <a:extLst>
              <a:ext uri="{FF2B5EF4-FFF2-40B4-BE49-F238E27FC236}">
                <a16:creationId xmlns:a16="http://schemas.microsoft.com/office/drawing/2014/main" id="{2A897FE2-FB50-48FA-ACC5-8A527BB1A2B5}"/>
              </a:ext>
            </a:extLst>
          </p:cNvPr>
          <p:cNvSpPr>
            <a:spLocks noGrp="1"/>
          </p:cNvSpPr>
          <p:nvPr>
            <p:ph type="body" sz="quarter" idx="14"/>
          </p:nvPr>
        </p:nvSpPr>
        <p:spPr>
          <a:effectLst/>
        </p:spPr>
        <p:txBody>
          <a:bodyPr/>
          <a:lstStyle/>
          <a:p>
            <a:r>
              <a:rPr lang="en-US" dirty="0"/>
              <a:t>Cyber </a:t>
            </a:r>
            <a:r>
              <a:rPr lang="en-US" dirty="0" err="1"/>
              <a:t>Defence</a:t>
            </a:r>
            <a:r>
              <a:rPr lang="en-US" dirty="0"/>
              <a:t> Center Manager</a:t>
            </a:r>
            <a:endParaRPr lang="en-DK" dirty="0"/>
          </a:p>
        </p:txBody>
      </p:sp>
      <p:sp>
        <p:nvSpPr>
          <p:cNvPr id="21" name="Text Placeholder 20">
            <a:extLst>
              <a:ext uri="{FF2B5EF4-FFF2-40B4-BE49-F238E27FC236}">
                <a16:creationId xmlns:a16="http://schemas.microsoft.com/office/drawing/2014/main" id="{7C670322-4C10-4604-8BC3-0C3211FE8E6F}"/>
              </a:ext>
            </a:extLst>
          </p:cNvPr>
          <p:cNvSpPr>
            <a:spLocks noGrp="1"/>
          </p:cNvSpPr>
          <p:nvPr>
            <p:ph type="body" sz="quarter" idx="16"/>
          </p:nvPr>
        </p:nvSpPr>
        <p:spPr>
          <a:effectLst/>
        </p:spPr>
        <p:txBody>
          <a:bodyPr/>
          <a:lstStyle/>
          <a:p>
            <a:r>
              <a:rPr lang="en-US" dirty="0"/>
              <a:t>Teaching/Mentoring</a:t>
            </a:r>
            <a:endParaRPr lang="en-DK" dirty="0"/>
          </a:p>
        </p:txBody>
      </p:sp>
      <p:sp>
        <p:nvSpPr>
          <p:cNvPr id="22" name="Text Placeholder 21">
            <a:extLst>
              <a:ext uri="{FF2B5EF4-FFF2-40B4-BE49-F238E27FC236}">
                <a16:creationId xmlns:a16="http://schemas.microsoft.com/office/drawing/2014/main" id="{20EBBD64-7EEB-4422-BD87-9ADC40674794}"/>
              </a:ext>
            </a:extLst>
          </p:cNvPr>
          <p:cNvSpPr>
            <a:spLocks noGrp="1"/>
          </p:cNvSpPr>
          <p:nvPr>
            <p:ph type="body" sz="quarter" idx="17"/>
          </p:nvPr>
        </p:nvSpPr>
        <p:spPr>
          <a:effectLst/>
        </p:spPr>
        <p:txBody>
          <a:bodyPr/>
          <a:lstStyle/>
          <a:p>
            <a:r>
              <a:rPr lang="en-US" dirty="0"/>
              <a:t>Blogger</a:t>
            </a:r>
            <a:endParaRPr lang="en-DK" dirty="0"/>
          </a:p>
        </p:txBody>
      </p:sp>
      <p:sp>
        <p:nvSpPr>
          <p:cNvPr id="23" name="Text Placeholder 22">
            <a:extLst>
              <a:ext uri="{FF2B5EF4-FFF2-40B4-BE49-F238E27FC236}">
                <a16:creationId xmlns:a16="http://schemas.microsoft.com/office/drawing/2014/main" id="{B2A158B9-9341-448B-9E44-2FA7D5982E4C}"/>
              </a:ext>
            </a:extLst>
          </p:cNvPr>
          <p:cNvSpPr>
            <a:spLocks noGrp="1"/>
          </p:cNvSpPr>
          <p:nvPr>
            <p:ph type="body" sz="quarter" idx="18"/>
          </p:nvPr>
        </p:nvSpPr>
        <p:spPr>
          <a:effectLst/>
        </p:spPr>
        <p:txBody>
          <a:bodyPr/>
          <a:lstStyle/>
          <a:p>
            <a:r>
              <a:rPr lang="en-US" dirty="0"/>
              <a:t>Open source</a:t>
            </a:r>
            <a:endParaRPr lang="en-DK" dirty="0"/>
          </a:p>
        </p:txBody>
      </p:sp>
      <p:pic>
        <p:nvPicPr>
          <p:cNvPr id="6" name="Picture 2" descr="image being cropped">
            <a:extLst>
              <a:ext uri="{FF2B5EF4-FFF2-40B4-BE49-F238E27FC236}">
                <a16:creationId xmlns:a16="http://schemas.microsoft.com/office/drawing/2014/main" id="{DA21C51B-D950-46CA-A409-C05781A67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3062" y="365125"/>
            <a:ext cx="1935201" cy="2623013"/>
          </a:xfrm>
          <a:prstGeom prst="rect">
            <a:avLst/>
          </a:prstGeom>
          <a:noFill/>
          <a:ln w="38100">
            <a:solidFill>
              <a:schemeClr val="accent1"/>
            </a:solidFill>
            <a:prstDash val="lgDash"/>
          </a:ln>
          <a:extLst>
            <a:ext uri="{909E8E84-426E-40DD-AFC4-6F175D3DCCD1}">
              <a14:hiddenFill xmlns:a14="http://schemas.microsoft.com/office/drawing/2010/main">
                <a:solidFill>
                  <a:srgbClr val="FFFFFF"/>
                </a:solidFill>
              </a14:hiddenFill>
            </a:ext>
          </a:extLst>
        </p:spPr>
      </p:pic>
      <p:pic>
        <p:nvPicPr>
          <p:cNvPr id="7170" name="Picture 2" descr="British Danish Half Denmark Half UK Flag Men's Sport T-Shirt | Spreadshirt">
            <a:extLst>
              <a:ext uri="{FF2B5EF4-FFF2-40B4-BE49-F238E27FC236}">
                <a16:creationId xmlns:a16="http://schemas.microsoft.com/office/drawing/2014/main" id="{9C3E75EE-EAE7-48E8-AFC3-70A10C108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76" y="1710355"/>
            <a:ext cx="1935202" cy="1695450"/>
          </a:xfrm>
          <a:prstGeom prst="rect">
            <a:avLst/>
          </a:prstGeom>
          <a:noFill/>
          <a:extLst>
            <a:ext uri="{909E8E84-426E-40DD-AFC4-6F175D3DCCD1}">
              <a14:hiddenFill xmlns:a14="http://schemas.microsoft.com/office/drawing/2010/main">
                <a:solidFill>
                  <a:srgbClr val="FFFFFF"/>
                </a:solidFill>
              </a14:hiddenFill>
            </a:ext>
          </a:extLst>
        </p:spPr>
      </p:pic>
      <p:sp>
        <p:nvSpPr>
          <p:cNvPr id="30" name="Heart 29">
            <a:extLst>
              <a:ext uri="{FF2B5EF4-FFF2-40B4-BE49-F238E27FC236}">
                <a16:creationId xmlns:a16="http://schemas.microsoft.com/office/drawing/2014/main" id="{23B5CF46-BBB7-4F1F-BE48-2A40697E9C9D}"/>
              </a:ext>
            </a:extLst>
          </p:cNvPr>
          <p:cNvSpPr/>
          <p:nvPr/>
        </p:nvSpPr>
        <p:spPr>
          <a:xfrm>
            <a:off x="816274" y="4318521"/>
            <a:ext cx="1390145" cy="1157248"/>
          </a:xfrm>
          <a:prstGeom prst="hear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pic>
        <p:nvPicPr>
          <p:cNvPr id="7174" name="Picture 6" descr="Security Distractions">
            <a:extLst>
              <a:ext uri="{FF2B5EF4-FFF2-40B4-BE49-F238E27FC236}">
                <a16:creationId xmlns:a16="http://schemas.microsoft.com/office/drawing/2014/main" id="{5316A3C4-6DC5-4B28-AC5B-0CC8CEBA1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631" y="3316978"/>
            <a:ext cx="2514951" cy="78969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Mentoring advice to our younger selves | by Paddy Corry | Serious Scrum |  Medium">
            <a:extLst>
              <a:ext uri="{FF2B5EF4-FFF2-40B4-BE49-F238E27FC236}">
                <a16:creationId xmlns:a16="http://schemas.microsoft.com/office/drawing/2014/main" id="{D80F2236-A01B-4E3B-955A-8E6ADE9221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318522"/>
            <a:ext cx="1911114" cy="115724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JN Data logo | IT rekruttering og headhunting - TimeWork A/S - rekruttering  og search af IT specialister, coaching og karriereudvikling">
            <a:extLst>
              <a:ext uri="{FF2B5EF4-FFF2-40B4-BE49-F238E27FC236}">
                <a16:creationId xmlns:a16="http://schemas.microsoft.com/office/drawing/2014/main" id="{4973502D-3726-4163-899A-A30C544D18C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105" y="3401124"/>
            <a:ext cx="2050743" cy="7055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765C6352-8A9B-4ED8-980F-4ED44B436ECA}"/>
              </a:ext>
            </a:extLst>
          </p:cNvPr>
          <p:cNvPicPr>
            <a:picLocks noChangeAspect="1"/>
          </p:cNvPicPr>
          <p:nvPr/>
        </p:nvPicPr>
        <p:blipFill>
          <a:blip r:embed="rId7"/>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426511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P spid="21" grpId="0" build="p"/>
      <p:bldP spid="22" grpId="0" build="p"/>
      <p:bldP spid="23" grpId="0" build="p"/>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78D8-F460-4FB3-90ED-CFEF147B219C}"/>
              </a:ext>
            </a:extLst>
          </p:cNvPr>
          <p:cNvSpPr>
            <a:spLocks noGrp="1"/>
          </p:cNvSpPr>
          <p:nvPr>
            <p:ph type="title"/>
          </p:nvPr>
        </p:nvSpPr>
        <p:spPr/>
        <p:txBody>
          <a:bodyPr/>
          <a:lstStyle/>
          <a:p>
            <a:r>
              <a:rPr lang="en-US" dirty="0"/>
              <a:t>Stage 2 – Decision Point</a:t>
            </a:r>
            <a:endParaRPr lang="en-DK" dirty="0"/>
          </a:p>
        </p:txBody>
      </p:sp>
      <p:sp>
        <p:nvSpPr>
          <p:cNvPr id="24" name="Content Placeholder 23">
            <a:extLst>
              <a:ext uri="{FF2B5EF4-FFF2-40B4-BE49-F238E27FC236}">
                <a16:creationId xmlns:a16="http://schemas.microsoft.com/office/drawing/2014/main" id="{4998A756-4FD5-4D21-A393-9BB4936D5AF2}"/>
              </a:ext>
            </a:extLst>
          </p:cNvPr>
          <p:cNvSpPr>
            <a:spLocks noGrp="1"/>
          </p:cNvSpPr>
          <p:nvPr>
            <p:ph sz="half" idx="2"/>
          </p:nvPr>
        </p:nvSpPr>
        <p:spPr/>
        <p:txBody>
          <a:bodyPr/>
          <a:lstStyle/>
          <a:p>
            <a:pPr marL="36900" indent="0">
              <a:buNone/>
            </a:pPr>
            <a:r>
              <a:rPr lang="en-US" dirty="0"/>
              <a:t>In this case, we have a user visiting a known malicious domain, especially with its relation to a known C2. We must analyze this alert further…</a:t>
            </a:r>
          </a:p>
          <a:p>
            <a:pPr marL="494100" indent="-457200">
              <a:buFont typeface="+mj-lt"/>
              <a:buAutoNum type="arabicPeriod"/>
            </a:pPr>
            <a:r>
              <a:rPr lang="en-US" dirty="0"/>
              <a:t>How should we </a:t>
            </a:r>
            <a:r>
              <a:rPr lang="en-US" dirty="0" err="1"/>
              <a:t>prioritise</a:t>
            </a:r>
            <a:r>
              <a:rPr lang="en-US" dirty="0"/>
              <a:t> it?</a:t>
            </a:r>
          </a:p>
          <a:p>
            <a:pPr marL="494100" indent="-457200">
              <a:buFont typeface="+mj-lt"/>
              <a:buAutoNum type="arabicPeriod"/>
            </a:pPr>
            <a:r>
              <a:rPr lang="en-US" dirty="0"/>
              <a:t>How should we classify it?</a:t>
            </a:r>
          </a:p>
          <a:p>
            <a:pPr marL="871200" lvl="1" indent="-457200"/>
            <a:r>
              <a:rPr lang="en-US" dirty="0"/>
              <a:t>VERIS</a:t>
            </a:r>
          </a:p>
          <a:p>
            <a:pPr marL="871200" lvl="1" indent="-457200"/>
            <a:r>
              <a:rPr lang="en-US" dirty="0"/>
              <a:t>ENISA</a:t>
            </a:r>
            <a:endParaRPr lang="en-DK" dirty="0"/>
          </a:p>
        </p:txBody>
      </p:sp>
      <p:pic>
        <p:nvPicPr>
          <p:cNvPr id="4" name="Picture 3">
            <a:extLst>
              <a:ext uri="{FF2B5EF4-FFF2-40B4-BE49-F238E27FC236}">
                <a16:creationId xmlns:a16="http://schemas.microsoft.com/office/drawing/2014/main" id="{DC8C8D41-0E65-4CC0-894B-52B68CA72548}"/>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25" name="Picture 24">
            <a:extLst>
              <a:ext uri="{FF2B5EF4-FFF2-40B4-BE49-F238E27FC236}">
                <a16:creationId xmlns:a16="http://schemas.microsoft.com/office/drawing/2014/main" id="{88F0DCA9-1C6F-4578-97B9-A07C570608F6}"/>
              </a:ext>
            </a:extLst>
          </p:cNvPr>
          <p:cNvPicPr>
            <a:picLocks noChangeAspect="1"/>
          </p:cNvPicPr>
          <p:nvPr/>
        </p:nvPicPr>
        <p:blipFill>
          <a:blip r:embed="rId3"/>
          <a:stretch>
            <a:fillRect/>
          </a:stretch>
        </p:blipFill>
        <p:spPr>
          <a:xfrm>
            <a:off x="1702190" y="2370390"/>
            <a:ext cx="3115481" cy="2782867"/>
          </a:xfrm>
          <a:prstGeom prst="rect">
            <a:avLst/>
          </a:prstGeom>
        </p:spPr>
      </p:pic>
    </p:spTree>
    <p:extLst>
      <p:ext uri="{BB962C8B-B14F-4D97-AF65-F5344CB8AC3E}">
        <p14:creationId xmlns:p14="http://schemas.microsoft.com/office/powerpoint/2010/main" val="315253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78D8-F460-4FB3-90ED-CFEF147B219C}"/>
              </a:ext>
            </a:extLst>
          </p:cNvPr>
          <p:cNvSpPr>
            <a:spLocks noGrp="1"/>
          </p:cNvSpPr>
          <p:nvPr>
            <p:ph type="title"/>
          </p:nvPr>
        </p:nvSpPr>
        <p:spPr/>
        <p:txBody>
          <a:bodyPr/>
          <a:lstStyle/>
          <a:p>
            <a:r>
              <a:rPr lang="en-US" dirty="0"/>
              <a:t>Stage 2 – Data </a:t>
            </a:r>
            <a:r>
              <a:rPr lang="en-US" dirty="0" err="1"/>
              <a:t>data</a:t>
            </a:r>
            <a:r>
              <a:rPr lang="en-US" dirty="0"/>
              <a:t> </a:t>
            </a:r>
            <a:r>
              <a:rPr lang="en-US" dirty="0" err="1"/>
              <a:t>data</a:t>
            </a:r>
            <a:endParaRPr lang="en-DK" dirty="0"/>
          </a:p>
        </p:txBody>
      </p:sp>
      <p:sp>
        <p:nvSpPr>
          <p:cNvPr id="5" name="Content Placeholder 4">
            <a:extLst>
              <a:ext uri="{FF2B5EF4-FFF2-40B4-BE49-F238E27FC236}">
                <a16:creationId xmlns:a16="http://schemas.microsoft.com/office/drawing/2014/main" id="{6BA8A8D9-511C-40F7-9C8B-2C09A6DC0B5C}"/>
              </a:ext>
            </a:extLst>
          </p:cNvPr>
          <p:cNvSpPr>
            <a:spLocks noGrp="1"/>
          </p:cNvSpPr>
          <p:nvPr>
            <p:ph sz="half" idx="1"/>
          </p:nvPr>
        </p:nvSpPr>
        <p:spPr/>
        <p:txBody>
          <a:bodyPr/>
          <a:lstStyle/>
          <a:p>
            <a:pPr marL="36900" indent="0">
              <a:buNone/>
            </a:pPr>
            <a:endParaRPr lang="en-US" b="1" dirty="0"/>
          </a:p>
          <a:p>
            <a:pPr marL="36900" indent="0">
              <a:buNone/>
            </a:pPr>
            <a:r>
              <a:rPr lang="en-US" b="1" dirty="0"/>
              <a:t>The user DTC on hostname secdis01 has communicated with a known C2 hosting malicious domain.</a:t>
            </a:r>
          </a:p>
          <a:p>
            <a:pPr marL="36900" indent="0">
              <a:buNone/>
            </a:pPr>
            <a:r>
              <a:rPr lang="en-US" b="1" dirty="0"/>
              <a:t>Time: 15/03/2021 15:54 UTC, Username: DTC, Hostname: secdis01</a:t>
            </a:r>
          </a:p>
          <a:p>
            <a:pPr marL="36900" indent="0">
              <a:buNone/>
            </a:pPr>
            <a:r>
              <a:rPr lang="en-US" b="1" dirty="0"/>
              <a:t>Domain: totallylegit.dk, Domain Category: malicious, User-Agent: </a:t>
            </a:r>
            <a:r>
              <a:rPr lang="en-US" b="1" dirty="0" err="1"/>
              <a:t>BitsAdmin</a:t>
            </a:r>
            <a:endParaRPr lang="en-US" b="1" dirty="0"/>
          </a:p>
          <a:p>
            <a:pPr marL="36900" indent="0">
              <a:buNone/>
            </a:pPr>
            <a:endParaRPr lang="en-DK" dirty="0"/>
          </a:p>
        </p:txBody>
      </p:sp>
      <p:pic>
        <p:nvPicPr>
          <p:cNvPr id="4" name="Picture 3">
            <a:extLst>
              <a:ext uri="{FF2B5EF4-FFF2-40B4-BE49-F238E27FC236}">
                <a16:creationId xmlns:a16="http://schemas.microsoft.com/office/drawing/2014/main" id="{DC8C8D41-0E65-4CC0-894B-52B68CA72548}"/>
              </a:ext>
            </a:extLst>
          </p:cNvPr>
          <p:cNvPicPr>
            <a:picLocks noChangeAspect="1"/>
          </p:cNvPicPr>
          <p:nvPr/>
        </p:nvPicPr>
        <p:blipFill>
          <a:blip r:embed="rId2"/>
          <a:stretch>
            <a:fillRect/>
          </a:stretch>
        </p:blipFill>
        <p:spPr>
          <a:xfrm>
            <a:off x="9286614" y="5152683"/>
            <a:ext cx="2651228" cy="2338685"/>
          </a:xfrm>
          <a:prstGeom prst="rect">
            <a:avLst/>
          </a:prstGeom>
        </p:spPr>
      </p:pic>
      <p:graphicFrame>
        <p:nvGraphicFramePr>
          <p:cNvPr id="3" name="Table 4">
            <a:extLst>
              <a:ext uri="{FF2B5EF4-FFF2-40B4-BE49-F238E27FC236}">
                <a16:creationId xmlns:a16="http://schemas.microsoft.com/office/drawing/2014/main" id="{985E0A52-6742-4F83-A314-75DC773F8948}"/>
              </a:ext>
            </a:extLst>
          </p:cNvPr>
          <p:cNvGraphicFramePr>
            <a:graphicFrameLocks noGrp="1"/>
          </p:cNvGraphicFramePr>
          <p:nvPr>
            <p:extLst>
              <p:ext uri="{D42A27DB-BD31-4B8C-83A1-F6EECF244321}">
                <p14:modId xmlns:p14="http://schemas.microsoft.com/office/powerpoint/2010/main" val="1868938707"/>
              </p:ext>
            </p:extLst>
          </p:nvPr>
        </p:nvGraphicFramePr>
        <p:xfrm>
          <a:off x="6315075" y="2422695"/>
          <a:ext cx="5200650" cy="2817654"/>
        </p:xfrm>
        <a:graphic>
          <a:graphicData uri="http://schemas.openxmlformats.org/drawingml/2006/table">
            <a:tbl>
              <a:tblPr firstRow="1" bandRow="1">
                <a:tableStyleId>{69CF1AB2-1976-4502-BF36-3FF5EA218861}</a:tableStyleId>
              </a:tblPr>
              <a:tblGrid>
                <a:gridCol w="2549789">
                  <a:extLst>
                    <a:ext uri="{9D8B030D-6E8A-4147-A177-3AD203B41FA5}">
                      <a16:colId xmlns:a16="http://schemas.microsoft.com/office/drawing/2014/main" val="1376281209"/>
                    </a:ext>
                  </a:extLst>
                </a:gridCol>
                <a:gridCol w="2650861">
                  <a:extLst>
                    <a:ext uri="{9D8B030D-6E8A-4147-A177-3AD203B41FA5}">
                      <a16:colId xmlns:a16="http://schemas.microsoft.com/office/drawing/2014/main" val="3105625275"/>
                    </a:ext>
                  </a:extLst>
                </a:gridCol>
              </a:tblGrid>
              <a:tr h="402522">
                <a:tc>
                  <a:txBody>
                    <a:bodyPr/>
                    <a:lstStyle/>
                    <a:p>
                      <a:r>
                        <a:rPr lang="en-US" b="0" dirty="0"/>
                        <a:t>time</a:t>
                      </a:r>
                      <a:endParaRPr lang="en-DK" b="0" dirty="0"/>
                    </a:p>
                  </a:txBody>
                  <a:tcPr/>
                </a:tc>
                <a:tc>
                  <a:txBody>
                    <a:bodyPr/>
                    <a:lstStyle/>
                    <a:p>
                      <a:r>
                        <a:rPr lang="en-US" b="0" dirty="0"/>
                        <a:t>15/03/2021 15:54 UTC</a:t>
                      </a:r>
                      <a:endParaRPr lang="en-DK" b="0" dirty="0"/>
                    </a:p>
                  </a:txBody>
                  <a:tcPr/>
                </a:tc>
                <a:extLst>
                  <a:ext uri="{0D108BD9-81ED-4DB2-BD59-A6C34878D82A}">
                    <a16:rowId xmlns:a16="http://schemas.microsoft.com/office/drawing/2014/main" val="4109487866"/>
                  </a:ext>
                </a:extLst>
              </a:tr>
              <a:tr h="4025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hostname</a:t>
                      </a:r>
                      <a:endParaRPr lang="en-DK" b="0" dirty="0"/>
                    </a:p>
                  </a:txBody>
                  <a:tcPr/>
                </a:tc>
                <a:tc>
                  <a:txBody>
                    <a:bodyPr/>
                    <a:lstStyle/>
                    <a:p>
                      <a:r>
                        <a:rPr lang="en-US" dirty="0"/>
                        <a:t>secdis01</a:t>
                      </a:r>
                      <a:endParaRPr lang="en-DK" dirty="0"/>
                    </a:p>
                  </a:txBody>
                  <a:tcPr/>
                </a:tc>
                <a:extLst>
                  <a:ext uri="{0D108BD9-81ED-4DB2-BD59-A6C34878D82A}">
                    <a16:rowId xmlns:a16="http://schemas.microsoft.com/office/drawing/2014/main" val="3097682269"/>
                  </a:ext>
                </a:extLst>
              </a:tr>
              <a:tr h="4025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username</a:t>
                      </a:r>
                      <a:endParaRPr lang="en-DK" dirty="0"/>
                    </a:p>
                  </a:txBody>
                  <a:tcPr/>
                </a:tc>
                <a:tc>
                  <a:txBody>
                    <a:bodyPr/>
                    <a:lstStyle/>
                    <a:p>
                      <a:r>
                        <a:rPr lang="en-US" dirty="0"/>
                        <a:t>DTC</a:t>
                      </a:r>
                      <a:endParaRPr lang="en-DK" dirty="0"/>
                    </a:p>
                  </a:txBody>
                  <a:tcPr/>
                </a:tc>
                <a:extLst>
                  <a:ext uri="{0D108BD9-81ED-4DB2-BD59-A6C34878D82A}">
                    <a16:rowId xmlns:a16="http://schemas.microsoft.com/office/drawing/2014/main" val="1767381027"/>
                  </a:ext>
                </a:extLst>
              </a:tr>
              <a:tr h="402522">
                <a:tc>
                  <a:txBody>
                    <a:bodyPr/>
                    <a:lstStyle/>
                    <a:p>
                      <a:r>
                        <a:rPr lang="en-US" dirty="0"/>
                        <a:t>alert source</a:t>
                      </a:r>
                      <a:endParaRPr lang="en-DK" dirty="0"/>
                    </a:p>
                  </a:txBody>
                  <a:tcPr/>
                </a:tc>
                <a:tc>
                  <a:txBody>
                    <a:bodyPr/>
                    <a:lstStyle/>
                    <a:p>
                      <a:r>
                        <a:rPr lang="en-US" dirty="0"/>
                        <a:t>Proxy Server Logs</a:t>
                      </a:r>
                      <a:endParaRPr lang="en-DK" dirty="0"/>
                    </a:p>
                  </a:txBody>
                  <a:tcPr/>
                </a:tc>
                <a:extLst>
                  <a:ext uri="{0D108BD9-81ED-4DB2-BD59-A6C34878D82A}">
                    <a16:rowId xmlns:a16="http://schemas.microsoft.com/office/drawing/2014/main" val="665294466"/>
                  </a:ext>
                </a:extLst>
              </a:tr>
              <a:tr h="402522">
                <a:tc>
                  <a:txBody>
                    <a:bodyPr/>
                    <a:lstStyle/>
                    <a:p>
                      <a:r>
                        <a:rPr lang="en-US" dirty="0" err="1"/>
                        <a:t>IOC.domain</a:t>
                      </a:r>
                      <a:endParaRPr lang="en-DK" dirty="0"/>
                    </a:p>
                  </a:txBody>
                  <a:tcPr/>
                </a:tc>
                <a:tc>
                  <a:txBody>
                    <a:bodyPr/>
                    <a:lstStyle/>
                    <a:p>
                      <a:r>
                        <a:rPr lang="en-US" dirty="0" err="1"/>
                        <a:t>totallylegit</a:t>
                      </a:r>
                      <a:r>
                        <a:rPr lang="en-US" dirty="0"/>
                        <a:t>[.]dk</a:t>
                      </a:r>
                      <a:endParaRPr lang="en-DK" dirty="0"/>
                    </a:p>
                  </a:txBody>
                  <a:tcPr/>
                </a:tc>
                <a:extLst>
                  <a:ext uri="{0D108BD9-81ED-4DB2-BD59-A6C34878D82A}">
                    <a16:rowId xmlns:a16="http://schemas.microsoft.com/office/drawing/2014/main" val="1890014961"/>
                  </a:ext>
                </a:extLst>
              </a:tr>
              <a:tr h="402522">
                <a:tc>
                  <a:txBody>
                    <a:bodyPr/>
                    <a:lstStyle/>
                    <a:p>
                      <a:r>
                        <a:rPr lang="en-US" dirty="0"/>
                        <a:t>User Agent</a:t>
                      </a:r>
                      <a:endParaRPr lang="en-DK" dirty="0"/>
                    </a:p>
                  </a:txBody>
                  <a:tcPr/>
                </a:tc>
                <a:tc>
                  <a:txBody>
                    <a:bodyPr/>
                    <a:lstStyle/>
                    <a:p>
                      <a:r>
                        <a:rPr lang="en-US" dirty="0" err="1"/>
                        <a:t>BitsAdmin</a:t>
                      </a:r>
                      <a:endParaRPr lang="en-DK" dirty="0"/>
                    </a:p>
                  </a:txBody>
                  <a:tcPr/>
                </a:tc>
                <a:extLst>
                  <a:ext uri="{0D108BD9-81ED-4DB2-BD59-A6C34878D82A}">
                    <a16:rowId xmlns:a16="http://schemas.microsoft.com/office/drawing/2014/main" val="1047674031"/>
                  </a:ext>
                </a:extLst>
              </a:tr>
              <a:tr h="402522">
                <a:tc>
                  <a:txBody>
                    <a:bodyPr/>
                    <a:lstStyle/>
                    <a:p>
                      <a:r>
                        <a:rPr lang="en-US" dirty="0"/>
                        <a:t>Notes</a:t>
                      </a:r>
                      <a:endParaRPr lang="en-DK" dirty="0"/>
                    </a:p>
                  </a:txBody>
                  <a:tcPr/>
                </a:tc>
                <a:tc>
                  <a:txBody>
                    <a:bodyPr/>
                    <a:lstStyle/>
                    <a:p>
                      <a:r>
                        <a:rPr lang="en-US" dirty="0"/>
                        <a:t>Malicious domain visited</a:t>
                      </a:r>
                      <a:endParaRPr lang="en-DK" dirty="0"/>
                    </a:p>
                  </a:txBody>
                  <a:tcPr/>
                </a:tc>
                <a:extLst>
                  <a:ext uri="{0D108BD9-81ED-4DB2-BD59-A6C34878D82A}">
                    <a16:rowId xmlns:a16="http://schemas.microsoft.com/office/drawing/2014/main" val="3414386413"/>
                  </a:ext>
                </a:extLst>
              </a:tr>
            </a:tbl>
          </a:graphicData>
        </a:graphic>
      </p:graphicFrame>
    </p:spTree>
    <p:extLst>
      <p:ext uri="{BB962C8B-B14F-4D97-AF65-F5344CB8AC3E}">
        <p14:creationId xmlns:p14="http://schemas.microsoft.com/office/powerpoint/2010/main" val="1024961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78D8-F460-4FB3-90ED-CFEF147B219C}"/>
              </a:ext>
            </a:extLst>
          </p:cNvPr>
          <p:cNvSpPr>
            <a:spLocks noGrp="1"/>
          </p:cNvSpPr>
          <p:nvPr>
            <p:ph type="title"/>
          </p:nvPr>
        </p:nvSpPr>
        <p:spPr/>
        <p:txBody>
          <a:bodyPr/>
          <a:lstStyle/>
          <a:p>
            <a:r>
              <a:rPr lang="en-US" dirty="0" err="1"/>
              <a:t>Bitsadmin</a:t>
            </a:r>
            <a:endParaRPr lang="en-DK" dirty="0"/>
          </a:p>
        </p:txBody>
      </p:sp>
      <p:sp>
        <p:nvSpPr>
          <p:cNvPr id="5" name="Content Placeholder 4">
            <a:extLst>
              <a:ext uri="{FF2B5EF4-FFF2-40B4-BE49-F238E27FC236}">
                <a16:creationId xmlns:a16="http://schemas.microsoft.com/office/drawing/2014/main" id="{6BA8A8D9-511C-40F7-9C8B-2C09A6DC0B5C}"/>
              </a:ext>
            </a:extLst>
          </p:cNvPr>
          <p:cNvSpPr>
            <a:spLocks noGrp="1"/>
          </p:cNvSpPr>
          <p:nvPr>
            <p:ph idx="1"/>
          </p:nvPr>
        </p:nvSpPr>
        <p:spPr/>
        <p:txBody>
          <a:bodyPr/>
          <a:lstStyle/>
          <a:p>
            <a:pPr marL="36900" indent="0">
              <a:buNone/>
            </a:pPr>
            <a:r>
              <a:rPr lang="en-US" dirty="0"/>
              <a:t>Does anyone know what </a:t>
            </a:r>
            <a:r>
              <a:rPr lang="en-US" dirty="0" err="1"/>
              <a:t>Bitadmin</a:t>
            </a:r>
            <a:r>
              <a:rPr lang="en-US" dirty="0"/>
              <a:t> is?</a:t>
            </a:r>
          </a:p>
          <a:p>
            <a:pPr marL="36900" indent="0">
              <a:buNone/>
            </a:pPr>
            <a:endParaRPr lang="en-US" dirty="0"/>
          </a:p>
          <a:p>
            <a:pPr marL="36900" indent="0">
              <a:buNone/>
            </a:pPr>
            <a:r>
              <a:rPr lang="en-US" dirty="0"/>
              <a:t>Windows Background Intelligent Transfer Service (BITS) is a low-bandwidth, asynchronous file transfer mechanism exposed through Component Object Model (COM). BITS is commonly used by updaters, messengers, and other applications preferred to operate in the background (using available idle bandwidth) without interrupting other networked applications.</a:t>
            </a:r>
          </a:p>
          <a:p>
            <a:pPr marL="36900" indent="0">
              <a:buNone/>
            </a:pPr>
            <a:r>
              <a:rPr lang="en-US" dirty="0">
                <a:hlinkClick r:id="rId2"/>
              </a:rPr>
              <a:t>https://attack.mitre.org/techniques/T1197/</a:t>
            </a:r>
            <a:endParaRPr lang="en-US" dirty="0"/>
          </a:p>
          <a:p>
            <a:pPr marL="36900" indent="0">
              <a:buNone/>
            </a:pPr>
            <a:endParaRPr lang="en-US" dirty="0"/>
          </a:p>
        </p:txBody>
      </p:sp>
      <p:pic>
        <p:nvPicPr>
          <p:cNvPr id="4" name="Picture 3">
            <a:extLst>
              <a:ext uri="{FF2B5EF4-FFF2-40B4-BE49-F238E27FC236}">
                <a16:creationId xmlns:a16="http://schemas.microsoft.com/office/drawing/2014/main" id="{DC8C8D41-0E65-4CC0-894B-52B68CA72548}"/>
              </a:ext>
            </a:extLst>
          </p:cNvPr>
          <p:cNvPicPr>
            <a:picLocks noChangeAspect="1"/>
          </p:cNvPicPr>
          <p:nvPr/>
        </p:nvPicPr>
        <p:blipFill>
          <a:blip r:embed="rId3"/>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1764949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Exercise 2 - How do we proceed?</a:t>
            </a:r>
            <a:endParaRPr lang="en-DK" dirty="0"/>
          </a:p>
        </p:txBody>
      </p:sp>
      <p:sp>
        <p:nvSpPr>
          <p:cNvPr id="4" name="Content Placeholder 3">
            <a:extLst>
              <a:ext uri="{FF2B5EF4-FFF2-40B4-BE49-F238E27FC236}">
                <a16:creationId xmlns:a16="http://schemas.microsoft.com/office/drawing/2014/main" id="{8389F973-8528-45D6-9822-751F64961FAD}"/>
              </a:ext>
            </a:extLst>
          </p:cNvPr>
          <p:cNvSpPr>
            <a:spLocks noGrp="1"/>
          </p:cNvSpPr>
          <p:nvPr>
            <p:ph idx="1"/>
          </p:nvPr>
        </p:nvSpPr>
        <p:spPr/>
        <p:txBody>
          <a:bodyPr>
            <a:normAutofit fontScale="92500" lnSpcReduction="10000"/>
          </a:bodyPr>
          <a:lstStyle/>
          <a:p>
            <a:pPr marL="36900" indent="0">
              <a:buNone/>
            </a:pPr>
            <a:r>
              <a:rPr lang="en-US" dirty="0"/>
              <a:t>We potentially have a host communicating to a C2 means that an attacker has got quite far in their attack.</a:t>
            </a:r>
          </a:p>
          <a:p>
            <a:pPr marL="36900" indent="0">
              <a:buNone/>
            </a:pPr>
            <a:r>
              <a:rPr lang="en-US" dirty="0"/>
              <a:t>It is our job as an incident responder to understand where should we start looking for clues/evidence to retrace the steps to find the initial infection vector. </a:t>
            </a:r>
          </a:p>
          <a:p>
            <a:pPr marL="36900" indent="0">
              <a:buNone/>
            </a:pPr>
            <a:endParaRPr lang="en-US" dirty="0"/>
          </a:p>
          <a:p>
            <a:pPr marL="36900" indent="0">
              <a:buNone/>
            </a:pPr>
            <a:r>
              <a:rPr lang="en-US" dirty="0"/>
              <a:t>Questions help drive the process, because they allow us to begin to come up with a plan to answer them…</a:t>
            </a:r>
          </a:p>
          <a:p>
            <a:pPr marL="36900" indent="0">
              <a:buNone/>
            </a:pPr>
            <a:endParaRPr lang="en-US" dirty="0"/>
          </a:p>
          <a:p>
            <a:pPr marL="36900" indent="0">
              <a:buNone/>
            </a:pPr>
            <a:r>
              <a:rPr lang="en-US" dirty="0"/>
              <a:t>In your groups again, can you come up with some questions to help us proceed?</a:t>
            </a:r>
          </a:p>
          <a:p>
            <a:pPr marL="36900" indent="0">
              <a:buNone/>
            </a:pPr>
            <a:endParaRPr lang="en-US" dirty="0"/>
          </a:p>
          <a:p>
            <a:pPr marL="36900" indent="0">
              <a:buNone/>
            </a:pPr>
            <a:r>
              <a:rPr lang="en-US" dirty="0"/>
              <a:t>An example question could be, is this a security incident?</a:t>
            </a:r>
          </a:p>
          <a:p>
            <a:pPr marL="36900" indent="0">
              <a:buNone/>
            </a:pPr>
            <a:endParaRPr lang="en-US"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1273524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How do we proceed?</a:t>
            </a:r>
            <a:endParaRPr lang="en-DK" dirty="0"/>
          </a:p>
        </p:txBody>
      </p:sp>
      <p:sp>
        <p:nvSpPr>
          <p:cNvPr id="4" name="Content Placeholder 3">
            <a:extLst>
              <a:ext uri="{FF2B5EF4-FFF2-40B4-BE49-F238E27FC236}">
                <a16:creationId xmlns:a16="http://schemas.microsoft.com/office/drawing/2014/main" id="{8389F973-8528-45D6-9822-751F64961FAD}"/>
              </a:ext>
            </a:extLst>
          </p:cNvPr>
          <p:cNvSpPr>
            <a:spLocks noGrp="1"/>
          </p:cNvSpPr>
          <p:nvPr>
            <p:ph idx="1"/>
          </p:nvPr>
        </p:nvSpPr>
        <p:spPr/>
        <p:txBody>
          <a:bodyPr>
            <a:normAutofit/>
          </a:bodyPr>
          <a:lstStyle/>
          <a:p>
            <a:pPr marL="72900" indent="0">
              <a:buNone/>
            </a:pPr>
            <a:r>
              <a:rPr lang="en-US" dirty="0"/>
              <a:t>Some questions in this incident could be:-</a:t>
            </a:r>
          </a:p>
          <a:p>
            <a:pPr marL="530100" indent="-457200"/>
            <a:r>
              <a:rPr lang="en-US" dirty="0"/>
              <a:t>Is the host showing signs of C2 or is this a false positive?</a:t>
            </a:r>
          </a:p>
          <a:p>
            <a:pPr marL="530100" indent="-457200"/>
            <a:r>
              <a:rPr lang="en-US" dirty="0"/>
              <a:t>Is it only one user who is infected?</a:t>
            </a:r>
          </a:p>
          <a:p>
            <a:pPr marL="530100" indent="-457200"/>
            <a:r>
              <a:rPr lang="en-US" dirty="0"/>
              <a:t>How did this user get infected?</a:t>
            </a:r>
          </a:p>
          <a:p>
            <a:pPr marL="530100" indent="-457200"/>
            <a:r>
              <a:rPr lang="en-US" dirty="0"/>
              <a:t>Is this a security incident?</a:t>
            </a:r>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162581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3 - Analysis</a:t>
            </a:r>
            <a:endParaRPr lang="en-DK" dirty="0"/>
          </a:p>
        </p:txBody>
      </p:sp>
      <p:sp>
        <p:nvSpPr>
          <p:cNvPr id="6" name="Content Placeholder 5">
            <a:extLst>
              <a:ext uri="{FF2B5EF4-FFF2-40B4-BE49-F238E27FC236}">
                <a16:creationId xmlns:a16="http://schemas.microsoft.com/office/drawing/2014/main" id="{9E821F32-DEC1-49E4-A859-6CB399CAA109}"/>
              </a:ext>
            </a:extLst>
          </p:cNvPr>
          <p:cNvSpPr>
            <a:spLocks noGrp="1"/>
          </p:cNvSpPr>
          <p:nvPr>
            <p:ph idx="1"/>
          </p:nvPr>
        </p:nvSpPr>
        <p:spPr/>
        <p:txBody>
          <a:bodyPr>
            <a:normAutofit/>
          </a:bodyPr>
          <a:lstStyle/>
          <a:p>
            <a:pPr marL="36900" indent="0">
              <a:buNone/>
            </a:pPr>
            <a:r>
              <a:rPr lang="en-US" dirty="0"/>
              <a:t>Analysis is split up into 3 main parts:-</a:t>
            </a:r>
          </a:p>
          <a:p>
            <a:pPr marL="415800" indent="-342900">
              <a:buFont typeface="+mj-lt"/>
              <a:buAutoNum type="arabicPeriod"/>
            </a:pPr>
            <a:r>
              <a:rPr lang="en-US" dirty="0"/>
              <a:t>Collecting artifacts – Retrieving malicious files</a:t>
            </a:r>
          </a:p>
          <a:p>
            <a:pPr marL="415800" indent="-342900">
              <a:buFont typeface="+mj-lt"/>
              <a:buAutoNum type="arabicPeriod"/>
            </a:pPr>
            <a:r>
              <a:rPr lang="en-US" dirty="0"/>
              <a:t>Recording data – Which hosts were hit?</a:t>
            </a:r>
          </a:p>
          <a:p>
            <a:pPr marL="415800" indent="-342900">
              <a:buFont typeface="+mj-lt"/>
              <a:buAutoNum type="arabicPeriod"/>
            </a:pPr>
            <a:r>
              <a:rPr lang="en-US" dirty="0"/>
              <a:t>Analyzing data/artifacts – Analyzing the recorded data, and analyzing the malicious files</a:t>
            </a:r>
          </a:p>
          <a:p>
            <a:pPr marL="450000" lvl="1" indent="0">
              <a:buNone/>
            </a:pPr>
            <a:endParaRPr lang="en-US"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2477202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3 – Analysis</a:t>
            </a:r>
            <a:endParaRPr lang="en-DK" dirty="0"/>
          </a:p>
        </p:txBody>
      </p:sp>
      <p:sp>
        <p:nvSpPr>
          <p:cNvPr id="6" name="Content Placeholder 5">
            <a:extLst>
              <a:ext uri="{FF2B5EF4-FFF2-40B4-BE49-F238E27FC236}">
                <a16:creationId xmlns:a16="http://schemas.microsoft.com/office/drawing/2014/main" id="{9E821F32-DEC1-49E4-A859-6CB399CAA109}"/>
              </a:ext>
            </a:extLst>
          </p:cNvPr>
          <p:cNvSpPr>
            <a:spLocks noGrp="1"/>
          </p:cNvSpPr>
          <p:nvPr>
            <p:ph idx="1"/>
          </p:nvPr>
        </p:nvSpPr>
        <p:spPr/>
        <p:txBody>
          <a:bodyPr/>
          <a:lstStyle/>
          <a:p>
            <a:pPr marL="72900" indent="0">
              <a:buNone/>
            </a:pPr>
            <a:r>
              <a:rPr lang="en-US" dirty="0"/>
              <a:t>Analysis is quite self explanatory...</a:t>
            </a:r>
          </a:p>
          <a:p>
            <a:pPr marL="72900" indent="0">
              <a:buNone/>
            </a:pPr>
            <a:r>
              <a:rPr lang="en-US" dirty="0"/>
              <a:t>You analyze:-</a:t>
            </a:r>
          </a:p>
          <a:p>
            <a:pPr marL="415800" indent="-342900"/>
            <a:r>
              <a:rPr lang="en-US" dirty="0"/>
              <a:t>Artifacts/evidence you collected</a:t>
            </a:r>
          </a:p>
          <a:p>
            <a:pPr marL="415800" indent="-342900"/>
            <a:r>
              <a:rPr lang="en-US" dirty="0"/>
              <a:t>Logs and event data you may have collected before the incident</a:t>
            </a:r>
          </a:p>
          <a:p>
            <a:pPr marL="72900" indent="0">
              <a:buNone/>
            </a:pPr>
            <a:endParaRPr lang="en-US" dirty="0"/>
          </a:p>
          <a:p>
            <a:pPr marL="72900" indent="0">
              <a:buNone/>
            </a:pPr>
            <a:r>
              <a:rPr lang="en-US" dirty="0"/>
              <a:t>Analysis also leads to the need for further collecting and recording, the process is cyclic.</a:t>
            </a:r>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
        <p:nvSpPr>
          <p:cNvPr id="7" name="TextBox 6">
            <a:extLst>
              <a:ext uri="{FF2B5EF4-FFF2-40B4-BE49-F238E27FC236}">
                <a16:creationId xmlns:a16="http://schemas.microsoft.com/office/drawing/2014/main" id="{EA090E39-3673-42F7-BD23-A3F87504ED11}"/>
              </a:ext>
            </a:extLst>
          </p:cNvPr>
          <p:cNvSpPr txBox="1"/>
          <p:nvPr/>
        </p:nvSpPr>
        <p:spPr>
          <a:xfrm>
            <a:off x="7420163" y="5017572"/>
            <a:ext cx="1486754" cy="523220"/>
          </a:xfrm>
          <a:prstGeom prst="rect">
            <a:avLst/>
          </a:prstGeom>
          <a:noFill/>
          <a:ln>
            <a:solidFill>
              <a:schemeClr val="accent1"/>
            </a:solidFill>
          </a:ln>
        </p:spPr>
        <p:txBody>
          <a:bodyPr wrap="none" rtlCol="0">
            <a:spAutoFit/>
          </a:bodyPr>
          <a:lstStyle/>
          <a:p>
            <a:r>
              <a:rPr lang="en-US" sz="2800" dirty="0"/>
              <a:t>Analysis</a:t>
            </a:r>
            <a:endParaRPr lang="en-DK" sz="2800" dirty="0"/>
          </a:p>
        </p:txBody>
      </p:sp>
      <p:sp>
        <p:nvSpPr>
          <p:cNvPr id="10" name="TextBox 9">
            <a:extLst>
              <a:ext uri="{FF2B5EF4-FFF2-40B4-BE49-F238E27FC236}">
                <a16:creationId xmlns:a16="http://schemas.microsoft.com/office/drawing/2014/main" id="{48C85CC2-E8F5-409E-BC47-EF4EBE95BB83}"/>
              </a:ext>
            </a:extLst>
          </p:cNvPr>
          <p:cNvSpPr txBox="1"/>
          <p:nvPr/>
        </p:nvSpPr>
        <p:spPr>
          <a:xfrm>
            <a:off x="2103976" y="5017572"/>
            <a:ext cx="1742785" cy="523220"/>
          </a:xfrm>
          <a:prstGeom prst="rect">
            <a:avLst/>
          </a:prstGeom>
          <a:noFill/>
          <a:ln>
            <a:solidFill>
              <a:schemeClr val="accent1"/>
            </a:solidFill>
          </a:ln>
        </p:spPr>
        <p:txBody>
          <a:bodyPr wrap="none" rtlCol="0">
            <a:spAutoFit/>
          </a:bodyPr>
          <a:lstStyle/>
          <a:p>
            <a:r>
              <a:rPr lang="en-US" sz="2800" dirty="0"/>
              <a:t>Collecting</a:t>
            </a:r>
            <a:endParaRPr lang="en-DK" sz="2800" dirty="0"/>
          </a:p>
        </p:txBody>
      </p:sp>
      <p:sp>
        <p:nvSpPr>
          <p:cNvPr id="12" name="TextBox 11">
            <a:extLst>
              <a:ext uri="{FF2B5EF4-FFF2-40B4-BE49-F238E27FC236}">
                <a16:creationId xmlns:a16="http://schemas.microsoft.com/office/drawing/2014/main" id="{67891B74-B871-4514-8BA5-3D1DCF0D5DCA}"/>
              </a:ext>
            </a:extLst>
          </p:cNvPr>
          <p:cNvSpPr txBox="1"/>
          <p:nvPr/>
        </p:nvSpPr>
        <p:spPr>
          <a:xfrm>
            <a:off x="4997262" y="5017572"/>
            <a:ext cx="1272400" cy="523220"/>
          </a:xfrm>
          <a:prstGeom prst="rect">
            <a:avLst/>
          </a:prstGeom>
          <a:noFill/>
          <a:ln>
            <a:solidFill>
              <a:schemeClr val="accent1"/>
            </a:solidFill>
          </a:ln>
        </p:spPr>
        <p:txBody>
          <a:bodyPr wrap="none" rtlCol="0">
            <a:spAutoFit/>
          </a:bodyPr>
          <a:lstStyle/>
          <a:p>
            <a:r>
              <a:rPr lang="en-US" sz="2800" dirty="0"/>
              <a:t>Record</a:t>
            </a:r>
            <a:endParaRPr lang="en-DK" sz="2800" dirty="0"/>
          </a:p>
        </p:txBody>
      </p:sp>
      <p:cxnSp>
        <p:nvCxnSpPr>
          <p:cNvPr id="4" name="Straight Arrow Connector 3">
            <a:extLst>
              <a:ext uri="{FF2B5EF4-FFF2-40B4-BE49-F238E27FC236}">
                <a16:creationId xmlns:a16="http://schemas.microsoft.com/office/drawing/2014/main" id="{0FAAE9B2-9DF0-408C-8FC3-F7677E518B9E}"/>
              </a:ext>
            </a:extLst>
          </p:cNvPr>
          <p:cNvCxnSpPr>
            <a:stCxn id="10" idx="3"/>
            <a:endCxn id="12" idx="1"/>
          </p:cNvCxnSpPr>
          <p:nvPr/>
        </p:nvCxnSpPr>
        <p:spPr>
          <a:xfrm>
            <a:off x="3846761" y="5279182"/>
            <a:ext cx="1150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CCFE7F-C354-49F4-8FF7-5C5F933AC78A}"/>
              </a:ext>
            </a:extLst>
          </p:cNvPr>
          <p:cNvCxnSpPr>
            <a:stCxn id="12" idx="3"/>
            <a:endCxn id="7" idx="1"/>
          </p:cNvCxnSpPr>
          <p:nvPr/>
        </p:nvCxnSpPr>
        <p:spPr>
          <a:xfrm>
            <a:off x="6269662" y="5279182"/>
            <a:ext cx="1150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82C57863-0ED7-42AE-913F-404AA7C69345}"/>
              </a:ext>
            </a:extLst>
          </p:cNvPr>
          <p:cNvCxnSpPr>
            <a:stCxn id="7" idx="2"/>
            <a:endCxn id="10" idx="2"/>
          </p:cNvCxnSpPr>
          <p:nvPr/>
        </p:nvCxnSpPr>
        <p:spPr>
          <a:xfrm rot="5400000">
            <a:off x="5569455" y="2946707"/>
            <a:ext cx="12700" cy="5188171"/>
          </a:xfrm>
          <a:prstGeom prst="curvedConnector3">
            <a:avLst>
              <a:gd name="adj1" fmla="val 643257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01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3 Exercise 1</a:t>
            </a:r>
            <a:endParaRPr lang="en-DK" dirty="0"/>
          </a:p>
        </p:txBody>
      </p:sp>
      <p:sp>
        <p:nvSpPr>
          <p:cNvPr id="6" name="Content Placeholder 5">
            <a:extLst>
              <a:ext uri="{FF2B5EF4-FFF2-40B4-BE49-F238E27FC236}">
                <a16:creationId xmlns:a16="http://schemas.microsoft.com/office/drawing/2014/main" id="{9E821F32-DEC1-49E4-A859-6CB399CAA109}"/>
              </a:ext>
            </a:extLst>
          </p:cNvPr>
          <p:cNvSpPr>
            <a:spLocks noGrp="1"/>
          </p:cNvSpPr>
          <p:nvPr>
            <p:ph idx="1"/>
          </p:nvPr>
        </p:nvSpPr>
        <p:spPr/>
        <p:txBody>
          <a:bodyPr>
            <a:normAutofit/>
          </a:bodyPr>
          <a:lstStyle/>
          <a:p>
            <a:pPr marL="72900" indent="0">
              <a:buNone/>
            </a:pPr>
            <a:r>
              <a:rPr lang="en-US" dirty="0"/>
              <a:t>In your groups, using the RE&amp;CT framework and information from the previous slide spend 15 minutes discussing how you would answer these two questions…</a:t>
            </a:r>
          </a:p>
          <a:p>
            <a:pPr marL="72900" indent="0">
              <a:buNone/>
            </a:pPr>
            <a:endParaRPr lang="en-US" dirty="0"/>
          </a:p>
          <a:p>
            <a:pPr marL="530100" indent="-457200"/>
            <a:r>
              <a:rPr lang="en-US" dirty="0"/>
              <a:t>Is the host showing signs of C2 or is this a false positive?</a:t>
            </a:r>
          </a:p>
          <a:p>
            <a:pPr marL="530100" indent="-457200"/>
            <a:r>
              <a:rPr lang="en-US" dirty="0"/>
              <a:t>Is it only one user who is infected?</a:t>
            </a:r>
          </a:p>
          <a:p>
            <a:pPr marL="72900" indent="0">
              <a:buNone/>
            </a:pPr>
            <a:endParaRPr lang="en-US" dirty="0"/>
          </a:p>
          <a:p>
            <a:pPr marL="72900" indent="0">
              <a:buNone/>
            </a:pPr>
            <a:r>
              <a:rPr lang="en-US" dirty="0"/>
              <a:t>Hint: Use both the preparation and identification section…</a:t>
            </a:r>
          </a:p>
          <a:p>
            <a:pPr marL="72900" indent="0">
              <a:buNone/>
            </a:pPr>
            <a:r>
              <a:rPr lang="en-US" dirty="0"/>
              <a:t>2</a:t>
            </a:r>
            <a:r>
              <a:rPr lang="en-US" baseline="30000" dirty="0"/>
              <a:t>nd</a:t>
            </a:r>
            <a:r>
              <a:rPr lang="en-US" dirty="0"/>
              <a:t> hint: Remember your alert source ;)</a:t>
            </a:r>
          </a:p>
          <a:p>
            <a:pPr marL="72900" indent="0">
              <a:buNone/>
            </a:pPr>
            <a:endParaRPr lang="en-US"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graphicFrame>
        <p:nvGraphicFramePr>
          <p:cNvPr id="5" name="Table 4">
            <a:extLst>
              <a:ext uri="{FF2B5EF4-FFF2-40B4-BE49-F238E27FC236}">
                <a16:creationId xmlns:a16="http://schemas.microsoft.com/office/drawing/2014/main" id="{057B4BD7-7B46-4857-B73F-C41F40F64235}"/>
              </a:ext>
            </a:extLst>
          </p:cNvPr>
          <p:cNvGraphicFramePr>
            <a:graphicFrameLocks noGrp="1"/>
          </p:cNvGraphicFramePr>
          <p:nvPr>
            <p:extLst>
              <p:ext uri="{D42A27DB-BD31-4B8C-83A1-F6EECF244321}">
                <p14:modId xmlns:p14="http://schemas.microsoft.com/office/powerpoint/2010/main" val="1792830379"/>
              </p:ext>
            </p:extLst>
          </p:nvPr>
        </p:nvGraphicFramePr>
        <p:xfrm>
          <a:off x="7686674" y="3362325"/>
          <a:ext cx="4162425" cy="2432619"/>
        </p:xfrm>
        <a:graphic>
          <a:graphicData uri="http://schemas.openxmlformats.org/drawingml/2006/table">
            <a:tbl>
              <a:tblPr firstRow="1" bandRow="1">
                <a:tableStyleId>{69CF1AB2-1976-4502-BF36-3FF5EA218861}</a:tableStyleId>
              </a:tblPr>
              <a:tblGrid>
                <a:gridCol w="2040765">
                  <a:extLst>
                    <a:ext uri="{9D8B030D-6E8A-4147-A177-3AD203B41FA5}">
                      <a16:colId xmlns:a16="http://schemas.microsoft.com/office/drawing/2014/main" val="1376281209"/>
                    </a:ext>
                  </a:extLst>
                </a:gridCol>
                <a:gridCol w="2121660">
                  <a:extLst>
                    <a:ext uri="{9D8B030D-6E8A-4147-A177-3AD203B41FA5}">
                      <a16:colId xmlns:a16="http://schemas.microsoft.com/office/drawing/2014/main" val="3105625275"/>
                    </a:ext>
                  </a:extLst>
                </a:gridCol>
              </a:tblGrid>
              <a:tr h="347517">
                <a:tc>
                  <a:txBody>
                    <a:bodyPr/>
                    <a:lstStyle/>
                    <a:p>
                      <a:r>
                        <a:rPr lang="en-US" sz="1400" b="0" dirty="0"/>
                        <a:t>time</a:t>
                      </a:r>
                      <a:endParaRPr lang="en-DK" sz="1400" b="0" dirty="0"/>
                    </a:p>
                  </a:txBody>
                  <a:tcPr/>
                </a:tc>
                <a:tc>
                  <a:txBody>
                    <a:bodyPr/>
                    <a:lstStyle/>
                    <a:p>
                      <a:r>
                        <a:rPr lang="en-US" sz="1400" b="0" dirty="0"/>
                        <a:t>15/03/2021 15:54 UTC</a:t>
                      </a:r>
                      <a:endParaRPr lang="en-DK" sz="1400" b="0" dirty="0"/>
                    </a:p>
                  </a:txBody>
                  <a:tcPr/>
                </a:tc>
                <a:extLst>
                  <a:ext uri="{0D108BD9-81ED-4DB2-BD59-A6C34878D82A}">
                    <a16:rowId xmlns:a16="http://schemas.microsoft.com/office/drawing/2014/main" val="4109487866"/>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hostname</a:t>
                      </a:r>
                      <a:endParaRPr lang="en-DK" sz="1400" b="0" dirty="0"/>
                    </a:p>
                  </a:txBody>
                  <a:tcPr/>
                </a:tc>
                <a:tc>
                  <a:txBody>
                    <a:bodyPr/>
                    <a:lstStyle/>
                    <a:p>
                      <a:r>
                        <a:rPr lang="en-US" sz="1400" dirty="0"/>
                        <a:t>secdis01</a:t>
                      </a:r>
                      <a:endParaRPr lang="en-DK" sz="1400" dirty="0"/>
                    </a:p>
                  </a:txBody>
                  <a:tcPr/>
                </a:tc>
                <a:extLst>
                  <a:ext uri="{0D108BD9-81ED-4DB2-BD59-A6C34878D82A}">
                    <a16:rowId xmlns:a16="http://schemas.microsoft.com/office/drawing/2014/main" val="3097682269"/>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username</a:t>
                      </a:r>
                      <a:endParaRPr lang="en-DK" sz="1400" dirty="0"/>
                    </a:p>
                  </a:txBody>
                  <a:tcPr/>
                </a:tc>
                <a:tc>
                  <a:txBody>
                    <a:bodyPr/>
                    <a:lstStyle/>
                    <a:p>
                      <a:r>
                        <a:rPr lang="en-US" sz="1400" dirty="0"/>
                        <a:t>DTC</a:t>
                      </a:r>
                      <a:endParaRPr lang="en-DK" sz="1400" dirty="0"/>
                    </a:p>
                  </a:txBody>
                  <a:tcPr/>
                </a:tc>
                <a:extLst>
                  <a:ext uri="{0D108BD9-81ED-4DB2-BD59-A6C34878D82A}">
                    <a16:rowId xmlns:a16="http://schemas.microsoft.com/office/drawing/2014/main" val="1767381027"/>
                  </a:ext>
                </a:extLst>
              </a:tr>
              <a:tr h="347517">
                <a:tc>
                  <a:txBody>
                    <a:bodyPr/>
                    <a:lstStyle/>
                    <a:p>
                      <a:r>
                        <a:rPr lang="en-US" sz="1400" dirty="0"/>
                        <a:t>alert source</a:t>
                      </a:r>
                      <a:endParaRPr lang="en-DK" sz="1400" dirty="0"/>
                    </a:p>
                  </a:txBody>
                  <a:tcPr/>
                </a:tc>
                <a:tc>
                  <a:txBody>
                    <a:bodyPr/>
                    <a:lstStyle/>
                    <a:p>
                      <a:r>
                        <a:rPr lang="en-US" sz="1400" dirty="0"/>
                        <a:t>Proxy Server Logs</a:t>
                      </a:r>
                      <a:endParaRPr lang="en-DK" sz="1400" dirty="0"/>
                    </a:p>
                  </a:txBody>
                  <a:tcPr/>
                </a:tc>
                <a:extLst>
                  <a:ext uri="{0D108BD9-81ED-4DB2-BD59-A6C34878D82A}">
                    <a16:rowId xmlns:a16="http://schemas.microsoft.com/office/drawing/2014/main" val="665294466"/>
                  </a:ext>
                </a:extLst>
              </a:tr>
              <a:tr h="347517">
                <a:tc>
                  <a:txBody>
                    <a:bodyPr/>
                    <a:lstStyle/>
                    <a:p>
                      <a:r>
                        <a:rPr lang="en-US" sz="1400" dirty="0" err="1"/>
                        <a:t>IOC.domain</a:t>
                      </a:r>
                      <a:endParaRPr lang="en-DK" sz="1400" dirty="0"/>
                    </a:p>
                  </a:txBody>
                  <a:tcPr/>
                </a:tc>
                <a:tc>
                  <a:txBody>
                    <a:bodyPr/>
                    <a:lstStyle/>
                    <a:p>
                      <a:r>
                        <a:rPr lang="en-US" sz="1400" dirty="0" err="1"/>
                        <a:t>totallylegit</a:t>
                      </a:r>
                      <a:r>
                        <a:rPr lang="en-US" sz="1400" dirty="0"/>
                        <a:t>[.]dk</a:t>
                      </a:r>
                      <a:endParaRPr lang="en-DK" sz="1400" dirty="0"/>
                    </a:p>
                  </a:txBody>
                  <a:tcPr/>
                </a:tc>
                <a:extLst>
                  <a:ext uri="{0D108BD9-81ED-4DB2-BD59-A6C34878D82A}">
                    <a16:rowId xmlns:a16="http://schemas.microsoft.com/office/drawing/2014/main" val="1890014961"/>
                  </a:ext>
                </a:extLst>
              </a:tr>
              <a:tr h="347517">
                <a:tc>
                  <a:txBody>
                    <a:bodyPr/>
                    <a:lstStyle/>
                    <a:p>
                      <a:r>
                        <a:rPr lang="en-US" sz="1400" dirty="0"/>
                        <a:t>User Agent</a:t>
                      </a:r>
                      <a:endParaRPr lang="en-DK" sz="1400" dirty="0"/>
                    </a:p>
                  </a:txBody>
                  <a:tcPr/>
                </a:tc>
                <a:tc>
                  <a:txBody>
                    <a:bodyPr/>
                    <a:lstStyle/>
                    <a:p>
                      <a:r>
                        <a:rPr lang="en-US" sz="1400" dirty="0" err="1"/>
                        <a:t>BitsAdmin</a:t>
                      </a:r>
                      <a:endParaRPr lang="en-DK" sz="1400" dirty="0"/>
                    </a:p>
                  </a:txBody>
                  <a:tcPr/>
                </a:tc>
                <a:extLst>
                  <a:ext uri="{0D108BD9-81ED-4DB2-BD59-A6C34878D82A}">
                    <a16:rowId xmlns:a16="http://schemas.microsoft.com/office/drawing/2014/main" val="2753526255"/>
                  </a:ext>
                </a:extLst>
              </a:tr>
              <a:tr h="347517">
                <a:tc>
                  <a:txBody>
                    <a:bodyPr/>
                    <a:lstStyle/>
                    <a:p>
                      <a:r>
                        <a:rPr lang="en-US" sz="1400" dirty="0"/>
                        <a:t>Notes</a:t>
                      </a:r>
                      <a:endParaRPr lang="en-DK" sz="1400" dirty="0"/>
                    </a:p>
                  </a:txBody>
                  <a:tcPr/>
                </a:tc>
                <a:tc>
                  <a:txBody>
                    <a:bodyPr/>
                    <a:lstStyle/>
                    <a:p>
                      <a:r>
                        <a:rPr lang="en-US" sz="1400" dirty="0"/>
                        <a:t>Malicious domain visited</a:t>
                      </a:r>
                      <a:endParaRPr lang="en-DK" sz="1400" dirty="0"/>
                    </a:p>
                  </a:txBody>
                  <a:tcPr/>
                </a:tc>
                <a:extLst>
                  <a:ext uri="{0D108BD9-81ED-4DB2-BD59-A6C34878D82A}">
                    <a16:rowId xmlns:a16="http://schemas.microsoft.com/office/drawing/2014/main" val="3414386413"/>
                  </a:ext>
                </a:extLst>
              </a:tr>
            </a:tbl>
          </a:graphicData>
        </a:graphic>
      </p:graphicFrame>
    </p:spTree>
    <p:extLst>
      <p:ext uri="{BB962C8B-B14F-4D97-AF65-F5344CB8AC3E}">
        <p14:creationId xmlns:p14="http://schemas.microsoft.com/office/powerpoint/2010/main" val="868759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3 Exercise 1 Answers</a:t>
            </a:r>
            <a:endParaRPr lang="en-DK" dirty="0"/>
          </a:p>
        </p:txBody>
      </p:sp>
      <p:sp>
        <p:nvSpPr>
          <p:cNvPr id="6" name="Content Placeholder 5">
            <a:extLst>
              <a:ext uri="{FF2B5EF4-FFF2-40B4-BE49-F238E27FC236}">
                <a16:creationId xmlns:a16="http://schemas.microsoft.com/office/drawing/2014/main" id="{9E821F32-DEC1-49E4-A859-6CB399CAA109}"/>
              </a:ext>
            </a:extLst>
          </p:cNvPr>
          <p:cNvSpPr>
            <a:spLocks noGrp="1"/>
          </p:cNvSpPr>
          <p:nvPr>
            <p:ph idx="1"/>
          </p:nvPr>
        </p:nvSpPr>
        <p:spPr/>
        <p:txBody>
          <a:bodyPr>
            <a:normAutofit lnSpcReduction="10000"/>
          </a:bodyPr>
          <a:lstStyle/>
          <a:p>
            <a:pPr marL="530100" indent="-457200"/>
            <a:r>
              <a:rPr lang="en-US" dirty="0"/>
              <a:t>Is the host showing signs of C2 or is this a false positive?</a:t>
            </a:r>
          </a:p>
          <a:p>
            <a:pPr marL="72900" indent="0">
              <a:buNone/>
            </a:pPr>
            <a:r>
              <a:rPr lang="en-US" dirty="0"/>
              <a:t>We know that we have access to HTTP logs and we know that the communication to the C2 is happening via HTTP as the alert came from the proxy server. So we could analyze these logs to look for telltale signs of C2 beaconing.</a:t>
            </a:r>
          </a:p>
          <a:p>
            <a:pPr marL="72900" indent="0">
              <a:buNone/>
            </a:pPr>
            <a:endParaRPr lang="en-US" dirty="0"/>
          </a:p>
          <a:p>
            <a:pPr marL="72900" indent="0">
              <a:buNone/>
            </a:pPr>
            <a:endParaRPr lang="en-US" dirty="0"/>
          </a:p>
          <a:p>
            <a:pPr marL="72900" indent="0">
              <a:buNone/>
            </a:pPr>
            <a:endParaRPr lang="en-US" dirty="0"/>
          </a:p>
          <a:p>
            <a:pPr marL="72900" indent="0">
              <a:buNone/>
            </a:pPr>
            <a:endParaRPr lang="en-US" dirty="0"/>
          </a:p>
          <a:p>
            <a:pPr marL="72900" indent="0">
              <a:buNone/>
            </a:pPr>
            <a:r>
              <a:rPr lang="en-US" dirty="0"/>
              <a:t>In this case no, there was no sign of C2, which is odd right? If the alert said so…</a:t>
            </a:r>
          </a:p>
          <a:p>
            <a:pPr marL="72900" indent="0">
              <a:buNone/>
            </a:pPr>
            <a:r>
              <a:rPr lang="en-US" dirty="0"/>
              <a:t>But it was confirmed to be </a:t>
            </a:r>
            <a:r>
              <a:rPr lang="en-US" dirty="0" err="1"/>
              <a:t>BitsAdmin</a:t>
            </a:r>
            <a:r>
              <a:rPr lang="en-US" dirty="0"/>
              <a:t> on the host calling out to the C2 domain.</a:t>
            </a:r>
          </a:p>
          <a:p>
            <a:pPr marL="530100" indent="-457200"/>
            <a:endParaRPr lang="en-US" dirty="0"/>
          </a:p>
          <a:p>
            <a:pPr marL="72900" indent="0">
              <a:buNone/>
            </a:pPr>
            <a:endParaRPr lang="en-US"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1026" name="Picture 2" descr="Detect Network Beaconing with Flare, Elastic Stack, and Intrusion Detection  Systems | by Austin Taylor | Medium">
            <a:extLst>
              <a:ext uri="{FF2B5EF4-FFF2-40B4-BE49-F238E27FC236}">
                <a16:creationId xmlns:a16="http://schemas.microsoft.com/office/drawing/2014/main" id="{25544A10-B3AD-4265-847C-D02CC2CF3D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43275"/>
            <a:ext cx="7984246" cy="1383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30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3 Exercise 1 Answers</a:t>
            </a:r>
            <a:endParaRPr lang="en-DK" dirty="0"/>
          </a:p>
        </p:txBody>
      </p:sp>
      <p:sp>
        <p:nvSpPr>
          <p:cNvPr id="6" name="Content Placeholder 5">
            <a:extLst>
              <a:ext uri="{FF2B5EF4-FFF2-40B4-BE49-F238E27FC236}">
                <a16:creationId xmlns:a16="http://schemas.microsoft.com/office/drawing/2014/main" id="{9E821F32-DEC1-49E4-A859-6CB399CAA109}"/>
              </a:ext>
            </a:extLst>
          </p:cNvPr>
          <p:cNvSpPr>
            <a:spLocks noGrp="1"/>
          </p:cNvSpPr>
          <p:nvPr>
            <p:ph idx="1"/>
          </p:nvPr>
        </p:nvSpPr>
        <p:spPr/>
        <p:txBody>
          <a:bodyPr>
            <a:normAutofit/>
          </a:bodyPr>
          <a:lstStyle/>
          <a:p>
            <a:pPr marL="415800" indent="-342900"/>
            <a:r>
              <a:rPr lang="en-US" dirty="0"/>
              <a:t>Is it only one user who is infected?</a:t>
            </a:r>
          </a:p>
          <a:p>
            <a:pPr marL="72900" indent="0">
              <a:buNone/>
            </a:pPr>
            <a:r>
              <a:rPr lang="en-US" dirty="0"/>
              <a:t>In this case you could analyze both DNS logs, or HTTP proxy logs to look for other hosts communicating with the C2 domain.</a:t>
            </a:r>
          </a:p>
          <a:p>
            <a:pPr marL="72900" indent="0">
              <a:buNone/>
            </a:pPr>
            <a:endParaRPr lang="en-US" dirty="0"/>
          </a:p>
          <a:p>
            <a:pPr marL="72900" indent="0">
              <a:buNone/>
            </a:pPr>
            <a:r>
              <a:rPr lang="en-US" b="1" u="sng" dirty="0"/>
              <a:t>RA_2113_list_hosts_communicated_with_external_domain</a:t>
            </a:r>
          </a:p>
          <a:p>
            <a:pPr marL="72900" indent="0">
              <a:buNone/>
            </a:pPr>
            <a:endParaRPr lang="en-US" b="1" u="sng" dirty="0"/>
          </a:p>
          <a:p>
            <a:pPr marL="72900" indent="0">
              <a:buNone/>
            </a:pPr>
            <a:r>
              <a:rPr lang="en-US" dirty="0"/>
              <a:t>In this case the answer was yes, it was only one host communicating with the external domain</a:t>
            </a:r>
          </a:p>
          <a:p>
            <a:pPr marL="72900" indent="0">
              <a:buNone/>
            </a:pPr>
            <a:endParaRPr lang="en-US" dirty="0"/>
          </a:p>
          <a:p>
            <a:pPr marL="72900" indent="0">
              <a:buNone/>
            </a:pPr>
            <a:r>
              <a:rPr lang="en-US" dirty="0"/>
              <a:t>Bonus question: Why might it not have been enough to rely solely on HTTP proxy logs?</a:t>
            </a:r>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413795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F4CD571-2E04-4E83-A3A9-EF3C61312458}"/>
              </a:ext>
            </a:extLst>
          </p:cNvPr>
          <p:cNvSpPr>
            <a:spLocks noGrp="1"/>
          </p:cNvSpPr>
          <p:nvPr>
            <p:ph type="title"/>
          </p:nvPr>
        </p:nvSpPr>
        <p:spPr/>
        <p:txBody>
          <a:bodyPr/>
          <a:lstStyle/>
          <a:p>
            <a:r>
              <a:rPr lang="en-US" dirty="0"/>
              <a:t>Why do we do incident response?</a:t>
            </a:r>
            <a:endParaRPr lang="en-DK" dirty="0"/>
          </a:p>
        </p:txBody>
      </p:sp>
      <p:sp>
        <p:nvSpPr>
          <p:cNvPr id="16" name="Content Placeholder 15">
            <a:extLst>
              <a:ext uri="{FF2B5EF4-FFF2-40B4-BE49-F238E27FC236}">
                <a16:creationId xmlns:a16="http://schemas.microsoft.com/office/drawing/2014/main" id="{C1BB7792-AAE5-4758-90AE-9994C288A85E}"/>
              </a:ext>
            </a:extLst>
          </p:cNvPr>
          <p:cNvSpPr>
            <a:spLocks noGrp="1"/>
          </p:cNvSpPr>
          <p:nvPr>
            <p:ph idx="1"/>
          </p:nvPr>
        </p:nvSpPr>
        <p:spPr/>
        <p:txBody>
          <a:bodyPr>
            <a:normAutofit/>
          </a:bodyPr>
          <a:lstStyle/>
          <a:p>
            <a:pPr marL="36900" indent="0">
              <a:buNone/>
            </a:pPr>
            <a:r>
              <a:rPr lang="da-DK" dirty="0"/>
              <a:t>Plainly we do it because we have to... The threat landscape dictates that every organization is at risk.</a:t>
            </a:r>
          </a:p>
          <a:p>
            <a:pPr marL="36900" indent="0">
              <a:buNone/>
            </a:pPr>
            <a:endParaRPr lang="da-DK" dirty="0"/>
          </a:p>
          <a:p>
            <a:r>
              <a:rPr lang="da-DK" dirty="0"/>
              <a:t>Center for Cyber Security threat landscape from 2020:-</a:t>
            </a:r>
          </a:p>
          <a:p>
            <a:pPr lvl="1"/>
            <a:r>
              <a:rPr lang="da-DK" dirty="0"/>
              <a:t>Truslen fra cyberkriminalitet er MEGET HØJ. Truslen er rettet mod alle. Der er en stigende trussel fra målrettede ransomware-angreb mod danske myndigheder og virksomheder. </a:t>
            </a:r>
          </a:p>
          <a:p>
            <a:pPr marL="36900" indent="0">
              <a:buNone/>
            </a:pPr>
            <a:endParaRPr lang="da-DK" dirty="0"/>
          </a:p>
          <a:p>
            <a:pPr marL="36900" indent="0">
              <a:buNone/>
            </a:pPr>
            <a:r>
              <a:rPr lang="en-US" dirty="0">
                <a:hlinkClick r:id="rId2"/>
              </a:rPr>
              <a:t>https://cfcs.dk/da/cybertruslen/trusselsvurderinger/cybertruslen-mod-danmark/</a:t>
            </a:r>
            <a:endParaRPr lang="da-DK" dirty="0"/>
          </a:p>
          <a:p>
            <a:pPr marL="36900" indent="0">
              <a:buNone/>
            </a:pPr>
            <a:endParaRPr lang="en-DK" dirty="0"/>
          </a:p>
        </p:txBody>
      </p:sp>
      <p:pic>
        <p:nvPicPr>
          <p:cNvPr id="19" name="Picture 18">
            <a:extLst>
              <a:ext uri="{FF2B5EF4-FFF2-40B4-BE49-F238E27FC236}">
                <a16:creationId xmlns:a16="http://schemas.microsoft.com/office/drawing/2014/main" id="{B2873B44-978C-4080-A2F8-DBCB03BB95B5}"/>
              </a:ext>
            </a:extLst>
          </p:cNvPr>
          <p:cNvPicPr>
            <a:picLocks noChangeAspect="1"/>
          </p:cNvPicPr>
          <p:nvPr/>
        </p:nvPicPr>
        <p:blipFill>
          <a:blip r:embed="rId3"/>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36476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92B6-0732-4877-BD13-EC39732F85AF}"/>
              </a:ext>
            </a:extLst>
          </p:cNvPr>
          <p:cNvSpPr>
            <a:spLocks noGrp="1"/>
          </p:cNvSpPr>
          <p:nvPr>
            <p:ph type="title"/>
          </p:nvPr>
        </p:nvSpPr>
        <p:spPr/>
        <p:txBody>
          <a:bodyPr/>
          <a:lstStyle/>
          <a:p>
            <a:r>
              <a:rPr lang="en-US" dirty="0"/>
              <a:t>But…</a:t>
            </a:r>
            <a:endParaRPr lang="en-DK" dirty="0"/>
          </a:p>
        </p:txBody>
      </p:sp>
      <p:sp>
        <p:nvSpPr>
          <p:cNvPr id="3" name="Content Placeholder 2">
            <a:extLst>
              <a:ext uri="{FF2B5EF4-FFF2-40B4-BE49-F238E27FC236}">
                <a16:creationId xmlns:a16="http://schemas.microsoft.com/office/drawing/2014/main" id="{65CD6A8D-7F5A-42BF-A1FC-9D45C112DD36}"/>
              </a:ext>
            </a:extLst>
          </p:cNvPr>
          <p:cNvSpPr>
            <a:spLocks noGrp="1"/>
          </p:cNvSpPr>
          <p:nvPr>
            <p:ph idx="1"/>
          </p:nvPr>
        </p:nvSpPr>
        <p:spPr/>
        <p:txBody>
          <a:bodyPr/>
          <a:lstStyle/>
          <a:p>
            <a:pPr marL="36900" indent="0">
              <a:buNone/>
            </a:pPr>
            <a:r>
              <a:rPr lang="en-US" dirty="0"/>
              <a:t>Can we for certain confirm that another user isn’t affected? If we are dealing with C2 traffic, what if there is another domain in use?</a:t>
            </a:r>
          </a:p>
          <a:p>
            <a:pPr marL="36900" indent="0">
              <a:buNone/>
            </a:pPr>
            <a:endParaRPr lang="en-US" dirty="0"/>
          </a:p>
          <a:p>
            <a:pPr marL="36900" indent="0">
              <a:buNone/>
            </a:pPr>
            <a:r>
              <a:rPr lang="en-US" dirty="0"/>
              <a:t>Finding out exactly how the user got infected, is key to being able to tell if another user is infected.</a:t>
            </a:r>
          </a:p>
          <a:p>
            <a:pPr marL="36900" indent="0">
              <a:buNone/>
            </a:pPr>
            <a:r>
              <a:rPr lang="en-US" dirty="0"/>
              <a:t>This is one of the pitfalls in incident response, we must take into account all possibilities..</a:t>
            </a:r>
          </a:p>
          <a:p>
            <a:pPr marL="36900" indent="0">
              <a:buNone/>
            </a:pPr>
            <a:endParaRPr lang="en-US" dirty="0"/>
          </a:p>
        </p:txBody>
      </p:sp>
      <p:pic>
        <p:nvPicPr>
          <p:cNvPr id="4" name="Picture 3">
            <a:extLst>
              <a:ext uri="{FF2B5EF4-FFF2-40B4-BE49-F238E27FC236}">
                <a16:creationId xmlns:a16="http://schemas.microsoft.com/office/drawing/2014/main" id="{6F6F62B8-6DCD-464B-A1E6-3D87636ABEC8}"/>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2081339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 MITRE ATT&amp;CK Framework</a:t>
            </a:r>
            <a:endParaRPr lang="en-DK" dirty="0"/>
          </a:p>
        </p:txBody>
      </p:sp>
      <p:sp>
        <p:nvSpPr>
          <p:cNvPr id="5" name="Content Placeholder 4">
            <a:extLst>
              <a:ext uri="{FF2B5EF4-FFF2-40B4-BE49-F238E27FC236}">
                <a16:creationId xmlns:a16="http://schemas.microsoft.com/office/drawing/2014/main" id="{E1AD7CB9-3E15-4211-9D4F-F0E0CF3D9C9A}"/>
              </a:ext>
            </a:extLst>
          </p:cNvPr>
          <p:cNvSpPr>
            <a:spLocks noGrp="1"/>
          </p:cNvSpPr>
          <p:nvPr>
            <p:ph sz="half" idx="1"/>
          </p:nvPr>
        </p:nvSpPr>
        <p:spPr/>
        <p:txBody>
          <a:bodyPr/>
          <a:lstStyle/>
          <a:p>
            <a:r>
              <a:rPr lang="en-US" dirty="0"/>
              <a:t>Knowledge base of known attack vectors/patterns</a:t>
            </a:r>
          </a:p>
          <a:p>
            <a:r>
              <a:rPr lang="en-US" dirty="0"/>
              <a:t>Widely accepted as the industry standard for intrusion analysis</a:t>
            </a:r>
          </a:p>
          <a:p>
            <a:r>
              <a:rPr lang="en-US" dirty="0"/>
              <a:t>Maintained by the MITRE Corporation</a:t>
            </a:r>
            <a:endParaRPr lang="en-DK" dirty="0"/>
          </a:p>
        </p:txBody>
      </p:sp>
      <p:sp>
        <p:nvSpPr>
          <p:cNvPr id="6" name="Content Placeholder 5">
            <a:extLst>
              <a:ext uri="{FF2B5EF4-FFF2-40B4-BE49-F238E27FC236}">
                <a16:creationId xmlns:a16="http://schemas.microsoft.com/office/drawing/2014/main" id="{5F9A9A0C-03D0-407F-A92C-57F185762B4E}"/>
              </a:ext>
            </a:extLst>
          </p:cNvPr>
          <p:cNvSpPr>
            <a:spLocks noGrp="1"/>
          </p:cNvSpPr>
          <p:nvPr>
            <p:ph sz="half" idx="2"/>
          </p:nvPr>
        </p:nvSpPr>
        <p:spPr/>
        <p:txBody>
          <a:bodyPr/>
          <a:lstStyle/>
          <a:p>
            <a:pPr marL="36900" indent="0">
              <a:buNone/>
            </a:pPr>
            <a:r>
              <a:rPr lang="en-US" dirty="0"/>
              <a:t>How can we use MITRE ATT&amp;CK to help us find the initial infection source?</a:t>
            </a:r>
          </a:p>
          <a:p>
            <a:pPr marL="36900" indent="0">
              <a:buNone/>
            </a:pPr>
            <a:endParaRPr lang="en-US" dirty="0"/>
          </a:p>
          <a:p>
            <a:pPr marL="36900" indent="0">
              <a:buNone/>
            </a:pPr>
            <a:r>
              <a:rPr lang="en-US" dirty="0"/>
              <a:t>Lets do this live on a MITRE ATT&amp;CK layout…</a:t>
            </a: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8" name="Picture 7">
            <a:extLst>
              <a:ext uri="{FF2B5EF4-FFF2-40B4-BE49-F238E27FC236}">
                <a16:creationId xmlns:a16="http://schemas.microsoft.com/office/drawing/2014/main" id="{C1CEA25D-1FA7-4261-BFB5-8164A0F47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0332" y="181308"/>
            <a:ext cx="2177822" cy="42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98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2B98-C996-4F60-8B6A-07EDA5B96773}"/>
              </a:ext>
            </a:extLst>
          </p:cNvPr>
          <p:cNvSpPr>
            <a:spLocks noGrp="1"/>
          </p:cNvSpPr>
          <p:nvPr>
            <p:ph type="title"/>
          </p:nvPr>
        </p:nvSpPr>
        <p:spPr/>
        <p:txBody>
          <a:bodyPr/>
          <a:lstStyle/>
          <a:p>
            <a:r>
              <a:rPr lang="en-US" dirty="0"/>
              <a:t>MITRE ATT&amp;CK - Exercise</a:t>
            </a:r>
            <a:endParaRPr lang="en-DK" dirty="0"/>
          </a:p>
        </p:txBody>
      </p:sp>
      <p:sp>
        <p:nvSpPr>
          <p:cNvPr id="6" name="Content Placeholder 5">
            <a:extLst>
              <a:ext uri="{FF2B5EF4-FFF2-40B4-BE49-F238E27FC236}">
                <a16:creationId xmlns:a16="http://schemas.microsoft.com/office/drawing/2014/main" id="{1AA36D66-4ADC-425A-A602-8419735FF278}"/>
              </a:ext>
            </a:extLst>
          </p:cNvPr>
          <p:cNvSpPr>
            <a:spLocks noGrp="1"/>
          </p:cNvSpPr>
          <p:nvPr>
            <p:ph idx="1"/>
          </p:nvPr>
        </p:nvSpPr>
        <p:spPr/>
        <p:txBody>
          <a:bodyPr/>
          <a:lstStyle/>
          <a:p>
            <a:pPr marL="36900" indent="0">
              <a:buNone/>
            </a:pPr>
            <a:r>
              <a:rPr lang="en-US" dirty="0"/>
              <a:t>Break up into your groups again, spend 10 minutes looking over the MITRE ATT&amp;CK framework and discuss based on the current information we have about this alert:-</a:t>
            </a:r>
          </a:p>
          <a:p>
            <a:pPr marL="494100" indent="-457200">
              <a:buFont typeface="+mj-lt"/>
              <a:buAutoNum type="arabicPeriod"/>
            </a:pPr>
            <a:r>
              <a:rPr lang="en-US" dirty="0"/>
              <a:t>Are there any techniques or sub techniques that we can already say are being used?</a:t>
            </a:r>
          </a:p>
          <a:p>
            <a:pPr marL="494100" indent="-457200">
              <a:buFont typeface="+mj-lt"/>
              <a:buAutoNum type="arabicPeriod"/>
            </a:pPr>
            <a:r>
              <a:rPr lang="en-US" dirty="0"/>
              <a:t>If yes, which ones and why?</a:t>
            </a:r>
          </a:p>
          <a:p>
            <a:pPr marL="36900" indent="0">
              <a:buNone/>
            </a:pPr>
            <a:endParaRPr lang="en-US" b="1" dirty="0"/>
          </a:p>
          <a:p>
            <a:pPr marL="36900" indent="0">
              <a:buNone/>
            </a:pPr>
            <a:endParaRPr lang="en-DK" dirty="0"/>
          </a:p>
        </p:txBody>
      </p:sp>
      <p:pic>
        <p:nvPicPr>
          <p:cNvPr id="5" name="Picture 4">
            <a:extLst>
              <a:ext uri="{FF2B5EF4-FFF2-40B4-BE49-F238E27FC236}">
                <a16:creationId xmlns:a16="http://schemas.microsoft.com/office/drawing/2014/main" id="{B992894A-E1CC-4854-840C-98FB6DA31497}"/>
              </a:ext>
            </a:extLst>
          </p:cNvPr>
          <p:cNvPicPr>
            <a:picLocks noChangeAspect="1"/>
          </p:cNvPicPr>
          <p:nvPr/>
        </p:nvPicPr>
        <p:blipFill>
          <a:blip r:embed="rId2"/>
          <a:stretch>
            <a:fillRect/>
          </a:stretch>
        </p:blipFill>
        <p:spPr>
          <a:xfrm>
            <a:off x="9286614" y="5152683"/>
            <a:ext cx="2651228" cy="2338685"/>
          </a:xfrm>
          <a:prstGeom prst="rect">
            <a:avLst/>
          </a:prstGeom>
        </p:spPr>
      </p:pic>
      <p:graphicFrame>
        <p:nvGraphicFramePr>
          <p:cNvPr id="7" name="Table 6">
            <a:extLst>
              <a:ext uri="{FF2B5EF4-FFF2-40B4-BE49-F238E27FC236}">
                <a16:creationId xmlns:a16="http://schemas.microsoft.com/office/drawing/2014/main" id="{96A9294F-E99E-406B-9C96-7803D7FED87A}"/>
              </a:ext>
            </a:extLst>
          </p:cNvPr>
          <p:cNvGraphicFramePr>
            <a:graphicFrameLocks noGrp="1"/>
          </p:cNvGraphicFramePr>
          <p:nvPr>
            <p:extLst>
              <p:ext uri="{D42A27DB-BD31-4B8C-83A1-F6EECF244321}">
                <p14:modId xmlns:p14="http://schemas.microsoft.com/office/powerpoint/2010/main" val="950045337"/>
              </p:ext>
            </p:extLst>
          </p:nvPr>
        </p:nvGraphicFramePr>
        <p:xfrm>
          <a:off x="4009463" y="3663209"/>
          <a:ext cx="4162425" cy="2950779"/>
        </p:xfrm>
        <a:graphic>
          <a:graphicData uri="http://schemas.openxmlformats.org/drawingml/2006/table">
            <a:tbl>
              <a:tblPr firstRow="1" bandRow="1">
                <a:tableStyleId>{69CF1AB2-1976-4502-BF36-3FF5EA218861}</a:tableStyleId>
              </a:tblPr>
              <a:tblGrid>
                <a:gridCol w="2040765">
                  <a:extLst>
                    <a:ext uri="{9D8B030D-6E8A-4147-A177-3AD203B41FA5}">
                      <a16:colId xmlns:a16="http://schemas.microsoft.com/office/drawing/2014/main" val="1376281209"/>
                    </a:ext>
                  </a:extLst>
                </a:gridCol>
                <a:gridCol w="2121660">
                  <a:extLst>
                    <a:ext uri="{9D8B030D-6E8A-4147-A177-3AD203B41FA5}">
                      <a16:colId xmlns:a16="http://schemas.microsoft.com/office/drawing/2014/main" val="3105625275"/>
                    </a:ext>
                  </a:extLst>
                </a:gridCol>
              </a:tblGrid>
              <a:tr h="347517">
                <a:tc>
                  <a:txBody>
                    <a:bodyPr/>
                    <a:lstStyle/>
                    <a:p>
                      <a:r>
                        <a:rPr lang="en-US" sz="1400" b="0" dirty="0"/>
                        <a:t>time</a:t>
                      </a:r>
                      <a:endParaRPr lang="en-DK" sz="1400" b="0" dirty="0"/>
                    </a:p>
                  </a:txBody>
                  <a:tcPr/>
                </a:tc>
                <a:tc>
                  <a:txBody>
                    <a:bodyPr/>
                    <a:lstStyle/>
                    <a:p>
                      <a:r>
                        <a:rPr lang="en-US" sz="1400" b="0" dirty="0"/>
                        <a:t>15/03/2021 15:54 UTC</a:t>
                      </a:r>
                      <a:endParaRPr lang="en-DK" sz="1400" b="0" dirty="0"/>
                    </a:p>
                  </a:txBody>
                  <a:tcPr/>
                </a:tc>
                <a:extLst>
                  <a:ext uri="{0D108BD9-81ED-4DB2-BD59-A6C34878D82A}">
                    <a16:rowId xmlns:a16="http://schemas.microsoft.com/office/drawing/2014/main" val="4109487866"/>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hostname</a:t>
                      </a:r>
                      <a:endParaRPr lang="en-DK" sz="1400" b="0" dirty="0"/>
                    </a:p>
                  </a:txBody>
                  <a:tcPr/>
                </a:tc>
                <a:tc>
                  <a:txBody>
                    <a:bodyPr/>
                    <a:lstStyle/>
                    <a:p>
                      <a:r>
                        <a:rPr lang="en-US" sz="1400" dirty="0"/>
                        <a:t>secdis01</a:t>
                      </a:r>
                      <a:endParaRPr lang="en-DK" sz="1400" dirty="0"/>
                    </a:p>
                  </a:txBody>
                  <a:tcPr/>
                </a:tc>
                <a:extLst>
                  <a:ext uri="{0D108BD9-81ED-4DB2-BD59-A6C34878D82A}">
                    <a16:rowId xmlns:a16="http://schemas.microsoft.com/office/drawing/2014/main" val="3097682269"/>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username</a:t>
                      </a:r>
                      <a:endParaRPr lang="en-DK" sz="1400" dirty="0"/>
                    </a:p>
                  </a:txBody>
                  <a:tcPr/>
                </a:tc>
                <a:tc>
                  <a:txBody>
                    <a:bodyPr/>
                    <a:lstStyle/>
                    <a:p>
                      <a:r>
                        <a:rPr lang="en-US" sz="1400" dirty="0"/>
                        <a:t>DTC</a:t>
                      </a:r>
                      <a:endParaRPr lang="en-DK" sz="1400" dirty="0"/>
                    </a:p>
                  </a:txBody>
                  <a:tcPr/>
                </a:tc>
                <a:extLst>
                  <a:ext uri="{0D108BD9-81ED-4DB2-BD59-A6C34878D82A}">
                    <a16:rowId xmlns:a16="http://schemas.microsoft.com/office/drawing/2014/main" val="1767381027"/>
                  </a:ext>
                </a:extLst>
              </a:tr>
              <a:tr h="347517">
                <a:tc>
                  <a:txBody>
                    <a:bodyPr/>
                    <a:lstStyle/>
                    <a:p>
                      <a:r>
                        <a:rPr lang="en-US" sz="1400" dirty="0"/>
                        <a:t>alert source</a:t>
                      </a:r>
                      <a:endParaRPr lang="en-DK" sz="1400" dirty="0"/>
                    </a:p>
                  </a:txBody>
                  <a:tcPr/>
                </a:tc>
                <a:tc>
                  <a:txBody>
                    <a:bodyPr/>
                    <a:lstStyle/>
                    <a:p>
                      <a:r>
                        <a:rPr lang="en-US" sz="1400" dirty="0"/>
                        <a:t>Proxy Server Logs</a:t>
                      </a:r>
                      <a:endParaRPr lang="en-DK" sz="1400" dirty="0"/>
                    </a:p>
                  </a:txBody>
                  <a:tcPr/>
                </a:tc>
                <a:extLst>
                  <a:ext uri="{0D108BD9-81ED-4DB2-BD59-A6C34878D82A}">
                    <a16:rowId xmlns:a16="http://schemas.microsoft.com/office/drawing/2014/main" val="665294466"/>
                  </a:ext>
                </a:extLst>
              </a:tr>
              <a:tr h="347517">
                <a:tc>
                  <a:txBody>
                    <a:bodyPr/>
                    <a:lstStyle/>
                    <a:p>
                      <a:r>
                        <a:rPr lang="en-US" sz="1400" dirty="0" err="1"/>
                        <a:t>IOC.domain</a:t>
                      </a:r>
                      <a:endParaRPr lang="en-DK" sz="1400" dirty="0"/>
                    </a:p>
                  </a:txBody>
                  <a:tcPr/>
                </a:tc>
                <a:tc>
                  <a:txBody>
                    <a:bodyPr/>
                    <a:lstStyle/>
                    <a:p>
                      <a:r>
                        <a:rPr lang="en-US" sz="1400" dirty="0" err="1"/>
                        <a:t>totallylegit</a:t>
                      </a:r>
                      <a:r>
                        <a:rPr lang="en-US" sz="1400" dirty="0"/>
                        <a:t>[.]dk</a:t>
                      </a:r>
                      <a:endParaRPr lang="en-DK" sz="1400" dirty="0"/>
                    </a:p>
                  </a:txBody>
                  <a:tcPr/>
                </a:tc>
                <a:extLst>
                  <a:ext uri="{0D108BD9-81ED-4DB2-BD59-A6C34878D82A}">
                    <a16:rowId xmlns:a16="http://schemas.microsoft.com/office/drawing/2014/main" val="1890014961"/>
                  </a:ext>
                </a:extLst>
              </a:tr>
              <a:tr h="347517">
                <a:tc>
                  <a:txBody>
                    <a:bodyPr/>
                    <a:lstStyle/>
                    <a:p>
                      <a:r>
                        <a:rPr lang="en-US" sz="1400" dirty="0"/>
                        <a:t>User Agent</a:t>
                      </a:r>
                      <a:endParaRPr lang="en-DK" sz="1400" dirty="0"/>
                    </a:p>
                  </a:txBody>
                  <a:tcPr/>
                </a:tc>
                <a:tc>
                  <a:txBody>
                    <a:bodyPr/>
                    <a:lstStyle/>
                    <a:p>
                      <a:r>
                        <a:rPr lang="en-US" sz="1400" dirty="0" err="1"/>
                        <a:t>BitsAdmin</a:t>
                      </a:r>
                      <a:endParaRPr lang="en-DK" sz="1400" dirty="0"/>
                    </a:p>
                  </a:txBody>
                  <a:tcPr/>
                </a:tc>
                <a:extLst>
                  <a:ext uri="{0D108BD9-81ED-4DB2-BD59-A6C34878D82A}">
                    <a16:rowId xmlns:a16="http://schemas.microsoft.com/office/drawing/2014/main" val="1648155323"/>
                  </a:ext>
                </a:extLst>
              </a:tr>
              <a:tr h="347517">
                <a:tc>
                  <a:txBody>
                    <a:bodyPr/>
                    <a:lstStyle/>
                    <a:p>
                      <a:r>
                        <a:rPr lang="en-US" sz="1400" dirty="0"/>
                        <a:t>Notes</a:t>
                      </a:r>
                      <a:endParaRPr lang="en-DK" sz="1400" dirty="0"/>
                    </a:p>
                  </a:txBody>
                  <a:tcPr/>
                </a:tc>
                <a:tc>
                  <a:txBody>
                    <a:bodyPr/>
                    <a:lstStyle/>
                    <a:p>
                      <a:r>
                        <a:rPr lang="en-US" sz="1400" dirty="0"/>
                        <a:t>Malicious C2 domain visited</a:t>
                      </a:r>
                      <a:endParaRPr lang="en-DK" sz="1400" dirty="0"/>
                    </a:p>
                  </a:txBody>
                  <a:tcPr/>
                </a:tc>
                <a:extLst>
                  <a:ext uri="{0D108BD9-81ED-4DB2-BD59-A6C34878D82A}">
                    <a16:rowId xmlns:a16="http://schemas.microsoft.com/office/drawing/2014/main" val="3414386413"/>
                  </a:ext>
                </a:extLst>
              </a:tr>
              <a:tr h="347517">
                <a:tc>
                  <a:txBody>
                    <a:bodyPr/>
                    <a:lstStyle/>
                    <a:p>
                      <a:r>
                        <a:rPr lang="en-US" sz="1400" dirty="0"/>
                        <a:t>MITRE Techniques</a:t>
                      </a:r>
                      <a:endParaRPr lang="en-DK" sz="1400" dirty="0"/>
                    </a:p>
                  </a:txBody>
                  <a:tcPr/>
                </a:tc>
                <a:tc>
                  <a:txBody>
                    <a:bodyPr/>
                    <a:lstStyle/>
                    <a:p>
                      <a:endParaRPr lang="en-DK" sz="1400" dirty="0"/>
                    </a:p>
                  </a:txBody>
                  <a:tcPr/>
                </a:tc>
                <a:extLst>
                  <a:ext uri="{0D108BD9-81ED-4DB2-BD59-A6C34878D82A}">
                    <a16:rowId xmlns:a16="http://schemas.microsoft.com/office/drawing/2014/main" val="735078566"/>
                  </a:ext>
                </a:extLst>
              </a:tr>
            </a:tbl>
          </a:graphicData>
        </a:graphic>
      </p:graphicFrame>
    </p:spTree>
    <p:extLst>
      <p:ext uri="{BB962C8B-B14F-4D97-AF65-F5344CB8AC3E}">
        <p14:creationId xmlns:p14="http://schemas.microsoft.com/office/powerpoint/2010/main" val="795067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2B98-C996-4F60-8B6A-07EDA5B96773}"/>
              </a:ext>
            </a:extLst>
          </p:cNvPr>
          <p:cNvSpPr>
            <a:spLocks noGrp="1"/>
          </p:cNvSpPr>
          <p:nvPr>
            <p:ph type="title"/>
          </p:nvPr>
        </p:nvSpPr>
        <p:spPr/>
        <p:txBody>
          <a:bodyPr/>
          <a:lstStyle/>
          <a:p>
            <a:r>
              <a:rPr lang="en-US" dirty="0"/>
              <a:t>MITRE ATT&amp;CK – Exercise Answer</a:t>
            </a:r>
            <a:endParaRPr lang="en-DK" dirty="0"/>
          </a:p>
        </p:txBody>
      </p:sp>
      <p:sp>
        <p:nvSpPr>
          <p:cNvPr id="6" name="Content Placeholder 5">
            <a:extLst>
              <a:ext uri="{FF2B5EF4-FFF2-40B4-BE49-F238E27FC236}">
                <a16:creationId xmlns:a16="http://schemas.microsoft.com/office/drawing/2014/main" id="{1AA36D66-4ADC-425A-A602-8419735FF278}"/>
              </a:ext>
            </a:extLst>
          </p:cNvPr>
          <p:cNvSpPr>
            <a:spLocks noGrp="1"/>
          </p:cNvSpPr>
          <p:nvPr>
            <p:ph idx="1"/>
          </p:nvPr>
        </p:nvSpPr>
        <p:spPr/>
        <p:txBody>
          <a:bodyPr/>
          <a:lstStyle/>
          <a:p>
            <a:pPr marL="36900" indent="0">
              <a:buNone/>
            </a:pPr>
            <a:endParaRPr lang="en-US" b="1" dirty="0"/>
          </a:p>
          <a:p>
            <a:pPr marL="36900" indent="0">
              <a:buNone/>
            </a:pPr>
            <a:endParaRPr lang="en-DK" dirty="0"/>
          </a:p>
        </p:txBody>
      </p:sp>
      <p:pic>
        <p:nvPicPr>
          <p:cNvPr id="5" name="Picture 4">
            <a:extLst>
              <a:ext uri="{FF2B5EF4-FFF2-40B4-BE49-F238E27FC236}">
                <a16:creationId xmlns:a16="http://schemas.microsoft.com/office/drawing/2014/main" id="{B992894A-E1CC-4854-840C-98FB6DA31497}"/>
              </a:ext>
            </a:extLst>
          </p:cNvPr>
          <p:cNvPicPr>
            <a:picLocks noChangeAspect="1"/>
          </p:cNvPicPr>
          <p:nvPr/>
        </p:nvPicPr>
        <p:blipFill>
          <a:blip r:embed="rId2"/>
          <a:stretch>
            <a:fillRect/>
          </a:stretch>
        </p:blipFill>
        <p:spPr>
          <a:xfrm>
            <a:off x="9286614" y="5152683"/>
            <a:ext cx="2651228" cy="2338685"/>
          </a:xfrm>
          <a:prstGeom prst="rect">
            <a:avLst/>
          </a:prstGeom>
        </p:spPr>
      </p:pic>
      <p:graphicFrame>
        <p:nvGraphicFramePr>
          <p:cNvPr id="7" name="Table 6">
            <a:extLst>
              <a:ext uri="{FF2B5EF4-FFF2-40B4-BE49-F238E27FC236}">
                <a16:creationId xmlns:a16="http://schemas.microsoft.com/office/drawing/2014/main" id="{96A9294F-E99E-406B-9C96-7803D7FED87A}"/>
              </a:ext>
            </a:extLst>
          </p:cNvPr>
          <p:cNvGraphicFramePr>
            <a:graphicFrameLocks noGrp="1"/>
          </p:cNvGraphicFramePr>
          <p:nvPr>
            <p:extLst>
              <p:ext uri="{D42A27DB-BD31-4B8C-83A1-F6EECF244321}">
                <p14:modId xmlns:p14="http://schemas.microsoft.com/office/powerpoint/2010/main" val="3591665022"/>
              </p:ext>
            </p:extLst>
          </p:nvPr>
        </p:nvGraphicFramePr>
        <p:xfrm>
          <a:off x="4009463" y="2545514"/>
          <a:ext cx="4162425" cy="2780136"/>
        </p:xfrm>
        <a:graphic>
          <a:graphicData uri="http://schemas.openxmlformats.org/drawingml/2006/table">
            <a:tbl>
              <a:tblPr firstRow="1" bandRow="1">
                <a:tableStyleId>{69CF1AB2-1976-4502-BF36-3FF5EA218861}</a:tableStyleId>
              </a:tblPr>
              <a:tblGrid>
                <a:gridCol w="2040765">
                  <a:extLst>
                    <a:ext uri="{9D8B030D-6E8A-4147-A177-3AD203B41FA5}">
                      <a16:colId xmlns:a16="http://schemas.microsoft.com/office/drawing/2014/main" val="1376281209"/>
                    </a:ext>
                  </a:extLst>
                </a:gridCol>
                <a:gridCol w="2121660">
                  <a:extLst>
                    <a:ext uri="{9D8B030D-6E8A-4147-A177-3AD203B41FA5}">
                      <a16:colId xmlns:a16="http://schemas.microsoft.com/office/drawing/2014/main" val="3105625275"/>
                    </a:ext>
                  </a:extLst>
                </a:gridCol>
              </a:tblGrid>
              <a:tr h="347517">
                <a:tc>
                  <a:txBody>
                    <a:bodyPr/>
                    <a:lstStyle/>
                    <a:p>
                      <a:r>
                        <a:rPr lang="en-US" sz="1400" b="0" dirty="0"/>
                        <a:t>time</a:t>
                      </a:r>
                      <a:endParaRPr lang="en-DK" sz="1400" b="0" dirty="0"/>
                    </a:p>
                  </a:txBody>
                  <a:tcPr/>
                </a:tc>
                <a:tc>
                  <a:txBody>
                    <a:bodyPr/>
                    <a:lstStyle/>
                    <a:p>
                      <a:r>
                        <a:rPr lang="en-US" sz="1400" b="0" dirty="0"/>
                        <a:t>15/03/2021 15:54 UTC</a:t>
                      </a:r>
                      <a:endParaRPr lang="en-DK" sz="1400" b="0" dirty="0"/>
                    </a:p>
                  </a:txBody>
                  <a:tcPr/>
                </a:tc>
                <a:extLst>
                  <a:ext uri="{0D108BD9-81ED-4DB2-BD59-A6C34878D82A}">
                    <a16:rowId xmlns:a16="http://schemas.microsoft.com/office/drawing/2014/main" val="4109487866"/>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hostname</a:t>
                      </a:r>
                      <a:endParaRPr lang="en-DK" sz="1400" b="0" dirty="0"/>
                    </a:p>
                  </a:txBody>
                  <a:tcPr/>
                </a:tc>
                <a:tc>
                  <a:txBody>
                    <a:bodyPr/>
                    <a:lstStyle/>
                    <a:p>
                      <a:r>
                        <a:rPr lang="en-US" sz="1400" dirty="0"/>
                        <a:t>secdis01</a:t>
                      </a:r>
                      <a:endParaRPr lang="en-DK" sz="1400" dirty="0"/>
                    </a:p>
                  </a:txBody>
                  <a:tcPr/>
                </a:tc>
                <a:extLst>
                  <a:ext uri="{0D108BD9-81ED-4DB2-BD59-A6C34878D82A}">
                    <a16:rowId xmlns:a16="http://schemas.microsoft.com/office/drawing/2014/main" val="3097682269"/>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username</a:t>
                      </a:r>
                      <a:endParaRPr lang="en-DK" sz="1400" dirty="0"/>
                    </a:p>
                  </a:txBody>
                  <a:tcPr/>
                </a:tc>
                <a:tc>
                  <a:txBody>
                    <a:bodyPr/>
                    <a:lstStyle/>
                    <a:p>
                      <a:r>
                        <a:rPr lang="en-US" sz="1400" dirty="0"/>
                        <a:t>DTC</a:t>
                      </a:r>
                      <a:endParaRPr lang="en-DK" sz="1400" dirty="0"/>
                    </a:p>
                  </a:txBody>
                  <a:tcPr/>
                </a:tc>
                <a:extLst>
                  <a:ext uri="{0D108BD9-81ED-4DB2-BD59-A6C34878D82A}">
                    <a16:rowId xmlns:a16="http://schemas.microsoft.com/office/drawing/2014/main" val="1767381027"/>
                  </a:ext>
                </a:extLst>
              </a:tr>
              <a:tr h="347517">
                <a:tc>
                  <a:txBody>
                    <a:bodyPr/>
                    <a:lstStyle/>
                    <a:p>
                      <a:r>
                        <a:rPr lang="en-US" sz="1400" dirty="0"/>
                        <a:t>alert source</a:t>
                      </a:r>
                      <a:endParaRPr lang="en-DK" sz="1400" dirty="0"/>
                    </a:p>
                  </a:txBody>
                  <a:tcPr/>
                </a:tc>
                <a:tc>
                  <a:txBody>
                    <a:bodyPr/>
                    <a:lstStyle/>
                    <a:p>
                      <a:r>
                        <a:rPr lang="en-US" sz="1400" dirty="0"/>
                        <a:t>Proxy Server Logs</a:t>
                      </a:r>
                      <a:endParaRPr lang="en-DK" sz="1400" dirty="0"/>
                    </a:p>
                  </a:txBody>
                  <a:tcPr/>
                </a:tc>
                <a:extLst>
                  <a:ext uri="{0D108BD9-81ED-4DB2-BD59-A6C34878D82A}">
                    <a16:rowId xmlns:a16="http://schemas.microsoft.com/office/drawing/2014/main" val="665294466"/>
                  </a:ext>
                </a:extLst>
              </a:tr>
              <a:tr h="347517">
                <a:tc>
                  <a:txBody>
                    <a:bodyPr/>
                    <a:lstStyle/>
                    <a:p>
                      <a:r>
                        <a:rPr lang="en-US" sz="1400" dirty="0" err="1"/>
                        <a:t>IOC.domain</a:t>
                      </a:r>
                      <a:endParaRPr lang="en-DK" sz="1400" dirty="0"/>
                    </a:p>
                  </a:txBody>
                  <a:tcPr/>
                </a:tc>
                <a:tc>
                  <a:txBody>
                    <a:bodyPr/>
                    <a:lstStyle/>
                    <a:p>
                      <a:r>
                        <a:rPr lang="en-US" sz="1400" dirty="0" err="1"/>
                        <a:t>totallylegit</a:t>
                      </a:r>
                      <a:r>
                        <a:rPr lang="en-US" sz="1400" dirty="0"/>
                        <a:t>[.]dk</a:t>
                      </a:r>
                      <a:endParaRPr lang="en-DK" sz="1400" dirty="0"/>
                    </a:p>
                  </a:txBody>
                  <a:tcPr/>
                </a:tc>
                <a:extLst>
                  <a:ext uri="{0D108BD9-81ED-4DB2-BD59-A6C34878D82A}">
                    <a16:rowId xmlns:a16="http://schemas.microsoft.com/office/drawing/2014/main" val="1890014961"/>
                  </a:ext>
                </a:extLst>
              </a:tr>
              <a:tr h="347517">
                <a:tc>
                  <a:txBody>
                    <a:bodyPr/>
                    <a:lstStyle/>
                    <a:p>
                      <a:r>
                        <a:rPr lang="en-US" sz="1400" dirty="0"/>
                        <a:t>User Agent</a:t>
                      </a:r>
                      <a:endParaRPr lang="en-DK" sz="1400" dirty="0"/>
                    </a:p>
                  </a:txBody>
                  <a:tcPr/>
                </a:tc>
                <a:tc>
                  <a:txBody>
                    <a:bodyPr/>
                    <a:lstStyle/>
                    <a:p>
                      <a:r>
                        <a:rPr lang="en-US" sz="1400" dirty="0" err="1"/>
                        <a:t>BitsAdmin</a:t>
                      </a:r>
                      <a:endParaRPr lang="en-DK" sz="1400" dirty="0"/>
                    </a:p>
                  </a:txBody>
                  <a:tcPr/>
                </a:tc>
                <a:extLst>
                  <a:ext uri="{0D108BD9-81ED-4DB2-BD59-A6C34878D82A}">
                    <a16:rowId xmlns:a16="http://schemas.microsoft.com/office/drawing/2014/main" val="2949959482"/>
                  </a:ext>
                </a:extLst>
              </a:tr>
              <a:tr h="347517">
                <a:tc>
                  <a:txBody>
                    <a:bodyPr/>
                    <a:lstStyle/>
                    <a:p>
                      <a:r>
                        <a:rPr lang="en-US" sz="1400" dirty="0"/>
                        <a:t>Notes</a:t>
                      </a:r>
                      <a:endParaRPr lang="en-DK" sz="1400" dirty="0"/>
                    </a:p>
                  </a:txBody>
                  <a:tcPr/>
                </a:tc>
                <a:tc>
                  <a:txBody>
                    <a:bodyPr/>
                    <a:lstStyle/>
                    <a:p>
                      <a:r>
                        <a:rPr lang="en-US" sz="1400" dirty="0"/>
                        <a:t>Malicious domain visited</a:t>
                      </a:r>
                      <a:endParaRPr lang="en-DK" sz="1400" dirty="0"/>
                    </a:p>
                  </a:txBody>
                  <a:tcPr/>
                </a:tc>
                <a:extLst>
                  <a:ext uri="{0D108BD9-81ED-4DB2-BD59-A6C34878D82A}">
                    <a16:rowId xmlns:a16="http://schemas.microsoft.com/office/drawing/2014/main" val="3414386413"/>
                  </a:ext>
                </a:extLst>
              </a:tr>
              <a:tr h="347517">
                <a:tc>
                  <a:txBody>
                    <a:bodyPr/>
                    <a:lstStyle/>
                    <a:p>
                      <a:r>
                        <a:rPr lang="en-US" sz="1400" dirty="0"/>
                        <a:t>MITRE Techniques</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T1071, T1102, T1197</a:t>
                      </a:r>
                      <a:endParaRPr lang="en-DK" sz="1400" dirty="0"/>
                    </a:p>
                  </a:txBody>
                  <a:tcPr/>
                </a:tc>
                <a:extLst>
                  <a:ext uri="{0D108BD9-81ED-4DB2-BD59-A6C34878D82A}">
                    <a16:rowId xmlns:a16="http://schemas.microsoft.com/office/drawing/2014/main" val="735078566"/>
                  </a:ext>
                </a:extLst>
              </a:tr>
            </a:tbl>
          </a:graphicData>
        </a:graphic>
      </p:graphicFrame>
    </p:spTree>
    <p:extLst>
      <p:ext uri="{BB962C8B-B14F-4D97-AF65-F5344CB8AC3E}">
        <p14:creationId xmlns:p14="http://schemas.microsoft.com/office/powerpoint/2010/main" val="2710152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56BA49D-6CA1-43EF-B9F2-6A7824FA8F41}"/>
              </a:ext>
            </a:extLst>
          </p:cNvPr>
          <p:cNvGraphicFramePr>
            <a:graphicFrameLocks noGrp="1"/>
          </p:cNvGraphicFramePr>
          <p:nvPr>
            <p:extLst>
              <p:ext uri="{D42A27DB-BD31-4B8C-83A1-F6EECF244321}">
                <p14:modId xmlns:p14="http://schemas.microsoft.com/office/powerpoint/2010/main" val="2412099888"/>
              </p:ext>
            </p:extLst>
          </p:nvPr>
        </p:nvGraphicFramePr>
        <p:xfrm>
          <a:off x="1060523" y="3098996"/>
          <a:ext cx="4162425" cy="2780136"/>
        </p:xfrm>
        <a:graphic>
          <a:graphicData uri="http://schemas.openxmlformats.org/drawingml/2006/table">
            <a:tbl>
              <a:tblPr firstRow="1" bandRow="1">
                <a:tableStyleId>{69CF1AB2-1976-4502-BF36-3FF5EA218861}</a:tableStyleId>
              </a:tblPr>
              <a:tblGrid>
                <a:gridCol w="2040765">
                  <a:extLst>
                    <a:ext uri="{9D8B030D-6E8A-4147-A177-3AD203B41FA5}">
                      <a16:colId xmlns:a16="http://schemas.microsoft.com/office/drawing/2014/main" val="1376281209"/>
                    </a:ext>
                  </a:extLst>
                </a:gridCol>
                <a:gridCol w="2121660">
                  <a:extLst>
                    <a:ext uri="{9D8B030D-6E8A-4147-A177-3AD203B41FA5}">
                      <a16:colId xmlns:a16="http://schemas.microsoft.com/office/drawing/2014/main" val="3105625275"/>
                    </a:ext>
                  </a:extLst>
                </a:gridCol>
              </a:tblGrid>
              <a:tr h="347517">
                <a:tc>
                  <a:txBody>
                    <a:bodyPr/>
                    <a:lstStyle/>
                    <a:p>
                      <a:r>
                        <a:rPr lang="en-US" sz="1400" b="0" dirty="0"/>
                        <a:t>time</a:t>
                      </a:r>
                      <a:endParaRPr lang="en-DK" sz="1400" b="0" dirty="0"/>
                    </a:p>
                  </a:txBody>
                  <a:tcPr/>
                </a:tc>
                <a:tc>
                  <a:txBody>
                    <a:bodyPr/>
                    <a:lstStyle/>
                    <a:p>
                      <a:r>
                        <a:rPr lang="en-US" sz="1400" b="0" dirty="0"/>
                        <a:t>15/03/2021 15:54 UTC</a:t>
                      </a:r>
                      <a:endParaRPr lang="en-DK" sz="1400" b="0" dirty="0"/>
                    </a:p>
                  </a:txBody>
                  <a:tcPr/>
                </a:tc>
                <a:extLst>
                  <a:ext uri="{0D108BD9-81ED-4DB2-BD59-A6C34878D82A}">
                    <a16:rowId xmlns:a16="http://schemas.microsoft.com/office/drawing/2014/main" val="4109487866"/>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hostname</a:t>
                      </a:r>
                      <a:endParaRPr lang="en-DK" sz="1400" b="0" dirty="0"/>
                    </a:p>
                  </a:txBody>
                  <a:tcPr/>
                </a:tc>
                <a:tc>
                  <a:txBody>
                    <a:bodyPr/>
                    <a:lstStyle/>
                    <a:p>
                      <a:r>
                        <a:rPr lang="en-US" sz="1400" dirty="0"/>
                        <a:t>secdis01</a:t>
                      </a:r>
                      <a:endParaRPr lang="en-DK" sz="1400" dirty="0"/>
                    </a:p>
                  </a:txBody>
                  <a:tcPr/>
                </a:tc>
                <a:extLst>
                  <a:ext uri="{0D108BD9-81ED-4DB2-BD59-A6C34878D82A}">
                    <a16:rowId xmlns:a16="http://schemas.microsoft.com/office/drawing/2014/main" val="3097682269"/>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username</a:t>
                      </a:r>
                      <a:endParaRPr lang="en-DK" sz="1400" dirty="0"/>
                    </a:p>
                  </a:txBody>
                  <a:tcPr/>
                </a:tc>
                <a:tc>
                  <a:txBody>
                    <a:bodyPr/>
                    <a:lstStyle/>
                    <a:p>
                      <a:r>
                        <a:rPr lang="en-US" sz="1400" dirty="0"/>
                        <a:t>DTC</a:t>
                      </a:r>
                      <a:endParaRPr lang="en-DK" sz="1400" dirty="0"/>
                    </a:p>
                  </a:txBody>
                  <a:tcPr/>
                </a:tc>
                <a:extLst>
                  <a:ext uri="{0D108BD9-81ED-4DB2-BD59-A6C34878D82A}">
                    <a16:rowId xmlns:a16="http://schemas.microsoft.com/office/drawing/2014/main" val="1767381027"/>
                  </a:ext>
                </a:extLst>
              </a:tr>
              <a:tr h="347517">
                <a:tc>
                  <a:txBody>
                    <a:bodyPr/>
                    <a:lstStyle/>
                    <a:p>
                      <a:r>
                        <a:rPr lang="en-US" sz="1400" dirty="0"/>
                        <a:t>alert source</a:t>
                      </a:r>
                      <a:endParaRPr lang="en-DK" sz="1400" dirty="0"/>
                    </a:p>
                  </a:txBody>
                  <a:tcPr/>
                </a:tc>
                <a:tc>
                  <a:txBody>
                    <a:bodyPr/>
                    <a:lstStyle/>
                    <a:p>
                      <a:r>
                        <a:rPr lang="en-US" sz="1400" dirty="0"/>
                        <a:t>Proxy Server Logs</a:t>
                      </a:r>
                      <a:endParaRPr lang="en-DK" sz="1400" dirty="0"/>
                    </a:p>
                  </a:txBody>
                  <a:tcPr/>
                </a:tc>
                <a:extLst>
                  <a:ext uri="{0D108BD9-81ED-4DB2-BD59-A6C34878D82A}">
                    <a16:rowId xmlns:a16="http://schemas.microsoft.com/office/drawing/2014/main" val="665294466"/>
                  </a:ext>
                </a:extLst>
              </a:tr>
              <a:tr h="347517">
                <a:tc>
                  <a:txBody>
                    <a:bodyPr/>
                    <a:lstStyle/>
                    <a:p>
                      <a:r>
                        <a:rPr lang="en-US" sz="1400" dirty="0" err="1"/>
                        <a:t>IOC.domain</a:t>
                      </a:r>
                      <a:endParaRPr lang="en-DK" sz="1400" dirty="0"/>
                    </a:p>
                  </a:txBody>
                  <a:tcPr/>
                </a:tc>
                <a:tc>
                  <a:txBody>
                    <a:bodyPr/>
                    <a:lstStyle/>
                    <a:p>
                      <a:r>
                        <a:rPr lang="en-US" sz="1400" dirty="0" err="1"/>
                        <a:t>totallylegit</a:t>
                      </a:r>
                      <a:r>
                        <a:rPr lang="en-US" sz="1400" dirty="0"/>
                        <a:t>[.]dk</a:t>
                      </a:r>
                      <a:endParaRPr lang="en-DK" sz="1400" dirty="0"/>
                    </a:p>
                  </a:txBody>
                  <a:tcPr/>
                </a:tc>
                <a:extLst>
                  <a:ext uri="{0D108BD9-81ED-4DB2-BD59-A6C34878D82A}">
                    <a16:rowId xmlns:a16="http://schemas.microsoft.com/office/drawing/2014/main" val="1890014961"/>
                  </a:ext>
                </a:extLst>
              </a:tr>
              <a:tr h="347517">
                <a:tc>
                  <a:txBody>
                    <a:bodyPr/>
                    <a:lstStyle/>
                    <a:p>
                      <a:r>
                        <a:rPr lang="en-US" sz="1400" dirty="0"/>
                        <a:t>User Agent</a:t>
                      </a:r>
                      <a:endParaRPr lang="en-DK" sz="1400" dirty="0"/>
                    </a:p>
                  </a:txBody>
                  <a:tcPr/>
                </a:tc>
                <a:tc>
                  <a:txBody>
                    <a:bodyPr/>
                    <a:lstStyle/>
                    <a:p>
                      <a:r>
                        <a:rPr lang="en-US" sz="1400" dirty="0" err="1"/>
                        <a:t>BitsAdmin</a:t>
                      </a:r>
                      <a:endParaRPr lang="en-DK" sz="1400" dirty="0"/>
                    </a:p>
                  </a:txBody>
                  <a:tcPr/>
                </a:tc>
                <a:extLst>
                  <a:ext uri="{0D108BD9-81ED-4DB2-BD59-A6C34878D82A}">
                    <a16:rowId xmlns:a16="http://schemas.microsoft.com/office/drawing/2014/main" val="117163756"/>
                  </a:ext>
                </a:extLst>
              </a:tr>
              <a:tr h="347517">
                <a:tc>
                  <a:txBody>
                    <a:bodyPr/>
                    <a:lstStyle/>
                    <a:p>
                      <a:r>
                        <a:rPr lang="en-US" sz="1400" dirty="0"/>
                        <a:t>Notes</a:t>
                      </a:r>
                      <a:endParaRPr lang="en-DK" sz="1400" dirty="0"/>
                    </a:p>
                  </a:txBody>
                  <a:tcPr/>
                </a:tc>
                <a:tc>
                  <a:txBody>
                    <a:bodyPr/>
                    <a:lstStyle/>
                    <a:p>
                      <a:r>
                        <a:rPr lang="en-US" sz="1400" dirty="0"/>
                        <a:t>Malicious domain visited</a:t>
                      </a:r>
                      <a:endParaRPr lang="en-DK" sz="1400" dirty="0"/>
                    </a:p>
                  </a:txBody>
                  <a:tcPr/>
                </a:tc>
                <a:extLst>
                  <a:ext uri="{0D108BD9-81ED-4DB2-BD59-A6C34878D82A}">
                    <a16:rowId xmlns:a16="http://schemas.microsoft.com/office/drawing/2014/main" val="3414386413"/>
                  </a:ext>
                </a:extLst>
              </a:tr>
              <a:tr h="347517">
                <a:tc>
                  <a:txBody>
                    <a:bodyPr/>
                    <a:lstStyle/>
                    <a:p>
                      <a:r>
                        <a:rPr lang="en-US" sz="1400" dirty="0"/>
                        <a:t>MITRE Techniques</a:t>
                      </a:r>
                      <a:endParaRPr lang="en-DK" sz="1400" dirty="0"/>
                    </a:p>
                  </a:txBody>
                  <a:tcPr/>
                </a:tc>
                <a:tc>
                  <a:txBody>
                    <a:bodyPr/>
                    <a:lstStyle/>
                    <a:p>
                      <a:r>
                        <a:rPr lang="en-US" sz="1400" dirty="0"/>
                        <a:t>T1071, T1102, T1197</a:t>
                      </a:r>
                      <a:endParaRPr lang="en-DK" sz="1400" dirty="0"/>
                    </a:p>
                  </a:txBody>
                  <a:tcPr/>
                </a:tc>
                <a:extLst>
                  <a:ext uri="{0D108BD9-81ED-4DB2-BD59-A6C34878D82A}">
                    <a16:rowId xmlns:a16="http://schemas.microsoft.com/office/drawing/2014/main" val="735078566"/>
                  </a:ext>
                </a:extLst>
              </a:tr>
            </a:tbl>
          </a:graphicData>
        </a:graphic>
      </p:graphicFrame>
      <p:sp>
        <p:nvSpPr>
          <p:cNvPr id="2" name="Title 1">
            <a:extLst>
              <a:ext uri="{FF2B5EF4-FFF2-40B4-BE49-F238E27FC236}">
                <a16:creationId xmlns:a16="http://schemas.microsoft.com/office/drawing/2014/main" id="{D732AB24-DD10-440B-8B32-AFD0D6A50DD8}"/>
              </a:ext>
            </a:extLst>
          </p:cNvPr>
          <p:cNvSpPr>
            <a:spLocks noGrp="1"/>
          </p:cNvSpPr>
          <p:nvPr>
            <p:ph type="title"/>
          </p:nvPr>
        </p:nvSpPr>
        <p:spPr/>
        <p:txBody>
          <a:bodyPr/>
          <a:lstStyle/>
          <a:p>
            <a:r>
              <a:rPr lang="en-US" dirty="0"/>
              <a:t>Where do we go from here?</a:t>
            </a:r>
            <a:endParaRPr lang="en-DK" dirty="0"/>
          </a:p>
        </p:txBody>
      </p:sp>
      <p:sp>
        <p:nvSpPr>
          <p:cNvPr id="3" name="Content Placeholder 2">
            <a:extLst>
              <a:ext uri="{FF2B5EF4-FFF2-40B4-BE49-F238E27FC236}">
                <a16:creationId xmlns:a16="http://schemas.microsoft.com/office/drawing/2014/main" id="{532DB2B6-2502-48C0-B3D9-2F579B96A31A}"/>
              </a:ext>
            </a:extLst>
          </p:cNvPr>
          <p:cNvSpPr>
            <a:spLocks noGrp="1"/>
          </p:cNvSpPr>
          <p:nvPr>
            <p:ph sz="half" idx="1"/>
          </p:nvPr>
        </p:nvSpPr>
        <p:spPr/>
        <p:txBody>
          <a:bodyPr>
            <a:normAutofit/>
          </a:bodyPr>
          <a:lstStyle/>
          <a:p>
            <a:pPr marL="36900" indent="0">
              <a:buNone/>
            </a:pPr>
            <a:r>
              <a:rPr lang="en-US" dirty="0"/>
              <a:t>We have 3 strong leads which we could begin investigating to get more concrete on answering our question.</a:t>
            </a:r>
          </a:p>
          <a:p>
            <a:pPr marL="36900" indent="0">
              <a:buNone/>
            </a:pPr>
            <a:endParaRPr lang="en-DK" dirty="0"/>
          </a:p>
        </p:txBody>
      </p:sp>
      <p:sp>
        <p:nvSpPr>
          <p:cNvPr id="5" name="Content Placeholder 4">
            <a:extLst>
              <a:ext uri="{FF2B5EF4-FFF2-40B4-BE49-F238E27FC236}">
                <a16:creationId xmlns:a16="http://schemas.microsoft.com/office/drawing/2014/main" id="{B8A4C5DE-477D-47E2-AFA9-7C8EF3A371F1}"/>
              </a:ext>
            </a:extLst>
          </p:cNvPr>
          <p:cNvSpPr>
            <a:spLocks noGrp="1"/>
          </p:cNvSpPr>
          <p:nvPr>
            <p:ph sz="half" idx="2"/>
          </p:nvPr>
        </p:nvSpPr>
        <p:spPr/>
        <p:txBody>
          <a:bodyPr>
            <a:normAutofit/>
          </a:bodyPr>
          <a:lstStyle/>
          <a:p>
            <a:r>
              <a:rPr lang="en-US" dirty="0"/>
              <a:t>Host – Should we do host forensics?</a:t>
            </a:r>
          </a:p>
          <a:p>
            <a:pPr marL="36900" indent="0">
              <a:buNone/>
            </a:pPr>
            <a:endParaRPr lang="en-US" dirty="0"/>
          </a:p>
          <a:p>
            <a:r>
              <a:rPr lang="en-US" dirty="0"/>
              <a:t>User – Should we ask the user for more information?</a:t>
            </a:r>
          </a:p>
          <a:p>
            <a:endParaRPr lang="en-US" dirty="0"/>
          </a:p>
          <a:p>
            <a:r>
              <a:rPr lang="en-US" dirty="0"/>
              <a:t>Domain – Should we analyze the domain further?</a:t>
            </a:r>
            <a:endParaRPr lang="en-DK" dirty="0"/>
          </a:p>
        </p:txBody>
      </p:sp>
      <p:pic>
        <p:nvPicPr>
          <p:cNvPr id="7" name="Picture 6">
            <a:extLst>
              <a:ext uri="{FF2B5EF4-FFF2-40B4-BE49-F238E27FC236}">
                <a16:creationId xmlns:a16="http://schemas.microsoft.com/office/drawing/2014/main" id="{F63ADCDB-353D-44F2-AC99-B0E77AFB2777}"/>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224713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AB24-DD10-440B-8B32-AFD0D6A50DD8}"/>
              </a:ext>
            </a:extLst>
          </p:cNvPr>
          <p:cNvSpPr>
            <a:spLocks noGrp="1"/>
          </p:cNvSpPr>
          <p:nvPr>
            <p:ph type="title"/>
          </p:nvPr>
        </p:nvSpPr>
        <p:spPr/>
        <p:txBody>
          <a:bodyPr/>
          <a:lstStyle/>
          <a:p>
            <a:r>
              <a:rPr lang="en-US" dirty="0"/>
              <a:t>Where do we go from here?</a:t>
            </a:r>
            <a:endParaRPr lang="en-DK" dirty="0"/>
          </a:p>
        </p:txBody>
      </p:sp>
      <p:sp>
        <p:nvSpPr>
          <p:cNvPr id="5" name="Content Placeholder 4">
            <a:extLst>
              <a:ext uri="{FF2B5EF4-FFF2-40B4-BE49-F238E27FC236}">
                <a16:creationId xmlns:a16="http://schemas.microsoft.com/office/drawing/2014/main" id="{B8A4C5DE-477D-47E2-AFA9-7C8EF3A371F1}"/>
              </a:ext>
            </a:extLst>
          </p:cNvPr>
          <p:cNvSpPr>
            <a:spLocks noGrp="1"/>
          </p:cNvSpPr>
          <p:nvPr>
            <p:ph idx="1"/>
          </p:nvPr>
        </p:nvSpPr>
        <p:spPr/>
        <p:txBody>
          <a:bodyPr>
            <a:normAutofit/>
          </a:bodyPr>
          <a:lstStyle/>
          <a:p>
            <a:pPr marL="36900" indent="0">
              <a:buNone/>
            </a:pPr>
            <a:r>
              <a:rPr lang="en-US" dirty="0"/>
              <a:t>For me the fastest and simplest approach is to start with analyzing the domain…</a:t>
            </a:r>
          </a:p>
          <a:p>
            <a:pPr marL="36900" indent="0">
              <a:buNone/>
            </a:pPr>
            <a:endParaRPr lang="en-US" dirty="0"/>
          </a:p>
          <a:p>
            <a:pPr marL="36900" indent="0">
              <a:buNone/>
            </a:pPr>
            <a:r>
              <a:rPr lang="en-US" dirty="0"/>
              <a:t>Host - Forensics takes a lot of time and is based on a number of things being in our </a:t>
            </a:r>
            <a:r>
              <a:rPr lang="en-US" dirty="0" err="1"/>
              <a:t>favour</a:t>
            </a:r>
            <a:r>
              <a:rPr lang="en-US" dirty="0"/>
              <a:t>, do we have access to the machine physically? Or do we need to wait for it to be sent to our office… Where do we start looking on the host?</a:t>
            </a:r>
          </a:p>
          <a:p>
            <a:pPr marL="36900" indent="0">
              <a:buNone/>
            </a:pPr>
            <a:endParaRPr lang="en-US" dirty="0"/>
          </a:p>
          <a:p>
            <a:pPr marL="36900" indent="0">
              <a:buNone/>
            </a:pPr>
            <a:r>
              <a:rPr lang="en-US" dirty="0"/>
              <a:t>User – Can we trust the user to be a source of quality information?</a:t>
            </a:r>
          </a:p>
          <a:p>
            <a:pPr marL="36900" indent="0">
              <a:buNone/>
            </a:pPr>
            <a:endParaRPr lang="en-US" dirty="0"/>
          </a:p>
          <a:p>
            <a:pPr marL="36900" indent="0">
              <a:buNone/>
            </a:pPr>
            <a:r>
              <a:rPr lang="en-US" dirty="0"/>
              <a:t>Domain – Finding out more information about why our proxy intelligence feed has classified this domain as malicious is going to give us far more context to narrow our investigation.</a:t>
            </a:r>
          </a:p>
          <a:p>
            <a:pPr marL="36900" indent="0">
              <a:buNone/>
            </a:pPr>
            <a:endParaRPr lang="en-DK" dirty="0"/>
          </a:p>
        </p:txBody>
      </p:sp>
      <p:pic>
        <p:nvPicPr>
          <p:cNvPr id="7" name="Picture 6">
            <a:extLst>
              <a:ext uri="{FF2B5EF4-FFF2-40B4-BE49-F238E27FC236}">
                <a16:creationId xmlns:a16="http://schemas.microsoft.com/office/drawing/2014/main" id="{A20628C1-0AC5-4249-957C-82166F5B4FC4}"/>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601854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CTI – Cyber Threat Intelligence</a:t>
            </a:r>
            <a:endParaRPr lang="en-DK" dirty="0"/>
          </a:p>
        </p:txBody>
      </p:sp>
      <p:sp>
        <p:nvSpPr>
          <p:cNvPr id="4" name="Content Placeholder 3">
            <a:extLst>
              <a:ext uri="{FF2B5EF4-FFF2-40B4-BE49-F238E27FC236}">
                <a16:creationId xmlns:a16="http://schemas.microsoft.com/office/drawing/2014/main" id="{0C3853FF-FBB3-4AD0-A795-8C6C79C6F928}"/>
              </a:ext>
            </a:extLst>
          </p:cNvPr>
          <p:cNvSpPr>
            <a:spLocks noGrp="1"/>
          </p:cNvSpPr>
          <p:nvPr>
            <p:ph idx="1"/>
          </p:nvPr>
        </p:nvSpPr>
        <p:spPr/>
        <p:txBody>
          <a:bodyPr/>
          <a:lstStyle/>
          <a:p>
            <a:pPr marL="36900" indent="0">
              <a:buNone/>
            </a:pPr>
            <a:endParaRPr lang="en-US" dirty="0"/>
          </a:p>
          <a:p>
            <a:pPr marL="36900" indent="0">
              <a:buNone/>
            </a:pPr>
            <a:r>
              <a:rPr lang="en-US" dirty="0"/>
              <a:t>“Cyber Threat intelligence is data that is collected, processed, and analyzed to understand a threat actor’s motives, targets, and attack behaviors. </a:t>
            </a:r>
          </a:p>
          <a:p>
            <a:pPr marL="36900" indent="0">
              <a:buNone/>
            </a:pPr>
            <a:r>
              <a:rPr lang="en-US" dirty="0"/>
              <a:t>Cyber Threat intelligence enables us to make faster, more informed, data-backed security decisions and change their behavior from reactive to proactive in the fight against threat actors.”</a:t>
            </a:r>
          </a:p>
          <a:p>
            <a:pPr marL="36900" indent="0">
              <a:buNone/>
            </a:pPr>
            <a:r>
              <a:rPr lang="en-US" dirty="0">
                <a:hlinkClick r:id="rId2"/>
              </a:rPr>
              <a:t>https://www.crowdstrike.com/cybersecurity-101/threat-intelligence/</a:t>
            </a:r>
            <a:endParaRPr lang="en-US" dirty="0"/>
          </a:p>
          <a:p>
            <a:pPr marL="36900" indent="0">
              <a:buNone/>
            </a:pP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3"/>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3972393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Domain - Analysis</a:t>
            </a:r>
            <a:endParaRPr lang="en-DK" dirty="0"/>
          </a:p>
        </p:txBody>
      </p:sp>
      <p:sp>
        <p:nvSpPr>
          <p:cNvPr id="3" name="Content Placeholder 2">
            <a:extLst>
              <a:ext uri="{FF2B5EF4-FFF2-40B4-BE49-F238E27FC236}">
                <a16:creationId xmlns:a16="http://schemas.microsoft.com/office/drawing/2014/main" id="{DFDBDE50-B6E2-400D-AEDB-B12608873055}"/>
              </a:ext>
            </a:extLst>
          </p:cNvPr>
          <p:cNvSpPr>
            <a:spLocks noGrp="1"/>
          </p:cNvSpPr>
          <p:nvPr>
            <p:ph sz="half" idx="1"/>
          </p:nvPr>
        </p:nvSpPr>
        <p:spPr/>
        <p:txBody>
          <a:bodyPr>
            <a:normAutofit/>
          </a:bodyPr>
          <a:lstStyle/>
          <a:p>
            <a:pPr marL="36900" indent="0">
              <a:buNone/>
            </a:pPr>
            <a:r>
              <a:rPr lang="en-US" b="1" u="sng" dirty="0"/>
              <a:t>Local CTI</a:t>
            </a:r>
          </a:p>
          <a:p>
            <a:pPr marL="36900" indent="0">
              <a:buNone/>
            </a:pPr>
            <a:r>
              <a:rPr lang="en-US" dirty="0"/>
              <a:t>Our local sharing partners, can confirm they have seen this domain used to host </a:t>
            </a:r>
            <a:r>
              <a:rPr lang="en-US" dirty="0" err="1"/>
              <a:t>Qbot</a:t>
            </a:r>
            <a:r>
              <a:rPr lang="en-US" dirty="0"/>
              <a:t> malware and they have seen a campaign from the sender: David@notmalicious.dk</a:t>
            </a:r>
          </a:p>
          <a:p>
            <a:pPr marL="36900" indent="0">
              <a:buNone/>
            </a:pPr>
            <a:endParaRPr lang="en-US" dirty="0"/>
          </a:p>
          <a:p>
            <a:pPr marL="36900" indent="0">
              <a:buNone/>
            </a:pPr>
            <a:r>
              <a:rPr lang="en-US" dirty="0"/>
              <a:t>But they are still doing their own investigation so couldn’t share anymore information.</a:t>
            </a:r>
            <a:endParaRPr lang="en-DK" dirty="0"/>
          </a:p>
        </p:txBody>
      </p:sp>
      <p:sp>
        <p:nvSpPr>
          <p:cNvPr id="5" name="Content Placeholder 4">
            <a:extLst>
              <a:ext uri="{FF2B5EF4-FFF2-40B4-BE49-F238E27FC236}">
                <a16:creationId xmlns:a16="http://schemas.microsoft.com/office/drawing/2014/main" id="{3B7ECF3D-05C2-4B0C-8648-9EC9C231E7A0}"/>
              </a:ext>
            </a:extLst>
          </p:cNvPr>
          <p:cNvSpPr>
            <a:spLocks noGrp="1"/>
          </p:cNvSpPr>
          <p:nvPr>
            <p:ph sz="half" idx="2"/>
          </p:nvPr>
        </p:nvSpPr>
        <p:spPr/>
        <p:txBody>
          <a:bodyPr>
            <a:normAutofit/>
          </a:bodyPr>
          <a:lstStyle/>
          <a:p>
            <a:pPr marL="36900" indent="0">
              <a:buNone/>
            </a:pPr>
            <a:r>
              <a:rPr lang="en-US" b="1" u="sng" dirty="0"/>
              <a:t>Global CTI</a:t>
            </a:r>
          </a:p>
          <a:p>
            <a:pPr marL="36900" indent="0">
              <a:buNone/>
            </a:pPr>
            <a:r>
              <a:rPr lang="en-US" dirty="0"/>
              <a:t>Combining the information from our local CTI and the domain name, we can find that this is a very recent </a:t>
            </a:r>
            <a:r>
              <a:rPr lang="en-US" dirty="0" err="1"/>
              <a:t>Qbot</a:t>
            </a:r>
            <a:r>
              <a:rPr lang="en-US" dirty="0"/>
              <a:t> campaign…</a:t>
            </a:r>
          </a:p>
          <a:p>
            <a:pPr marL="36900" indent="0">
              <a:buNone/>
            </a:pPr>
            <a:endParaRPr lang="en-US" dirty="0"/>
          </a:p>
          <a:p>
            <a:pPr marL="36900" indent="0">
              <a:buNone/>
            </a:pPr>
            <a:r>
              <a:rPr lang="en-US" dirty="0"/>
              <a:t>Further research shows </a:t>
            </a:r>
            <a:r>
              <a:rPr lang="en-US" dirty="0" err="1"/>
              <a:t>Qbot</a:t>
            </a:r>
            <a:r>
              <a:rPr lang="en-US" dirty="0"/>
              <a:t> infection chain is:-</a:t>
            </a:r>
          </a:p>
          <a:p>
            <a:pPr marL="36900" indent="0">
              <a:buNone/>
            </a:pPr>
            <a:r>
              <a:rPr lang="en-US" dirty="0" err="1"/>
              <a:t>Spearphishing</a:t>
            </a:r>
            <a:r>
              <a:rPr lang="en-US" dirty="0"/>
              <a:t> link via email to </a:t>
            </a:r>
            <a:r>
              <a:rPr lang="en-US" dirty="0" err="1"/>
              <a:t>Onedrive</a:t>
            </a:r>
            <a:r>
              <a:rPr lang="en-US" dirty="0"/>
              <a:t>, hosting .zip file. There is further mentioning of macros in office documents.</a:t>
            </a:r>
          </a:p>
          <a:p>
            <a:pPr marL="36900" indent="0">
              <a:buNone/>
            </a:pP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2050" name="Picture 2" descr="bread crumbs breadcrumbs everywhere - FINALES EVERYWHERE | Meme Generator">
            <a:extLst>
              <a:ext uri="{FF2B5EF4-FFF2-40B4-BE49-F238E27FC236}">
                <a16:creationId xmlns:a16="http://schemas.microsoft.com/office/drawing/2014/main" id="{561DE04B-0B83-4EE8-A8C0-9DD3196C8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1680" y="242676"/>
            <a:ext cx="2161223" cy="164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540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A1A1-7FF0-4EAD-BEA5-0B22822C2FA2}"/>
              </a:ext>
            </a:extLst>
          </p:cNvPr>
          <p:cNvSpPr>
            <a:spLocks noGrp="1"/>
          </p:cNvSpPr>
          <p:nvPr>
            <p:ph type="title"/>
          </p:nvPr>
        </p:nvSpPr>
        <p:spPr/>
        <p:txBody>
          <a:bodyPr/>
          <a:lstStyle/>
          <a:p>
            <a:r>
              <a:rPr lang="en-US" dirty="0"/>
              <a:t>Data </a:t>
            </a:r>
            <a:r>
              <a:rPr lang="en-US" dirty="0" err="1"/>
              <a:t>data</a:t>
            </a:r>
            <a:r>
              <a:rPr lang="en-US" dirty="0"/>
              <a:t> </a:t>
            </a:r>
            <a:r>
              <a:rPr lang="en-US" dirty="0" err="1"/>
              <a:t>data</a:t>
            </a:r>
            <a:endParaRPr lang="en-DK" dirty="0"/>
          </a:p>
        </p:txBody>
      </p:sp>
      <p:sp>
        <p:nvSpPr>
          <p:cNvPr id="7" name="Content Placeholder 6">
            <a:extLst>
              <a:ext uri="{FF2B5EF4-FFF2-40B4-BE49-F238E27FC236}">
                <a16:creationId xmlns:a16="http://schemas.microsoft.com/office/drawing/2014/main" id="{6BCAD816-C93C-4628-885E-221F34AFEB62}"/>
              </a:ext>
            </a:extLst>
          </p:cNvPr>
          <p:cNvSpPr>
            <a:spLocks noGrp="1"/>
          </p:cNvSpPr>
          <p:nvPr>
            <p:ph sz="half" idx="1"/>
          </p:nvPr>
        </p:nvSpPr>
        <p:spPr/>
        <p:txBody>
          <a:bodyPr/>
          <a:lstStyle/>
          <a:p>
            <a:pPr marL="36900" indent="0">
              <a:buNone/>
            </a:pPr>
            <a:r>
              <a:rPr lang="en-US" dirty="0"/>
              <a:t>Now we know the domain was also used for hosting the malware and not just for C2.</a:t>
            </a:r>
          </a:p>
          <a:p>
            <a:pPr marL="36900" indent="0">
              <a:buNone/>
            </a:pPr>
            <a:r>
              <a:rPr lang="en-US" dirty="0"/>
              <a:t>We can remove the Command and Control MITRE techniques.</a:t>
            </a:r>
          </a:p>
          <a:p>
            <a:pPr marL="36900" indent="0">
              <a:buNone/>
            </a:pPr>
            <a:endParaRPr lang="en-US" dirty="0"/>
          </a:p>
          <a:p>
            <a:pPr marL="36900" indent="0">
              <a:buNone/>
            </a:pPr>
            <a:r>
              <a:rPr lang="en-US" dirty="0"/>
              <a:t>But we can add some new ones in:-</a:t>
            </a:r>
          </a:p>
          <a:p>
            <a:pPr marL="36900" indent="0">
              <a:buNone/>
            </a:pPr>
            <a:r>
              <a:rPr lang="en-US" dirty="0"/>
              <a:t>T1566 – Phishing</a:t>
            </a:r>
          </a:p>
          <a:p>
            <a:pPr marL="36900" indent="0">
              <a:buNone/>
            </a:pPr>
            <a:r>
              <a:rPr lang="en-US" dirty="0"/>
              <a:t>T1204 – User execution</a:t>
            </a:r>
          </a:p>
          <a:p>
            <a:pPr marL="36900" indent="0">
              <a:buNone/>
            </a:pPr>
            <a:r>
              <a:rPr lang="en-US" dirty="0"/>
              <a:t>T1197 - </a:t>
            </a:r>
            <a:r>
              <a:rPr lang="en-US" dirty="0" err="1"/>
              <a:t>BitsAdmin</a:t>
            </a:r>
            <a:endParaRPr lang="en-US" dirty="0"/>
          </a:p>
        </p:txBody>
      </p:sp>
      <p:graphicFrame>
        <p:nvGraphicFramePr>
          <p:cNvPr id="6" name="Table 5">
            <a:extLst>
              <a:ext uri="{FF2B5EF4-FFF2-40B4-BE49-F238E27FC236}">
                <a16:creationId xmlns:a16="http://schemas.microsoft.com/office/drawing/2014/main" id="{C27B97C4-F7C2-4C0E-9035-08F05EAAD5CD}"/>
              </a:ext>
            </a:extLst>
          </p:cNvPr>
          <p:cNvGraphicFramePr>
            <a:graphicFrameLocks noGrp="1"/>
          </p:cNvGraphicFramePr>
          <p:nvPr>
            <p:extLst>
              <p:ext uri="{D42A27DB-BD31-4B8C-83A1-F6EECF244321}">
                <p14:modId xmlns:p14="http://schemas.microsoft.com/office/powerpoint/2010/main" val="3910538276"/>
              </p:ext>
            </p:extLst>
          </p:nvPr>
        </p:nvGraphicFramePr>
        <p:xfrm>
          <a:off x="6217710" y="2431214"/>
          <a:ext cx="5593080" cy="3084936"/>
        </p:xfrm>
        <a:graphic>
          <a:graphicData uri="http://schemas.openxmlformats.org/drawingml/2006/table">
            <a:tbl>
              <a:tblPr firstRow="1" bandRow="1">
                <a:tableStyleId>{69CF1AB2-1976-4502-BF36-3FF5EA218861}</a:tableStyleId>
              </a:tblPr>
              <a:tblGrid>
                <a:gridCol w="2742190">
                  <a:extLst>
                    <a:ext uri="{9D8B030D-6E8A-4147-A177-3AD203B41FA5}">
                      <a16:colId xmlns:a16="http://schemas.microsoft.com/office/drawing/2014/main" val="1376281209"/>
                    </a:ext>
                  </a:extLst>
                </a:gridCol>
                <a:gridCol w="2850890">
                  <a:extLst>
                    <a:ext uri="{9D8B030D-6E8A-4147-A177-3AD203B41FA5}">
                      <a16:colId xmlns:a16="http://schemas.microsoft.com/office/drawing/2014/main" val="3105625275"/>
                    </a:ext>
                  </a:extLst>
                </a:gridCol>
              </a:tblGrid>
              <a:tr h="347517">
                <a:tc>
                  <a:txBody>
                    <a:bodyPr/>
                    <a:lstStyle/>
                    <a:p>
                      <a:r>
                        <a:rPr lang="en-US" sz="1400" b="0" dirty="0"/>
                        <a:t>time</a:t>
                      </a:r>
                      <a:endParaRPr lang="en-DK" sz="1400" b="0" dirty="0"/>
                    </a:p>
                  </a:txBody>
                  <a:tcPr/>
                </a:tc>
                <a:tc>
                  <a:txBody>
                    <a:bodyPr/>
                    <a:lstStyle/>
                    <a:p>
                      <a:r>
                        <a:rPr lang="en-US" sz="1400" b="0" dirty="0"/>
                        <a:t>15/03/2021 15:54 UTC</a:t>
                      </a:r>
                      <a:endParaRPr lang="en-DK" sz="1400" b="0" dirty="0"/>
                    </a:p>
                  </a:txBody>
                  <a:tcPr/>
                </a:tc>
                <a:extLst>
                  <a:ext uri="{0D108BD9-81ED-4DB2-BD59-A6C34878D82A}">
                    <a16:rowId xmlns:a16="http://schemas.microsoft.com/office/drawing/2014/main" val="4109487866"/>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hostname</a:t>
                      </a:r>
                      <a:endParaRPr lang="en-DK" sz="1400" b="0" dirty="0"/>
                    </a:p>
                  </a:txBody>
                  <a:tcPr/>
                </a:tc>
                <a:tc>
                  <a:txBody>
                    <a:bodyPr/>
                    <a:lstStyle/>
                    <a:p>
                      <a:r>
                        <a:rPr lang="en-US" sz="1400" dirty="0"/>
                        <a:t>secdis01</a:t>
                      </a:r>
                      <a:endParaRPr lang="en-DK" sz="1400" dirty="0"/>
                    </a:p>
                  </a:txBody>
                  <a:tcPr/>
                </a:tc>
                <a:extLst>
                  <a:ext uri="{0D108BD9-81ED-4DB2-BD59-A6C34878D82A}">
                    <a16:rowId xmlns:a16="http://schemas.microsoft.com/office/drawing/2014/main" val="3097682269"/>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username</a:t>
                      </a:r>
                      <a:endParaRPr lang="en-DK" sz="1400" dirty="0"/>
                    </a:p>
                  </a:txBody>
                  <a:tcPr/>
                </a:tc>
                <a:tc>
                  <a:txBody>
                    <a:bodyPr/>
                    <a:lstStyle/>
                    <a:p>
                      <a:r>
                        <a:rPr lang="en-US" sz="1400" dirty="0"/>
                        <a:t>DTC</a:t>
                      </a:r>
                      <a:endParaRPr lang="en-DK" sz="1400" dirty="0"/>
                    </a:p>
                  </a:txBody>
                  <a:tcPr/>
                </a:tc>
                <a:extLst>
                  <a:ext uri="{0D108BD9-81ED-4DB2-BD59-A6C34878D82A}">
                    <a16:rowId xmlns:a16="http://schemas.microsoft.com/office/drawing/2014/main" val="1767381027"/>
                  </a:ext>
                </a:extLst>
              </a:tr>
              <a:tr h="347517">
                <a:tc>
                  <a:txBody>
                    <a:bodyPr/>
                    <a:lstStyle/>
                    <a:p>
                      <a:r>
                        <a:rPr lang="en-US" sz="1400" dirty="0"/>
                        <a:t>alert source</a:t>
                      </a:r>
                      <a:endParaRPr lang="en-DK" sz="1400" dirty="0"/>
                    </a:p>
                  </a:txBody>
                  <a:tcPr/>
                </a:tc>
                <a:tc>
                  <a:txBody>
                    <a:bodyPr/>
                    <a:lstStyle/>
                    <a:p>
                      <a:r>
                        <a:rPr lang="en-US" sz="1400" dirty="0"/>
                        <a:t>Proxy Server Logs</a:t>
                      </a:r>
                      <a:endParaRPr lang="en-DK" sz="1400" dirty="0"/>
                    </a:p>
                  </a:txBody>
                  <a:tcPr/>
                </a:tc>
                <a:extLst>
                  <a:ext uri="{0D108BD9-81ED-4DB2-BD59-A6C34878D82A}">
                    <a16:rowId xmlns:a16="http://schemas.microsoft.com/office/drawing/2014/main" val="665294466"/>
                  </a:ext>
                </a:extLst>
              </a:tr>
              <a:tr h="347517">
                <a:tc>
                  <a:txBody>
                    <a:bodyPr/>
                    <a:lstStyle/>
                    <a:p>
                      <a:r>
                        <a:rPr lang="en-US" sz="1400" dirty="0" err="1"/>
                        <a:t>IOC.domain</a:t>
                      </a:r>
                      <a:endParaRPr lang="en-DK" sz="1400" dirty="0"/>
                    </a:p>
                  </a:txBody>
                  <a:tcPr/>
                </a:tc>
                <a:tc>
                  <a:txBody>
                    <a:bodyPr/>
                    <a:lstStyle/>
                    <a:p>
                      <a:r>
                        <a:rPr lang="en-US" sz="1400" dirty="0" err="1"/>
                        <a:t>totallylegit</a:t>
                      </a:r>
                      <a:r>
                        <a:rPr lang="en-US" sz="1400" dirty="0"/>
                        <a:t>[.]dk</a:t>
                      </a:r>
                      <a:endParaRPr lang="en-DK" sz="1400" dirty="0"/>
                    </a:p>
                  </a:txBody>
                  <a:tcPr/>
                </a:tc>
                <a:extLst>
                  <a:ext uri="{0D108BD9-81ED-4DB2-BD59-A6C34878D82A}">
                    <a16:rowId xmlns:a16="http://schemas.microsoft.com/office/drawing/2014/main" val="1890014961"/>
                  </a:ext>
                </a:extLst>
              </a:tr>
              <a:tr h="347517">
                <a:tc>
                  <a:txBody>
                    <a:bodyPr/>
                    <a:lstStyle/>
                    <a:p>
                      <a:r>
                        <a:rPr lang="en-US" sz="1400" dirty="0"/>
                        <a:t>User Agent</a:t>
                      </a:r>
                      <a:endParaRPr lang="en-DK" sz="1400" dirty="0"/>
                    </a:p>
                  </a:txBody>
                  <a:tcPr/>
                </a:tc>
                <a:tc>
                  <a:txBody>
                    <a:bodyPr/>
                    <a:lstStyle/>
                    <a:p>
                      <a:r>
                        <a:rPr lang="en-US" sz="1400" dirty="0" err="1"/>
                        <a:t>BitsAdmin</a:t>
                      </a:r>
                      <a:endParaRPr lang="en-DK" sz="1400" dirty="0"/>
                    </a:p>
                  </a:txBody>
                  <a:tcPr/>
                </a:tc>
                <a:extLst>
                  <a:ext uri="{0D108BD9-81ED-4DB2-BD59-A6C34878D82A}">
                    <a16:rowId xmlns:a16="http://schemas.microsoft.com/office/drawing/2014/main" val="2614453445"/>
                  </a:ext>
                </a:extLst>
              </a:tr>
              <a:tr h="347517">
                <a:tc>
                  <a:txBody>
                    <a:bodyPr/>
                    <a:lstStyle/>
                    <a:p>
                      <a:r>
                        <a:rPr lang="en-US" sz="1400" dirty="0"/>
                        <a:t>Notes</a:t>
                      </a:r>
                      <a:endParaRPr lang="en-DK" sz="1400" dirty="0"/>
                    </a:p>
                  </a:txBody>
                  <a:tcPr/>
                </a:tc>
                <a:tc>
                  <a:txBody>
                    <a:bodyPr/>
                    <a:lstStyle/>
                    <a:p>
                      <a:r>
                        <a:rPr lang="en-US" sz="1400" dirty="0"/>
                        <a:t>Malicious domain visited</a:t>
                      </a:r>
                      <a:endParaRPr lang="en-DK" sz="1400" dirty="0"/>
                    </a:p>
                  </a:txBody>
                  <a:tcPr/>
                </a:tc>
                <a:extLst>
                  <a:ext uri="{0D108BD9-81ED-4DB2-BD59-A6C34878D82A}">
                    <a16:rowId xmlns:a16="http://schemas.microsoft.com/office/drawing/2014/main" val="3414386413"/>
                  </a:ext>
                </a:extLst>
              </a:tr>
              <a:tr h="347517">
                <a:tc>
                  <a:txBody>
                    <a:bodyPr/>
                    <a:lstStyle/>
                    <a:p>
                      <a:r>
                        <a:rPr lang="en-US" sz="1400" dirty="0"/>
                        <a:t>MITRE Techniques</a:t>
                      </a:r>
                      <a:endParaRPr lang="en-DK" sz="1400" dirty="0"/>
                    </a:p>
                  </a:txBody>
                  <a:tcPr/>
                </a:tc>
                <a:tc>
                  <a:txBody>
                    <a:bodyPr/>
                    <a:lstStyle/>
                    <a:p>
                      <a:r>
                        <a:rPr lang="en-US" sz="1400" dirty="0"/>
                        <a:t>T1566, T1204, T1197</a:t>
                      </a:r>
                    </a:p>
                  </a:txBody>
                  <a:tcPr/>
                </a:tc>
                <a:extLst>
                  <a:ext uri="{0D108BD9-81ED-4DB2-BD59-A6C34878D82A}">
                    <a16:rowId xmlns:a16="http://schemas.microsoft.com/office/drawing/2014/main" val="735078566"/>
                  </a:ext>
                </a:extLst>
              </a:tr>
              <a:tr h="177604">
                <a:tc>
                  <a:txBody>
                    <a:bodyPr/>
                    <a:lstStyle/>
                    <a:p>
                      <a:r>
                        <a:rPr lang="en-US" sz="1400" dirty="0"/>
                        <a:t>Email sender</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David@notmalicious.dk</a:t>
                      </a:r>
                    </a:p>
                  </a:txBody>
                  <a:tcPr/>
                </a:tc>
                <a:extLst>
                  <a:ext uri="{0D108BD9-81ED-4DB2-BD59-A6C34878D82A}">
                    <a16:rowId xmlns:a16="http://schemas.microsoft.com/office/drawing/2014/main" val="3951467392"/>
                  </a:ext>
                </a:extLst>
              </a:tr>
            </a:tbl>
          </a:graphicData>
        </a:graphic>
      </p:graphicFrame>
    </p:spTree>
    <p:extLst>
      <p:ext uri="{BB962C8B-B14F-4D97-AF65-F5344CB8AC3E}">
        <p14:creationId xmlns:p14="http://schemas.microsoft.com/office/powerpoint/2010/main" val="544494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normAutofit/>
          </a:bodyPr>
          <a:lstStyle/>
          <a:p>
            <a:r>
              <a:rPr lang="en-US" dirty="0"/>
              <a:t>Email - Analysis</a:t>
            </a:r>
            <a:endParaRPr lang="en-DK" dirty="0"/>
          </a:p>
        </p:txBody>
      </p:sp>
      <p:sp>
        <p:nvSpPr>
          <p:cNvPr id="3" name="Content Placeholder 2">
            <a:extLst>
              <a:ext uri="{FF2B5EF4-FFF2-40B4-BE49-F238E27FC236}">
                <a16:creationId xmlns:a16="http://schemas.microsoft.com/office/drawing/2014/main" id="{9BC4F78F-5EAD-40C6-BB52-B78BEC86162B}"/>
              </a:ext>
            </a:extLst>
          </p:cNvPr>
          <p:cNvSpPr>
            <a:spLocks noGrp="1"/>
          </p:cNvSpPr>
          <p:nvPr>
            <p:ph sz="half" idx="1"/>
          </p:nvPr>
        </p:nvSpPr>
        <p:spPr/>
        <p:txBody>
          <a:bodyPr/>
          <a:lstStyle/>
          <a:p>
            <a:pPr marL="36900" indent="0">
              <a:buNone/>
            </a:pPr>
            <a:r>
              <a:rPr lang="en-US" dirty="0"/>
              <a:t>RE&amp;CT has some good areas in relation to Email, but it is missing a basic action of being able to list mails received from a specific sender…</a:t>
            </a:r>
            <a:endParaRPr lang="en-DK" dirty="0"/>
          </a:p>
        </p:txBody>
      </p:sp>
      <p:sp>
        <p:nvSpPr>
          <p:cNvPr id="4" name="Content Placeholder 3">
            <a:extLst>
              <a:ext uri="{FF2B5EF4-FFF2-40B4-BE49-F238E27FC236}">
                <a16:creationId xmlns:a16="http://schemas.microsoft.com/office/drawing/2014/main" id="{477268CA-4280-4C8B-ADE8-00A4B3C0007D}"/>
              </a:ext>
            </a:extLst>
          </p:cNvPr>
          <p:cNvSpPr>
            <a:spLocks noGrp="1"/>
          </p:cNvSpPr>
          <p:nvPr>
            <p:ph sz="half" idx="2"/>
          </p:nvPr>
        </p:nvSpPr>
        <p:spPr/>
        <p:txBody>
          <a:bodyPr/>
          <a:lstStyle/>
          <a:p>
            <a:r>
              <a:rPr lang="en-US" dirty="0"/>
              <a:t>List mails received from specific sender:-</a:t>
            </a:r>
          </a:p>
          <a:p>
            <a:pPr lvl="1"/>
            <a:r>
              <a:rPr lang="en-US" dirty="0">
                <a:hlinkClick r:id="rId2"/>
              </a:rPr>
              <a:t>David@notmalicious.dk</a:t>
            </a:r>
            <a:endParaRPr lang="en-US" dirty="0"/>
          </a:p>
          <a:p>
            <a:pPr marL="72900" indent="0">
              <a:buNone/>
            </a:pPr>
            <a:r>
              <a:rPr lang="en-US" dirty="0"/>
              <a:t>BINGO! </a:t>
            </a:r>
            <a:r>
              <a:rPr lang="en-US" b="1" u="sng" dirty="0"/>
              <a:t>Subject: How is the weather?</a:t>
            </a:r>
          </a:p>
          <a:p>
            <a:pPr marL="72900" indent="0">
              <a:buNone/>
            </a:pPr>
            <a:r>
              <a:rPr lang="en-US" dirty="0"/>
              <a:t>Now we can run through the RE&amp;CT identification actions…</a:t>
            </a:r>
          </a:p>
          <a:p>
            <a:pPr marL="530100" indent="-457200">
              <a:buFont typeface="+mj-lt"/>
              <a:buAutoNum type="arabicPeriod"/>
            </a:pPr>
            <a:r>
              <a:rPr lang="en-US" dirty="0"/>
              <a:t>List email message </a:t>
            </a:r>
            <a:r>
              <a:rPr lang="en-US" dirty="0" err="1"/>
              <a:t>recievers</a:t>
            </a:r>
            <a:endParaRPr lang="en-US" dirty="0"/>
          </a:p>
          <a:p>
            <a:pPr marL="530100" indent="-457200">
              <a:buFont typeface="+mj-lt"/>
              <a:buAutoNum type="arabicPeriod"/>
            </a:pPr>
            <a:r>
              <a:rPr lang="en-US" dirty="0"/>
              <a:t>List users opened email message</a:t>
            </a:r>
          </a:p>
          <a:p>
            <a:pPr marL="530100" indent="-457200">
              <a:buFont typeface="+mj-lt"/>
              <a:buAutoNum type="arabicPeriod"/>
            </a:pPr>
            <a:r>
              <a:rPr lang="en-US" dirty="0"/>
              <a:t>Collect email message</a:t>
            </a:r>
          </a:p>
          <a:p>
            <a:pPr marL="530100" indent="-457200">
              <a:buFont typeface="+mj-lt"/>
              <a:buAutoNum type="arabicPeriod"/>
            </a:pPr>
            <a:r>
              <a:rPr lang="en-US" dirty="0"/>
              <a:t>Extract observables from email message</a:t>
            </a:r>
          </a:p>
          <a:p>
            <a:pPr marL="72900" indent="0">
              <a:buNone/>
            </a:pPr>
            <a:endParaRPr lang="en-US" dirty="0"/>
          </a:p>
          <a:p>
            <a:pPr lvl="1"/>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3"/>
          <a:stretch>
            <a:fillRect/>
          </a:stretch>
        </p:blipFill>
        <p:spPr>
          <a:xfrm>
            <a:off x="9286614" y="5152683"/>
            <a:ext cx="2651228" cy="2338685"/>
          </a:xfrm>
          <a:prstGeom prst="rect">
            <a:avLst/>
          </a:prstGeom>
        </p:spPr>
      </p:pic>
      <p:pic>
        <p:nvPicPr>
          <p:cNvPr id="7" name="Picture 6">
            <a:extLst>
              <a:ext uri="{FF2B5EF4-FFF2-40B4-BE49-F238E27FC236}">
                <a16:creationId xmlns:a16="http://schemas.microsoft.com/office/drawing/2014/main" id="{890F1C23-024C-4F5E-8CB7-6C2E6DA87EF2}"/>
              </a:ext>
            </a:extLst>
          </p:cNvPr>
          <p:cNvPicPr>
            <a:picLocks noChangeAspect="1"/>
          </p:cNvPicPr>
          <p:nvPr/>
        </p:nvPicPr>
        <p:blipFill>
          <a:blip r:embed="rId4"/>
          <a:stretch>
            <a:fillRect/>
          </a:stretch>
        </p:blipFill>
        <p:spPr>
          <a:xfrm>
            <a:off x="1031675" y="3574335"/>
            <a:ext cx="4824735" cy="1029708"/>
          </a:xfrm>
          <a:prstGeom prst="rect">
            <a:avLst/>
          </a:prstGeom>
        </p:spPr>
      </p:pic>
    </p:spTree>
    <p:extLst>
      <p:ext uri="{BB962C8B-B14F-4D97-AF65-F5344CB8AC3E}">
        <p14:creationId xmlns:p14="http://schemas.microsoft.com/office/powerpoint/2010/main" val="144112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0B1E-3E33-4634-B172-E5BA661960BC}"/>
              </a:ext>
            </a:extLst>
          </p:cNvPr>
          <p:cNvSpPr>
            <a:spLocks noGrp="1"/>
          </p:cNvSpPr>
          <p:nvPr>
            <p:ph type="title"/>
          </p:nvPr>
        </p:nvSpPr>
        <p:spPr/>
        <p:txBody>
          <a:bodyPr/>
          <a:lstStyle/>
          <a:p>
            <a:r>
              <a:rPr lang="en-US" dirty="0"/>
              <a:t>But what is a threat?</a:t>
            </a:r>
            <a:endParaRPr lang="en-DK" dirty="0"/>
          </a:p>
        </p:txBody>
      </p:sp>
      <p:pic>
        <p:nvPicPr>
          <p:cNvPr id="1026" name="Picture 2" descr="Threat">
            <a:extLst>
              <a:ext uri="{FF2B5EF4-FFF2-40B4-BE49-F238E27FC236}">
                <a16:creationId xmlns:a16="http://schemas.microsoft.com/office/drawing/2014/main" id="{9162D9DA-6794-4C60-B3E1-11E18492773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696717" y="2249488"/>
            <a:ext cx="3767778" cy="354171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3D6FC29D-76C3-4B41-A701-3FA04FEAD0C7}"/>
              </a:ext>
            </a:extLst>
          </p:cNvPr>
          <p:cNvSpPr>
            <a:spLocks noGrp="1"/>
          </p:cNvSpPr>
          <p:nvPr>
            <p:ph sz="half" idx="2"/>
          </p:nvPr>
        </p:nvSpPr>
        <p:spPr/>
        <p:txBody>
          <a:bodyPr/>
          <a:lstStyle/>
          <a:p>
            <a:endParaRPr lang="en-US" dirty="0"/>
          </a:p>
          <a:p>
            <a:endParaRPr lang="en-US" dirty="0"/>
          </a:p>
          <a:p>
            <a:r>
              <a:rPr lang="en-US" dirty="0"/>
              <a:t>Intent: Do they have reasons to target you? Competitor? </a:t>
            </a:r>
          </a:p>
          <a:p>
            <a:r>
              <a:rPr lang="en-US" dirty="0"/>
              <a:t>Capability: Do they have the tooling and skills to carry it through?</a:t>
            </a:r>
          </a:p>
          <a:p>
            <a:r>
              <a:rPr lang="en-US" dirty="0"/>
              <a:t>Opportunity: Will they get the opening they need?</a:t>
            </a:r>
          </a:p>
        </p:txBody>
      </p:sp>
      <p:pic>
        <p:nvPicPr>
          <p:cNvPr id="4" name="Picture 3">
            <a:extLst>
              <a:ext uri="{FF2B5EF4-FFF2-40B4-BE49-F238E27FC236}">
                <a16:creationId xmlns:a16="http://schemas.microsoft.com/office/drawing/2014/main" id="{49DC07F8-00A7-4C77-AD80-CB974A3B4FFD}"/>
              </a:ext>
            </a:extLst>
          </p:cNvPr>
          <p:cNvPicPr>
            <a:picLocks noChangeAspect="1"/>
          </p:cNvPicPr>
          <p:nvPr/>
        </p:nvPicPr>
        <p:blipFill>
          <a:blip r:embed="rId3"/>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251742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099ACF-CE31-4A83-A809-09CBB139D3B0}"/>
              </a:ext>
            </a:extLst>
          </p:cNvPr>
          <p:cNvSpPr>
            <a:spLocks noGrp="1"/>
          </p:cNvSpPr>
          <p:nvPr>
            <p:ph type="title"/>
          </p:nvPr>
        </p:nvSpPr>
        <p:spPr/>
        <p:txBody>
          <a:bodyPr/>
          <a:lstStyle/>
          <a:p>
            <a:br>
              <a:rPr lang="en-US" dirty="0"/>
            </a:br>
            <a:br>
              <a:rPr lang="en-US" dirty="0"/>
            </a:br>
            <a:r>
              <a:rPr lang="en-US" dirty="0"/>
              <a:t>Wait what? Email subject is “How is the weather?”</a:t>
            </a:r>
            <a:endParaRPr lang="en-DK" dirty="0"/>
          </a:p>
        </p:txBody>
      </p:sp>
      <p:pic>
        <p:nvPicPr>
          <p:cNvPr id="3" name="Picture 2">
            <a:extLst>
              <a:ext uri="{FF2B5EF4-FFF2-40B4-BE49-F238E27FC236}">
                <a16:creationId xmlns:a16="http://schemas.microsoft.com/office/drawing/2014/main" id="{64420B08-E3F7-4C8F-B1C7-BBEF663131FF}"/>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2121420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normAutofit/>
          </a:bodyPr>
          <a:lstStyle/>
          <a:p>
            <a:r>
              <a:rPr lang="en-US" dirty="0"/>
              <a:t>Email - Analysis</a:t>
            </a: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
        <p:nvSpPr>
          <p:cNvPr id="17" name="Content Placeholder 16">
            <a:extLst>
              <a:ext uri="{FF2B5EF4-FFF2-40B4-BE49-F238E27FC236}">
                <a16:creationId xmlns:a16="http://schemas.microsoft.com/office/drawing/2014/main" id="{6B4D26C5-6E16-40E4-BF1B-7A26F4EE3EB3}"/>
              </a:ext>
            </a:extLst>
          </p:cNvPr>
          <p:cNvSpPr>
            <a:spLocks noGrp="1"/>
          </p:cNvSpPr>
          <p:nvPr>
            <p:ph sz="half" idx="1"/>
          </p:nvPr>
        </p:nvSpPr>
        <p:spPr/>
        <p:txBody>
          <a:bodyPr/>
          <a:lstStyle/>
          <a:p>
            <a:pPr marL="36900" indent="0">
              <a:buNone/>
            </a:pPr>
            <a:r>
              <a:rPr lang="en-US" dirty="0"/>
              <a:t>After retrieving the email we can find the </a:t>
            </a:r>
            <a:r>
              <a:rPr lang="en-US" dirty="0" err="1"/>
              <a:t>Onedrive</a:t>
            </a:r>
            <a:r>
              <a:rPr lang="en-US" dirty="0"/>
              <a:t> link…</a:t>
            </a:r>
          </a:p>
          <a:p>
            <a:pPr marL="36900" indent="0">
              <a:buNone/>
            </a:pPr>
            <a:endParaRPr lang="en-US" dirty="0"/>
          </a:p>
          <a:p>
            <a:pPr marL="36900" indent="0">
              <a:buNone/>
            </a:pPr>
            <a:r>
              <a:rPr lang="en-US" dirty="0"/>
              <a:t>We also find that the email was an email thread hijack, which could explain why our user fell for the phishing attack.</a:t>
            </a:r>
          </a:p>
          <a:p>
            <a:pPr marL="36900" indent="0">
              <a:buNone/>
            </a:pPr>
            <a:endParaRPr lang="en-US" dirty="0"/>
          </a:p>
          <a:p>
            <a:pPr marL="36900" indent="0">
              <a:buNone/>
            </a:pPr>
            <a:r>
              <a:rPr lang="en-US" dirty="0"/>
              <a:t>Following the </a:t>
            </a:r>
            <a:r>
              <a:rPr lang="en-US" dirty="0" err="1"/>
              <a:t>Onedrive</a:t>
            </a:r>
            <a:r>
              <a:rPr lang="en-US" dirty="0"/>
              <a:t> link we are able to retrieve the helpguide.zip file.</a:t>
            </a:r>
          </a:p>
        </p:txBody>
      </p:sp>
      <p:sp>
        <p:nvSpPr>
          <p:cNvPr id="19" name="Content Placeholder 18">
            <a:extLst>
              <a:ext uri="{FF2B5EF4-FFF2-40B4-BE49-F238E27FC236}">
                <a16:creationId xmlns:a16="http://schemas.microsoft.com/office/drawing/2014/main" id="{222D7717-46B4-4F71-A185-8C66A727B662}"/>
              </a:ext>
            </a:extLst>
          </p:cNvPr>
          <p:cNvSpPr>
            <a:spLocks noGrp="1"/>
          </p:cNvSpPr>
          <p:nvPr>
            <p:ph sz="half" idx="2"/>
          </p:nvPr>
        </p:nvSpPr>
        <p:spPr/>
        <p:txBody>
          <a:bodyPr/>
          <a:lstStyle/>
          <a:p>
            <a:pPr marL="36900" indent="0">
              <a:buNone/>
            </a:pPr>
            <a:r>
              <a:rPr lang="en-US" dirty="0">
                <a:latin typeface="Berlin Sans FB" panose="020E0602020502020306" pitchFamily="34" charset="0"/>
              </a:rPr>
              <a:t>Hi David,</a:t>
            </a:r>
          </a:p>
          <a:p>
            <a:pPr marL="36900" indent="0">
              <a:buNone/>
            </a:pPr>
            <a:r>
              <a:rPr lang="en-US" dirty="0">
                <a:latin typeface="Berlin Sans FB" panose="020E0602020502020306" pitchFamily="34" charset="0"/>
              </a:rPr>
              <a:t>Hope the weather in England is nice. Regards, Andrew</a:t>
            </a:r>
          </a:p>
          <a:p>
            <a:pPr marL="36900" indent="0">
              <a:buNone/>
            </a:pPr>
            <a:r>
              <a:rPr lang="en-US" dirty="0">
                <a:latin typeface="Berlin Sans FB" panose="020E0602020502020306" pitchFamily="34" charset="0"/>
              </a:rPr>
              <a:t>------</a:t>
            </a:r>
          </a:p>
          <a:p>
            <a:pPr marL="36900" indent="0">
              <a:buNone/>
            </a:pPr>
            <a:r>
              <a:rPr lang="en-US" dirty="0">
                <a:latin typeface="Berlin Sans FB" panose="020E0602020502020306" pitchFamily="34" charset="0"/>
              </a:rPr>
              <a:t>Hi Andrew,</a:t>
            </a:r>
          </a:p>
          <a:p>
            <a:pPr marL="36900" indent="0">
              <a:buNone/>
            </a:pPr>
            <a:r>
              <a:rPr lang="en-US" dirty="0">
                <a:latin typeface="Berlin Sans FB" panose="020E0602020502020306" pitchFamily="34" charset="0"/>
              </a:rPr>
              <a:t>Weather is great thanks, Regards, David</a:t>
            </a:r>
          </a:p>
          <a:p>
            <a:pPr marL="36900" indent="0">
              <a:buNone/>
            </a:pPr>
            <a:r>
              <a:rPr lang="en-US" dirty="0">
                <a:latin typeface="Berlin Sans FB" panose="020E0602020502020306" pitchFamily="34" charset="0"/>
              </a:rPr>
              <a:t>------</a:t>
            </a:r>
          </a:p>
          <a:p>
            <a:pPr marL="36900" indent="0">
              <a:buNone/>
            </a:pPr>
            <a:r>
              <a:rPr lang="en-US" dirty="0">
                <a:latin typeface="Berlin Sans FB" panose="020E0602020502020306" pitchFamily="34" charset="0"/>
              </a:rPr>
              <a:t>David find attached the file you asked me for recently: onedrive.com/helpguide.zip</a:t>
            </a:r>
          </a:p>
          <a:p>
            <a:pPr marL="36900" indent="0">
              <a:buNone/>
            </a:pPr>
            <a:endParaRPr lang="en-DK" dirty="0"/>
          </a:p>
        </p:txBody>
      </p:sp>
    </p:spTree>
    <p:extLst>
      <p:ext uri="{BB962C8B-B14F-4D97-AF65-F5344CB8AC3E}">
        <p14:creationId xmlns:p14="http://schemas.microsoft.com/office/powerpoint/2010/main" val="248809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A1A1-7FF0-4EAD-BEA5-0B22822C2FA2}"/>
              </a:ext>
            </a:extLst>
          </p:cNvPr>
          <p:cNvSpPr>
            <a:spLocks noGrp="1"/>
          </p:cNvSpPr>
          <p:nvPr>
            <p:ph type="title"/>
          </p:nvPr>
        </p:nvSpPr>
        <p:spPr/>
        <p:txBody>
          <a:bodyPr/>
          <a:lstStyle/>
          <a:p>
            <a:r>
              <a:rPr lang="en-US" dirty="0"/>
              <a:t>Data </a:t>
            </a:r>
            <a:r>
              <a:rPr lang="en-US" dirty="0" err="1"/>
              <a:t>data</a:t>
            </a:r>
            <a:r>
              <a:rPr lang="en-US" dirty="0"/>
              <a:t> </a:t>
            </a:r>
            <a:r>
              <a:rPr lang="en-US" dirty="0" err="1"/>
              <a:t>data</a:t>
            </a:r>
            <a:endParaRPr lang="en-DK" dirty="0"/>
          </a:p>
        </p:txBody>
      </p:sp>
      <p:graphicFrame>
        <p:nvGraphicFramePr>
          <p:cNvPr id="6" name="Table 5">
            <a:extLst>
              <a:ext uri="{FF2B5EF4-FFF2-40B4-BE49-F238E27FC236}">
                <a16:creationId xmlns:a16="http://schemas.microsoft.com/office/drawing/2014/main" id="{C27B97C4-F7C2-4C0E-9035-08F05EAAD5CD}"/>
              </a:ext>
            </a:extLst>
          </p:cNvPr>
          <p:cNvGraphicFramePr>
            <a:graphicFrameLocks noGrp="1"/>
          </p:cNvGraphicFramePr>
          <p:nvPr>
            <p:extLst>
              <p:ext uri="{D42A27DB-BD31-4B8C-83A1-F6EECF244321}">
                <p14:modId xmlns:p14="http://schemas.microsoft.com/office/powerpoint/2010/main" val="3263683989"/>
              </p:ext>
            </p:extLst>
          </p:nvPr>
        </p:nvGraphicFramePr>
        <p:xfrm>
          <a:off x="3294136" y="1755490"/>
          <a:ext cx="5593080" cy="4042053"/>
        </p:xfrm>
        <a:graphic>
          <a:graphicData uri="http://schemas.openxmlformats.org/drawingml/2006/table">
            <a:tbl>
              <a:tblPr firstRow="1" bandRow="1">
                <a:tableStyleId>{69CF1AB2-1976-4502-BF36-3FF5EA218861}</a:tableStyleId>
              </a:tblPr>
              <a:tblGrid>
                <a:gridCol w="2742190">
                  <a:extLst>
                    <a:ext uri="{9D8B030D-6E8A-4147-A177-3AD203B41FA5}">
                      <a16:colId xmlns:a16="http://schemas.microsoft.com/office/drawing/2014/main" val="1376281209"/>
                    </a:ext>
                  </a:extLst>
                </a:gridCol>
                <a:gridCol w="2850890">
                  <a:extLst>
                    <a:ext uri="{9D8B030D-6E8A-4147-A177-3AD203B41FA5}">
                      <a16:colId xmlns:a16="http://schemas.microsoft.com/office/drawing/2014/main" val="3105625275"/>
                    </a:ext>
                  </a:extLst>
                </a:gridCol>
              </a:tblGrid>
              <a:tr h="347517">
                <a:tc>
                  <a:txBody>
                    <a:bodyPr/>
                    <a:lstStyle/>
                    <a:p>
                      <a:r>
                        <a:rPr lang="en-US" sz="1400" b="0" dirty="0"/>
                        <a:t>time</a:t>
                      </a:r>
                      <a:endParaRPr lang="en-DK" sz="1400" b="0" dirty="0"/>
                    </a:p>
                  </a:txBody>
                  <a:tcPr/>
                </a:tc>
                <a:tc>
                  <a:txBody>
                    <a:bodyPr/>
                    <a:lstStyle/>
                    <a:p>
                      <a:r>
                        <a:rPr lang="en-US" sz="1400" b="0" dirty="0"/>
                        <a:t>15/03/2021 15:54 UTC</a:t>
                      </a:r>
                      <a:endParaRPr lang="en-DK" sz="1400" b="0" dirty="0"/>
                    </a:p>
                  </a:txBody>
                  <a:tcPr/>
                </a:tc>
                <a:extLst>
                  <a:ext uri="{0D108BD9-81ED-4DB2-BD59-A6C34878D82A}">
                    <a16:rowId xmlns:a16="http://schemas.microsoft.com/office/drawing/2014/main" val="4109487866"/>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hostname</a:t>
                      </a:r>
                      <a:endParaRPr lang="en-DK" sz="1400" b="0" dirty="0"/>
                    </a:p>
                  </a:txBody>
                  <a:tcPr/>
                </a:tc>
                <a:tc>
                  <a:txBody>
                    <a:bodyPr/>
                    <a:lstStyle/>
                    <a:p>
                      <a:r>
                        <a:rPr lang="en-US" sz="1400" dirty="0"/>
                        <a:t>secdis01</a:t>
                      </a:r>
                      <a:endParaRPr lang="en-DK" sz="1400" dirty="0"/>
                    </a:p>
                  </a:txBody>
                  <a:tcPr/>
                </a:tc>
                <a:extLst>
                  <a:ext uri="{0D108BD9-81ED-4DB2-BD59-A6C34878D82A}">
                    <a16:rowId xmlns:a16="http://schemas.microsoft.com/office/drawing/2014/main" val="3097682269"/>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username</a:t>
                      </a:r>
                      <a:endParaRPr lang="en-DK" sz="1400" dirty="0"/>
                    </a:p>
                  </a:txBody>
                  <a:tcPr/>
                </a:tc>
                <a:tc>
                  <a:txBody>
                    <a:bodyPr/>
                    <a:lstStyle/>
                    <a:p>
                      <a:r>
                        <a:rPr lang="en-US" sz="1400" dirty="0"/>
                        <a:t>DTC</a:t>
                      </a:r>
                      <a:endParaRPr lang="en-DK" sz="1400" dirty="0"/>
                    </a:p>
                  </a:txBody>
                  <a:tcPr/>
                </a:tc>
                <a:extLst>
                  <a:ext uri="{0D108BD9-81ED-4DB2-BD59-A6C34878D82A}">
                    <a16:rowId xmlns:a16="http://schemas.microsoft.com/office/drawing/2014/main" val="1767381027"/>
                  </a:ext>
                </a:extLst>
              </a:tr>
              <a:tr h="347517">
                <a:tc>
                  <a:txBody>
                    <a:bodyPr/>
                    <a:lstStyle/>
                    <a:p>
                      <a:r>
                        <a:rPr lang="en-US" sz="1400" dirty="0"/>
                        <a:t>alert source</a:t>
                      </a:r>
                      <a:endParaRPr lang="en-DK" sz="1400" dirty="0"/>
                    </a:p>
                  </a:txBody>
                  <a:tcPr/>
                </a:tc>
                <a:tc>
                  <a:txBody>
                    <a:bodyPr/>
                    <a:lstStyle/>
                    <a:p>
                      <a:r>
                        <a:rPr lang="en-US" sz="1400" dirty="0"/>
                        <a:t>Proxy Server Logs</a:t>
                      </a:r>
                      <a:endParaRPr lang="en-DK" sz="1400" dirty="0"/>
                    </a:p>
                  </a:txBody>
                  <a:tcPr/>
                </a:tc>
                <a:extLst>
                  <a:ext uri="{0D108BD9-81ED-4DB2-BD59-A6C34878D82A}">
                    <a16:rowId xmlns:a16="http://schemas.microsoft.com/office/drawing/2014/main" val="665294466"/>
                  </a:ext>
                </a:extLst>
              </a:tr>
              <a:tr h="347517">
                <a:tc>
                  <a:txBody>
                    <a:bodyPr/>
                    <a:lstStyle/>
                    <a:p>
                      <a:r>
                        <a:rPr lang="en-US" sz="1400" dirty="0" err="1"/>
                        <a:t>IOC.domain</a:t>
                      </a:r>
                      <a:endParaRPr lang="en-DK" sz="1400" dirty="0"/>
                    </a:p>
                  </a:txBody>
                  <a:tcPr/>
                </a:tc>
                <a:tc>
                  <a:txBody>
                    <a:bodyPr/>
                    <a:lstStyle/>
                    <a:p>
                      <a:r>
                        <a:rPr lang="en-US" sz="1400" dirty="0" err="1"/>
                        <a:t>totallylegit</a:t>
                      </a:r>
                      <a:r>
                        <a:rPr lang="en-US" sz="1400" dirty="0"/>
                        <a:t>[.]dk</a:t>
                      </a:r>
                      <a:endParaRPr lang="en-DK" sz="1400" dirty="0"/>
                    </a:p>
                  </a:txBody>
                  <a:tcPr/>
                </a:tc>
                <a:extLst>
                  <a:ext uri="{0D108BD9-81ED-4DB2-BD59-A6C34878D82A}">
                    <a16:rowId xmlns:a16="http://schemas.microsoft.com/office/drawing/2014/main" val="1890014961"/>
                  </a:ext>
                </a:extLst>
              </a:tr>
              <a:tr h="347517">
                <a:tc>
                  <a:txBody>
                    <a:bodyPr/>
                    <a:lstStyle/>
                    <a:p>
                      <a:r>
                        <a:rPr lang="en-US" sz="1400" dirty="0"/>
                        <a:t>User Agent</a:t>
                      </a:r>
                      <a:endParaRPr lang="en-DK" sz="1400" dirty="0"/>
                    </a:p>
                  </a:txBody>
                  <a:tcPr/>
                </a:tc>
                <a:tc>
                  <a:txBody>
                    <a:bodyPr/>
                    <a:lstStyle/>
                    <a:p>
                      <a:r>
                        <a:rPr lang="en-US" sz="1400" dirty="0" err="1"/>
                        <a:t>BitsAdmin</a:t>
                      </a:r>
                      <a:endParaRPr lang="en-DK" sz="1400" dirty="0"/>
                    </a:p>
                  </a:txBody>
                  <a:tcPr/>
                </a:tc>
                <a:extLst>
                  <a:ext uri="{0D108BD9-81ED-4DB2-BD59-A6C34878D82A}">
                    <a16:rowId xmlns:a16="http://schemas.microsoft.com/office/drawing/2014/main" val="4201784524"/>
                  </a:ext>
                </a:extLst>
              </a:tr>
              <a:tr h="347517">
                <a:tc>
                  <a:txBody>
                    <a:bodyPr/>
                    <a:lstStyle/>
                    <a:p>
                      <a:r>
                        <a:rPr lang="en-US" sz="1400" dirty="0"/>
                        <a:t>IOC.url</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a:t>onedrive</a:t>
                      </a:r>
                      <a:r>
                        <a:rPr lang="en-US" sz="1400" dirty="0"/>
                        <a:t>[.]com/helpguide.zip</a:t>
                      </a:r>
                    </a:p>
                  </a:txBody>
                  <a:tcPr/>
                </a:tc>
                <a:extLst>
                  <a:ext uri="{0D108BD9-81ED-4DB2-BD59-A6C34878D82A}">
                    <a16:rowId xmlns:a16="http://schemas.microsoft.com/office/drawing/2014/main" val="2156170585"/>
                  </a:ext>
                </a:extLst>
              </a:tr>
              <a:tr h="347517">
                <a:tc>
                  <a:txBody>
                    <a:bodyPr/>
                    <a:lstStyle/>
                    <a:p>
                      <a:r>
                        <a:rPr lang="en-US" sz="1400" dirty="0"/>
                        <a:t>Notes</a:t>
                      </a:r>
                      <a:endParaRPr lang="en-DK" sz="1400" dirty="0"/>
                    </a:p>
                  </a:txBody>
                  <a:tcPr/>
                </a:tc>
                <a:tc>
                  <a:txBody>
                    <a:bodyPr/>
                    <a:lstStyle/>
                    <a:p>
                      <a:r>
                        <a:rPr lang="en-US" sz="1400" dirty="0"/>
                        <a:t>Malicious domain visited</a:t>
                      </a:r>
                      <a:endParaRPr lang="en-DK" sz="1400" dirty="0"/>
                    </a:p>
                  </a:txBody>
                  <a:tcPr/>
                </a:tc>
                <a:extLst>
                  <a:ext uri="{0D108BD9-81ED-4DB2-BD59-A6C34878D82A}">
                    <a16:rowId xmlns:a16="http://schemas.microsoft.com/office/drawing/2014/main" val="3414386413"/>
                  </a:ext>
                </a:extLst>
              </a:tr>
              <a:tr h="347517">
                <a:tc>
                  <a:txBody>
                    <a:bodyPr/>
                    <a:lstStyle/>
                    <a:p>
                      <a:r>
                        <a:rPr lang="en-US" sz="1400" dirty="0"/>
                        <a:t>MITRE Techniques</a:t>
                      </a:r>
                      <a:endParaRPr lang="en-DK" sz="1400" dirty="0"/>
                    </a:p>
                  </a:txBody>
                  <a:tcPr/>
                </a:tc>
                <a:tc>
                  <a:txBody>
                    <a:bodyPr/>
                    <a:lstStyle/>
                    <a:p>
                      <a:r>
                        <a:rPr lang="en-US" sz="1400" dirty="0"/>
                        <a:t>T1566, T1204, T1197</a:t>
                      </a:r>
                    </a:p>
                  </a:txBody>
                  <a:tcPr/>
                </a:tc>
                <a:extLst>
                  <a:ext uri="{0D108BD9-81ED-4DB2-BD59-A6C34878D82A}">
                    <a16:rowId xmlns:a16="http://schemas.microsoft.com/office/drawing/2014/main" val="735078566"/>
                  </a:ext>
                </a:extLst>
              </a:tr>
              <a:tr h="177604">
                <a:tc>
                  <a:txBody>
                    <a:bodyPr/>
                    <a:lstStyle/>
                    <a:p>
                      <a:r>
                        <a:rPr lang="en-US" sz="1400" dirty="0"/>
                        <a:t>Email sender</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David@notmalicious.dk</a:t>
                      </a:r>
                    </a:p>
                  </a:txBody>
                  <a:tcPr/>
                </a:tc>
                <a:extLst>
                  <a:ext uri="{0D108BD9-81ED-4DB2-BD59-A6C34878D82A}">
                    <a16:rowId xmlns:a16="http://schemas.microsoft.com/office/drawing/2014/main" val="3951467392"/>
                  </a:ext>
                </a:extLst>
              </a:tr>
              <a:tr h="177604">
                <a:tc>
                  <a:txBody>
                    <a:bodyPr/>
                    <a:lstStyle/>
                    <a:p>
                      <a:r>
                        <a:rPr lang="en-US" sz="1400" dirty="0"/>
                        <a:t>Email subject</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How is the weather</a:t>
                      </a:r>
                    </a:p>
                  </a:txBody>
                  <a:tcPr/>
                </a:tc>
                <a:extLst>
                  <a:ext uri="{0D108BD9-81ED-4DB2-BD59-A6C34878D82A}">
                    <a16:rowId xmlns:a16="http://schemas.microsoft.com/office/drawing/2014/main" val="446350053"/>
                  </a:ext>
                </a:extLst>
              </a:tr>
              <a:tr h="177604">
                <a:tc>
                  <a:txBody>
                    <a:bodyPr/>
                    <a:lstStyle/>
                    <a:p>
                      <a:r>
                        <a:rPr lang="en-US" sz="1400" dirty="0" err="1"/>
                        <a:t>IOC.filename</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helpguide.zip</a:t>
                      </a:r>
                    </a:p>
                  </a:txBody>
                  <a:tcPr/>
                </a:tc>
                <a:extLst>
                  <a:ext uri="{0D108BD9-81ED-4DB2-BD59-A6C34878D82A}">
                    <a16:rowId xmlns:a16="http://schemas.microsoft.com/office/drawing/2014/main" val="75623381"/>
                  </a:ext>
                </a:extLst>
              </a:tr>
            </a:tbl>
          </a:graphicData>
        </a:graphic>
      </p:graphicFrame>
      <p:pic>
        <p:nvPicPr>
          <p:cNvPr id="4" name="Picture 3">
            <a:extLst>
              <a:ext uri="{FF2B5EF4-FFF2-40B4-BE49-F238E27FC236}">
                <a16:creationId xmlns:a16="http://schemas.microsoft.com/office/drawing/2014/main" id="{692C2995-FAD0-4DA1-BC3C-4AE08F48C1E9}"/>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874466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17E2-2772-46A7-B252-93956204F9F4}"/>
              </a:ext>
            </a:extLst>
          </p:cNvPr>
          <p:cNvSpPr>
            <a:spLocks noGrp="1"/>
          </p:cNvSpPr>
          <p:nvPr>
            <p:ph type="title"/>
          </p:nvPr>
        </p:nvSpPr>
        <p:spPr/>
        <p:txBody>
          <a:bodyPr/>
          <a:lstStyle/>
          <a:p>
            <a:r>
              <a:rPr lang="en-US" dirty="0"/>
              <a:t>File - Analysis</a:t>
            </a:r>
            <a:endParaRPr lang="en-DK" dirty="0"/>
          </a:p>
        </p:txBody>
      </p:sp>
      <p:sp>
        <p:nvSpPr>
          <p:cNvPr id="3" name="Content Placeholder 2">
            <a:extLst>
              <a:ext uri="{FF2B5EF4-FFF2-40B4-BE49-F238E27FC236}">
                <a16:creationId xmlns:a16="http://schemas.microsoft.com/office/drawing/2014/main" id="{CC6CE898-2A05-4473-8CDE-643053706D24}"/>
              </a:ext>
            </a:extLst>
          </p:cNvPr>
          <p:cNvSpPr>
            <a:spLocks noGrp="1"/>
          </p:cNvSpPr>
          <p:nvPr>
            <p:ph sz="half" idx="1"/>
          </p:nvPr>
        </p:nvSpPr>
        <p:spPr/>
        <p:txBody>
          <a:bodyPr/>
          <a:lstStyle/>
          <a:p>
            <a:pPr marL="36900" indent="0">
              <a:buNone/>
            </a:pPr>
            <a:r>
              <a:rPr lang="en-US" dirty="0"/>
              <a:t>Now that we have the file which seems to have caused all of the trouble, we need to analyze it to look for evidence of what it was doing on the host, also to find possible backup malware hosting domains or C2 domains.</a:t>
            </a:r>
          </a:p>
          <a:p>
            <a:pPr marL="36900" indent="0">
              <a:buNone/>
            </a:pPr>
            <a:endParaRPr lang="en-US" dirty="0"/>
          </a:p>
          <a:p>
            <a:pPr marL="36900" indent="0">
              <a:buNone/>
            </a:pPr>
            <a:r>
              <a:rPr lang="en-US" dirty="0"/>
              <a:t>Unzipping the file results in us finding a visual basic script masquerading as a docx.</a:t>
            </a:r>
          </a:p>
          <a:p>
            <a:pPr marL="36900" indent="0">
              <a:buNone/>
            </a:pPr>
            <a:r>
              <a:rPr lang="en-US" b="1" dirty="0"/>
              <a:t>helpguide.docx.vbs</a:t>
            </a:r>
            <a:endParaRPr lang="en-DK" b="1" dirty="0"/>
          </a:p>
        </p:txBody>
      </p:sp>
      <p:sp>
        <p:nvSpPr>
          <p:cNvPr id="4" name="Content Placeholder 3">
            <a:extLst>
              <a:ext uri="{FF2B5EF4-FFF2-40B4-BE49-F238E27FC236}">
                <a16:creationId xmlns:a16="http://schemas.microsoft.com/office/drawing/2014/main" id="{F4683286-2237-4E4C-9325-3DA483EDC558}"/>
              </a:ext>
            </a:extLst>
          </p:cNvPr>
          <p:cNvSpPr>
            <a:spLocks noGrp="1"/>
          </p:cNvSpPr>
          <p:nvPr>
            <p:ph sz="half" idx="2"/>
          </p:nvPr>
        </p:nvSpPr>
        <p:spPr/>
        <p:txBody>
          <a:bodyPr/>
          <a:lstStyle/>
          <a:p>
            <a:pPr marL="36900" indent="0">
              <a:buNone/>
            </a:pPr>
            <a:r>
              <a:rPr lang="en-US" dirty="0"/>
              <a:t>Dynamic Analysis – Sandboxing</a:t>
            </a:r>
          </a:p>
          <a:p>
            <a:pPr marL="36900" indent="0">
              <a:buNone/>
            </a:pPr>
            <a:r>
              <a:rPr lang="en-US" dirty="0"/>
              <a:t>Static Analysis – Reverse Engineering</a:t>
            </a:r>
          </a:p>
          <a:p>
            <a:pPr marL="36900" indent="0">
              <a:buNone/>
            </a:pPr>
            <a:endParaRPr lang="en-US" dirty="0"/>
          </a:p>
          <a:p>
            <a:pPr marL="36900" indent="0">
              <a:buNone/>
            </a:pPr>
            <a:r>
              <a:rPr lang="en-US" dirty="0"/>
              <a:t>In this case which makes the most sense?</a:t>
            </a:r>
          </a:p>
          <a:p>
            <a:pPr marL="36900" indent="0">
              <a:buNone/>
            </a:pPr>
            <a:r>
              <a:rPr lang="en-US" dirty="0"/>
              <a:t>Use static analysis to check for obfuscation, if none then continue.</a:t>
            </a:r>
          </a:p>
          <a:p>
            <a:pPr marL="36900" indent="0">
              <a:buNone/>
            </a:pPr>
            <a:r>
              <a:rPr lang="en-US" dirty="0"/>
              <a:t>Else use Dynamic…</a:t>
            </a:r>
          </a:p>
        </p:txBody>
      </p:sp>
      <p:pic>
        <p:nvPicPr>
          <p:cNvPr id="5" name="Picture 4">
            <a:extLst>
              <a:ext uri="{FF2B5EF4-FFF2-40B4-BE49-F238E27FC236}">
                <a16:creationId xmlns:a16="http://schemas.microsoft.com/office/drawing/2014/main" id="{3098144A-2B00-49E0-BCC7-5605B745C920}"/>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3732889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B6AB-BBBA-4D53-835B-1F126AA2AD9D}"/>
              </a:ext>
            </a:extLst>
          </p:cNvPr>
          <p:cNvSpPr>
            <a:spLocks noGrp="1"/>
          </p:cNvSpPr>
          <p:nvPr>
            <p:ph type="title"/>
          </p:nvPr>
        </p:nvSpPr>
        <p:spPr/>
        <p:txBody>
          <a:bodyPr/>
          <a:lstStyle/>
          <a:p>
            <a:r>
              <a:rPr lang="en-US" dirty="0"/>
              <a:t>File - Static Analysis</a:t>
            </a:r>
            <a:endParaRPr lang="en-DK" dirty="0"/>
          </a:p>
        </p:txBody>
      </p:sp>
      <p:sp>
        <p:nvSpPr>
          <p:cNvPr id="3" name="Content Placeholder 2">
            <a:extLst>
              <a:ext uri="{FF2B5EF4-FFF2-40B4-BE49-F238E27FC236}">
                <a16:creationId xmlns:a16="http://schemas.microsoft.com/office/drawing/2014/main" id="{26E827F3-D024-4244-A447-6C1CFF5474F8}"/>
              </a:ext>
            </a:extLst>
          </p:cNvPr>
          <p:cNvSpPr>
            <a:spLocks noGrp="1"/>
          </p:cNvSpPr>
          <p:nvPr>
            <p:ph idx="1"/>
          </p:nvPr>
        </p:nvSpPr>
        <p:spPr/>
        <p:txBody>
          <a:bodyPr/>
          <a:lstStyle/>
          <a:p>
            <a:pPr marL="36900" indent="0">
              <a:buNone/>
            </a:pPr>
            <a:r>
              <a:rPr lang="en-US" dirty="0"/>
              <a:t>The code is not obfuscated and is incredibly simple.</a:t>
            </a:r>
          </a:p>
          <a:p>
            <a:pPr marL="36900" indent="0">
              <a:buNone/>
            </a:pPr>
            <a:r>
              <a:rPr lang="en-US" dirty="0"/>
              <a:t>Makes some queries to WMI to ask for OS version, AV vendor and a few other parameters.</a:t>
            </a:r>
          </a:p>
          <a:p>
            <a:pPr marL="36900" indent="0">
              <a:buNone/>
            </a:pPr>
            <a:r>
              <a:rPr lang="en-US" dirty="0"/>
              <a:t>Then uses these to request the relevant payload from </a:t>
            </a:r>
            <a:r>
              <a:rPr lang="en-US" dirty="0" err="1"/>
              <a:t>totallylegit</a:t>
            </a:r>
            <a:r>
              <a:rPr lang="en-US" dirty="0"/>
              <a:t>[.]dk</a:t>
            </a:r>
          </a:p>
        </p:txBody>
      </p:sp>
      <p:pic>
        <p:nvPicPr>
          <p:cNvPr id="5" name="Picture 4">
            <a:extLst>
              <a:ext uri="{FF2B5EF4-FFF2-40B4-BE49-F238E27FC236}">
                <a16:creationId xmlns:a16="http://schemas.microsoft.com/office/drawing/2014/main" id="{95488C30-200A-4F0E-B080-0506C5054190}"/>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13" name="Picture 12">
            <a:extLst>
              <a:ext uri="{FF2B5EF4-FFF2-40B4-BE49-F238E27FC236}">
                <a16:creationId xmlns:a16="http://schemas.microsoft.com/office/drawing/2014/main" id="{3A55CB4C-813B-467B-974B-EC2F48AD0B98}"/>
              </a:ext>
            </a:extLst>
          </p:cNvPr>
          <p:cNvPicPr>
            <a:picLocks noChangeAspect="1"/>
          </p:cNvPicPr>
          <p:nvPr/>
        </p:nvPicPr>
        <p:blipFill>
          <a:blip r:embed="rId3"/>
          <a:stretch>
            <a:fillRect/>
          </a:stretch>
        </p:blipFill>
        <p:spPr>
          <a:xfrm>
            <a:off x="1030831" y="3130449"/>
            <a:ext cx="8732720" cy="2660751"/>
          </a:xfrm>
          <a:prstGeom prst="rect">
            <a:avLst/>
          </a:prstGeom>
        </p:spPr>
      </p:pic>
    </p:spTree>
    <p:extLst>
      <p:ext uri="{BB962C8B-B14F-4D97-AF65-F5344CB8AC3E}">
        <p14:creationId xmlns:p14="http://schemas.microsoft.com/office/powerpoint/2010/main" val="794292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B6AB-BBBA-4D53-835B-1F126AA2AD9D}"/>
              </a:ext>
            </a:extLst>
          </p:cNvPr>
          <p:cNvSpPr>
            <a:spLocks noGrp="1"/>
          </p:cNvSpPr>
          <p:nvPr>
            <p:ph type="title"/>
          </p:nvPr>
        </p:nvSpPr>
        <p:spPr/>
        <p:txBody>
          <a:bodyPr/>
          <a:lstStyle/>
          <a:p>
            <a:r>
              <a:rPr lang="en-US" dirty="0"/>
              <a:t>Interesting decision point…</a:t>
            </a:r>
            <a:endParaRPr lang="en-DK" dirty="0"/>
          </a:p>
        </p:txBody>
      </p:sp>
      <p:sp>
        <p:nvSpPr>
          <p:cNvPr id="6" name="Content Placeholder 5">
            <a:extLst>
              <a:ext uri="{FF2B5EF4-FFF2-40B4-BE49-F238E27FC236}">
                <a16:creationId xmlns:a16="http://schemas.microsoft.com/office/drawing/2014/main" id="{5A65DF1C-B4C2-40B3-B5BC-E01DFA6EF185}"/>
              </a:ext>
            </a:extLst>
          </p:cNvPr>
          <p:cNvSpPr>
            <a:spLocks noGrp="1"/>
          </p:cNvSpPr>
          <p:nvPr>
            <p:ph idx="1"/>
          </p:nvPr>
        </p:nvSpPr>
        <p:spPr/>
        <p:txBody>
          <a:bodyPr>
            <a:normAutofit/>
          </a:bodyPr>
          <a:lstStyle/>
          <a:p>
            <a:pPr marL="36900" indent="0">
              <a:buNone/>
            </a:pPr>
            <a:r>
              <a:rPr lang="en-US" dirty="0"/>
              <a:t>Now we have the 2</a:t>
            </a:r>
            <a:r>
              <a:rPr lang="en-US" baseline="30000" dirty="0"/>
              <a:t>nd</a:t>
            </a:r>
            <a:r>
              <a:rPr lang="en-US" dirty="0"/>
              <a:t> stage payload </a:t>
            </a:r>
            <a:r>
              <a:rPr lang="en-US" dirty="0" err="1"/>
              <a:t>url</a:t>
            </a:r>
            <a:r>
              <a:rPr lang="en-US" dirty="0"/>
              <a:t>, we could retrieve the malware and begin analysis to look for more interesting evidence…</a:t>
            </a:r>
          </a:p>
          <a:p>
            <a:pPr marL="36900" indent="0">
              <a:buNone/>
            </a:pPr>
            <a:r>
              <a:rPr lang="en-US" dirty="0"/>
              <a:t>But…</a:t>
            </a:r>
          </a:p>
          <a:p>
            <a:pPr marL="36900" indent="0">
              <a:buNone/>
            </a:pPr>
            <a:endParaRPr lang="en-US" dirty="0"/>
          </a:p>
          <a:p>
            <a:pPr marL="36900" indent="0">
              <a:buNone/>
            </a:pPr>
            <a:r>
              <a:rPr lang="en-US" dirty="0"/>
              <a:t>We know that the communication to the payload hosting domain was blocked by the proxy server, and we do not have any further domains to worry about…</a:t>
            </a:r>
          </a:p>
          <a:p>
            <a:pPr marL="36900" indent="0">
              <a:buNone/>
            </a:pPr>
            <a:endParaRPr lang="en-US" dirty="0"/>
          </a:p>
          <a:p>
            <a:pPr marL="36900" indent="0">
              <a:buNone/>
            </a:pPr>
            <a:r>
              <a:rPr lang="en-US" dirty="0"/>
              <a:t>What would you do?</a:t>
            </a:r>
          </a:p>
        </p:txBody>
      </p:sp>
      <p:pic>
        <p:nvPicPr>
          <p:cNvPr id="5" name="Picture 4">
            <a:extLst>
              <a:ext uri="{FF2B5EF4-FFF2-40B4-BE49-F238E27FC236}">
                <a16:creationId xmlns:a16="http://schemas.microsoft.com/office/drawing/2014/main" id="{95488C30-200A-4F0E-B080-0506C5054190}"/>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2467479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B6AB-BBBA-4D53-835B-1F126AA2AD9D}"/>
              </a:ext>
            </a:extLst>
          </p:cNvPr>
          <p:cNvSpPr>
            <a:spLocks noGrp="1"/>
          </p:cNvSpPr>
          <p:nvPr>
            <p:ph type="title"/>
          </p:nvPr>
        </p:nvSpPr>
        <p:spPr/>
        <p:txBody>
          <a:bodyPr/>
          <a:lstStyle/>
          <a:p>
            <a:r>
              <a:rPr lang="en-US" dirty="0"/>
              <a:t>My decision…</a:t>
            </a:r>
            <a:endParaRPr lang="en-DK" dirty="0"/>
          </a:p>
        </p:txBody>
      </p:sp>
      <p:sp>
        <p:nvSpPr>
          <p:cNvPr id="6" name="Content Placeholder 5">
            <a:extLst>
              <a:ext uri="{FF2B5EF4-FFF2-40B4-BE49-F238E27FC236}">
                <a16:creationId xmlns:a16="http://schemas.microsoft.com/office/drawing/2014/main" id="{5A65DF1C-B4C2-40B3-B5BC-E01DFA6EF185}"/>
              </a:ext>
            </a:extLst>
          </p:cNvPr>
          <p:cNvSpPr>
            <a:spLocks noGrp="1"/>
          </p:cNvSpPr>
          <p:nvPr>
            <p:ph idx="1"/>
          </p:nvPr>
        </p:nvSpPr>
        <p:spPr/>
        <p:txBody>
          <a:bodyPr>
            <a:normAutofit/>
          </a:bodyPr>
          <a:lstStyle/>
          <a:p>
            <a:pPr marL="36900" indent="0">
              <a:buNone/>
            </a:pPr>
            <a:r>
              <a:rPr lang="en-US" dirty="0"/>
              <a:t>Based on all the factors, and that we know this is a more generic malware family campaign.</a:t>
            </a:r>
          </a:p>
          <a:p>
            <a:pPr marL="36900" indent="0">
              <a:buNone/>
            </a:pPr>
            <a:endParaRPr lang="en-US" dirty="0"/>
          </a:p>
          <a:p>
            <a:pPr marL="36900" indent="0">
              <a:buNone/>
            </a:pPr>
            <a:r>
              <a:rPr lang="en-US" dirty="0"/>
              <a:t>I would choose to retrieve the malware, but not perform analysis as part of this incident. As written earlier, incident response requires fast action and is also expensive.</a:t>
            </a:r>
          </a:p>
          <a:p>
            <a:pPr marL="36900" indent="0">
              <a:buNone/>
            </a:pPr>
            <a:endParaRPr lang="en-US" dirty="0"/>
          </a:p>
          <a:p>
            <a:pPr marL="36900" indent="0">
              <a:buNone/>
            </a:pPr>
            <a:r>
              <a:rPr lang="en-US" dirty="0"/>
              <a:t>We need to make the differentiation between need to have and nice to have.</a:t>
            </a:r>
          </a:p>
          <a:p>
            <a:pPr marL="36900" indent="0">
              <a:buNone/>
            </a:pPr>
            <a:endParaRPr lang="en-US" dirty="0"/>
          </a:p>
          <a:p>
            <a:pPr marL="36900" indent="0">
              <a:buNone/>
            </a:pPr>
            <a:r>
              <a:rPr lang="en-US" dirty="0"/>
              <a:t>Further analysis within the incident would only impede the speed to response, and therefore should be left till after the incident is closed.</a:t>
            </a:r>
          </a:p>
        </p:txBody>
      </p:sp>
      <p:pic>
        <p:nvPicPr>
          <p:cNvPr id="5" name="Picture 4">
            <a:extLst>
              <a:ext uri="{FF2B5EF4-FFF2-40B4-BE49-F238E27FC236}">
                <a16:creationId xmlns:a16="http://schemas.microsoft.com/office/drawing/2014/main" id="{95488C30-200A-4F0E-B080-0506C5054190}"/>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4098" name="Picture 2" descr="uGh YoUrE BoRiNg Me - Tony Stark Eye Roll | Make a Meme">
            <a:extLst>
              <a:ext uri="{FF2B5EF4-FFF2-40B4-BE49-F238E27FC236}">
                <a16:creationId xmlns:a16="http://schemas.microsoft.com/office/drawing/2014/main" id="{09B4F3B8-FE14-43BC-9962-B881AA48B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608" y="2156861"/>
            <a:ext cx="571500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33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B6AB-BBBA-4D53-835B-1F126AA2AD9D}"/>
              </a:ext>
            </a:extLst>
          </p:cNvPr>
          <p:cNvSpPr>
            <a:spLocks noGrp="1"/>
          </p:cNvSpPr>
          <p:nvPr>
            <p:ph type="title"/>
          </p:nvPr>
        </p:nvSpPr>
        <p:spPr/>
        <p:txBody>
          <a:bodyPr/>
          <a:lstStyle/>
          <a:p>
            <a:r>
              <a:rPr lang="en-US" dirty="0"/>
              <a:t>Data </a:t>
            </a:r>
            <a:r>
              <a:rPr lang="en-US" dirty="0" err="1"/>
              <a:t>data</a:t>
            </a:r>
            <a:r>
              <a:rPr lang="en-US" dirty="0"/>
              <a:t> </a:t>
            </a:r>
            <a:r>
              <a:rPr lang="en-US" dirty="0" err="1"/>
              <a:t>data</a:t>
            </a:r>
            <a:endParaRPr lang="en-DK" dirty="0"/>
          </a:p>
        </p:txBody>
      </p:sp>
      <p:sp>
        <p:nvSpPr>
          <p:cNvPr id="4" name="Content Placeholder 3">
            <a:extLst>
              <a:ext uri="{FF2B5EF4-FFF2-40B4-BE49-F238E27FC236}">
                <a16:creationId xmlns:a16="http://schemas.microsoft.com/office/drawing/2014/main" id="{9B7282E0-0128-4473-9D96-8286828A0332}"/>
              </a:ext>
            </a:extLst>
          </p:cNvPr>
          <p:cNvSpPr>
            <a:spLocks noGrp="1"/>
          </p:cNvSpPr>
          <p:nvPr>
            <p:ph sz="half" idx="2"/>
          </p:nvPr>
        </p:nvSpPr>
        <p:spPr/>
        <p:txBody>
          <a:bodyPr/>
          <a:lstStyle/>
          <a:p>
            <a:pPr marL="36900" indent="0">
              <a:buNone/>
            </a:pPr>
            <a:r>
              <a:rPr lang="en-US" dirty="0"/>
              <a:t>You will notice that after performing static analysis we were able to update the data table with hash values for the files we were working with…</a:t>
            </a:r>
          </a:p>
          <a:p>
            <a:pPr marL="36900" indent="0">
              <a:buNone/>
            </a:pPr>
            <a:endParaRPr lang="en-US" dirty="0"/>
          </a:p>
          <a:p>
            <a:pPr marL="36900" indent="0">
              <a:buNone/>
            </a:pPr>
            <a:r>
              <a:rPr lang="en-US" dirty="0"/>
              <a:t>The notes section has been removed and replaced with the classification section. This is highly relevant for Stage 5, which we will come to later…</a:t>
            </a:r>
            <a:endParaRPr lang="en-DK" dirty="0"/>
          </a:p>
        </p:txBody>
      </p:sp>
      <p:pic>
        <p:nvPicPr>
          <p:cNvPr id="5" name="Picture 4">
            <a:extLst>
              <a:ext uri="{FF2B5EF4-FFF2-40B4-BE49-F238E27FC236}">
                <a16:creationId xmlns:a16="http://schemas.microsoft.com/office/drawing/2014/main" id="{95488C30-200A-4F0E-B080-0506C5054190}"/>
              </a:ext>
            </a:extLst>
          </p:cNvPr>
          <p:cNvPicPr>
            <a:picLocks noChangeAspect="1"/>
          </p:cNvPicPr>
          <p:nvPr/>
        </p:nvPicPr>
        <p:blipFill>
          <a:blip r:embed="rId2"/>
          <a:stretch>
            <a:fillRect/>
          </a:stretch>
        </p:blipFill>
        <p:spPr>
          <a:xfrm>
            <a:off x="9286614" y="5152683"/>
            <a:ext cx="2651228" cy="2338685"/>
          </a:xfrm>
          <a:prstGeom prst="rect">
            <a:avLst/>
          </a:prstGeom>
        </p:spPr>
      </p:pic>
      <p:graphicFrame>
        <p:nvGraphicFramePr>
          <p:cNvPr id="8" name="Table 7">
            <a:extLst>
              <a:ext uri="{FF2B5EF4-FFF2-40B4-BE49-F238E27FC236}">
                <a16:creationId xmlns:a16="http://schemas.microsoft.com/office/drawing/2014/main" id="{450B7C9E-4531-4FA7-8775-637C235422C4}"/>
              </a:ext>
            </a:extLst>
          </p:cNvPr>
          <p:cNvGraphicFramePr>
            <a:graphicFrameLocks noGrp="1"/>
          </p:cNvGraphicFramePr>
          <p:nvPr>
            <p:extLst>
              <p:ext uri="{D42A27DB-BD31-4B8C-83A1-F6EECF244321}">
                <p14:modId xmlns:p14="http://schemas.microsoft.com/office/powerpoint/2010/main" val="3205445714"/>
              </p:ext>
            </p:extLst>
          </p:nvPr>
        </p:nvGraphicFramePr>
        <p:xfrm>
          <a:off x="559982" y="1473724"/>
          <a:ext cx="5074368" cy="4956453"/>
        </p:xfrm>
        <a:graphic>
          <a:graphicData uri="http://schemas.openxmlformats.org/drawingml/2006/table">
            <a:tbl>
              <a:tblPr firstRow="1" bandRow="1">
                <a:tableStyleId>{69CF1AB2-1976-4502-BF36-3FF5EA218861}</a:tableStyleId>
              </a:tblPr>
              <a:tblGrid>
                <a:gridCol w="1722120">
                  <a:extLst>
                    <a:ext uri="{9D8B030D-6E8A-4147-A177-3AD203B41FA5}">
                      <a16:colId xmlns:a16="http://schemas.microsoft.com/office/drawing/2014/main" val="1376281209"/>
                    </a:ext>
                  </a:extLst>
                </a:gridCol>
                <a:gridCol w="3352248">
                  <a:extLst>
                    <a:ext uri="{9D8B030D-6E8A-4147-A177-3AD203B41FA5}">
                      <a16:colId xmlns:a16="http://schemas.microsoft.com/office/drawing/2014/main" val="3105625275"/>
                    </a:ext>
                  </a:extLst>
                </a:gridCol>
              </a:tblGrid>
              <a:tr h="347517">
                <a:tc>
                  <a:txBody>
                    <a:bodyPr/>
                    <a:lstStyle/>
                    <a:p>
                      <a:r>
                        <a:rPr lang="en-US" sz="1400" b="0" dirty="0"/>
                        <a:t>time</a:t>
                      </a:r>
                      <a:endParaRPr lang="en-DK" sz="1400" b="0" dirty="0"/>
                    </a:p>
                  </a:txBody>
                  <a:tcPr/>
                </a:tc>
                <a:tc>
                  <a:txBody>
                    <a:bodyPr/>
                    <a:lstStyle/>
                    <a:p>
                      <a:r>
                        <a:rPr lang="en-US" sz="1400" b="0" dirty="0"/>
                        <a:t>15/03/2021 15:54 UTC</a:t>
                      </a:r>
                      <a:endParaRPr lang="en-DK" sz="1400" b="0" dirty="0"/>
                    </a:p>
                  </a:txBody>
                  <a:tcPr/>
                </a:tc>
                <a:extLst>
                  <a:ext uri="{0D108BD9-81ED-4DB2-BD59-A6C34878D82A}">
                    <a16:rowId xmlns:a16="http://schemas.microsoft.com/office/drawing/2014/main" val="4109487866"/>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hostname</a:t>
                      </a:r>
                      <a:endParaRPr lang="en-DK" sz="1400" b="0" dirty="0"/>
                    </a:p>
                  </a:txBody>
                  <a:tcPr/>
                </a:tc>
                <a:tc>
                  <a:txBody>
                    <a:bodyPr/>
                    <a:lstStyle/>
                    <a:p>
                      <a:r>
                        <a:rPr lang="en-US" sz="1400" dirty="0"/>
                        <a:t>secdis01</a:t>
                      </a:r>
                      <a:endParaRPr lang="en-DK" sz="1400" dirty="0"/>
                    </a:p>
                  </a:txBody>
                  <a:tcPr/>
                </a:tc>
                <a:extLst>
                  <a:ext uri="{0D108BD9-81ED-4DB2-BD59-A6C34878D82A}">
                    <a16:rowId xmlns:a16="http://schemas.microsoft.com/office/drawing/2014/main" val="3097682269"/>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username</a:t>
                      </a:r>
                      <a:endParaRPr lang="en-DK" sz="1400" dirty="0"/>
                    </a:p>
                  </a:txBody>
                  <a:tcPr/>
                </a:tc>
                <a:tc>
                  <a:txBody>
                    <a:bodyPr/>
                    <a:lstStyle/>
                    <a:p>
                      <a:r>
                        <a:rPr lang="en-US" sz="1400" dirty="0"/>
                        <a:t>DTC</a:t>
                      </a:r>
                      <a:endParaRPr lang="en-DK" sz="1400" dirty="0"/>
                    </a:p>
                  </a:txBody>
                  <a:tcPr/>
                </a:tc>
                <a:extLst>
                  <a:ext uri="{0D108BD9-81ED-4DB2-BD59-A6C34878D82A}">
                    <a16:rowId xmlns:a16="http://schemas.microsoft.com/office/drawing/2014/main" val="1767381027"/>
                  </a:ext>
                </a:extLst>
              </a:tr>
              <a:tr h="347517">
                <a:tc>
                  <a:txBody>
                    <a:bodyPr/>
                    <a:lstStyle/>
                    <a:p>
                      <a:r>
                        <a:rPr lang="en-US" sz="1400" dirty="0"/>
                        <a:t>alert source</a:t>
                      </a:r>
                      <a:endParaRPr lang="en-DK" sz="1400" dirty="0"/>
                    </a:p>
                  </a:txBody>
                  <a:tcPr/>
                </a:tc>
                <a:tc>
                  <a:txBody>
                    <a:bodyPr/>
                    <a:lstStyle/>
                    <a:p>
                      <a:r>
                        <a:rPr lang="en-US" sz="1400" dirty="0"/>
                        <a:t>Proxy Server Logs</a:t>
                      </a:r>
                      <a:endParaRPr lang="en-DK" sz="1400" dirty="0"/>
                    </a:p>
                  </a:txBody>
                  <a:tcPr/>
                </a:tc>
                <a:extLst>
                  <a:ext uri="{0D108BD9-81ED-4DB2-BD59-A6C34878D82A}">
                    <a16:rowId xmlns:a16="http://schemas.microsoft.com/office/drawing/2014/main" val="665294466"/>
                  </a:ext>
                </a:extLst>
              </a:tr>
              <a:tr h="347517">
                <a:tc>
                  <a:txBody>
                    <a:bodyPr/>
                    <a:lstStyle/>
                    <a:p>
                      <a:r>
                        <a:rPr lang="en-US" sz="1400" dirty="0" err="1"/>
                        <a:t>IOC.domain</a:t>
                      </a:r>
                      <a:endParaRPr lang="en-DK" sz="1400" dirty="0"/>
                    </a:p>
                  </a:txBody>
                  <a:tcPr/>
                </a:tc>
                <a:tc>
                  <a:txBody>
                    <a:bodyPr/>
                    <a:lstStyle/>
                    <a:p>
                      <a:r>
                        <a:rPr lang="en-US" sz="1400" dirty="0" err="1"/>
                        <a:t>totallylegit</a:t>
                      </a:r>
                      <a:r>
                        <a:rPr lang="en-US" sz="1400" dirty="0"/>
                        <a:t>[.]dk</a:t>
                      </a:r>
                      <a:endParaRPr lang="en-DK" sz="1400" dirty="0"/>
                    </a:p>
                  </a:txBody>
                  <a:tcPr/>
                </a:tc>
                <a:extLst>
                  <a:ext uri="{0D108BD9-81ED-4DB2-BD59-A6C34878D82A}">
                    <a16:rowId xmlns:a16="http://schemas.microsoft.com/office/drawing/2014/main" val="1890014961"/>
                  </a:ext>
                </a:extLst>
              </a:tr>
              <a:tr h="347517">
                <a:tc>
                  <a:txBody>
                    <a:bodyPr/>
                    <a:lstStyle/>
                    <a:p>
                      <a:r>
                        <a:rPr lang="en-US" sz="1400" dirty="0"/>
                        <a:t>User Agent</a:t>
                      </a:r>
                      <a:endParaRPr lang="en-DK" sz="1400" dirty="0"/>
                    </a:p>
                  </a:txBody>
                  <a:tcPr/>
                </a:tc>
                <a:tc>
                  <a:txBody>
                    <a:bodyPr/>
                    <a:lstStyle/>
                    <a:p>
                      <a:r>
                        <a:rPr lang="en-US" sz="1400" dirty="0" err="1"/>
                        <a:t>BitsAdmin</a:t>
                      </a:r>
                      <a:endParaRPr lang="en-DK" sz="1400" dirty="0"/>
                    </a:p>
                  </a:txBody>
                  <a:tcPr/>
                </a:tc>
                <a:extLst>
                  <a:ext uri="{0D108BD9-81ED-4DB2-BD59-A6C34878D82A}">
                    <a16:rowId xmlns:a16="http://schemas.microsoft.com/office/drawing/2014/main" val="4201784524"/>
                  </a:ext>
                </a:extLst>
              </a:tr>
              <a:tr h="347517">
                <a:tc>
                  <a:txBody>
                    <a:bodyPr/>
                    <a:lstStyle/>
                    <a:p>
                      <a:r>
                        <a:rPr lang="en-US" sz="1400" dirty="0"/>
                        <a:t>IOC.url</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a:t>onedrive</a:t>
                      </a:r>
                      <a:r>
                        <a:rPr lang="en-US" sz="1400" dirty="0"/>
                        <a:t>[.]com/helpguide.zip</a:t>
                      </a:r>
                    </a:p>
                  </a:txBody>
                  <a:tcPr/>
                </a:tc>
                <a:extLst>
                  <a:ext uri="{0D108BD9-81ED-4DB2-BD59-A6C34878D82A}">
                    <a16:rowId xmlns:a16="http://schemas.microsoft.com/office/drawing/2014/main" val="2156170585"/>
                  </a:ext>
                </a:extLst>
              </a:tr>
              <a:tr h="347517">
                <a:tc>
                  <a:txBody>
                    <a:bodyPr/>
                    <a:lstStyle/>
                    <a:p>
                      <a:r>
                        <a:rPr lang="en-US" sz="1400" dirty="0"/>
                        <a:t>Classification</a:t>
                      </a:r>
                      <a:endParaRPr lang="en-DK" sz="1400" dirty="0"/>
                    </a:p>
                  </a:txBody>
                  <a:tcPr/>
                </a:tc>
                <a:tc>
                  <a:txBody>
                    <a:bodyPr/>
                    <a:lstStyle/>
                    <a:p>
                      <a:r>
                        <a:rPr lang="en-US" sz="1400" dirty="0"/>
                        <a:t>Malware, Social Engineering</a:t>
                      </a:r>
                      <a:endParaRPr lang="en-DK" sz="1400" dirty="0"/>
                    </a:p>
                  </a:txBody>
                  <a:tcPr/>
                </a:tc>
                <a:extLst>
                  <a:ext uri="{0D108BD9-81ED-4DB2-BD59-A6C34878D82A}">
                    <a16:rowId xmlns:a16="http://schemas.microsoft.com/office/drawing/2014/main" val="3414386413"/>
                  </a:ext>
                </a:extLst>
              </a:tr>
              <a:tr h="347517">
                <a:tc>
                  <a:txBody>
                    <a:bodyPr/>
                    <a:lstStyle/>
                    <a:p>
                      <a:r>
                        <a:rPr lang="en-US" sz="1400" dirty="0"/>
                        <a:t>MITRE Techniques</a:t>
                      </a:r>
                      <a:endParaRPr lang="en-DK" sz="1400" dirty="0"/>
                    </a:p>
                  </a:txBody>
                  <a:tcPr/>
                </a:tc>
                <a:tc>
                  <a:txBody>
                    <a:bodyPr/>
                    <a:lstStyle/>
                    <a:p>
                      <a:r>
                        <a:rPr lang="en-US" sz="1400" dirty="0"/>
                        <a:t>T1566, T1204, T1197</a:t>
                      </a:r>
                    </a:p>
                  </a:txBody>
                  <a:tcPr/>
                </a:tc>
                <a:extLst>
                  <a:ext uri="{0D108BD9-81ED-4DB2-BD59-A6C34878D82A}">
                    <a16:rowId xmlns:a16="http://schemas.microsoft.com/office/drawing/2014/main" val="735078566"/>
                  </a:ext>
                </a:extLst>
              </a:tr>
              <a:tr h="177604">
                <a:tc>
                  <a:txBody>
                    <a:bodyPr/>
                    <a:lstStyle/>
                    <a:p>
                      <a:r>
                        <a:rPr lang="en-US" sz="1400" dirty="0"/>
                        <a:t>Email sender</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David@notmalicious.dk</a:t>
                      </a:r>
                    </a:p>
                  </a:txBody>
                  <a:tcPr/>
                </a:tc>
                <a:extLst>
                  <a:ext uri="{0D108BD9-81ED-4DB2-BD59-A6C34878D82A}">
                    <a16:rowId xmlns:a16="http://schemas.microsoft.com/office/drawing/2014/main" val="3951467392"/>
                  </a:ext>
                </a:extLst>
              </a:tr>
              <a:tr h="177604">
                <a:tc>
                  <a:txBody>
                    <a:bodyPr/>
                    <a:lstStyle/>
                    <a:p>
                      <a:r>
                        <a:rPr lang="en-US" sz="1400" dirty="0"/>
                        <a:t>Email subject</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How is the weather</a:t>
                      </a:r>
                    </a:p>
                  </a:txBody>
                  <a:tcPr/>
                </a:tc>
                <a:extLst>
                  <a:ext uri="{0D108BD9-81ED-4DB2-BD59-A6C34878D82A}">
                    <a16:rowId xmlns:a16="http://schemas.microsoft.com/office/drawing/2014/main" val="446350053"/>
                  </a:ext>
                </a:extLst>
              </a:tr>
              <a:tr h="177604">
                <a:tc>
                  <a:txBody>
                    <a:bodyPr/>
                    <a:lstStyle/>
                    <a:p>
                      <a:r>
                        <a:rPr lang="en-US" sz="1400" dirty="0" err="1"/>
                        <a:t>IOC.filename</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helpguide.zip</a:t>
                      </a:r>
                    </a:p>
                  </a:txBody>
                  <a:tcPr/>
                </a:tc>
                <a:extLst>
                  <a:ext uri="{0D108BD9-81ED-4DB2-BD59-A6C34878D82A}">
                    <a16:rowId xmlns:a16="http://schemas.microsoft.com/office/drawing/2014/main" val="75623381"/>
                  </a:ext>
                </a:extLst>
              </a:tr>
              <a:tr h="177604">
                <a:tc>
                  <a:txBody>
                    <a:bodyPr/>
                    <a:lstStyle/>
                    <a:p>
                      <a:r>
                        <a:rPr lang="en-US" sz="1400" dirty="0"/>
                        <a:t>IOC.hash.md5</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63a5f69f39278ec080b94314a6e2df94</a:t>
                      </a:r>
                    </a:p>
                  </a:txBody>
                  <a:tcPr/>
                </a:tc>
                <a:extLst>
                  <a:ext uri="{0D108BD9-81ED-4DB2-BD59-A6C34878D82A}">
                    <a16:rowId xmlns:a16="http://schemas.microsoft.com/office/drawing/2014/main" val="1667737261"/>
                  </a:ext>
                </a:extLst>
              </a:tr>
              <a:tr h="177604">
                <a:tc>
                  <a:txBody>
                    <a:bodyPr/>
                    <a:lstStyle/>
                    <a:p>
                      <a:r>
                        <a:rPr lang="en-US" sz="1400" dirty="0" err="1"/>
                        <a:t>IOC.filename</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helpguide.docx.vbs</a:t>
                      </a:r>
                    </a:p>
                  </a:txBody>
                  <a:tcPr/>
                </a:tc>
                <a:extLst>
                  <a:ext uri="{0D108BD9-81ED-4DB2-BD59-A6C34878D82A}">
                    <a16:rowId xmlns:a16="http://schemas.microsoft.com/office/drawing/2014/main" val="4020768362"/>
                  </a:ext>
                </a:extLst>
              </a:tr>
              <a:tr h="177604">
                <a:tc>
                  <a:txBody>
                    <a:bodyPr/>
                    <a:lstStyle/>
                    <a:p>
                      <a:r>
                        <a:rPr lang="en-US" sz="1400" dirty="0"/>
                        <a:t>IOC.hash.md5</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721fa9844433102021aa0f693efa8468</a:t>
                      </a:r>
                    </a:p>
                  </a:txBody>
                  <a:tcPr/>
                </a:tc>
                <a:extLst>
                  <a:ext uri="{0D108BD9-81ED-4DB2-BD59-A6C34878D82A}">
                    <a16:rowId xmlns:a16="http://schemas.microsoft.com/office/drawing/2014/main" val="2493023662"/>
                  </a:ext>
                </a:extLst>
              </a:tr>
            </a:tbl>
          </a:graphicData>
        </a:graphic>
      </p:graphicFrame>
    </p:spTree>
    <p:extLst>
      <p:ext uri="{BB962C8B-B14F-4D97-AF65-F5344CB8AC3E}">
        <p14:creationId xmlns:p14="http://schemas.microsoft.com/office/powerpoint/2010/main" val="3927399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3B6AB-BBBA-4D53-835B-1F126AA2AD9D}"/>
              </a:ext>
            </a:extLst>
          </p:cNvPr>
          <p:cNvSpPr>
            <a:spLocks noGrp="1"/>
          </p:cNvSpPr>
          <p:nvPr>
            <p:ph type="title"/>
          </p:nvPr>
        </p:nvSpPr>
        <p:spPr/>
        <p:txBody>
          <a:bodyPr/>
          <a:lstStyle/>
          <a:p>
            <a:r>
              <a:rPr lang="en-US" dirty="0"/>
              <a:t>What next?</a:t>
            </a:r>
            <a:endParaRPr lang="en-DK" dirty="0"/>
          </a:p>
        </p:txBody>
      </p:sp>
      <p:sp>
        <p:nvSpPr>
          <p:cNvPr id="3" name="Content Placeholder 2">
            <a:extLst>
              <a:ext uri="{FF2B5EF4-FFF2-40B4-BE49-F238E27FC236}">
                <a16:creationId xmlns:a16="http://schemas.microsoft.com/office/drawing/2014/main" id="{AF2F9F0D-5B97-406C-8212-AF0B77776CBD}"/>
              </a:ext>
            </a:extLst>
          </p:cNvPr>
          <p:cNvSpPr>
            <a:spLocks noGrp="1"/>
          </p:cNvSpPr>
          <p:nvPr>
            <p:ph idx="1"/>
          </p:nvPr>
        </p:nvSpPr>
        <p:spPr/>
        <p:txBody>
          <a:bodyPr/>
          <a:lstStyle/>
          <a:p>
            <a:pPr marL="36900" indent="0">
              <a:buNone/>
            </a:pPr>
            <a:r>
              <a:rPr lang="en-US" dirty="0"/>
              <a:t>Have we answered our questions from earlier?</a:t>
            </a:r>
          </a:p>
          <a:p>
            <a:pPr marL="36900" indent="0">
              <a:buNone/>
            </a:pPr>
            <a:endParaRPr lang="en-US" dirty="0"/>
          </a:p>
          <a:p>
            <a:pPr marL="530100" indent="-457200"/>
            <a:r>
              <a:rPr lang="en-US" dirty="0"/>
              <a:t>Is the host showing signs of C2 or is this a false positive? No</a:t>
            </a:r>
          </a:p>
          <a:p>
            <a:pPr marL="530100" indent="-457200"/>
            <a:r>
              <a:rPr lang="en-US" dirty="0"/>
              <a:t>Is it only one user who is infected? Yes now we know it was only one domain</a:t>
            </a:r>
          </a:p>
          <a:p>
            <a:pPr marL="530100" indent="-457200"/>
            <a:r>
              <a:rPr lang="en-US" dirty="0"/>
              <a:t>How did this user get infected? Via email</a:t>
            </a:r>
          </a:p>
          <a:p>
            <a:pPr marL="72900" indent="0">
              <a:buNone/>
            </a:pPr>
            <a:endParaRPr lang="en-US" dirty="0"/>
          </a:p>
          <a:p>
            <a:pPr marL="72900" indent="0">
              <a:buNone/>
            </a:pPr>
            <a:r>
              <a:rPr lang="en-US" dirty="0"/>
              <a:t>With all of the data collected, and knowing that the malware was not successful at retrieving 2</a:t>
            </a:r>
            <a:r>
              <a:rPr lang="en-US" baseline="30000" dirty="0"/>
              <a:t>nd</a:t>
            </a:r>
            <a:r>
              <a:rPr lang="en-US" dirty="0"/>
              <a:t> stage, lets close down our analysis and move to response!</a:t>
            </a:r>
          </a:p>
          <a:p>
            <a:pPr marL="36900" indent="0">
              <a:buNone/>
            </a:pPr>
            <a:endParaRPr lang="en-US" dirty="0"/>
          </a:p>
        </p:txBody>
      </p:sp>
      <p:pic>
        <p:nvPicPr>
          <p:cNvPr id="5" name="Picture 4">
            <a:extLst>
              <a:ext uri="{FF2B5EF4-FFF2-40B4-BE49-F238E27FC236}">
                <a16:creationId xmlns:a16="http://schemas.microsoft.com/office/drawing/2014/main" id="{95488C30-200A-4F0E-B080-0506C5054190}"/>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690096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4</a:t>
            </a:r>
            <a:endParaRPr lang="en-DK" dirty="0"/>
          </a:p>
        </p:txBody>
      </p:sp>
      <p:sp>
        <p:nvSpPr>
          <p:cNvPr id="4" name="Content Placeholder 3">
            <a:extLst>
              <a:ext uri="{FF2B5EF4-FFF2-40B4-BE49-F238E27FC236}">
                <a16:creationId xmlns:a16="http://schemas.microsoft.com/office/drawing/2014/main" id="{DC75E0DA-8EB4-4C58-A6B1-E15116898E32}"/>
              </a:ext>
            </a:extLst>
          </p:cNvPr>
          <p:cNvSpPr>
            <a:spLocks noGrp="1"/>
          </p:cNvSpPr>
          <p:nvPr>
            <p:ph idx="1"/>
          </p:nvPr>
        </p:nvSpPr>
        <p:spPr/>
        <p:txBody>
          <a:bodyPr/>
          <a:lstStyle/>
          <a:p>
            <a:pPr marL="36900" indent="0">
              <a:buNone/>
            </a:pPr>
            <a:r>
              <a:rPr lang="en-US" dirty="0"/>
              <a:t>It is funny that the actual response within incident response actually comes quite late in the process.</a:t>
            </a:r>
          </a:p>
          <a:p>
            <a:pPr marL="36900" indent="0">
              <a:buNone/>
            </a:pPr>
            <a:endParaRPr lang="en-US" dirty="0"/>
          </a:p>
          <a:p>
            <a:pPr marL="36900" indent="0">
              <a:buNone/>
            </a:pPr>
            <a:r>
              <a:rPr lang="en-US" dirty="0"/>
              <a:t>Response is split into a few parts:-</a:t>
            </a:r>
          </a:p>
          <a:p>
            <a:pPr marL="36900" indent="0">
              <a:buNone/>
            </a:pPr>
            <a:r>
              <a:rPr lang="en-US" dirty="0"/>
              <a:t>Containment – Stopping and preventing further compromise</a:t>
            </a:r>
          </a:p>
          <a:p>
            <a:pPr marL="36900" indent="0">
              <a:buNone/>
            </a:pPr>
            <a:r>
              <a:rPr lang="en-US" dirty="0"/>
              <a:t>Eradication – Removing the </a:t>
            </a:r>
            <a:r>
              <a:rPr lang="en-US" dirty="0" err="1"/>
              <a:t>malicous</a:t>
            </a:r>
            <a:r>
              <a:rPr lang="en-US" dirty="0"/>
              <a:t> artifacts to prevent future compromise</a:t>
            </a:r>
          </a:p>
          <a:p>
            <a:pPr marL="36900" indent="0">
              <a:buNone/>
            </a:pPr>
            <a:r>
              <a:rPr lang="en-US" dirty="0"/>
              <a:t>Recovery – Bringing the host or organization back to the previous state before the incident</a:t>
            </a:r>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
        <p:nvSpPr>
          <p:cNvPr id="10" name="TextBox 9">
            <a:extLst>
              <a:ext uri="{FF2B5EF4-FFF2-40B4-BE49-F238E27FC236}">
                <a16:creationId xmlns:a16="http://schemas.microsoft.com/office/drawing/2014/main" id="{B8ACFEA7-453A-43DC-90D8-575E2D22DA7A}"/>
              </a:ext>
            </a:extLst>
          </p:cNvPr>
          <p:cNvSpPr txBox="1"/>
          <p:nvPr/>
        </p:nvSpPr>
        <p:spPr>
          <a:xfrm>
            <a:off x="10208728" y="457201"/>
            <a:ext cx="1488421" cy="954107"/>
          </a:xfrm>
          <a:prstGeom prst="rect">
            <a:avLst/>
          </a:prstGeom>
          <a:noFill/>
          <a:ln>
            <a:solidFill>
              <a:schemeClr val="accent1"/>
            </a:solidFill>
          </a:ln>
        </p:spPr>
        <p:txBody>
          <a:bodyPr wrap="none" rtlCol="0">
            <a:spAutoFit/>
          </a:bodyPr>
          <a:lstStyle/>
          <a:p>
            <a:r>
              <a:rPr lang="en-US" sz="2800" dirty="0"/>
              <a:t>Stage 4</a:t>
            </a:r>
          </a:p>
          <a:p>
            <a:r>
              <a:rPr lang="en-US" sz="2800" dirty="0"/>
              <a:t>Response</a:t>
            </a:r>
            <a:endParaRPr lang="en-DK" sz="2800" dirty="0"/>
          </a:p>
        </p:txBody>
      </p:sp>
      <p:pic>
        <p:nvPicPr>
          <p:cNvPr id="11" name="Picture 2" descr="https://phoenixts.com/wp-content/uploads/2015/02/incidentresponse.png">
            <a:extLst>
              <a:ext uri="{FF2B5EF4-FFF2-40B4-BE49-F238E27FC236}">
                <a16:creationId xmlns:a16="http://schemas.microsoft.com/office/drawing/2014/main" id="{D05211BE-0093-4416-91E7-1FDE57FBD5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99" t="20825" r="28078" b="42686"/>
          <a:stretch/>
        </p:blipFill>
        <p:spPr bwMode="auto">
          <a:xfrm>
            <a:off x="552707" y="5152683"/>
            <a:ext cx="1292352" cy="129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83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Where is the value in incident response?</a:t>
            </a:r>
            <a:endParaRPr lang="en-DK" dirty="0"/>
          </a:p>
        </p:txBody>
      </p:sp>
      <p:sp>
        <p:nvSpPr>
          <p:cNvPr id="3" name="Content Placeholder 2">
            <a:extLst>
              <a:ext uri="{FF2B5EF4-FFF2-40B4-BE49-F238E27FC236}">
                <a16:creationId xmlns:a16="http://schemas.microsoft.com/office/drawing/2014/main" id="{6A413D9F-DF37-44D4-B514-C590468322A5}"/>
              </a:ext>
            </a:extLst>
          </p:cNvPr>
          <p:cNvSpPr>
            <a:spLocks noGrp="1"/>
          </p:cNvSpPr>
          <p:nvPr>
            <p:ph idx="1"/>
          </p:nvPr>
        </p:nvSpPr>
        <p:spPr/>
        <p:txBody>
          <a:bodyPr/>
          <a:lstStyle/>
          <a:p>
            <a:pPr marL="36900" indent="0">
              <a:buNone/>
            </a:pPr>
            <a:r>
              <a:rPr lang="en-US" dirty="0"/>
              <a:t>Depending on who you ask, you will get a difference answer:-</a:t>
            </a:r>
          </a:p>
          <a:p>
            <a:pPr marL="36900" indent="0">
              <a:buNone/>
            </a:pPr>
            <a:endParaRPr lang="en-US" dirty="0"/>
          </a:p>
          <a:p>
            <a:pPr marL="36900" indent="0">
              <a:buNone/>
            </a:pPr>
            <a:r>
              <a:rPr lang="en-US" dirty="0"/>
              <a:t>CISO’s – Learning from our incidents, to make improvements to prevent the same mistake twice</a:t>
            </a:r>
          </a:p>
          <a:p>
            <a:pPr marL="36900" indent="0">
              <a:buNone/>
            </a:pPr>
            <a:r>
              <a:rPr lang="en-US" dirty="0"/>
              <a:t>CIO’s – Ensuring that operations aren’t impacted for too long in case of an incident</a:t>
            </a:r>
          </a:p>
          <a:p>
            <a:pPr marL="36900" indent="0">
              <a:buNone/>
            </a:pPr>
            <a:r>
              <a:rPr lang="en-US" dirty="0"/>
              <a:t>Incident Responders – Doing cool analysis and getting to be a hero</a:t>
            </a:r>
          </a:p>
          <a:p>
            <a:pPr marL="36900" indent="0">
              <a:buNone/>
            </a:pPr>
            <a:endParaRPr lang="en-US" dirty="0"/>
          </a:p>
          <a:p>
            <a:pPr marL="36900" indent="0">
              <a:buNone/>
            </a:pPr>
            <a:r>
              <a:rPr lang="en-US" dirty="0"/>
              <a:t>If only there was a magical way to unite all of the parties, and provide value to all of them…</a:t>
            </a:r>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375161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4 – Quick note</a:t>
            </a:r>
            <a:endParaRPr lang="en-DK" dirty="0"/>
          </a:p>
        </p:txBody>
      </p:sp>
      <p:sp>
        <p:nvSpPr>
          <p:cNvPr id="4" name="Content Placeholder 3">
            <a:extLst>
              <a:ext uri="{FF2B5EF4-FFF2-40B4-BE49-F238E27FC236}">
                <a16:creationId xmlns:a16="http://schemas.microsoft.com/office/drawing/2014/main" id="{DC75E0DA-8EB4-4C58-A6B1-E15116898E32}"/>
              </a:ext>
            </a:extLst>
          </p:cNvPr>
          <p:cNvSpPr>
            <a:spLocks noGrp="1"/>
          </p:cNvSpPr>
          <p:nvPr>
            <p:ph idx="1"/>
          </p:nvPr>
        </p:nvSpPr>
        <p:spPr/>
        <p:txBody>
          <a:bodyPr/>
          <a:lstStyle/>
          <a:p>
            <a:pPr marL="36900" indent="0">
              <a:buNone/>
            </a:pPr>
            <a:r>
              <a:rPr lang="en-US" dirty="0"/>
              <a:t>Just because the process is set in “stages” does not mean that you have to wait until you have gathered all evidence before you can begin containment.</a:t>
            </a:r>
          </a:p>
          <a:p>
            <a:pPr marL="36900" indent="0">
              <a:buNone/>
            </a:pPr>
            <a:r>
              <a:rPr lang="en-US" dirty="0"/>
              <a:t>In some cases it is very useful to lockout a user, or isolate a host whilst running an investigation.</a:t>
            </a:r>
          </a:p>
          <a:p>
            <a:pPr marL="36900" indent="0">
              <a:buNone/>
            </a:pP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grpSp>
        <p:nvGrpSpPr>
          <p:cNvPr id="21" name="Group 20">
            <a:extLst>
              <a:ext uri="{FF2B5EF4-FFF2-40B4-BE49-F238E27FC236}">
                <a16:creationId xmlns:a16="http://schemas.microsoft.com/office/drawing/2014/main" id="{C31A6B10-EB41-4D0D-8D97-C05909115023}"/>
              </a:ext>
            </a:extLst>
          </p:cNvPr>
          <p:cNvGrpSpPr/>
          <p:nvPr/>
        </p:nvGrpSpPr>
        <p:grpSpPr>
          <a:xfrm>
            <a:off x="4077795" y="3943490"/>
            <a:ext cx="3475979" cy="978006"/>
            <a:chOff x="3901949" y="4105269"/>
            <a:chExt cx="3475979" cy="978006"/>
          </a:xfrm>
        </p:grpSpPr>
        <p:sp>
          <p:nvSpPr>
            <p:cNvPr id="10" name="TextBox 9">
              <a:extLst>
                <a:ext uri="{FF2B5EF4-FFF2-40B4-BE49-F238E27FC236}">
                  <a16:creationId xmlns:a16="http://schemas.microsoft.com/office/drawing/2014/main" id="{B8ACFEA7-453A-43DC-90D8-575E2D22DA7A}"/>
                </a:ext>
              </a:extLst>
            </p:cNvPr>
            <p:cNvSpPr txBox="1"/>
            <p:nvPr/>
          </p:nvSpPr>
          <p:spPr>
            <a:xfrm>
              <a:off x="5889507" y="4129167"/>
              <a:ext cx="1488421" cy="954107"/>
            </a:xfrm>
            <a:prstGeom prst="rect">
              <a:avLst/>
            </a:prstGeom>
            <a:noFill/>
            <a:ln>
              <a:solidFill>
                <a:schemeClr val="accent1"/>
              </a:solidFill>
            </a:ln>
          </p:spPr>
          <p:txBody>
            <a:bodyPr wrap="none" rtlCol="0">
              <a:spAutoFit/>
            </a:bodyPr>
            <a:lstStyle/>
            <a:p>
              <a:r>
                <a:rPr lang="en-US" sz="2800" dirty="0"/>
                <a:t>Stage 4</a:t>
              </a:r>
            </a:p>
            <a:p>
              <a:r>
                <a:rPr lang="en-US" sz="2800" dirty="0"/>
                <a:t>Response</a:t>
              </a:r>
              <a:endParaRPr lang="en-DK" sz="2800" dirty="0"/>
            </a:p>
          </p:txBody>
        </p:sp>
        <p:cxnSp>
          <p:nvCxnSpPr>
            <p:cNvPr id="15" name="Straight Arrow Connector 14">
              <a:extLst>
                <a:ext uri="{FF2B5EF4-FFF2-40B4-BE49-F238E27FC236}">
                  <a16:creationId xmlns:a16="http://schemas.microsoft.com/office/drawing/2014/main" id="{9AC7F6B9-79BE-49A8-A0F3-4CF9F541960E}"/>
                </a:ext>
              </a:extLst>
            </p:cNvPr>
            <p:cNvCxnSpPr>
              <a:cxnSpLocks/>
            </p:cNvCxnSpPr>
            <p:nvPr/>
          </p:nvCxnSpPr>
          <p:spPr>
            <a:xfrm>
              <a:off x="5235969" y="4574692"/>
              <a:ext cx="614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80DA23B1-FAF0-4AAE-9029-55C3245B7270}"/>
                </a:ext>
              </a:extLst>
            </p:cNvPr>
            <p:cNvGrpSpPr/>
            <p:nvPr/>
          </p:nvGrpSpPr>
          <p:grpSpPr>
            <a:xfrm>
              <a:off x="3901949" y="4105269"/>
              <a:ext cx="2731769" cy="978006"/>
              <a:chOff x="3901949" y="4105269"/>
              <a:chExt cx="2731769" cy="978006"/>
            </a:xfrm>
          </p:grpSpPr>
          <p:sp>
            <p:nvSpPr>
              <p:cNvPr id="9" name="TextBox 8">
                <a:extLst>
                  <a:ext uri="{FF2B5EF4-FFF2-40B4-BE49-F238E27FC236}">
                    <a16:creationId xmlns:a16="http://schemas.microsoft.com/office/drawing/2014/main" id="{744186AA-0F51-4898-BCED-47A9094B4311}"/>
                  </a:ext>
                </a:extLst>
              </p:cNvPr>
              <p:cNvSpPr txBox="1"/>
              <p:nvPr/>
            </p:nvSpPr>
            <p:spPr>
              <a:xfrm>
                <a:off x="3901949" y="4105269"/>
                <a:ext cx="1334020" cy="954107"/>
              </a:xfrm>
              <a:prstGeom prst="rect">
                <a:avLst/>
              </a:prstGeom>
              <a:noFill/>
              <a:ln>
                <a:solidFill>
                  <a:schemeClr val="accent1"/>
                </a:solidFill>
              </a:ln>
            </p:spPr>
            <p:txBody>
              <a:bodyPr wrap="none" rtlCol="0">
                <a:spAutoFit/>
              </a:bodyPr>
              <a:lstStyle/>
              <a:p>
                <a:r>
                  <a:rPr lang="en-US" sz="2800" dirty="0"/>
                  <a:t>Stage 3</a:t>
                </a:r>
              </a:p>
              <a:p>
                <a:r>
                  <a:rPr lang="en-US" sz="2800" dirty="0"/>
                  <a:t>Analysis</a:t>
                </a:r>
                <a:endParaRPr lang="en-DK" sz="2800" dirty="0"/>
              </a:p>
            </p:txBody>
          </p:sp>
          <p:cxnSp>
            <p:nvCxnSpPr>
              <p:cNvPr id="17" name="Connector: Curved 16">
                <a:extLst>
                  <a:ext uri="{FF2B5EF4-FFF2-40B4-BE49-F238E27FC236}">
                    <a16:creationId xmlns:a16="http://schemas.microsoft.com/office/drawing/2014/main" id="{58387AA6-294C-4419-837C-51855CB95C27}"/>
                  </a:ext>
                </a:extLst>
              </p:cNvPr>
              <p:cNvCxnSpPr>
                <a:stCxn id="10" idx="2"/>
                <a:endCxn id="9" idx="2"/>
              </p:cNvCxnSpPr>
              <p:nvPr/>
            </p:nvCxnSpPr>
            <p:spPr>
              <a:xfrm rot="5400000" flipH="1">
                <a:off x="5589390" y="4038946"/>
                <a:ext cx="23898" cy="2064759"/>
              </a:xfrm>
              <a:prstGeom prst="curvedConnector3">
                <a:avLst>
                  <a:gd name="adj1" fmla="val -2016156"/>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6613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4 - Exercise</a:t>
            </a:r>
            <a:endParaRPr lang="en-DK" dirty="0"/>
          </a:p>
        </p:txBody>
      </p:sp>
      <p:sp>
        <p:nvSpPr>
          <p:cNvPr id="4" name="Content Placeholder 3">
            <a:extLst>
              <a:ext uri="{FF2B5EF4-FFF2-40B4-BE49-F238E27FC236}">
                <a16:creationId xmlns:a16="http://schemas.microsoft.com/office/drawing/2014/main" id="{4EAA0B28-CADB-4133-B5DB-3397607EE48F}"/>
              </a:ext>
            </a:extLst>
          </p:cNvPr>
          <p:cNvSpPr>
            <a:spLocks noGrp="1"/>
          </p:cNvSpPr>
          <p:nvPr>
            <p:ph idx="1"/>
          </p:nvPr>
        </p:nvSpPr>
        <p:spPr/>
        <p:txBody>
          <a:bodyPr/>
          <a:lstStyle/>
          <a:p>
            <a:pPr marL="36900" indent="0">
              <a:buNone/>
            </a:pPr>
            <a:r>
              <a:rPr lang="en-US" dirty="0"/>
              <a:t>In your groups, spend 15 minutes using the data table from the Analysis round.</a:t>
            </a:r>
          </a:p>
          <a:p>
            <a:pPr marL="36900" indent="0">
              <a:buNone/>
            </a:pPr>
            <a:endParaRPr lang="en-US" dirty="0"/>
          </a:p>
          <a:p>
            <a:pPr marL="36900" indent="0">
              <a:buNone/>
            </a:pPr>
            <a:r>
              <a:rPr lang="en-US" dirty="0"/>
              <a:t>From this data, decide which artifacts might warrant earlier containment than others and why?</a:t>
            </a:r>
          </a:p>
          <a:p>
            <a:pPr marL="36900" indent="0">
              <a:buNone/>
            </a:pPr>
            <a:endParaRPr lang="en-US" dirty="0"/>
          </a:p>
          <a:p>
            <a:pPr marL="36900" indent="0">
              <a:buNone/>
            </a:pPr>
            <a:r>
              <a:rPr lang="en-US" dirty="0"/>
              <a:t>Then discuss which actions from the RE&amp;CT framework you would use and why?</a:t>
            </a:r>
          </a:p>
          <a:p>
            <a:pPr marL="36900" indent="0">
              <a:buNone/>
            </a:pPr>
            <a:endParaRPr lang="en-US" dirty="0"/>
          </a:p>
          <a:p>
            <a:pPr marL="36900" indent="0">
              <a:buNone/>
            </a:pPr>
            <a:r>
              <a:rPr lang="en-US" dirty="0"/>
              <a:t>Bonus – Can you also describe which actions might have a larger impact to the business and why?</a:t>
            </a:r>
          </a:p>
          <a:p>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5992751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a:xfrm>
            <a:off x="913795" y="609600"/>
            <a:ext cx="10353762" cy="970450"/>
          </a:xfrm>
        </p:spPr>
        <p:txBody>
          <a:bodyPr/>
          <a:lstStyle/>
          <a:p>
            <a:r>
              <a:rPr lang="en-US" dirty="0"/>
              <a:t>Stage 4 - Exercise</a:t>
            </a:r>
            <a:endParaRPr lang="en-DK"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graphicFrame>
        <p:nvGraphicFramePr>
          <p:cNvPr id="6" name="Table 5">
            <a:extLst>
              <a:ext uri="{FF2B5EF4-FFF2-40B4-BE49-F238E27FC236}">
                <a16:creationId xmlns:a16="http://schemas.microsoft.com/office/drawing/2014/main" id="{78365EAE-1772-4C88-A81C-D4B70B425B20}"/>
              </a:ext>
            </a:extLst>
          </p:cNvPr>
          <p:cNvGraphicFramePr>
            <a:graphicFrameLocks noGrp="1"/>
          </p:cNvGraphicFramePr>
          <p:nvPr>
            <p:extLst>
              <p:ext uri="{D42A27DB-BD31-4B8C-83A1-F6EECF244321}">
                <p14:modId xmlns:p14="http://schemas.microsoft.com/office/powerpoint/2010/main" val="3708441084"/>
              </p:ext>
            </p:extLst>
          </p:nvPr>
        </p:nvGraphicFramePr>
        <p:xfrm>
          <a:off x="1424762" y="1480813"/>
          <a:ext cx="7556205" cy="4956453"/>
        </p:xfrm>
        <a:graphic>
          <a:graphicData uri="http://schemas.openxmlformats.org/drawingml/2006/table">
            <a:tbl>
              <a:tblPr firstRow="1" bandRow="1">
                <a:tableStyleId>{69CF1AB2-1976-4502-BF36-3FF5EA218861}</a:tableStyleId>
              </a:tblPr>
              <a:tblGrid>
                <a:gridCol w="1767325">
                  <a:extLst>
                    <a:ext uri="{9D8B030D-6E8A-4147-A177-3AD203B41FA5}">
                      <a16:colId xmlns:a16="http://schemas.microsoft.com/office/drawing/2014/main" val="1376281209"/>
                    </a:ext>
                  </a:extLst>
                </a:gridCol>
                <a:gridCol w="3440244">
                  <a:extLst>
                    <a:ext uri="{9D8B030D-6E8A-4147-A177-3AD203B41FA5}">
                      <a16:colId xmlns:a16="http://schemas.microsoft.com/office/drawing/2014/main" val="3105625275"/>
                    </a:ext>
                  </a:extLst>
                </a:gridCol>
                <a:gridCol w="2348636">
                  <a:extLst>
                    <a:ext uri="{9D8B030D-6E8A-4147-A177-3AD203B41FA5}">
                      <a16:colId xmlns:a16="http://schemas.microsoft.com/office/drawing/2014/main" val="1569171188"/>
                    </a:ext>
                  </a:extLst>
                </a:gridCol>
              </a:tblGrid>
              <a:tr h="347517">
                <a:tc>
                  <a:txBody>
                    <a:bodyPr/>
                    <a:lstStyle/>
                    <a:p>
                      <a:r>
                        <a:rPr lang="en-US" sz="1400" b="0" dirty="0"/>
                        <a:t>time</a:t>
                      </a:r>
                      <a:endParaRPr lang="en-DK" sz="1400" b="0" dirty="0"/>
                    </a:p>
                  </a:txBody>
                  <a:tcPr/>
                </a:tc>
                <a:tc>
                  <a:txBody>
                    <a:bodyPr/>
                    <a:lstStyle/>
                    <a:p>
                      <a:r>
                        <a:rPr lang="en-US" sz="1400" b="0" dirty="0"/>
                        <a:t>15/03/2021 15:54 UTC</a:t>
                      </a:r>
                      <a:endParaRPr lang="en-DK" sz="1400" b="0" dirty="0"/>
                    </a:p>
                  </a:txBody>
                  <a:tcPr/>
                </a:tc>
                <a:tc>
                  <a:txBody>
                    <a:bodyPr/>
                    <a:lstStyle/>
                    <a:p>
                      <a:r>
                        <a:rPr lang="en-US" sz="1400" b="0" dirty="0"/>
                        <a:t>Actions</a:t>
                      </a:r>
                      <a:endParaRPr lang="en-DK" sz="1400" b="0" dirty="0"/>
                    </a:p>
                  </a:txBody>
                  <a:tcPr/>
                </a:tc>
                <a:extLst>
                  <a:ext uri="{0D108BD9-81ED-4DB2-BD59-A6C34878D82A}">
                    <a16:rowId xmlns:a16="http://schemas.microsoft.com/office/drawing/2014/main" val="4109487866"/>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dirty="0"/>
                        <a:t>hostname</a:t>
                      </a:r>
                      <a:endParaRPr lang="en-DK" sz="1400" b="0" dirty="0"/>
                    </a:p>
                  </a:txBody>
                  <a:tcPr/>
                </a:tc>
                <a:tc>
                  <a:txBody>
                    <a:bodyPr/>
                    <a:lstStyle/>
                    <a:p>
                      <a:r>
                        <a:rPr lang="en-US" sz="1400" dirty="0"/>
                        <a:t>secdis01</a:t>
                      </a:r>
                      <a:endParaRPr lang="en-DK" sz="1400" dirty="0"/>
                    </a:p>
                  </a:txBody>
                  <a:tcPr/>
                </a:tc>
                <a:tc>
                  <a:txBody>
                    <a:bodyPr/>
                    <a:lstStyle/>
                    <a:p>
                      <a:endParaRPr lang="en-DK" sz="1400" dirty="0"/>
                    </a:p>
                  </a:txBody>
                  <a:tcPr/>
                </a:tc>
                <a:extLst>
                  <a:ext uri="{0D108BD9-81ED-4DB2-BD59-A6C34878D82A}">
                    <a16:rowId xmlns:a16="http://schemas.microsoft.com/office/drawing/2014/main" val="3097682269"/>
                  </a:ext>
                </a:extLst>
              </a:tr>
              <a:tr h="3475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username</a:t>
                      </a:r>
                      <a:endParaRPr lang="en-DK" sz="1400" dirty="0"/>
                    </a:p>
                  </a:txBody>
                  <a:tcPr/>
                </a:tc>
                <a:tc>
                  <a:txBody>
                    <a:bodyPr/>
                    <a:lstStyle/>
                    <a:p>
                      <a:r>
                        <a:rPr lang="en-US" sz="1400" dirty="0"/>
                        <a:t>DTC</a:t>
                      </a:r>
                      <a:endParaRPr lang="en-DK" sz="1400" dirty="0"/>
                    </a:p>
                  </a:txBody>
                  <a:tcPr/>
                </a:tc>
                <a:tc>
                  <a:txBody>
                    <a:bodyPr/>
                    <a:lstStyle/>
                    <a:p>
                      <a:endParaRPr lang="en-DK" sz="1400" dirty="0"/>
                    </a:p>
                  </a:txBody>
                  <a:tcPr/>
                </a:tc>
                <a:extLst>
                  <a:ext uri="{0D108BD9-81ED-4DB2-BD59-A6C34878D82A}">
                    <a16:rowId xmlns:a16="http://schemas.microsoft.com/office/drawing/2014/main" val="1767381027"/>
                  </a:ext>
                </a:extLst>
              </a:tr>
              <a:tr h="347517">
                <a:tc>
                  <a:txBody>
                    <a:bodyPr/>
                    <a:lstStyle/>
                    <a:p>
                      <a:r>
                        <a:rPr lang="en-US" sz="1400" dirty="0"/>
                        <a:t>alert source</a:t>
                      </a:r>
                      <a:endParaRPr lang="en-DK" sz="1400" dirty="0"/>
                    </a:p>
                  </a:txBody>
                  <a:tcPr/>
                </a:tc>
                <a:tc>
                  <a:txBody>
                    <a:bodyPr/>
                    <a:lstStyle/>
                    <a:p>
                      <a:r>
                        <a:rPr lang="en-US" sz="1400" dirty="0"/>
                        <a:t>Proxy Server Logs</a:t>
                      </a:r>
                      <a:endParaRPr lang="en-DK" sz="1400" dirty="0"/>
                    </a:p>
                  </a:txBody>
                  <a:tcPr/>
                </a:tc>
                <a:tc>
                  <a:txBody>
                    <a:bodyPr/>
                    <a:lstStyle/>
                    <a:p>
                      <a:endParaRPr lang="en-DK" sz="1400" dirty="0"/>
                    </a:p>
                  </a:txBody>
                  <a:tcPr/>
                </a:tc>
                <a:extLst>
                  <a:ext uri="{0D108BD9-81ED-4DB2-BD59-A6C34878D82A}">
                    <a16:rowId xmlns:a16="http://schemas.microsoft.com/office/drawing/2014/main" val="665294466"/>
                  </a:ext>
                </a:extLst>
              </a:tr>
              <a:tr h="347517">
                <a:tc>
                  <a:txBody>
                    <a:bodyPr/>
                    <a:lstStyle/>
                    <a:p>
                      <a:r>
                        <a:rPr lang="en-US" sz="1400" dirty="0" err="1"/>
                        <a:t>IOC.domain</a:t>
                      </a:r>
                      <a:endParaRPr lang="en-DK" sz="1400" dirty="0"/>
                    </a:p>
                  </a:txBody>
                  <a:tcPr/>
                </a:tc>
                <a:tc>
                  <a:txBody>
                    <a:bodyPr/>
                    <a:lstStyle/>
                    <a:p>
                      <a:r>
                        <a:rPr lang="en-US" sz="1400" dirty="0" err="1"/>
                        <a:t>totallylegit</a:t>
                      </a:r>
                      <a:r>
                        <a:rPr lang="en-US" sz="1400" dirty="0"/>
                        <a:t>[.]dk</a:t>
                      </a:r>
                      <a:endParaRPr lang="en-DK" sz="1400" dirty="0"/>
                    </a:p>
                  </a:txBody>
                  <a:tcPr/>
                </a:tc>
                <a:tc>
                  <a:txBody>
                    <a:bodyPr/>
                    <a:lstStyle/>
                    <a:p>
                      <a:endParaRPr lang="en-DK" sz="1400" dirty="0"/>
                    </a:p>
                  </a:txBody>
                  <a:tcPr/>
                </a:tc>
                <a:extLst>
                  <a:ext uri="{0D108BD9-81ED-4DB2-BD59-A6C34878D82A}">
                    <a16:rowId xmlns:a16="http://schemas.microsoft.com/office/drawing/2014/main" val="1890014961"/>
                  </a:ext>
                </a:extLst>
              </a:tr>
              <a:tr h="347517">
                <a:tc>
                  <a:txBody>
                    <a:bodyPr/>
                    <a:lstStyle/>
                    <a:p>
                      <a:r>
                        <a:rPr lang="en-US" sz="1400" dirty="0"/>
                        <a:t>User Agent</a:t>
                      </a:r>
                      <a:endParaRPr lang="en-DK" sz="1400" dirty="0"/>
                    </a:p>
                  </a:txBody>
                  <a:tcPr/>
                </a:tc>
                <a:tc>
                  <a:txBody>
                    <a:bodyPr/>
                    <a:lstStyle/>
                    <a:p>
                      <a:r>
                        <a:rPr lang="en-US" sz="1400" dirty="0" err="1"/>
                        <a:t>BitsAdmin</a:t>
                      </a:r>
                      <a:endParaRPr lang="en-DK" sz="1400" dirty="0"/>
                    </a:p>
                  </a:txBody>
                  <a:tcPr/>
                </a:tc>
                <a:tc>
                  <a:txBody>
                    <a:bodyPr/>
                    <a:lstStyle/>
                    <a:p>
                      <a:endParaRPr lang="en-DK" sz="1400" dirty="0"/>
                    </a:p>
                  </a:txBody>
                  <a:tcPr/>
                </a:tc>
                <a:extLst>
                  <a:ext uri="{0D108BD9-81ED-4DB2-BD59-A6C34878D82A}">
                    <a16:rowId xmlns:a16="http://schemas.microsoft.com/office/drawing/2014/main" val="4201784524"/>
                  </a:ext>
                </a:extLst>
              </a:tr>
              <a:tr h="347517">
                <a:tc>
                  <a:txBody>
                    <a:bodyPr/>
                    <a:lstStyle/>
                    <a:p>
                      <a:r>
                        <a:rPr lang="en-US" sz="1400" dirty="0"/>
                        <a:t>IOC.url</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err="1"/>
                        <a:t>onedrive</a:t>
                      </a:r>
                      <a:r>
                        <a:rPr lang="en-US" sz="1400" dirty="0"/>
                        <a:t>[.]com/helpguide.zip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2156170585"/>
                  </a:ext>
                </a:extLst>
              </a:tr>
              <a:tr h="347517">
                <a:tc>
                  <a:txBody>
                    <a:bodyPr/>
                    <a:lstStyle/>
                    <a:p>
                      <a:r>
                        <a:rPr lang="en-US" sz="1400" dirty="0"/>
                        <a:t>Classification</a:t>
                      </a:r>
                      <a:endParaRPr lang="en-DK" sz="1400" dirty="0"/>
                    </a:p>
                  </a:txBody>
                  <a:tcPr/>
                </a:tc>
                <a:tc>
                  <a:txBody>
                    <a:bodyPr/>
                    <a:lstStyle/>
                    <a:p>
                      <a:r>
                        <a:rPr lang="en-US" sz="1400" dirty="0"/>
                        <a:t>Malware, Social Engineering</a:t>
                      </a:r>
                      <a:endParaRPr lang="en-DK" sz="1400" dirty="0"/>
                    </a:p>
                  </a:txBody>
                  <a:tcPr/>
                </a:tc>
                <a:tc>
                  <a:txBody>
                    <a:bodyPr/>
                    <a:lstStyle/>
                    <a:p>
                      <a:endParaRPr lang="en-DK" sz="1400" dirty="0"/>
                    </a:p>
                  </a:txBody>
                  <a:tcPr/>
                </a:tc>
                <a:extLst>
                  <a:ext uri="{0D108BD9-81ED-4DB2-BD59-A6C34878D82A}">
                    <a16:rowId xmlns:a16="http://schemas.microsoft.com/office/drawing/2014/main" val="3414386413"/>
                  </a:ext>
                </a:extLst>
              </a:tr>
              <a:tr h="347517">
                <a:tc>
                  <a:txBody>
                    <a:bodyPr/>
                    <a:lstStyle/>
                    <a:p>
                      <a:r>
                        <a:rPr lang="en-US" sz="1400" dirty="0"/>
                        <a:t>MITRE Techniques</a:t>
                      </a:r>
                      <a:endParaRPr lang="en-DK" sz="1400" dirty="0"/>
                    </a:p>
                  </a:txBody>
                  <a:tcPr/>
                </a:tc>
                <a:tc>
                  <a:txBody>
                    <a:bodyPr/>
                    <a:lstStyle/>
                    <a:p>
                      <a:r>
                        <a:rPr lang="en-US" sz="1400" dirty="0"/>
                        <a:t>T1566, T1204, T1197</a:t>
                      </a:r>
                    </a:p>
                  </a:txBody>
                  <a:tcPr/>
                </a:tc>
                <a:tc>
                  <a:txBody>
                    <a:bodyPr/>
                    <a:lstStyle/>
                    <a:p>
                      <a:endParaRPr lang="en-US" sz="1400" dirty="0"/>
                    </a:p>
                  </a:txBody>
                  <a:tcPr/>
                </a:tc>
                <a:extLst>
                  <a:ext uri="{0D108BD9-81ED-4DB2-BD59-A6C34878D82A}">
                    <a16:rowId xmlns:a16="http://schemas.microsoft.com/office/drawing/2014/main" val="735078566"/>
                  </a:ext>
                </a:extLst>
              </a:tr>
              <a:tr h="177604">
                <a:tc>
                  <a:txBody>
                    <a:bodyPr/>
                    <a:lstStyle/>
                    <a:p>
                      <a:r>
                        <a:rPr lang="en-US" sz="1400" dirty="0"/>
                        <a:t>Email sender</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David@notmalicious.dk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3951467392"/>
                  </a:ext>
                </a:extLst>
              </a:tr>
              <a:tr h="177604">
                <a:tc>
                  <a:txBody>
                    <a:bodyPr/>
                    <a:lstStyle/>
                    <a:p>
                      <a:r>
                        <a:rPr lang="en-US" sz="1400" dirty="0"/>
                        <a:t>Email subject</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How is the weather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446350053"/>
                  </a:ext>
                </a:extLst>
              </a:tr>
              <a:tr h="177604">
                <a:tc>
                  <a:txBody>
                    <a:bodyPr/>
                    <a:lstStyle/>
                    <a:p>
                      <a:r>
                        <a:rPr lang="en-US" sz="1400" dirty="0" err="1"/>
                        <a:t>IOC.filename</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helpguide.zip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75623381"/>
                  </a:ext>
                </a:extLst>
              </a:tr>
              <a:tr h="177604">
                <a:tc>
                  <a:txBody>
                    <a:bodyPr/>
                    <a:lstStyle/>
                    <a:p>
                      <a:r>
                        <a:rPr lang="en-US" sz="1400" dirty="0"/>
                        <a:t>IOC.hash.md5</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63a5f69f39278ec080b94314a6e2df94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667737261"/>
                  </a:ext>
                </a:extLst>
              </a:tr>
              <a:tr h="177604">
                <a:tc>
                  <a:txBody>
                    <a:bodyPr/>
                    <a:lstStyle/>
                    <a:p>
                      <a:r>
                        <a:rPr lang="en-US" sz="1400" dirty="0" err="1"/>
                        <a:t>IOC.filename</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helpguide.docx.vbs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4020768362"/>
                  </a:ext>
                </a:extLst>
              </a:tr>
              <a:tr h="177604">
                <a:tc>
                  <a:txBody>
                    <a:bodyPr/>
                    <a:lstStyle/>
                    <a:p>
                      <a:r>
                        <a:rPr lang="en-US" sz="1400" dirty="0"/>
                        <a:t>IOC.hash.md5</a:t>
                      </a:r>
                      <a:endParaRPr lang="en-DK"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721fa9844433102021aa0f693efa8468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2493023662"/>
                  </a:ext>
                </a:extLst>
              </a:tr>
            </a:tbl>
          </a:graphicData>
        </a:graphic>
      </p:graphicFrame>
    </p:spTree>
    <p:extLst>
      <p:ext uri="{BB962C8B-B14F-4D97-AF65-F5344CB8AC3E}">
        <p14:creationId xmlns:p14="http://schemas.microsoft.com/office/powerpoint/2010/main" val="1529955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Stage 5</a:t>
            </a:r>
            <a:endParaRPr lang="en-DK" dirty="0"/>
          </a:p>
        </p:txBody>
      </p:sp>
      <p:sp>
        <p:nvSpPr>
          <p:cNvPr id="3" name="Content Placeholder 2">
            <a:extLst>
              <a:ext uri="{FF2B5EF4-FFF2-40B4-BE49-F238E27FC236}">
                <a16:creationId xmlns:a16="http://schemas.microsoft.com/office/drawing/2014/main" id="{3A681098-F140-455D-A3DB-B4AF92BD8A08}"/>
              </a:ext>
            </a:extLst>
          </p:cNvPr>
          <p:cNvSpPr>
            <a:spLocks noGrp="1"/>
          </p:cNvSpPr>
          <p:nvPr>
            <p:ph idx="1"/>
          </p:nvPr>
        </p:nvSpPr>
        <p:spPr/>
        <p:txBody>
          <a:bodyPr/>
          <a:lstStyle/>
          <a:p>
            <a:pPr marL="36900" indent="0">
              <a:buNone/>
            </a:pPr>
            <a:r>
              <a:rPr lang="en-US" dirty="0"/>
              <a:t>For an organization, Stage 5 is where the real value from incident response is driven…</a:t>
            </a:r>
          </a:p>
          <a:p>
            <a:pPr marL="36900" indent="0">
              <a:buNone/>
            </a:pPr>
            <a:endParaRPr lang="en-US" dirty="0"/>
          </a:p>
          <a:p>
            <a:pPr marL="36900" indent="0">
              <a:buNone/>
            </a:pPr>
            <a:r>
              <a:rPr lang="en-US" dirty="0"/>
              <a:t>In Stage 4 the focus is on bringing the organization back to the state they were in before the incident happened. But in Stage 5 you have the chance to make a difference and improve things for the future.</a:t>
            </a:r>
          </a:p>
          <a:p>
            <a:pPr marL="36900" indent="0">
              <a:buNone/>
            </a:pPr>
            <a:r>
              <a:rPr lang="en-US" dirty="0"/>
              <a:t>This is done via:-</a:t>
            </a:r>
          </a:p>
          <a:p>
            <a:r>
              <a:rPr lang="en-US" dirty="0"/>
              <a:t>Incident response reporting</a:t>
            </a:r>
          </a:p>
          <a:p>
            <a:pPr lvl="1"/>
            <a:r>
              <a:rPr lang="en-US" dirty="0"/>
              <a:t>Lessons learned</a:t>
            </a:r>
          </a:p>
          <a:p>
            <a:r>
              <a:rPr lang="en-US" dirty="0"/>
              <a:t>Long term IR reporting data collection</a:t>
            </a:r>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543840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aleboble: rektangel med afrundede hjørner 14">
            <a:extLst>
              <a:ext uri="{FF2B5EF4-FFF2-40B4-BE49-F238E27FC236}">
                <a16:creationId xmlns:a16="http://schemas.microsoft.com/office/drawing/2014/main" id="{7FEA630A-0EE5-4162-81F7-9142F2F1F440}"/>
              </a:ext>
            </a:extLst>
          </p:cNvPr>
          <p:cNvSpPr/>
          <p:nvPr/>
        </p:nvSpPr>
        <p:spPr>
          <a:xfrm>
            <a:off x="680101" y="1485224"/>
            <a:ext cx="4456923" cy="1464906"/>
          </a:xfrm>
          <a:prstGeom prst="wedgeRoundRectCallout">
            <a:avLst>
              <a:gd name="adj1" fmla="val -13924"/>
              <a:gd name="adj2" fmla="val 111545"/>
              <a:gd name="adj3" fmla="val 166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t>Where</a:t>
            </a:r>
            <a:r>
              <a:rPr lang="da-DK" dirty="0"/>
              <a:t> </a:t>
            </a:r>
            <a:r>
              <a:rPr lang="da-DK" dirty="0" err="1"/>
              <a:t>should</a:t>
            </a:r>
            <a:r>
              <a:rPr lang="da-DK" dirty="0"/>
              <a:t> </a:t>
            </a:r>
            <a:r>
              <a:rPr lang="da-DK" dirty="0" err="1"/>
              <a:t>we</a:t>
            </a:r>
            <a:r>
              <a:rPr lang="da-DK" dirty="0"/>
              <a:t> </a:t>
            </a:r>
            <a:r>
              <a:rPr lang="da-DK" dirty="0" err="1"/>
              <a:t>concentrate</a:t>
            </a:r>
            <a:r>
              <a:rPr lang="da-DK" dirty="0"/>
              <a:t> </a:t>
            </a:r>
            <a:r>
              <a:rPr lang="da-DK" dirty="0" err="1"/>
              <a:t>our</a:t>
            </a:r>
            <a:r>
              <a:rPr lang="da-DK" dirty="0"/>
              <a:t> user </a:t>
            </a:r>
            <a:r>
              <a:rPr lang="da-DK" dirty="0" err="1"/>
              <a:t>awareness</a:t>
            </a:r>
            <a:r>
              <a:rPr lang="da-DK" dirty="0"/>
              <a:t> </a:t>
            </a:r>
            <a:r>
              <a:rPr lang="da-DK" dirty="0" err="1"/>
              <a:t>training</a:t>
            </a:r>
            <a:r>
              <a:rPr lang="da-DK" dirty="0"/>
              <a:t> </a:t>
            </a:r>
            <a:r>
              <a:rPr lang="da-DK" dirty="0" err="1"/>
              <a:t>this</a:t>
            </a:r>
            <a:r>
              <a:rPr lang="da-DK" dirty="0"/>
              <a:t> </a:t>
            </a:r>
            <a:r>
              <a:rPr lang="da-DK" dirty="0" err="1"/>
              <a:t>year</a:t>
            </a:r>
            <a:r>
              <a:rPr lang="da-DK" dirty="0"/>
              <a:t>?</a:t>
            </a:r>
          </a:p>
          <a:p>
            <a:pPr algn="ctr"/>
            <a:r>
              <a:rPr lang="da-DK" dirty="0"/>
              <a:t>(Governance team)</a:t>
            </a:r>
          </a:p>
        </p:txBody>
      </p:sp>
      <p:graphicFrame>
        <p:nvGraphicFramePr>
          <p:cNvPr id="4" name="Chart 3">
            <a:extLst>
              <a:ext uri="{FF2B5EF4-FFF2-40B4-BE49-F238E27FC236}">
                <a16:creationId xmlns:a16="http://schemas.microsoft.com/office/drawing/2014/main" id="{3F9086D7-94E8-4149-A676-45CB83A02729}"/>
              </a:ext>
            </a:extLst>
          </p:cNvPr>
          <p:cNvGraphicFramePr/>
          <p:nvPr>
            <p:extLst>
              <p:ext uri="{D42A27DB-BD31-4B8C-83A1-F6EECF244321}">
                <p14:modId xmlns:p14="http://schemas.microsoft.com/office/powerpoint/2010/main" val="2475208981"/>
              </p:ext>
            </p:extLst>
          </p:nvPr>
        </p:nvGraphicFramePr>
        <p:xfrm>
          <a:off x="4370868" y="40864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B089CC69-3915-44A3-BD7C-7005101B8EFE}"/>
              </a:ext>
            </a:extLst>
          </p:cNvPr>
          <p:cNvPicPr>
            <a:picLocks noChangeAspect="1"/>
          </p:cNvPicPr>
          <p:nvPr/>
        </p:nvPicPr>
        <p:blipFill>
          <a:blip r:embed="rId3"/>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294692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Graphic spid="4"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Stage 5 - Exercise</a:t>
            </a:r>
            <a:endParaRPr lang="en-DK" dirty="0"/>
          </a:p>
        </p:txBody>
      </p:sp>
      <p:sp>
        <p:nvSpPr>
          <p:cNvPr id="3" name="Content Placeholder 2">
            <a:extLst>
              <a:ext uri="{FF2B5EF4-FFF2-40B4-BE49-F238E27FC236}">
                <a16:creationId xmlns:a16="http://schemas.microsoft.com/office/drawing/2014/main" id="{65726C4D-AF8F-4E49-ACDE-150A6E850434}"/>
              </a:ext>
            </a:extLst>
          </p:cNvPr>
          <p:cNvSpPr>
            <a:spLocks noGrp="1"/>
          </p:cNvSpPr>
          <p:nvPr>
            <p:ph idx="1"/>
          </p:nvPr>
        </p:nvSpPr>
        <p:spPr/>
        <p:txBody>
          <a:bodyPr/>
          <a:lstStyle/>
          <a:p>
            <a:pPr marL="36900" indent="0">
              <a:buNone/>
            </a:pPr>
            <a:r>
              <a:rPr lang="en-US" dirty="0"/>
              <a:t>In your groups, create a basic incident response report on the data that has been collected in this case.</a:t>
            </a:r>
          </a:p>
          <a:p>
            <a:pPr marL="36900" indent="0">
              <a:buNone/>
            </a:pPr>
            <a:endParaRPr lang="en-US" dirty="0"/>
          </a:p>
          <a:p>
            <a:pPr marL="36900" indent="0">
              <a:buNone/>
            </a:pPr>
            <a:r>
              <a:rPr lang="en-US" dirty="0"/>
              <a:t>The incident response report must contain:-</a:t>
            </a:r>
          </a:p>
          <a:p>
            <a:r>
              <a:rPr lang="en-US" dirty="0"/>
              <a:t>Executive summary</a:t>
            </a:r>
          </a:p>
          <a:p>
            <a:r>
              <a:rPr lang="en-US" dirty="0"/>
              <a:t>Results of analysis</a:t>
            </a:r>
          </a:p>
          <a:p>
            <a:r>
              <a:rPr lang="en-US" dirty="0"/>
              <a:t>Actions which were performed</a:t>
            </a:r>
          </a:p>
          <a:p>
            <a:r>
              <a:rPr lang="en-US" dirty="0"/>
              <a:t>Recommendations for recovery</a:t>
            </a:r>
          </a:p>
          <a:p>
            <a:r>
              <a:rPr lang="en-US" dirty="0"/>
              <a:t>Recommendations for future prevention</a:t>
            </a:r>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258804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Data </a:t>
            </a:r>
            <a:r>
              <a:rPr lang="en-US" dirty="0" err="1"/>
              <a:t>data</a:t>
            </a:r>
            <a:r>
              <a:rPr lang="en-US" dirty="0"/>
              <a:t> </a:t>
            </a:r>
            <a:r>
              <a:rPr lang="en-US" dirty="0" err="1"/>
              <a:t>data</a:t>
            </a:r>
            <a:r>
              <a:rPr lang="en-US" dirty="0"/>
              <a:t> </a:t>
            </a:r>
            <a:r>
              <a:rPr lang="en-US" dirty="0" err="1"/>
              <a:t>data</a:t>
            </a:r>
            <a:endParaRPr lang="en-DK" dirty="0"/>
          </a:p>
        </p:txBody>
      </p:sp>
      <p:sp>
        <p:nvSpPr>
          <p:cNvPr id="18" name="Content Placeholder 17">
            <a:extLst>
              <a:ext uri="{FF2B5EF4-FFF2-40B4-BE49-F238E27FC236}">
                <a16:creationId xmlns:a16="http://schemas.microsoft.com/office/drawing/2014/main" id="{7824CDDB-52BE-4E8B-BAAA-0C0157FB9BB4}"/>
              </a:ext>
            </a:extLst>
          </p:cNvPr>
          <p:cNvSpPr>
            <a:spLocks noGrp="1"/>
          </p:cNvSpPr>
          <p:nvPr>
            <p:ph sz="half" idx="2"/>
          </p:nvPr>
        </p:nvSpPr>
        <p:spPr/>
        <p:txBody>
          <a:bodyPr/>
          <a:lstStyle/>
          <a:p>
            <a:pPr marL="36900" indent="0">
              <a:buNone/>
            </a:pPr>
            <a:r>
              <a:rPr lang="en-US" dirty="0"/>
              <a:t>What if there was a way to satisfy all of the stakeholders needs…</a:t>
            </a:r>
          </a:p>
          <a:p>
            <a:pPr marL="36900" indent="0">
              <a:buNone/>
            </a:pPr>
            <a:endParaRPr lang="en-US" dirty="0"/>
          </a:p>
          <a:p>
            <a:pPr marL="36900" indent="0">
              <a:buNone/>
            </a:pPr>
            <a:r>
              <a:rPr lang="en-US" dirty="0"/>
              <a:t>Data is super important in incident response, and we will find out as we move through this case…</a:t>
            </a:r>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pic>
        <p:nvPicPr>
          <p:cNvPr id="16" name="Picture 15">
            <a:extLst>
              <a:ext uri="{FF2B5EF4-FFF2-40B4-BE49-F238E27FC236}">
                <a16:creationId xmlns:a16="http://schemas.microsoft.com/office/drawing/2014/main" id="{5AB995C2-C2E3-4CB0-90C4-908D4470E1E4}"/>
              </a:ext>
            </a:extLst>
          </p:cNvPr>
          <p:cNvPicPr>
            <a:picLocks noChangeAspect="1"/>
          </p:cNvPicPr>
          <p:nvPr/>
        </p:nvPicPr>
        <p:blipFill>
          <a:blip r:embed="rId3"/>
          <a:stretch>
            <a:fillRect/>
          </a:stretch>
        </p:blipFill>
        <p:spPr>
          <a:xfrm>
            <a:off x="913795" y="1910861"/>
            <a:ext cx="3810000" cy="3810000"/>
          </a:xfrm>
          <a:prstGeom prst="rect">
            <a:avLst/>
          </a:prstGeom>
        </p:spPr>
      </p:pic>
    </p:spTree>
    <p:extLst>
      <p:ext uri="{BB962C8B-B14F-4D97-AF65-F5344CB8AC3E}">
        <p14:creationId xmlns:p14="http://schemas.microsoft.com/office/powerpoint/2010/main" val="15953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Exercise 1 – Security Incident</a:t>
            </a:r>
            <a:endParaRPr lang="en-DK" dirty="0"/>
          </a:p>
        </p:txBody>
      </p:sp>
      <p:sp>
        <p:nvSpPr>
          <p:cNvPr id="3" name="Content Placeholder 2">
            <a:extLst>
              <a:ext uri="{FF2B5EF4-FFF2-40B4-BE49-F238E27FC236}">
                <a16:creationId xmlns:a16="http://schemas.microsoft.com/office/drawing/2014/main" id="{24D4E801-54F2-4A21-A889-D0FFD37FBD73}"/>
              </a:ext>
            </a:extLst>
          </p:cNvPr>
          <p:cNvSpPr>
            <a:spLocks noGrp="1"/>
          </p:cNvSpPr>
          <p:nvPr>
            <p:ph idx="1"/>
          </p:nvPr>
        </p:nvSpPr>
        <p:spPr/>
        <p:txBody>
          <a:bodyPr>
            <a:normAutofit/>
          </a:bodyPr>
          <a:lstStyle/>
          <a:p>
            <a:pPr marL="36900" indent="0">
              <a:buNone/>
            </a:pPr>
            <a:r>
              <a:rPr lang="en-US" dirty="0"/>
              <a:t>Do you know the difference between an event, security event and security incident?</a:t>
            </a:r>
          </a:p>
          <a:p>
            <a:pPr marL="36900" indent="0">
              <a:buNone/>
            </a:pPr>
            <a:r>
              <a:rPr lang="en-US" dirty="0"/>
              <a:t>Spend 10 minutes in your groups discussing each one, and write down your results in your Teams channel.</a:t>
            </a:r>
          </a:p>
          <a:p>
            <a:pPr marL="36900" indent="0">
              <a:buNone/>
            </a:pPr>
            <a:endParaRPr lang="en-US" dirty="0"/>
          </a:p>
          <a:p>
            <a:r>
              <a:rPr lang="en-US" dirty="0"/>
              <a:t>What is an event?</a:t>
            </a:r>
          </a:p>
          <a:p>
            <a:r>
              <a:rPr lang="en-US" dirty="0"/>
              <a:t>What is a security event?</a:t>
            </a:r>
          </a:p>
          <a:p>
            <a:r>
              <a:rPr lang="en-US" dirty="0"/>
              <a:t>What is a security incident?</a:t>
            </a:r>
          </a:p>
          <a:p>
            <a:pPr marL="36900" indent="0">
              <a:buNone/>
            </a:pPr>
            <a:endParaRPr lang="en-US" dirty="0"/>
          </a:p>
          <a:p>
            <a:pPr marL="36900" indent="0">
              <a:buNone/>
            </a:pPr>
            <a:r>
              <a:rPr lang="en-US" dirty="0"/>
              <a:t>An example: How do you classify a failed SSH login to a server in the logs?</a:t>
            </a:r>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11007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6-0AB2-4E4A-94AE-03DD2BD75E43}"/>
              </a:ext>
            </a:extLst>
          </p:cNvPr>
          <p:cNvSpPr>
            <a:spLocks noGrp="1"/>
          </p:cNvSpPr>
          <p:nvPr>
            <p:ph type="title"/>
          </p:nvPr>
        </p:nvSpPr>
        <p:spPr/>
        <p:txBody>
          <a:bodyPr/>
          <a:lstStyle/>
          <a:p>
            <a:r>
              <a:rPr lang="en-US" dirty="0"/>
              <a:t>Exercise 1 – Security Incident</a:t>
            </a:r>
            <a:endParaRPr lang="en-DK" dirty="0"/>
          </a:p>
        </p:txBody>
      </p:sp>
      <p:sp>
        <p:nvSpPr>
          <p:cNvPr id="3" name="Content Placeholder 2">
            <a:extLst>
              <a:ext uri="{FF2B5EF4-FFF2-40B4-BE49-F238E27FC236}">
                <a16:creationId xmlns:a16="http://schemas.microsoft.com/office/drawing/2014/main" id="{24D4E801-54F2-4A21-A889-D0FFD37FBD73}"/>
              </a:ext>
            </a:extLst>
          </p:cNvPr>
          <p:cNvSpPr>
            <a:spLocks noGrp="1"/>
          </p:cNvSpPr>
          <p:nvPr>
            <p:ph idx="1"/>
          </p:nvPr>
        </p:nvSpPr>
        <p:spPr/>
        <p:txBody>
          <a:bodyPr>
            <a:normAutofit/>
          </a:bodyPr>
          <a:lstStyle/>
          <a:p>
            <a:pPr marL="36900" indent="0">
              <a:buNone/>
            </a:pPr>
            <a:endParaRPr lang="en-US" dirty="0"/>
          </a:p>
          <a:p>
            <a:r>
              <a:rPr lang="en-US" dirty="0"/>
              <a:t>What is an event? – An event is something that has happened and is observable.</a:t>
            </a:r>
          </a:p>
          <a:p>
            <a:r>
              <a:rPr lang="en-US" dirty="0"/>
              <a:t>What is a security event? – An event which is relevant to security and warrants investigation</a:t>
            </a:r>
          </a:p>
          <a:p>
            <a:r>
              <a:rPr lang="en-US" dirty="0"/>
              <a:t>What is a security incident? – A security event which has had an impact</a:t>
            </a:r>
          </a:p>
          <a:p>
            <a:pPr marL="36900" indent="0">
              <a:buNone/>
            </a:pPr>
            <a:endParaRPr lang="en-US" dirty="0"/>
          </a:p>
        </p:txBody>
      </p:sp>
      <p:pic>
        <p:nvPicPr>
          <p:cNvPr id="14" name="Picture 13">
            <a:extLst>
              <a:ext uri="{FF2B5EF4-FFF2-40B4-BE49-F238E27FC236}">
                <a16:creationId xmlns:a16="http://schemas.microsoft.com/office/drawing/2014/main" id="{89438481-B41A-47EA-93EC-841C2982D22E}"/>
              </a:ext>
            </a:extLst>
          </p:cNvPr>
          <p:cNvPicPr>
            <a:picLocks noChangeAspect="1"/>
          </p:cNvPicPr>
          <p:nvPr/>
        </p:nvPicPr>
        <p:blipFill>
          <a:blip r:embed="rId2"/>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372858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7E68-AEED-4F19-83D4-BD178ED129FE}"/>
              </a:ext>
            </a:extLst>
          </p:cNvPr>
          <p:cNvSpPr>
            <a:spLocks noGrp="1"/>
          </p:cNvSpPr>
          <p:nvPr>
            <p:ph type="title"/>
          </p:nvPr>
        </p:nvSpPr>
        <p:spPr/>
        <p:txBody>
          <a:bodyPr/>
          <a:lstStyle/>
          <a:p>
            <a:r>
              <a:rPr lang="en-US" dirty="0"/>
              <a:t>Impact</a:t>
            </a:r>
            <a:endParaRPr lang="en-DK" dirty="0"/>
          </a:p>
        </p:txBody>
      </p:sp>
      <p:sp>
        <p:nvSpPr>
          <p:cNvPr id="6" name="Content Placeholder 5">
            <a:extLst>
              <a:ext uri="{FF2B5EF4-FFF2-40B4-BE49-F238E27FC236}">
                <a16:creationId xmlns:a16="http://schemas.microsoft.com/office/drawing/2014/main" id="{4E14ED23-ACA6-4758-87A4-C85524A2860C}"/>
              </a:ext>
            </a:extLst>
          </p:cNvPr>
          <p:cNvSpPr>
            <a:spLocks noGrp="1"/>
          </p:cNvSpPr>
          <p:nvPr>
            <p:ph sz="half" idx="2"/>
          </p:nvPr>
        </p:nvSpPr>
        <p:spPr/>
        <p:txBody>
          <a:bodyPr/>
          <a:lstStyle/>
          <a:p>
            <a:r>
              <a:rPr lang="en-US" dirty="0"/>
              <a:t>Confidentiality – Has data been compromised/leaked from the organization?</a:t>
            </a:r>
          </a:p>
          <a:p>
            <a:endParaRPr lang="en-US" dirty="0"/>
          </a:p>
          <a:p>
            <a:r>
              <a:rPr lang="en-US" dirty="0" err="1"/>
              <a:t>Availablity</a:t>
            </a:r>
            <a:r>
              <a:rPr lang="en-US" dirty="0"/>
              <a:t>? – Has this incident resulted in downtime to a host/application/service?</a:t>
            </a:r>
          </a:p>
          <a:p>
            <a:endParaRPr lang="en-US" dirty="0"/>
          </a:p>
          <a:p>
            <a:r>
              <a:rPr lang="en-US" dirty="0"/>
              <a:t>Integrity – Has the integrity of the data/host/application/service been affected? Has data been manipulated?</a:t>
            </a:r>
            <a:endParaRPr lang="en-DK" dirty="0"/>
          </a:p>
        </p:txBody>
      </p:sp>
      <p:pic>
        <p:nvPicPr>
          <p:cNvPr id="2052" name="Picture 4" descr="CIA Triad in Details… Looks Simple but Actually Complex | mrcissp">
            <a:extLst>
              <a:ext uri="{FF2B5EF4-FFF2-40B4-BE49-F238E27FC236}">
                <a16:creationId xmlns:a16="http://schemas.microsoft.com/office/drawing/2014/main" id="{83404726-9F96-4737-B1CC-BFEF37A99B92}"/>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aturation sat="303000"/>
                    </a14:imgEffect>
                  </a14:imgLayer>
                </a14:imgProps>
              </a:ext>
              <a:ext uri="{28A0092B-C50C-407E-A947-70E740481C1C}">
                <a14:useLocalDpi xmlns:a14="http://schemas.microsoft.com/office/drawing/2010/main" val="0"/>
              </a:ext>
            </a:extLst>
          </a:blip>
          <a:srcRect/>
          <a:stretch>
            <a:fillRect/>
          </a:stretch>
        </p:blipFill>
        <p:spPr bwMode="auto">
          <a:xfrm>
            <a:off x="638221" y="1580050"/>
            <a:ext cx="5331433" cy="43154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453B267-4392-4559-8AE4-B2FB6E1C1E16}"/>
              </a:ext>
            </a:extLst>
          </p:cNvPr>
          <p:cNvPicPr>
            <a:picLocks noChangeAspect="1"/>
          </p:cNvPicPr>
          <p:nvPr/>
        </p:nvPicPr>
        <p:blipFill>
          <a:blip r:embed="rId4"/>
          <a:stretch>
            <a:fillRect/>
          </a:stretch>
        </p:blipFill>
        <p:spPr>
          <a:xfrm>
            <a:off x="9286614" y="5152683"/>
            <a:ext cx="2651228" cy="2338685"/>
          </a:xfrm>
          <a:prstGeom prst="rect">
            <a:avLst/>
          </a:prstGeom>
        </p:spPr>
      </p:pic>
    </p:spTree>
    <p:extLst>
      <p:ext uri="{BB962C8B-B14F-4D97-AF65-F5344CB8AC3E}">
        <p14:creationId xmlns:p14="http://schemas.microsoft.com/office/powerpoint/2010/main" val="336395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49379</TotalTime>
  <Words>3716</Words>
  <Application>Microsoft Office PowerPoint</Application>
  <PresentationFormat>Widescreen</PresentationFormat>
  <Paragraphs>538</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Berlin Sans FB</vt:lpstr>
      <vt:lpstr>Calisto MT</vt:lpstr>
      <vt:lpstr>Wingdings 2</vt:lpstr>
      <vt:lpstr>Slate</vt:lpstr>
      <vt:lpstr>Incident Response Walkthrough</vt:lpstr>
      <vt:lpstr>A little about me…</vt:lpstr>
      <vt:lpstr>Why do we do incident response?</vt:lpstr>
      <vt:lpstr>But what is a threat?</vt:lpstr>
      <vt:lpstr>Where is the value in incident response?</vt:lpstr>
      <vt:lpstr>Data data data data</vt:lpstr>
      <vt:lpstr>Exercise 1 – Security Incident</vt:lpstr>
      <vt:lpstr>Exercise 1 – Security Incident</vt:lpstr>
      <vt:lpstr>Impact</vt:lpstr>
      <vt:lpstr>    Now we can finally look at our incident response process!</vt:lpstr>
      <vt:lpstr>Incident Response Process 101</vt:lpstr>
      <vt:lpstr>RE&amp;CT Framework</vt:lpstr>
      <vt:lpstr>Qbot Infection</vt:lpstr>
      <vt:lpstr>Qbot Infection</vt:lpstr>
      <vt:lpstr>Stage 1 - Alert</vt:lpstr>
      <vt:lpstr>   Important point for later… The proxy server does not do HTTPS interception…</vt:lpstr>
      <vt:lpstr>Stage 2 - Visitation</vt:lpstr>
      <vt:lpstr>Stage 2 - Question</vt:lpstr>
      <vt:lpstr>Stage 2 – FP or not</vt:lpstr>
      <vt:lpstr>Stage 2 – Decision Point</vt:lpstr>
      <vt:lpstr>Stage 2 – Data data data</vt:lpstr>
      <vt:lpstr>Bitsadmin</vt:lpstr>
      <vt:lpstr>Exercise 2 - How do we proceed?</vt:lpstr>
      <vt:lpstr>How do we proceed?</vt:lpstr>
      <vt:lpstr>Stage 3 - Analysis</vt:lpstr>
      <vt:lpstr>Stage 3 – Analysis</vt:lpstr>
      <vt:lpstr>Stage 3 Exercise 1</vt:lpstr>
      <vt:lpstr>Stage 3 Exercise 1 Answers</vt:lpstr>
      <vt:lpstr>Stage 3 Exercise 1 Answers</vt:lpstr>
      <vt:lpstr>But…</vt:lpstr>
      <vt:lpstr> MITRE ATT&amp;CK Framework</vt:lpstr>
      <vt:lpstr>MITRE ATT&amp;CK - Exercise</vt:lpstr>
      <vt:lpstr>MITRE ATT&amp;CK – Exercise Answer</vt:lpstr>
      <vt:lpstr>Where do we go from here?</vt:lpstr>
      <vt:lpstr>Where do we go from here?</vt:lpstr>
      <vt:lpstr>CTI – Cyber Threat Intelligence</vt:lpstr>
      <vt:lpstr>Domain - Analysis</vt:lpstr>
      <vt:lpstr>Data data data</vt:lpstr>
      <vt:lpstr>Email - Analysis</vt:lpstr>
      <vt:lpstr>  Wait what? Email subject is “How is the weather?”</vt:lpstr>
      <vt:lpstr>Email - Analysis</vt:lpstr>
      <vt:lpstr>Data data data</vt:lpstr>
      <vt:lpstr>File - Analysis</vt:lpstr>
      <vt:lpstr>File - Static Analysis</vt:lpstr>
      <vt:lpstr>Interesting decision point…</vt:lpstr>
      <vt:lpstr>My decision…</vt:lpstr>
      <vt:lpstr>Data data data</vt:lpstr>
      <vt:lpstr>What next?</vt:lpstr>
      <vt:lpstr>Stage 4</vt:lpstr>
      <vt:lpstr>Stage 4 – Quick note</vt:lpstr>
      <vt:lpstr>Stage 4 - Exercise</vt:lpstr>
      <vt:lpstr>Stage 4 - Exercise</vt:lpstr>
      <vt:lpstr>Stage 5</vt:lpstr>
      <vt:lpstr>PowerPoint Presentation</vt:lpstr>
      <vt:lpstr>Stage 5 -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Response for Cheapz</dc:title>
  <dc:creator>David Clayton</dc:creator>
  <cp:lastModifiedBy>David</cp:lastModifiedBy>
  <cp:revision>310</cp:revision>
  <dcterms:created xsi:type="dcterms:W3CDTF">2019-08-04T18:00:37Z</dcterms:created>
  <dcterms:modified xsi:type="dcterms:W3CDTF">2021-03-16T22:38:57Z</dcterms:modified>
</cp:coreProperties>
</file>