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8" r:id="rId4"/>
    <p:sldId id="309" r:id="rId5"/>
    <p:sldId id="310" r:id="rId6"/>
    <p:sldId id="259" r:id="rId7"/>
    <p:sldId id="307" r:id="rId8"/>
    <p:sldId id="311" r:id="rId9"/>
    <p:sldId id="312" r:id="rId10"/>
    <p:sldId id="313" r:id="rId11"/>
    <p:sldId id="318" r:id="rId12"/>
    <p:sldId id="314" r:id="rId13"/>
    <p:sldId id="317" r:id="rId14"/>
    <p:sldId id="269" r:id="rId15"/>
    <p:sldId id="267" r:id="rId16"/>
    <p:sldId id="280" r:id="rId17"/>
    <p:sldId id="268" r:id="rId18"/>
    <p:sldId id="276" r:id="rId19"/>
    <p:sldId id="315" r:id="rId20"/>
    <p:sldId id="316" r:id="rId21"/>
    <p:sldId id="319" r:id="rId22"/>
    <p:sldId id="320" r:id="rId23"/>
    <p:sldId id="272" r:id="rId24"/>
    <p:sldId id="303" r:id="rId25"/>
    <p:sldId id="321" r:id="rId26"/>
    <p:sldId id="322" r:id="rId27"/>
    <p:sldId id="260" r:id="rId28"/>
    <p:sldId id="261" r:id="rId29"/>
    <p:sldId id="323" r:id="rId30"/>
    <p:sldId id="324" r:id="rId31"/>
    <p:sldId id="325" r:id="rId32"/>
    <p:sldId id="275" r:id="rId33"/>
    <p:sldId id="297" r:id="rId34"/>
    <p:sldId id="277" r:id="rId35"/>
    <p:sldId id="326" r:id="rId36"/>
    <p:sldId id="327" r:id="rId37"/>
    <p:sldId id="330" r:id="rId38"/>
    <p:sldId id="328" r:id="rId39"/>
    <p:sldId id="329" r:id="rId40"/>
    <p:sldId id="331" r:id="rId41"/>
    <p:sldId id="332" r:id="rId42"/>
    <p:sldId id="333" r:id="rId43"/>
    <p:sldId id="334" r:id="rId44"/>
    <p:sldId id="335" r:id="rId45"/>
    <p:sldId id="337" r:id="rId46"/>
    <p:sldId id="338" r:id="rId47"/>
    <p:sldId id="339" r:id="rId48"/>
    <p:sldId id="340" r:id="rId49"/>
    <p:sldId id="341" r:id="rId50"/>
    <p:sldId id="342" r:id="rId51"/>
    <p:sldId id="336" r:id="rId52"/>
    <p:sldId id="264" r:id="rId53"/>
    <p:sldId id="284" r:id="rId54"/>
    <p:sldId id="298" r:id="rId55"/>
    <p:sldId id="300" r:id="rId56"/>
    <p:sldId id="266" r:id="rId57"/>
    <p:sldId id="262" r:id="rId58"/>
    <p:sldId id="295" r:id="rId59"/>
    <p:sldId id="296" r:id="rId60"/>
    <p:sldId id="271" r:id="rId61"/>
    <p:sldId id="306" r:id="rId62"/>
    <p:sldId id="293" r:id="rId63"/>
    <p:sldId id="30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3971" autoAdjust="0"/>
  </p:normalViewPr>
  <p:slideViewPr>
    <p:cSldViewPr snapToGrid="0">
      <p:cViewPr varScale="1">
        <p:scale>
          <a:sx n="61" d="100"/>
          <a:sy n="61" d="100"/>
        </p:scale>
        <p:origin x="7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eriscommunity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Neo23x0/sigma/blob/master/contrib/sigma2elastalert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e-ddis.dk/cfcs/publikationer/Documents/Cybertruslen-mod-Danmark-2019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tre-attack.github.io/attack-navigator/enterprise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yberwardog.blogspot.com/2017/12/ready-to-hunt-first-show-me-your-data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vlpubs.nist.gov/nistpubs/SpecialPublications/NIST.SP.800-61r2.pdf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hyperlink" Target="https://www.securityweek.com/using-cyber-threat-intelligence-reduce-actors-opport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Neo23x0/sigma" TargetMode="External"/><Relationship Id="rId4" Type="http://schemas.openxmlformats.org/officeDocument/2006/relationships/hyperlink" Target="https://www.sans.org/reading-room/whitepapers/threats/creating-threat-profile-organization-3549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irst.org/education/csirt_services_framework_v2.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rt.dk/en/About_DKCERT/RFC2350" TargetMode="External"/><Relationship Id="rId2" Type="http://schemas.openxmlformats.org/officeDocument/2006/relationships/hyperlink" Target="https://www.ietf.org/rfc/rfc2350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8F26-4CC2-4C41-8278-B3E70E91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and everything else for good measure….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0E1B-9723-4E02-9110-6F1C303D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Aarhus business academy – 19/09/2019</a:t>
            </a:r>
          </a:p>
          <a:p>
            <a:r>
              <a:rPr lang="en-US" dirty="0"/>
              <a:t>David </a:t>
            </a:r>
            <a:r>
              <a:rPr lang="en-US" dirty="0" err="1"/>
              <a:t>Thejl</a:t>
            </a:r>
            <a:r>
              <a:rPr lang="en-US" dirty="0"/>
              <a:t>-Clayton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42FBC-3C30-45E6-AD53-686F1E63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AutoShape 2" descr="TheHive">
            <a:extLst>
              <a:ext uri="{FF2B5EF4-FFF2-40B4-BE49-F238E27FC236}">
                <a16:creationId xmlns:a16="http://schemas.microsoft.com/office/drawing/2014/main" id="{8B00BF2D-E358-4DCA-B5F7-2DE8D9D10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90D5-804E-433D-8095-A6674BB4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– Requirements?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B23F-2FF3-49E3-BC80-E08FA78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CSIRT will need some basic information from the reporter or alert to help classify and prioritize the event….</a:t>
            </a:r>
          </a:p>
          <a:p>
            <a:r>
              <a:rPr lang="en-US" dirty="0"/>
              <a:t>Do not reinvent the wheel!</a:t>
            </a:r>
          </a:p>
          <a:p>
            <a:r>
              <a:rPr lang="en-US" dirty="0"/>
              <a:t>Look to frameworks:</a:t>
            </a:r>
          </a:p>
          <a:p>
            <a:pPr lvl="1"/>
            <a:r>
              <a:rPr lang="en-US" dirty="0"/>
              <a:t>VERIS</a:t>
            </a:r>
          </a:p>
          <a:p>
            <a:pPr lvl="1"/>
            <a:r>
              <a:rPr lang="en-US" dirty="0"/>
              <a:t>STIX</a:t>
            </a:r>
          </a:p>
          <a:p>
            <a:endParaRPr lang="en-DK" dirty="0"/>
          </a:p>
        </p:txBody>
      </p:sp>
      <p:pic>
        <p:nvPicPr>
          <p:cNvPr id="4098" name="Picture 2" descr="Billedresultat for do not reinvent the wheel meme">
            <a:extLst>
              <a:ext uri="{FF2B5EF4-FFF2-40B4-BE49-F238E27FC236}">
                <a16:creationId xmlns:a16="http://schemas.microsoft.com/office/drawing/2014/main" id="{6CAAD943-6EAB-47C0-81B3-525D0126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962" y="2836125"/>
            <a:ext cx="2821304" cy="27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43B92-C8DE-44C8-8BE2-0BA99037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F40E-7214-4532-9B06-27127D5E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A5EB-FE28-4DB7-BA54-6444238E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Vocabulary for event recording and incident sharing</a:t>
            </a:r>
          </a:p>
          <a:p>
            <a:pPr marL="0" indent="0">
              <a:buNone/>
            </a:pPr>
            <a:r>
              <a:rPr lang="en-US" dirty="0"/>
              <a:t>Common language to describe an incident….</a:t>
            </a:r>
          </a:p>
          <a:p>
            <a:r>
              <a:rPr lang="en-US" dirty="0">
                <a:hlinkClick r:id="rId2"/>
              </a:rPr>
              <a:t>http://veriscommunity.net/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05336-C4EC-4C2D-98F8-396CB81B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CAF0-2511-4B07-8271-AD87DD89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fatigue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F3C-6B4E-41D6-A060-326FE3AB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detections is fun….. But remember to think of your CSIRT team….</a:t>
            </a:r>
          </a:p>
          <a:p>
            <a:r>
              <a:rPr lang="en-US" dirty="0"/>
              <a:t>Number of alerts per day?</a:t>
            </a:r>
          </a:p>
          <a:p>
            <a:r>
              <a:rPr lang="en-US" dirty="0"/>
              <a:t>Number of people on shift?</a:t>
            </a:r>
          </a:p>
          <a:p>
            <a:r>
              <a:rPr lang="en-US" dirty="0"/>
              <a:t>Profit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D784E-CE5C-4175-94F0-08660307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8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750-74CF-4228-9A38-B3489530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detour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B2F4-8543-470D-A126-7A36132CB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/>
          <a:lstStyle/>
          <a:p>
            <a:r>
              <a:rPr lang="en-US" dirty="0"/>
              <a:t>Detection rules need to be built on top of something right?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0D1A-61C5-4353-8065-09B3A9B4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923C-6969-42FC-904E-6629317C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Logging logging logging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5133D-B0E6-40F3-8D98-FDE6B102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573E2-D55F-4DD6-943E-022DC15CD5D0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4432940" y="4847876"/>
            <a:ext cx="1" cy="25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B8B8E-3F5D-47C3-A29F-D9E6A9934240}"/>
              </a:ext>
            </a:extLst>
          </p:cNvPr>
          <p:cNvCxnSpPr>
            <a:stCxn id="46" idx="6"/>
            <a:endCxn id="35" idx="1"/>
          </p:cNvCxnSpPr>
          <p:nvPr/>
        </p:nvCxnSpPr>
        <p:spPr>
          <a:xfrm>
            <a:off x="2106616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38AB4F-614D-43F5-8FA2-A7D444FDE059}"/>
              </a:ext>
            </a:extLst>
          </p:cNvPr>
          <p:cNvCxnSpPr/>
          <p:nvPr/>
        </p:nvCxnSpPr>
        <p:spPr>
          <a:xfrm>
            <a:off x="3484152" y="3638201"/>
            <a:ext cx="54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CBAF3-6776-4172-8DBB-576956E61923}"/>
              </a:ext>
            </a:extLst>
          </p:cNvPr>
          <p:cNvSpPr/>
          <p:nvPr/>
        </p:nvSpPr>
        <p:spPr>
          <a:xfrm>
            <a:off x="2655477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Ship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5BFEAA-52E9-4F7A-9E1F-6BD332E86247}"/>
              </a:ext>
            </a:extLst>
          </p:cNvPr>
          <p:cNvSpPr/>
          <p:nvPr/>
        </p:nvSpPr>
        <p:spPr>
          <a:xfrm>
            <a:off x="4018603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Normalize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F8F290-8BCE-4685-9F8F-536B8C6305C2}"/>
              </a:ext>
            </a:extLst>
          </p:cNvPr>
          <p:cNvSpPr/>
          <p:nvPr/>
        </p:nvSpPr>
        <p:spPr>
          <a:xfrm>
            <a:off x="5030124" y="2428526"/>
            <a:ext cx="828674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Enrich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71894-3E41-4592-9163-2B6618A4461A}"/>
              </a:ext>
            </a:extLst>
          </p:cNvPr>
          <p:cNvSpPr/>
          <p:nvPr/>
        </p:nvSpPr>
        <p:spPr>
          <a:xfrm>
            <a:off x="5990816" y="2428526"/>
            <a:ext cx="828675" cy="24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da-DK" sz="1400" dirty="0"/>
              <a:t>Transport</a:t>
            </a:r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8C03A11-6AD5-4ABC-9D98-86167D593BE6}"/>
              </a:ext>
            </a:extLst>
          </p:cNvPr>
          <p:cNvSpPr/>
          <p:nvPr/>
        </p:nvSpPr>
        <p:spPr>
          <a:xfrm>
            <a:off x="7768279" y="1677639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Storage</a:t>
            </a:r>
            <a:endParaRPr lang="en-US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058F8D-293B-4E8C-BED3-165DAF823116}"/>
              </a:ext>
            </a:extLst>
          </p:cNvPr>
          <p:cNvSpPr/>
          <p:nvPr/>
        </p:nvSpPr>
        <p:spPr>
          <a:xfrm>
            <a:off x="9339386" y="2601474"/>
            <a:ext cx="1161325" cy="124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Query/Visualize</a:t>
            </a:r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DFFEB6-822D-41D1-81BD-3421C4B6CC12}"/>
              </a:ext>
            </a:extLst>
          </p:cNvPr>
          <p:cNvSpPr/>
          <p:nvPr/>
        </p:nvSpPr>
        <p:spPr>
          <a:xfrm>
            <a:off x="913401" y="3097031"/>
            <a:ext cx="1193215" cy="1082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Log Sources</a:t>
            </a:r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7A87EC-45A0-45A3-A745-8BC70EB1754D}"/>
              </a:ext>
            </a:extLst>
          </p:cNvPr>
          <p:cNvSpPr/>
          <p:nvPr/>
        </p:nvSpPr>
        <p:spPr>
          <a:xfrm>
            <a:off x="3895811" y="5101472"/>
            <a:ext cx="1074258" cy="693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Schema</a:t>
            </a:r>
            <a:endParaRPr lang="en-US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DCF2A1-0B22-431E-8388-FB2B0C3DCF07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V="1">
            <a:off x="6819491" y="2601474"/>
            <a:ext cx="1123530" cy="103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959D1A-ABD1-4FA8-9578-AE1DE4B6F024}"/>
              </a:ext>
            </a:extLst>
          </p:cNvPr>
          <p:cNvCxnSpPr>
            <a:cxnSpLocks/>
            <a:stCxn id="45" idx="1"/>
            <a:endCxn id="44" idx="6"/>
          </p:cNvCxnSpPr>
          <p:nvPr/>
        </p:nvCxnSpPr>
        <p:spPr>
          <a:xfrm flipH="1" flipV="1">
            <a:off x="8961494" y="2218809"/>
            <a:ext cx="547964" cy="56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BA9493-4C04-4690-ADBA-AFB94155F26F}"/>
              </a:ext>
            </a:extLst>
          </p:cNvPr>
          <p:cNvSpPr/>
          <p:nvPr/>
        </p:nvSpPr>
        <p:spPr>
          <a:xfrm>
            <a:off x="9327106" y="4697806"/>
            <a:ext cx="1222462" cy="991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Detection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313A8-AA9A-498A-980C-D0CA7925D15D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H="1" flipV="1">
            <a:off x="9920049" y="3843044"/>
            <a:ext cx="18288" cy="85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2DE2C6-4992-4E23-9AF4-AD83CF39292A}"/>
              </a:ext>
            </a:extLst>
          </p:cNvPr>
          <p:cNvCxnSpPr>
            <a:cxnSpLocks/>
          </p:cNvCxnSpPr>
          <p:nvPr/>
        </p:nvCxnSpPr>
        <p:spPr>
          <a:xfrm>
            <a:off x="4755693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1FEECC-5F6C-45A4-B4A9-D1DE210B129D}"/>
              </a:ext>
            </a:extLst>
          </p:cNvPr>
          <p:cNvCxnSpPr>
            <a:cxnSpLocks/>
          </p:cNvCxnSpPr>
          <p:nvPr/>
        </p:nvCxnSpPr>
        <p:spPr>
          <a:xfrm>
            <a:off x="5737149" y="3638201"/>
            <a:ext cx="2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27D-CC9C-4C92-A05C-C318C46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ElK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70BD-277B-45BC-BFA7-28A08A2E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Made up of the following components:-</a:t>
            </a:r>
          </a:p>
          <a:p>
            <a:pPr lvl="1"/>
            <a:r>
              <a:rPr lang="da-DK" dirty="0"/>
              <a:t>Filebeat – Log shipper</a:t>
            </a:r>
          </a:p>
          <a:p>
            <a:pPr lvl="1"/>
            <a:r>
              <a:rPr lang="da-DK" dirty="0"/>
              <a:t>Logstash – Parsing logs, transforming and transporting them</a:t>
            </a:r>
          </a:p>
          <a:p>
            <a:pPr lvl="1"/>
            <a:r>
              <a:rPr lang="da-DK" dirty="0"/>
              <a:t>Elasticsearch – Indexing and storing of data</a:t>
            </a:r>
          </a:p>
          <a:p>
            <a:pPr lvl="1"/>
            <a:r>
              <a:rPr lang="da-DK" dirty="0"/>
              <a:t>Kibana – Displaying data from Elasticsearch and querying it</a:t>
            </a:r>
          </a:p>
          <a:p>
            <a:r>
              <a:rPr lang="en-US" dirty="0"/>
              <a:t>Indexes on ingestion (sales </a:t>
            </a:r>
            <a:r>
              <a:rPr lang="en-US" dirty="0" err="1"/>
              <a:t>sales</a:t>
            </a:r>
            <a:r>
              <a:rPr lang="en-US" dirty="0"/>
              <a:t> sales)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C7FB-3219-488B-96BE-ACFF7288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Billedresultat for elasticsearch logo">
            <a:extLst>
              <a:ext uri="{FF2B5EF4-FFF2-40B4-BE49-F238E27FC236}">
                <a16:creationId xmlns:a16="http://schemas.microsoft.com/office/drawing/2014/main" id="{F849B41C-9828-4A48-A4F2-1D10D3D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31" y="549320"/>
            <a:ext cx="1678193" cy="16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5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671B0A-F882-4CB1-BFFF-320208C362B9}"/>
              </a:ext>
            </a:extLst>
          </p:cNvPr>
          <p:cNvGrpSpPr/>
          <p:nvPr/>
        </p:nvGrpSpPr>
        <p:grpSpPr>
          <a:xfrm>
            <a:off x="931689" y="1677639"/>
            <a:ext cx="9617879" cy="4117227"/>
            <a:chOff x="931689" y="1677639"/>
            <a:chExt cx="9617879" cy="41172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5DB8BE-4EC6-49AE-94C0-39BACA7680F8}"/>
                </a:ext>
              </a:extLst>
            </p:cNvPr>
            <p:cNvGrpSpPr/>
            <p:nvPr/>
          </p:nvGrpSpPr>
          <p:grpSpPr>
            <a:xfrm>
              <a:off x="931689" y="1677639"/>
              <a:ext cx="9587310" cy="4117227"/>
              <a:chOff x="399619" y="1769918"/>
              <a:chExt cx="9587310" cy="411722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133F268-3438-4C38-AC36-2CE81E9DFB78}"/>
                  </a:ext>
                </a:extLst>
              </p:cNvPr>
              <p:cNvCxnSpPr>
                <a:cxnSpLocks/>
                <a:stCxn id="14" idx="2"/>
                <a:endCxn id="20" idx="0"/>
              </p:cNvCxnSpPr>
              <p:nvPr/>
            </p:nvCxnSpPr>
            <p:spPr>
              <a:xfrm flipH="1">
                <a:off x="3919158" y="4940155"/>
                <a:ext cx="1" cy="253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F33FA33-468E-4CEC-82E8-367BB9AC2A58}"/>
                  </a:ext>
                </a:extLst>
              </p:cNvPr>
              <p:cNvGrpSpPr/>
              <p:nvPr/>
            </p:nvGrpSpPr>
            <p:grpSpPr>
              <a:xfrm>
                <a:off x="399619" y="1769918"/>
                <a:ext cx="9587310" cy="4117227"/>
                <a:chOff x="701623" y="2097088"/>
                <a:chExt cx="9587310" cy="4117227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98057C7-2A79-4454-9E01-FD855B4B56DA}"/>
                    </a:ext>
                  </a:extLst>
                </p:cNvPr>
                <p:cNvCxnSpPr>
                  <a:stCxn id="19" idx="6"/>
                  <a:endCxn id="13" idx="1"/>
                </p:cNvCxnSpPr>
                <p:nvPr/>
              </p:nvCxnSpPr>
              <p:spPr>
                <a:xfrm>
                  <a:off x="1894838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AAA150C-CA3A-45C8-9116-462D3EFD3596}"/>
                    </a:ext>
                  </a:extLst>
                </p:cNvPr>
                <p:cNvCxnSpPr/>
                <p:nvPr/>
              </p:nvCxnSpPr>
              <p:spPr>
                <a:xfrm>
                  <a:off x="3272374" y="4057650"/>
                  <a:ext cx="548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671F4E4-0EAD-4C2E-9268-D9988DB259CA}"/>
                    </a:ext>
                  </a:extLst>
                </p:cNvPr>
                <p:cNvGrpSpPr/>
                <p:nvPr/>
              </p:nvGrpSpPr>
              <p:grpSpPr>
                <a:xfrm>
                  <a:off x="701623" y="2097088"/>
                  <a:ext cx="9587310" cy="4117227"/>
                  <a:chOff x="701623" y="2097088"/>
                  <a:chExt cx="9587310" cy="4117227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A1AF1F1-C71E-4478-8CA4-72ED7E3DCD92}"/>
                      </a:ext>
                    </a:extLst>
                  </p:cNvPr>
                  <p:cNvSpPr/>
                  <p:nvPr/>
                </p:nvSpPr>
                <p:spPr>
                  <a:xfrm>
                    <a:off x="2443699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Ship</a:t>
                    </a:r>
                    <a:endParaRPr lang="en-US" sz="1400" dirty="0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045D017-55A9-4B82-A0F0-9BA02FECE20B}"/>
                      </a:ext>
                    </a:extLst>
                  </p:cNvPr>
                  <p:cNvSpPr/>
                  <p:nvPr/>
                </p:nvSpPr>
                <p:spPr>
                  <a:xfrm>
                    <a:off x="3806825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Normalize</a:t>
                    </a:r>
                    <a:endParaRPr lang="en-US" sz="1400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D0898A0-9A75-49AF-A4B8-91D3FC160FC2}"/>
                      </a:ext>
                    </a:extLst>
                  </p:cNvPr>
                  <p:cNvSpPr/>
                  <p:nvPr/>
                </p:nvSpPr>
                <p:spPr>
                  <a:xfrm>
                    <a:off x="4818346" y="2847975"/>
                    <a:ext cx="828674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Enrich</a:t>
                    </a:r>
                    <a:endParaRPr lang="en-US" sz="14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92821AA-B9AC-429C-AA73-F134BEB3D9F8}"/>
                      </a:ext>
                    </a:extLst>
                  </p:cNvPr>
                  <p:cNvSpPr/>
                  <p:nvPr/>
                </p:nvSpPr>
                <p:spPr>
                  <a:xfrm>
                    <a:off x="5779038" y="2847975"/>
                    <a:ext cx="828675" cy="241935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wordArtVert" rtlCol="0" anchor="ctr"/>
                  <a:lstStyle/>
                  <a:p>
                    <a:pPr algn="ctr"/>
                    <a:r>
                      <a:rPr lang="da-DK" sz="1400" dirty="0"/>
                      <a:t>Transport</a:t>
                    </a:r>
                    <a:endParaRPr lang="en-US" sz="1400" dirty="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E3E1D70-4D45-4253-A3E5-EA90CEF6EB9B}"/>
                      </a:ext>
                    </a:extLst>
                  </p:cNvPr>
                  <p:cNvSpPr/>
                  <p:nvPr/>
                </p:nvSpPr>
                <p:spPr>
                  <a:xfrm>
                    <a:off x="7556501" y="2097088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Storage</a:t>
                    </a:r>
                    <a:endParaRPr lang="en-US" sz="1400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2E01F8D-1C3D-4BEE-AEC8-55943C554CB4}"/>
                      </a:ext>
                    </a:extLst>
                  </p:cNvPr>
                  <p:cNvSpPr/>
                  <p:nvPr/>
                </p:nvSpPr>
                <p:spPr>
                  <a:xfrm>
                    <a:off x="9127608" y="3020923"/>
                    <a:ext cx="1161325" cy="124157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Query/Visualize</a:t>
                    </a:r>
                    <a:endParaRPr lang="en-US" sz="1400" dirty="0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03BF471-2756-49E3-B88A-7F69F7ED1B40}"/>
                      </a:ext>
                    </a:extLst>
                  </p:cNvPr>
                  <p:cNvSpPr/>
                  <p:nvPr/>
                </p:nvSpPr>
                <p:spPr>
                  <a:xfrm>
                    <a:off x="701623" y="3516480"/>
                    <a:ext cx="1193215" cy="108234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Log Sources</a:t>
                    </a:r>
                    <a:endParaRPr lang="en-US" sz="1400" dirty="0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A08B6CF-884A-4FDC-BD2D-D50373304022}"/>
                      </a:ext>
                    </a:extLst>
                  </p:cNvPr>
                  <p:cNvSpPr/>
                  <p:nvPr/>
                </p:nvSpPr>
                <p:spPr>
                  <a:xfrm>
                    <a:off x="3684033" y="5520921"/>
                    <a:ext cx="1074258" cy="69339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400" dirty="0"/>
                      <a:t>Schema</a:t>
                    </a:r>
                    <a:endParaRPr lang="en-US" sz="1400" dirty="0"/>
                  </a:p>
                </p:txBody>
              </p: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006A5DC-F6A3-44ED-B110-FE9BBF8D582F}"/>
                      </a:ext>
                    </a:extLst>
                  </p:cNvPr>
                  <p:cNvCxnSpPr>
                    <a:cxnSpLocks/>
                    <a:stCxn id="16" idx="3"/>
                    <a:endCxn id="17" idx="3"/>
                  </p:cNvCxnSpPr>
                  <p:nvPr/>
                </p:nvCxnSpPr>
                <p:spPr>
                  <a:xfrm flipV="1">
                    <a:off x="6607713" y="3020923"/>
                    <a:ext cx="1123530" cy="103672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6BED5D9E-F50F-4B39-A979-E0C28F7D6149}"/>
                      </a:ext>
                    </a:extLst>
                  </p:cNvPr>
                  <p:cNvCxnSpPr>
                    <a:cxnSpLocks/>
                    <a:stCxn id="18" idx="1"/>
                    <a:endCxn id="17" idx="5"/>
                  </p:cNvCxnSpPr>
                  <p:nvPr/>
                </p:nvCxnSpPr>
                <p:spPr>
                  <a:xfrm flipH="1" flipV="1">
                    <a:off x="8574974" y="3020923"/>
                    <a:ext cx="722706" cy="1818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E4122E-211B-47BE-831E-7976464734AA}"/>
                </a:ext>
              </a:extLst>
            </p:cNvPr>
            <p:cNvSpPr/>
            <p:nvPr/>
          </p:nvSpPr>
          <p:spPr>
            <a:xfrm>
              <a:off x="9327106" y="4697806"/>
              <a:ext cx="1222462" cy="9919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/>
                <a:t>Detection</a:t>
              </a:r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BEAE60-86AC-4730-B390-98FAB74EE5A0}"/>
                </a:ext>
              </a:extLst>
            </p:cNvPr>
            <p:cNvCxnSpPr>
              <a:cxnSpLocks/>
              <a:stCxn id="6" idx="0"/>
              <a:endCxn id="18" idx="4"/>
            </p:cNvCxnSpPr>
            <p:nvPr/>
          </p:nvCxnSpPr>
          <p:spPr>
            <a:xfrm flipV="1">
              <a:off x="9938337" y="3843044"/>
              <a:ext cx="0" cy="85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27D0D58-908E-4131-8254-407427787921}"/>
              </a:ext>
            </a:extLst>
          </p:cNvPr>
          <p:cNvSpPr txBox="1"/>
          <p:nvPr/>
        </p:nvSpPr>
        <p:spPr>
          <a:xfrm>
            <a:off x="2622974" y="1849477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Filebeat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714A8-A6AA-4A3D-9C73-813F2E5E1973}"/>
              </a:ext>
            </a:extLst>
          </p:cNvPr>
          <p:cNvSpPr txBox="1"/>
          <p:nvPr/>
        </p:nvSpPr>
        <p:spPr>
          <a:xfrm>
            <a:off x="5019542" y="18494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Logstash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FEC19-02EE-4C38-8FC0-72B8F7AFBB03}"/>
              </a:ext>
            </a:extLst>
          </p:cNvPr>
          <p:cNvSpPr txBox="1"/>
          <p:nvPr/>
        </p:nvSpPr>
        <p:spPr>
          <a:xfrm>
            <a:off x="7733370" y="1252321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ElasticSearch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41786-C4AF-40CB-AFEC-EF822A4EF6A2}"/>
              </a:ext>
            </a:extLst>
          </p:cNvPr>
          <p:cNvSpPr txBox="1"/>
          <p:nvPr/>
        </p:nvSpPr>
        <p:spPr>
          <a:xfrm>
            <a:off x="9536246" y="21616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Kibana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CE5A6-FC7F-493F-8C1C-D0D1FBB60B5E}"/>
              </a:ext>
            </a:extLst>
          </p:cNvPr>
          <p:cNvSpPr/>
          <p:nvPr/>
        </p:nvSpPr>
        <p:spPr>
          <a:xfrm>
            <a:off x="2507475" y="2218809"/>
            <a:ext cx="1193215" cy="2882663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ECDF7-FA55-48E3-B693-3DE8884DE7A3}"/>
              </a:ext>
            </a:extLst>
          </p:cNvPr>
          <p:cNvSpPr/>
          <p:nvPr/>
        </p:nvSpPr>
        <p:spPr>
          <a:xfrm>
            <a:off x="3816189" y="2218808"/>
            <a:ext cx="3234999" cy="2763739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35D974-535B-4CFC-A7E2-19BF70BA82B9}"/>
              </a:ext>
            </a:extLst>
          </p:cNvPr>
          <p:cNvSpPr/>
          <p:nvPr/>
        </p:nvSpPr>
        <p:spPr>
          <a:xfrm>
            <a:off x="7603822" y="1595535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D0362B-4A2F-4303-BBFC-F7A6C6EE005A}"/>
              </a:ext>
            </a:extLst>
          </p:cNvPr>
          <p:cNvSpPr/>
          <p:nvPr/>
        </p:nvSpPr>
        <p:spPr>
          <a:xfrm>
            <a:off x="9218272" y="2490166"/>
            <a:ext cx="1541438" cy="1501496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C8F2FF9-8906-45C6-870B-1CFE986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9" grpId="0" animBg="1"/>
      <p:bldP spid="30" grpId="0" animBg="1"/>
      <p:bldP spid="31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6FCF-4CEC-4783-9367-F73FC00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B74A-DFC3-4F5B-BEA0-BC920622D7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YELP…</a:t>
            </a:r>
          </a:p>
          <a:p>
            <a:r>
              <a:rPr lang="en-US" dirty="0"/>
              <a:t>Utilizes Elastic search API…</a:t>
            </a:r>
          </a:p>
          <a:p>
            <a:r>
              <a:rPr lang="en-US" dirty="0"/>
              <a:t>Built in Python…</a:t>
            </a:r>
          </a:p>
          <a:p>
            <a:pPr lvl="1"/>
            <a:r>
              <a:rPr lang="en-US" dirty="0"/>
              <a:t>Rules are built in YAML…</a:t>
            </a:r>
          </a:p>
          <a:p>
            <a:r>
              <a:rPr lang="en-US" dirty="0"/>
              <a:t>Modular rule design…</a:t>
            </a:r>
          </a:p>
          <a:p>
            <a:pPr lvl="1"/>
            <a:r>
              <a:rPr lang="en-US" dirty="0"/>
              <a:t>Monitor, Pattern, </a:t>
            </a:r>
            <a:r>
              <a:rPr lang="en-US" dirty="0" err="1"/>
              <a:t>Alerter</a:t>
            </a:r>
            <a:r>
              <a:rPr lang="en-US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1992-B64C-4B52-A5BC-30472D45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D40D1A0-8B37-47EA-80DC-921B94E3945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42774" y="2376345"/>
            <a:ext cx="6626238" cy="3216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name: MISP-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type: any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index: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-*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filter: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- query: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query_string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                  query: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misp.tags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: Feed-Alert"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alert: 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hivealerter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”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A9474E36-6E9A-4DC4-A72E-316365FC2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0" r="85078" b="42090"/>
          <a:stretch/>
        </p:blipFill>
        <p:spPr bwMode="auto">
          <a:xfrm>
            <a:off x="9457879" y="672212"/>
            <a:ext cx="1154349" cy="118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32F9-E0CD-442C-B62C-64F28CFF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ELAstalert – Even more goodness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E7D6-7E08-40DD-8B74-2448CBAC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Plenty of Rule types</a:t>
            </a:r>
          </a:p>
          <a:p>
            <a:pPr lvl="1"/>
            <a:r>
              <a:rPr lang="da-DK" dirty="0"/>
              <a:t>Any, Blacklist, Whitelist, Spike, etc etc</a:t>
            </a:r>
          </a:p>
          <a:p>
            <a:r>
              <a:rPr lang="da-DK" dirty="0"/>
              <a:t>Alerters</a:t>
            </a:r>
          </a:p>
          <a:p>
            <a:pPr lvl="1"/>
            <a:r>
              <a:rPr lang="da-DK" dirty="0"/>
              <a:t>Slack, MS Teams, The Hive, HTTP POST, etc etc</a:t>
            </a:r>
          </a:p>
          <a:p>
            <a:r>
              <a:rPr lang="da-DK" dirty="0"/>
              <a:t>Sigma rule translator...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384A6-C83F-4910-8182-8948182D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22BA-821C-4C28-8B1A-36750093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5E52-856F-4CCB-A3AE-6FA6C282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SIEM vendors/alerting products, have different schemas for building rules…</a:t>
            </a:r>
          </a:p>
          <a:p>
            <a:r>
              <a:rPr lang="en-US" dirty="0"/>
              <a:t>Generic language/Framework – DO NOT REINVENT THE WHEEL!</a:t>
            </a:r>
          </a:p>
          <a:p>
            <a:r>
              <a:rPr lang="en-US" dirty="0"/>
              <a:t>Open source translators</a:t>
            </a:r>
          </a:p>
          <a:p>
            <a:pPr lvl="1"/>
            <a:r>
              <a:rPr lang="en-US" dirty="0" err="1"/>
              <a:t>Elastalert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https://github.com/Neo23x0/sigma/blob/master/contrib/sigma2elastalert.py</a:t>
            </a:r>
            <a:endParaRPr lang="en-US" dirty="0"/>
          </a:p>
          <a:p>
            <a:endParaRPr lang="en-DK" dirty="0"/>
          </a:p>
        </p:txBody>
      </p:sp>
      <p:pic>
        <p:nvPicPr>
          <p:cNvPr id="5122" name="Picture 2" descr="sigma_logo">
            <a:extLst>
              <a:ext uri="{FF2B5EF4-FFF2-40B4-BE49-F238E27FC236}">
                <a16:creationId xmlns:a16="http://schemas.microsoft.com/office/drawing/2014/main" id="{9B1986C9-68B5-46F0-9259-5071ECB0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78" y="466119"/>
            <a:ext cx="36671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CE8D2-BC18-4C3F-AD7E-1937F209B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6C38-A121-49BA-95A4-7E78413E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8139-228A-4787-8062-7FA60558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 we will talk about the following stuff:-</a:t>
            </a:r>
          </a:p>
          <a:p>
            <a:r>
              <a:rPr lang="en-US" dirty="0"/>
              <a:t>Processes – CSIRT Services Framework 2.0</a:t>
            </a:r>
          </a:p>
          <a:p>
            <a:r>
              <a:rPr lang="en-US" dirty="0"/>
              <a:t>Frameworks – Cyber Kill Chain, NIST IR, MITRE</a:t>
            </a:r>
          </a:p>
          <a:p>
            <a:r>
              <a:rPr lang="en-US" dirty="0"/>
              <a:t>Tools – MISP, ELK stack, </a:t>
            </a:r>
            <a:r>
              <a:rPr lang="en-US" dirty="0" err="1"/>
              <a:t>ElastAlert</a:t>
            </a:r>
            <a:r>
              <a:rPr lang="en-US" dirty="0"/>
              <a:t>, The Hive, </a:t>
            </a:r>
            <a:r>
              <a:rPr lang="en-US" dirty="0" err="1"/>
              <a:t>elastimispstash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B290B-A9EA-4BD8-A6BE-BCACE28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562CA-5EC0-4651-9991-9E49A6E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where were we?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4EAE5-5258-431E-838E-ED27DB77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 2……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859C6-913F-4620-9055-F61A19A1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2 - </a:t>
            </a:r>
            <a:r>
              <a:rPr lang="en-US" dirty="0" err="1"/>
              <a:t>Reciept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2946400" y="254000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3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A71C-AAED-43A5-9D1E-0D0A2CB6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2 - Receipt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83E-88F5-453D-B65C-8FF77B10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triage</a:t>
            </a:r>
          </a:p>
          <a:p>
            <a:pPr lvl="1"/>
            <a:r>
              <a:rPr lang="en-US" dirty="0"/>
              <a:t>Reject false positives</a:t>
            </a:r>
          </a:p>
          <a:p>
            <a:pPr lvl="1"/>
            <a:r>
              <a:rPr lang="en-US" dirty="0"/>
              <a:t>Accept true positives</a:t>
            </a:r>
          </a:p>
          <a:p>
            <a:r>
              <a:rPr lang="en-US" dirty="0"/>
              <a:t>Correlate – Overlapping Asset? IOC? Command?</a:t>
            </a:r>
          </a:p>
          <a:p>
            <a:r>
              <a:rPr lang="en-US" dirty="0"/>
              <a:t>Apply categorization</a:t>
            </a:r>
          </a:p>
          <a:p>
            <a:pPr lvl="1"/>
            <a:r>
              <a:rPr lang="en-US" dirty="0"/>
              <a:t>VERIS</a:t>
            </a:r>
          </a:p>
          <a:p>
            <a:r>
              <a:rPr lang="en-US" dirty="0"/>
              <a:t>Apply prioritization?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580BE-1C4E-44C9-BFED-09FAFF4E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EB5C9-95AB-45EF-9A23-49D67037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15" y="169930"/>
            <a:ext cx="8229499" cy="58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03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D6A6-5BCC-4B1A-AEA7-EF5E6D85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Hive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A7EB-D889-4F8B-979E-018B5AF5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Incident response case management tool...</a:t>
            </a:r>
          </a:p>
          <a:p>
            <a:r>
              <a:rPr lang="da-DK" dirty="0"/>
              <a:t>Works with the concept of ”alerts” and ”cases” and ”observables”.</a:t>
            </a:r>
            <a:endParaRPr lang="en-US" dirty="0"/>
          </a:p>
          <a:p>
            <a:r>
              <a:rPr lang="en-US" dirty="0"/>
              <a:t>Observables (indicators) can be correlated based on:-</a:t>
            </a:r>
          </a:p>
          <a:p>
            <a:pPr lvl="1"/>
            <a:r>
              <a:rPr lang="en-US" dirty="0"/>
              <a:t>Previous cases…</a:t>
            </a:r>
          </a:p>
          <a:p>
            <a:pPr lvl="1"/>
            <a:r>
              <a:rPr lang="en-US" dirty="0"/>
              <a:t>Incoming alerts…</a:t>
            </a:r>
          </a:p>
          <a:p>
            <a:r>
              <a:rPr lang="en-US" dirty="0"/>
              <a:t>You can map your playbooks in as case templates…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CAA52-E4A0-497D-9E88-4B1B904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6" descr="https://github.com/TheHive-Project/TheHive/raw/master/images/thehive-logo.png">
            <a:extLst>
              <a:ext uri="{FF2B5EF4-FFF2-40B4-BE49-F238E27FC236}">
                <a16:creationId xmlns:a16="http://schemas.microsoft.com/office/drawing/2014/main" id="{6BF4932F-3B4B-456E-B8C0-6B339A042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50"/>
          <a:stretch/>
        </p:blipFill>
        <p:spPr bwMode="auto">
          <a:xfrm>
            <a:off x="9771888" y="431107"/>
            <a:ext cx="1011282" cy="13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0E8D-5C45-4CB0-98CE-FFF0969E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 – Receipt – Comms and contain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49C-E7A2-43FC-A963-57451732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your constituent is key here:-</a:t>
            </a:r>
          </a:p>
          <a:p>
            <a:pPr lvl="1"/>
            <a:r>
              <a:rPr lang="en-US" dirty="0"/>
              <a:t>Acknowledge – If alert has come from them</a:t>
            </a:r>
          </a:p>
          <a:p>
            <a:pPr lvl="1"/>
            <a:r>
              <a:rPr lang="en-US" dirty="0"/>
              <a:t>Inform – If an alert has come from detection</a:t>
            </a:r>
          </a:p>
          <a:p>
            <a:r>
              <a:rPr lang="en-US" dirty="0"/>
              <a:t>Containment options (CSIRT Mandate)</a:t>
            </a:r>
          </a:p>
          <a:p>
            <a:pPr lvl="1"/>
            <a:r>
              <a:rPr lang="en-US" dirty="0"/>
              <a:t>Block IOC’s / Observables</a:t>
            </a:r>
          </a:p>
          <a:p>
            <a:pPr lvl="1"/>
            <a:r>
              <a:rPr lang="en-US" dirty="0"/>
              <a:t>Kill machines connections</a:t>
            </a:r>
          </a:p>
          <a:p>
            <a:pPr lvl="1"/>
            <a:r>
              <a:rPr lang="en-US" dirty="0"/>
              <a:t>Lock out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0E6CD-1DE0-4911-85F6-80DB1507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9C308-8DA1-4492-94C2-89E987D7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Slight detour - Containment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5792F-D20D-432B-AD17-87C34787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Courses of action……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7E7C2-147F-4CD2-A43E-E74A92EC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8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339-0B1E-4B75-856F-1A0ABE01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E694-246D-4A41-8E60-AF732AB0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u="sng" dirty="0"/>
              <a:t>Discover – You gained an indicator, go search your logs for history of it</a:t>
            </a:r>
          </a:p>
          <a:p>
            <a:r>
              <a:rPr lang="da-DK" b="1" u="sng" dirty="0"/>
              <a:t>Detect – You gained an indicator, lets write a detection rule</a:t>
            </a:r>
          </a:p>
          <a:p>
            <a:r>
              <a:rPr lang="da-DK" b="1" u="sng" dirty="0"/>
              <a:t>Deny – Creating a firewall block rule, proxy filter, AV hash filter etc</a:t>
            </a:r>
          </a:p>
          <a:p>
            <a:r>
              <a:rPr lang="da-DK" dirty="0"/>
              <a:t>Disrupt – Makes the event fail as it is occuring, example could be IPS</a:t>
            </a:r>
          </a:p>
          <a:p>
            <a:r>
              <a:rPr lang="da-DK" dirty="0"/>
              <a:t>Degrade – Slow down the intrusion in progress, could be via bandwith throttling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5F85E-22B1-45AF-9649-E55D36A8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7CF0-73DB-4207-B0E2-77C3D4D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Courses of action –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E710-1CE9-40C3-9291-C6F6A7DC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Decieve – Make the intruder think the attack is successful, forwarding traffic towards a honeypot</a:t>
            </a:r>
          </a:p>
          <a:p>
            <a:r>
              <a:rPr lang="en-US" dirty="0"/>
              <a:t>Destroy – Offensive action against the intruder, arrest, physical destruction of property, hacking back (don’t do this)….!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F85F3-1151-49D3-8DC3-19343A21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3562CA-5EC0-4651-9991-9E49A6E5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where were we?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4EAE5-5258-431E-838E-ED27DB77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Stage 2……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DF104-677C-440A-AA03-82A746F8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A1A7-2484-404F-990B-888A91C5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incident response?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7FCD-703B-42BE-A567-E6CEF8E2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Center for Cyber Security (CFCS) yearly statement:-</a:t>
            </a:r>
          </a:p>
          <a:p>
            <a:pPr lvl="1"/>
            <a:r>
              <a:rPr lang="da-DK" dirty="0"/>
              <a:t>Truslen fra cyberspionage er MEGET HØJ.</a:t>
            </a:r>
          </a:p>
          <a:p>
            <a:pPr lvl="1"/>
            <a:r>
              <a:rPr lang="da-DK" dirty="0"/>
              <a:t>Truslen fra cyberkriminalitet er MEGET HØJ.</a:t>
            </a:r>
          </a:p>
          <a:p>
            <a:pPr lvl="1"/>
            <a:r>
              <a:rPr lang="en-US" dirty="0" err="1"/>
              <a:t>Truslen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cyberaktivisme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MIDDEL.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https://fe-ddis.dk/cfcs/publikationer/Documents/Cybertruslen-mod-Danmark-2019.pdf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4975-5C92-46CD-8F94-56E8F061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3 - Analysis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4877202" y="233680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89D2-5B6F-4336-BD5F-42C908C3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3 -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AB19-8180-4691-8379-B70EB1E7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collection:-</a:t>
            </a:r>
          </a:p>
          <a:p>
            <a:pPr lvl="1"/>
            <a:r>
              <a:rPr lang="en-US" dirty="0"/>
              <a:t>Gather artifacts – Binaries, memory images</a:t>
            </a:r>
          </a:p>
          <a:p>
            <a:pPr lvl="1"/>
            <a:r>
              <a:rPr lang="en-US" dirty="0"/>
              <a:t>Gather observables – URL’s, domain’s, checksums, IP’s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Initial analysis:-</a:t>
            </a:r>
          </a:p>
          <a:p>
            <a:pPr lvl="1"/>
            <a:r>
              <a:rPr lang="en-US" dirty="0"/>
              <a:t>Comparison with well known public and private repos for threat data</a:t>
            </a:r>
          </a:p>
          <a:p>
            <a:pPr lvl="2"/>
            <a:r>
              <a:rPr lang="en-US" dirty="0"/>
              <a:t>MISP – Public and private sharing</a:t>
            </a:r>
          </a:p>
          <a:p>
            <a:pPr lvl="2"/>
            <a:r>
              <a:rPr lang="en-US" dirty="0" err="1"/>
              <a:t>VirusTotal</a:t>
            </a:r>
            <a:r>
              <a:rPr lang="en-US" dirty="0"/>
              <a:t>, domain tools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11B7E-D763-4675-9EEF-67F510E5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36D-E551-46B8-B9B5-5FDFE0AD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Malware information sharing platform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ED13-4D25-4AC5-BBB4-4AF3B667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Intelligence Sharing Platform</a:t>
            </a:r>
          </a:p>
          <a:p>
            <a:pPr lvl="1"/>
            <a:r>
              <a:rPr lang="en-US" dirty="0"/>
              <a:t>Not just threat data!!</a:t>
            </a:r>
          </a:p>
          <a:p>
            <a:r>
              <a:rPr lang="en-US" dirty="0"/>
              <a:t>Developed by CIRCL in Luxembourg</a:t>
            </a:r>
          </a:p>
          <a:p>
            <a:pPr lvl="1"/>
            <a:r>
              <a:rPr lang="en-US" dirty="0"/>
              <a:t>Originally a NATO project…</a:t>
            </a:r>
          </a:p>
          <a:p>
            <a:r>
              <a:rPr lang="en-US" dirty="0"/>
              <a:t>MISP API</a:t>
            </a:r>
          </a:p>
          <a:p>
            <a:pPr lvl="1"/>
            <a:r>
              <a:rPr lang="en-US" dirty="0"/>
              <a:t>Used for automating lots of interesting things…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5802-9734-4E43-87A0-40417712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5" name="Picture 4" descr="Image result for MISP share your bloody">
            <a:extLst>
              <a:ext uri="{FF2B5EF4-FFF2-40B4-BE49-F238E27FC236}">
                <a16:creationId xmlns:a16="http://schemas.microsoft.com/office/drawing/2014/main" id="{B76F5F4C-18F7-404F-8826-296422B6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524" y="245061"/>
            <a:ext cx="1801407" cy="18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0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3B39-F9F7-4895-B392-CEA0E32E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- Example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890E9-B178-4F79-AED2-63EF2EB5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7" y="2014918"/>
            <a:ext cx="94678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465C-9A92-491C-9093-3DAD10CC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MISP – Courses of action...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8903-3A31-4A84-96A0-478FE83F4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Feed-Discover</a:t>
            </a:r>
          </a:p>
          <a:p>
            <a:pPr lvl="1"/>
            <a:r>
              <a:rPr lang="da-DK" dirty="0"/>
              <a:t>Go and out find this indicator in the entire log estate...</a:t>
            </a:r>
          </a:p>
          <a:p>
            <a:r>
              <a:rPr lang="da-DK" dirty="0"/>
              <a:t>Feed-Alert (Detect)</a:t>
            </a:r>
          </a:p>
          <a:p>
            <a:r>
              <a:rPr lang="da-DK" dirty="0"/>
              <a:t>Feed-Deny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1B091-49EB-4492-963D-CFEF643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AC87457-856A-4F50-A42E-1E86AE84B4E2}"/>
              </a:ext>
            </a:extLst>
          </p:cNvPr>
          <p:cNvGrpSpPr/>
          <p:nvPr/>
        </p:nvGrpSpPr>
        <p:grpSpPr>
          <a:xfrm>
            <a:off x="6019799" y="2249486"/>
            <a:ext cx="4777740" cy="3459480"/>
            <a:chOff x="6352773" y="2249486"/>
            <a:chExt cx="4777740" cy="345948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073B33-5DA6-4603-A875-B727E29965CD}"/>
                </a:ext>
              </a:extLst>
            </p:cNvPr>
            <p:cNvGrpSpPr/>
            <p:nvPr/>
          </p:nvGrpSpPr>
          <p:grpSpPr>
            <a:xfrm>
              <a:off x="6352773" y="2249486"/>
              <a:ext cx="4777740" cy="3459480"/>
              <a:chOff x="6377940" y="2153318"/>
              <a:chExt cx="4777740" cy="34594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B20F61-88F4-488C-A5DE-B83A3CCD4BF3}"/>
                  </a:ext>
                </a:extLst>
              </p:cNvPr>
              <p:cNvSpPr/>
              <p:nvPr/>
            </p:nvSpPr>
            <p:spPr>
              <a:xfrm>
                <a:off x="6377940" y="2153318"/>
                <a:ext cx="4777740" cy="34594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50" name="Picture 2" descr="Billedresultat for pihole logo">
                <a:extLst>
                  <a:ext uri="{FF2B5EF4-FFF2-40B4-BE49-F238E27FC236}">
                    <a16:creationId xmlns:a16="http://schemas.microsoft.com/office/drawing/2014/main" id="{413EDC7E-C8E1-4D36-A584-A000347D3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4573" y="4683403"/>
                <a:ext cx="380038" cy="559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Billedresultat for misp logo">
                <a:extLst>
                  <a:ext uri="{FF2B5EF4-FFF2-40B4-BE49-F238E27FC236}">
                    <a16:creationId xmlns:a16="http://schemas.microsoft.com/office/drawing/2014/main" id="{8D606976-2B2A-4221-8EE9-F3796D0EDD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1948" y="2330079"/>
                <a:ext cx="1029137" cy="754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Billedresultat for squid proxy logo">
                <a:extLst>
                  <a:ext uri="{FF2B5EF4-FFF2-40B4-BE49-F238E27FC236}">
                    <a16:creationId xmlns:a16="http://schemas.microsoft.com/office/drawing/2014/main" id="{9F0BAF36-3E9C-4D42-ADBB-429736A03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763"/>
              <a:stretch/>
            </p:blipFill>
            <p:spPr bwMode="auto">
              <a:xfrm>
                <a:off x="7040849" y="4721503"/>
                <a:ext cx="760477" cy="5820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 descr="Billedresultat for elasticsearch logo">
                <a:extLst>
                  <a:ext uri="{FF2B5EF4-FFF2-40B4-BE49-F238E27FC236}">
                    <a16:creationId xmlns:a16="http://schemas.microsoft.com/office/drawing/2014/main" id="{CFBC3AC0-A7A1-4FA7-A73F-DAE947915F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0559" y="4523138"/>
                <a:ext cx="760477" cy="757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82F63-959E-4C05-A9F4-454E8F6AA01E}"/>
                  </a:ext>
                </a:extLst>
              </p:cNvPr>
              <p:cNvSpPr txBox="1"/>
              <p:nvPr/>
            </p:nvSpPr>
            <p:spPr>
              <a:xfrm>
                <a:off x="7745378" y="3105388"/>
                <a:ext cx="1563654" cy="2616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endPara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863CC3FF-910C-435D-9213-B54359FAA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520" r="85078" b="42090"/>
              <a:stretch/>
            </p:blipFill>
            <p:spPr bwMode="auto">
              <a:xfrm>
                <a:off x="9636642" y="4308451"/>
                <a:ext cx="1189672" cy="1222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D1002708-BE61-473A-8E4E-988E9A4AE4D4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V="1">
                <a:off x="7120566" y="3236193"/>
                <a:ext cx="624813" cy="13719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D4B8023-C6A8-4AC3-8E31-FFC43ED11406}"/>
                  </a:ext>
                </a:extLst>
              </p:cNvPr>
              <p:cNvCxnSpPr>
                <a:cxnSpLocks/>
                <a:stCxn id="2058" idx="1"/>
              </p:cNvCxnSpPr>
              <p:nvPr/>
            </p:nvCxnSpPr>
            <p:spPr>
              <a:xfrm flipH="1">
                <a:off x="8971327" y="4919780"/>
                <a:ext cx="6653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B05DD3FE-36FA-4803-999E-9827419EC6C5}"/>
                  </a:ext>
                </a:extLst>
              </p:cNvPr>
              <p:cNvCxnSpPr>
                <a:cxnSpLocks/>
                <a:stCxn id="9" idx="3"/>
                <a:endCxn id="2058" idx="0"/>
              </p:cNvCxnSpPr>
              <p:nvPr/>
            </p:nvCxnSpPr>
            <p:spPr>
              <a:xfrm>
                <a:off x="9309032" y="3236193"/>
                <a:ext cx="922446" cy="107225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0AFE4A-1701-40B4-9FCA-ACC810954CD2}"/>
                </a:ext>
              </a:extLst>
            </p:cNvPr>
            <p:cNvSpPr txBox="1"/>
            <p:nvPr/>
          </p:nvSpPr>
          <p:spPr>
            <a:xfrm>
              <a:off x="10173821" y="3717211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Discover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744CD-5E14-4831-9830-133B6306BF2D}"/>
                </a:ext>
              </a:extLst>
            </p:cNvPr>
            <p:cNvSpPr txBox="1"/>
            <p:nvPr/>
          </p:nvSpPr>
          <p:spPr>
            <a:xfrm>
              <a:off x="10169984" y="391225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7244E7-A083-41F2-96EC-671DC1C477A3}"/>
                </a:ext>
              </a:extLst>
            </p:cNvPr>
            <p:cNvSpPr txBox="1"/>
            <p:nvPr/>
          </p:nvSpPr>
          <p:spPr>
            <a:xfrm>
              <a:off x="7042649" y="3912257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06A4-13EE-4657-B35D-587025C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– </a:t>
            </a:r>
            <a:r>
              <a:rPr lang="en-US" dirty="0" err="1"/>
              <a:t>AnALYSIS</a:t>
            </a:r>
            <a:r>
              <a:rPr lang="en-US" dirty="0"/>
              <a:t> – Comms and Contain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788C-16B4-4F92-98BC-5B2039E8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with your constituent is key here:-</a:t>
            </a:r>
          </a:p>
          <a:p>
            <a:pPr lvl="1"/>
            <a:r>
              <a:rPr lang="en-US" dirty="0"/>
              <a:t>Do I need more info from them? E.g. Original phishing mail?</a:t>
            </a:r>
          </a:p>
          <a:p>
            <a:pPr lvl="2"/>
            <a:r>
              <a:rPr lang="en-US" dirty="0"/>
              <a:t>RFI Process</a:t>
            </a:r>
          </a:p>
          <a:p>
            <a:pPr lvl="1"/>
            <a:r>
              <a:rPr lang="en-US" dirty="0"/>
              <a:t>Inform – Update on case progress – Depending on priority</a:t>
            </a:r>
          </a:p>
          <a:p>
            <a:r>
              <a:rPr lang="en-US" dirty="0"/>
              <a:t>Containment options (CSIRT Mandate)</a:t>
            </a:r>
          </a:p>
          <a:p>
            <a:pPr lvl="1"/>
            <a:r>
              <a:rPr lang="en-US" dirty="0"/>
              <a:t>Block IOC’s / Observables</a:t>
            </a:r>
          </a:p>
          <a:p>
            <a:pPr lvl="1"/>
            <a:r>
              <a:rPr lang="en-US" dirty="0"/>
              <a:t>Kill machines connections</a:t>
            </a:r>
          </a:p>
          <a:p>
            <a:pPr lvl="1"/>
            <a:r>
              <a:rPr lang="en-US" dirty="0"/>
              <a:t>Lock out users</a:t>
            </a:r>
          </a:p>
          <a:p>
            <a:pPr lvl="1"/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4219E-971D-46BA-B58A-B8506940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2419-D41A-4291-A401-200F05C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3.1 – Further Analysis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6207-573F-4656-AD9E-30770394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Observables are subjected to heavier analysis:-</a:t>
            </a:r>
          </a:p>
          <a:p>
            <a:pPr lvl="1"/>
            <a:r>
              <a:rPr lang="en-US" dirty="0"/>
              <a:t>Sandboxing</a:t>
            </a:r>
          </a:p>
          <a:p>
            <a:pPr lvl="1"/>
            <a:r>
              <a:rPr lang="en-US" dirty="0"/>
              <a:t>Static analysis – Memory analysis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Request for assistance – Other CSIRT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07286-D14C-43C6-ACC8-094C24EF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FFB5-D8DA-4781-98BD-4AB38971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GRR - Google rapid response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A657-963D-4B64-BBD7-CD2DA285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python</a:t>
            </a:r>
          </a:p>
          <a:p>
            <a:r>
              <a:rPr lang="en-US" dirty="0"/>
              <a:t>Agents installed on endpoints</a:t>
            </a:r>
          </a:p>
          <a:p>
            <a:r>
              <a:rPr lang="en-US" dirty="0"/>
              <a:t>Used for gathering forensic data</a:t>
            </a:r>
          </a:p>
          <a:p>
            <a:pPr lvl="2"/>
            <a:r>
              <a:rPr lang="en-US" dirty="0"/>
              <a:t>Obtaining current network configuration</a:t>
            </a:r>
          </a:p>
          <a:p>
            <a:pPr lvl="2"/>
            <a:r>
              <a:rPr lang="en-US" dirty="0"/>
              <a:t>Retrieving artifacts for further analysis</a:t>
            </a:r>
            <a:endParaRPr lang="en-DK" dirty="0"/>
          </a:p>
        </p:txBody>
      </p:sp>
      <p:pic>
        <p:nvPicPr>
          <p:cNvPr id="6146" name="Picture 2" descr="Billedresultat for grr google">
            <a:extLst>
              <a:ext uri="{FF2B5EF4-FFF2-40B4-BE49-F238E27FC236}">
                <a16:creationId xmlns:a16="http://schemas.microsoft.com/office/drawing/2014/main" id="{FF329D29-3F9E-4D93-B94A-36B1C667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430" y="466119"/>
            <a:ext cx="4762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5E457-449B-47A7-B160-7CC4677A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4 - Response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6875357" y="2296160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4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D165-C43B-44F5-ADDF-E659B29C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4 - Response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2E8B-DE0A-42C0-9780-48E33E6C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input from analysis stages and combined with impact and priority, the CSIRT will communicate with their constituent and decide on a response plan to activate:-</a:t>
            </a:r>
          </a:p>
          <a:p>
            <a:r>
              <a:rPr lang="en-US" dirty="0"/>
              <a:t>Containment actions</a:t>
            </a:r>
          </a:p>
          <a:p>
            <a:r>
              <a:rPr lang="en-US" dirty="0"/>
              <a:t>Recovery actions:-</a:t>
            </a:r>
          </a:p>
          <a:p>
            <a:pPr lvl="1"/>
            <a:r>
              <a:rPr lang="en-US" dirty="0"/>
              <a:t>Reimage endpoints</a:t>
            </a:r>
          </a:p>
          <a:p>
            <a:pPr lvl="1"/>
            <a:r>
              <a:rPr lang="en-US" dirty="0"/>
              <a:t>Rebuild services</a:t>
            </a:r>
          </a:p>
          <a:p>
            <a:pPr lvl="1"/>
            <a:r>
              <a:rPr lang="en-US" dirty="0"/>
              <a:t>Rebuild AD?!?!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7060-CB24-4558-98F7-E682228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0B1E-3E33-4634-B172-E5BA661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threat?</a:t>
            </a:r>
            <a:endParaRPr lang="en-DK" dirty="0"/>
          </a:p>
        </p:txBody>
      </p:sp>
      <p:pic>
        <p:nvPicPr>
          <p:cNvPr id="1026" name="Picture 2" descr="Threat">
            <a:extLst>
              <a:ext uri="{FF2B5EF4-FFF2-40B4-BE49-F238E27FC236}">
                <a16:creationId xmlns:a16="http://schemas.microsoft.com/office/drawing/2014/main" id="{9162D9DA-6794-4C60-B3E1-11E18492773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6717" y="2249488"/>
            <a:ext cx="376777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6FC29D-76C3-4B41-A701-3FA04FEAD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Intent: Do they have reasons to target you? Competitor? </a:t>
            </a:r>
          </a:p>
          <a:p>
            <a:r>
              <a:rPr lang="en-US" dirty="0"/>
              <a:t>Capability: Do they have the tooling and skills to carry it through?</a:t>
            </a:r>
          </a:p>
          <a:p>
            <a:r>
              <a:rPr lang="en-US" dirty="0"/>
              <a:t>Opportunity: Will they get the opening they need?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07F8-00A7-4C77-AD80-CB974A3B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3F3B3-402F-4E0D-A984-9532642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28581A-F540-409D-B000-A5595C11CF93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E0500A-DDFD-4821-94A3-EE043806632D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145294-70F0-40CB-9DA0-26D334356078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38F4DF-4F8F-4099-BDA7-4975F577EC4F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511A58-4920-4683-AC71-43112D8D21CF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066C00-532D-4261-8227-B3A58B9C8D58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01CDD8-FCA9-4C41-AB03-17E15D31A78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FF678B-8EA1-4191-9FD2-F33DE3E0B62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67B666-4791-4F9D-A0C6-110FD86AE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BDC5C9-DDDC-4E1C-B8D8-18FC82592AA8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5332D-970F-40AA-8EA7-F25651C59C6B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A5DB16-1247-4C0B-B7B9-0DDB9C102C3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178979-3C73-41E4-8A08-400D70A32EEF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1A85A7-5CDA-48CC-9458-60A3C16B4605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C089FE-B06E-470E-9608-53D510890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1F5F5-26C3-48BD-BAE6-5D6F375899E6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76A80-1C5E-4E28-8E67-188C59CAEA18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49CC5D-80EF-4F75-BC9F-B3322764BBCC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E6810-C90B-4216-9A5B-1D58D5035527}"/>
              </a:ext>
            </a:extLst>
          </p:cNvPr>
          <p:cNvSpPr/>
          <p:nvPr/>
        </p:nvSpPr>
        <p:spPr>
          <a:xfrm>
            <a:off x="9057577" y="2252535"/>
            <a:ext cx="2351328" cy="34137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01C8704-FF29-46A8-B20C-0FD723A4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8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F50-B2EC-403C-A556-6F04F686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090-A826-4B16-9CF8-835DB335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the response plan is carried out… The CSIRT’s role is not over…</a:t>
            </a:r>
          </a:p>
          <a:p>
            <a:pPr marL="0" indent="0">
              <a:buNone/>
            </a:pPr>
            <a:r>
              <a:rPr lang="en-US" dirty="0"/>
              <a:t>Now we must report:-</a:t>
            </a:r>
          </a:p>
          <a:p>
            <a:r>
              <a:rPr lang="en-US" dirty="0"/>
              <a:t>Containment actions taken by CSIRT</a:t>
            </a:r>
          </a:p>
          <a:p>
            <a:r>
              <a:rPr lang="en-US" dirty="0"/>
              <a:t>Incident recording – VERIS</a:t>
            </a:r>
          </a:p>
          <a:p>
            <a:r>
              <a:rPr lang="en-US" dirty="0"/>
              <a:t>Lessons learned</a:t>
            </a:r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C86-CFEF-45EE-BEF9-8793CC6D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F50-B2EC-403C-A556-6F04F686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– Reporting</a:t>
            </a:r>
            <a:endParaRPr lang="en-DK" dirty="0"/>
          </a:p>
        </p:txBody>
      </p:sp>
      <p:pic>
        <p:nvPicPr>
          <p:cNvPr id="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2B5394A7-CA12-4C25-A5E1-64DE0AA5B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53" y="2097088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5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556-CF61-47B7-815D-1AA1C6EC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– Reporting – Lessons Learned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88E1-8DF0-40E7-8FEB-A8880BC1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CSIRT normally gets to see quite a lot of interesting holes and design flaws…</a:t>
            </a:r>
          </a:p>
          <a:p>
            <a:r>
              <a:rPr lang="en-US" dirty="0"/>
              <a:t>Root cause analysis</a:t>
            </a:r>
          </a:p>
          <a:p>
            <a:r>
              <a:rPr lang="en-US" dirty="0"/>
              <a:t>How can we help improve things?</a:t>
            </a:r>
          </a:p>
          <a:p>
            <a:pPr lvl="1"/>
            <a:r>
              <a:rPr lang="en-US" dirty="0"/>
              <a:t>Architectural improvements</a:t>
            </a:r>
          </a:p>
          <a:p>
            <a:pPr lvl="1"/>
            <a:r>
              <a:rPr lang="en-US" dirty="0"/>
              <a:t>Improve processes – E.g. vulnerability handling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8B92F-427C-4828-B215-C74BF774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AA0B-7AC8-44C4-BF26-0EF39F32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5 - Reporting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64FD-88BE-4CE4-AA42-AB8D96E4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Management question: “CSIRT, how many times were we hit by Ransomware last year?”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“How many times have we seen Exim exploited in our DMZ?”</a:t>
            </a:r>
          </a:p>
          <a:p>
            <a:r>
              <a:rPr lang="en-US" dirty="0"/>
              <a:t>Metrics, metrics, metrics - VERIS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8A40-5612-45A0-BBDF-EF5F9A42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4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F442-765A-4634-8BBE-490AE0F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 vs Kill Chain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5977-A520-4F4D-979A-B50C1683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Ongoing debate in some circles:-</a:t>
            </a:r>
          </a:p>
          <a:p>
            <a:r>
              <a:rPr lang="en-US" dirty="0"/>
              <a:t>MITRE – Great at describing techniques and locking you into specific attack types, downside is it is very much a post exploitation framework</a:t>
            </a:r>
          </a:p>
          <a:p>
            <a:r>
              <a:rPr lang="en-US" dirty="0"/>
              <a:t>Kill Chain – Room for your own interpretation, can be used to describe complex intrusions by chaining multiple kill chains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0D77A-6659-452C-A52A-559966FD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61C2-0EDA-4940-917C-70EF5D8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</a:t>
            </a:r>
            <a:r>
              <a:rPr lang="en-US" dirty="0" err="1"/>
              <a:t>Att&amp;ck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E30D-B272-40ED-8863-554A693B9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used for:-</a:t>
            </a:r>
          </a:p>
          <a:p>
            <a:r>
              <a:rPr lang="en-US" dirty="0"/>
              <a:t>Intrusion analysis and reporting</a:t>
            </a:r>
          </a:p>
          <a:p>
            <a:r>
              <a:rPr lang="en-US" dirty="0"/>
              <a:t>Building detections</a:t>
            </a:r>
          </a:p>
          <a:p>
            <a:r>
              <a:rPr lang="en-US" dirty="0"/>
              <a:t>Judging detection capabilities and maturity</a:t>
            </a:r>
          </a:p>
          <a:p>
            <a:r>
              <a:rPr lang="en-US" dirty="0"/>
              <a:t>Threat Intelligence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CEA25D-1FA7-4261-BFB5-8164A0F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852978"/>
            <a:ext cx="51339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50C579-3676-41AC-A213-22930F33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46B9-7016-434D-B46D-9C7772C5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Mitre</a:t>
            </a:r>
            <a:r>
              <a:rPr lang="en-US" dirty="0"/>
              <a:t> </a:t>
            </a:r>
            <a:r>
              <a:rPr lang="en-US" dirty="0" err="1"/>
              <a:t>Att&amp;ck</a:t>
            </a:r>
            <a:r>
              <a:rPr lang="en-US" dirty="0"/>
              <a:t> Navigator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B1114-91B5-43EE-99FE-664AB6425E11}"/>
              </a:ext>
            </a:extLst>
          </p:cNvPr>
          <p:cNvSpPr/>
          <p:nvPr/>
        </p:nvSpPr>
        <p:spPr>
          <a:xfrm>
            <a:off x="3277760" y="3244334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https://mitre-attack.github.io/attack-navigator/enterprise/</a:t>
            </a: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8068A-DC4F-4D5C-8B25-485F9F58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98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A39F-0FBC-4F15-8816-9DAD8B5A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D6E7-9D64-4ED5-BA0E-FBFF65CC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capability and maturity:-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https://cyberwardog.blogspot.com/2017/12/ready-to-hunt-first-show-me-your-data.html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9779A-3705-4B5B-B9AB-9305B8B5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6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44DF-DA5D-4685-B758-DC2947AC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Kill Chain</a:t>
            </a:r>
            <a:endParaRPr lang="en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E76F6-474E-4F0E-BCBD-B2E0BC760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Lockheed Martin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describe the intrusion in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combined with diamond model for real intrusion analysis fun!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“chained together”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get complex with too much room for interpretation!</a:t>
            </a:r>
            <a:endParaRPr lang="en-DK" dirty="0"/>
          </a:p>
        </p:txBody>
      </p:sp>
      <p:pic>
        <p:nvPicPr>
          <p:cNvPr id="4" name="Picture 4" descr="the Cyber Kill ChainÂ®">
            <a:extLst>
              <a:ext uri="{FF2B5EF4-FFF2-40B4-BE49-F238E27FC236}">
                <a16:creationId xmlns:a16="http://schemas.microsoft.com/office/drawing/2014/main" id="{64096DD6-AD06-42B0-84C8-51D4F57A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45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7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3A09-663A-4D41-ADBC-218E55B4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  <a:endParaRPr lang="en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58189-824E-40D6-AF04-629077DA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is within the organizations influence:</a:t>
            </a:r>
          </a:p>
          <a:p>
            <a:pPr lvl="1"/>
            <a:r>
              <a:rPr lang="en-US" dirty="0"/>
              <a:t>Public facing vulnerabilities</a:t>
            </a:r>
          </a:p>
          <a:p>
            <a:pPr lvl="1"/>
            <a:r>
              <a:rPr lang="en-US" dirty="0"/>
              <a:t>Technical or design flaws (architecture)</a:t>
            </a:r>
          </a:p>
          <a:p>
            <a:pPr lvl="1"/>
            <a:r>
              <a:rPr lang="en-US" dirty="0"/>
              <a:t>User awareness</a:t>
            </a:r>
          </a:p>
          <a:p>
            <a:r>
              <a:rPr lang="en-US" dirty="0"/>
              <a:t>NIST IR Preparation stage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66E98-CD84-4F2A-A64B-D640301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Billedresultat for opportunity meme">
            <a:extLst>
              <a:ext uri="{FF2B5EF4-FFF2-40B4-BE49-F238E27FC236}">
                <a16:creationId xmlns:a16="http://schemas.microsoft.com/office/drawing/2014/main" id="{F8AAB584-3B61-4F85-9C1B-8BE6326E8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42" y="3296103"/>
            <a:ext cx="4091965" cy="22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3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1ADDFD-8B0D-4975-B897-415AEA1E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Lifecycle</a:t>
            </a:r>
            <a:endParaRPr lang="en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81ADF-1603-449C-990A-F5299882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1724647"/>
            <a:ext cx="8696331" cy="4161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3B715-1158-4DBB-A6FA-A174A619B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1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9A7AF-8ABC-4EC4-A874-1AD24342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 – So that was the process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0D9D-A133-4861-A50A-1BE70F96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Lets try it out shall we?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7015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- Qbot early stages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A user recieves a mail reply as part of a previous mail correspondance with a friend. The new reply has a OneDrive link inside, they click on the link which retrieves a ZIP file to their machine. They unzip the file and it contains a file with a double extension, helpguide.docx.vbs. The file is shown by Windows to be a docx, so the user opens the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E779C5-D5B7-438F-92A7-E38C56D5DB12}"/>
              </a:ext>
            </a:extLst>
          </p:cNvPr>
          <p:cNvSpPr/>
          <p:nvPr/>
        </p:nvSpPr>
        <p:spPr>
          <a:xfrm>
            <a:off x="6400800" y="1576873"/>
            <a:ext cx="4264089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A86-A14F-4095-ACDF-7112C437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Example – Qbot early stages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2BBEB-73E8-4D67-81C1-4B8DE0F05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152577-221C-45E7-AD0D-041023E399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65559"/>
            <a:ext cx="9373591" cy="24512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325B-AF46-4D80-98C7-D3CCCC75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7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The file was actually a VBS script, which when executed retrieved some information from WMI about the OS version, AV engine etc. It then attempted to retrieve, via BITS, second stage malware from 3 different domains, which all failed due to intelligence in the proxy filter.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3E85-F19C-4474-AC23-C0FA08280F65}"/>
              </a:ext>
            </a:extLst>
          </p:cNvPr>
          <p:cNvSpPr/>
          <p:nvPr/>
        </p:nvSpPr>
        <p:spPr>
          <a:xfrm>
            <a:off x="1035699" y="1576873"/>
            <a:ext cx="5365102" cy="2659225"/>
          </a:xfrm>
          <a:prstGeom prst="rect">
            <a:avLst/>
          </a:prstGeom>
          <a:solidFill>
            <a:schemeClr val="bg2">
              <a:lumMod val="75000"/>
              <a:lumOff val="25000"/>
              <a:alpha val="66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e Cyber Kill ChainÂ®">
            <a:extLst>
              <a:ext uri="{FF2B5EF4-FFF2-40B4-BE49-F238E27FC236}">
                <a16:creationId xmlns:a16="http://schemas.microsoft.com/office/drawing/2014/main" id="{0533AD2D-CBF6-4203-B163-53B02D210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70" y="264623"/>
            <a:ext cx="5429250" cy="63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2A0EF9-1F06-4782-8B38-409CDFC0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1060BE-7B93-402E-93DB-65462E5B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05" y="609601"/>
            <a:ext cx="3856037" cy="1639884"/>
          </a:xfrm>
        </p:spPr>
        <p:txBody>
          <a:bodyPr anchor="t"/>
          <a:lstStyle/>
          <a:p>
            <a:r>
              <a:rPr lang="en-US" dirty="0"/>
              <a:t>Kill Chain mapping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79D70-3EE2-4474-9998-775DAF0E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4105" y="1198419"/>
            <a:ext cx="3856037" cy="4592782"/>
          </a:xfrm>
        </p:spPr>
        <p:txBody>
          <a:bodyPr>
            <a:normAutofit/>
          </a:bodyPr>
          <a:lstStyle/>
          <a:p>
            <a:r>
              <a:rPr lang="da-DK" sz="2000" b="1" dirty="0"/>
              <a:t>Recon</a:t>
            </a:r>
            <a:r>
              <a:rPr lang="da-DK" sz="2000" dirty="0"/>
              <a:t> </a:t>
            </a:r>
            <a:r>
              <a:rPr lang="da-DK" dirty="0"/>
              <a:t>– Previous user mail compromise</a:t>
            </a:r>
          </a:p>
          <a:p>
            <a:r>
              <a:rPr lang="da-DK" sz="1800" b="1" dirty="0"/>
              <a:t>Weaponization</a:t>
            </a:r>
            <a:r>
              <a:rPr lang="da-DK" dirty="0"/>
              <a:t> – Email</a:t>
            </a:r>
          </a:p>
          <a:p>
            <a:r>
              <a:rPr lang="da-DK" sz="1800" b="1" dirty="0"/>
              <a:t>Delivery</a:t>
            </a:r>
            <a:r>
              <a:rPr lang="da-DK" sz="1800" dirty="0"/>
              <a:t> </a:t>
            </a:r>
            <a:r>
              <a:rPr lang="da-DK" dirty="0"/>
              <a:t>– Spearphishing link: </a:t>
            </a:r>
            <a:r>
              <a:rPr lang="da-DK" u="sng" dirty="0"/>
              <a:t>onedrive.com/file/1234</a:t>
            </a:r>
          </a:p>
          <a:p>
            <a:r>
              <a:rPr lang="da-DK" sz="1800" b="1" dirty="0"/>
              <a:t>Exploitation</a:t>
            </a:r>
            <a:r>
              <a:rPr lang="da-DK" dirty="0"/>
              <a:t> – </a:t>
            </a:r>
            <a:r>
              <a:rPr lang="da-DK" u="sng" dirty="0"/>
              <a:t>User</a:t>
            </a:r>
          </a:p>
          <a:p>
            <a:r>
              <a:rPr lang="da-DK" sz="1800" b="1" dirty="0"/>
              <a:t>Installation</a:t>
            </a:r>
            <a:r>
              <a:rPr lang="da-DK" dirty="0"/>
              <a:t> – Execution of docx.vbs: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u="sng" dirty="0"/>
              <a:t>helpguide.docx.vbs</a:t>
            </a:r>
          </a:p>
          <a:p>
            <a:r>
              <a:rPr lang="da-DK" sz="1800" b="1" dirty="0"/>
              <a:t>C2</a:t>
            </a:r>
            <a:r>
              <a:rPr lang="da-DK" dirty="0"/>
              <a:t> – VBS (WMI, BITS): </a:t>
            </a:r>
            <a:r>
              <a:rPr lang="da-DK" u="sng" dirty="0"/>
              <a:t>domain1.com, domain2.com, domain3.com</a:t>
            </a:r>
          </a:p>
          <a:p>
            <a:r>
              <a:rPr lang="en-US" sz="1800" b="1" dirty="0"/>
              <a:t>Actions on objectives</a:t>
            </a:r>
            <a:r>
              <a:rPr lang="en-US" b="1" dirty="0"/>
              <a:t> </a:t>
            </a:r>
            <a:r>
              <a:rPr lang="en-US" dirty="0"/>
              <a:t>– Retrieve second stage malware: </a:t>
            </a:r>
            <a:r>
              <a:rPr lang="en-US" u="sng" dirty="0"/>
              <a:t>Hash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5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B343-F6BF-40A1-A225-76BE3D5D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 whats next??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96C1F2-5F09-4144-A871-619A8AAD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6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8017-FCAA-43F4-9C13-60FF2F78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Combining coa and cyber kill chain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0418B-0C7B-4447-B555-96D26EA42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35275"/>
              </p:ext>
            </p:extLst>
          </p:nvPr>
        </p:nvGraphicFramePr>
        <p:xfrm>
          <a:off x="1454145" y="2097088"/>
          <a:ext cx="9158083" cy="333326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27788">
                  <a:extLst>
                    <a:ext uri="{9D8B030D-6E8A-4147-A177-3AD203B41FA5}">
                      <a16:colId xmlns:a16="http://schemas.microsoft.com/office/drawing/2014/main" val="799913952"/>
                    </a:ext>
                  </a:extLst>
                </a:gridCol>
                <a:gridCol w="1695469">
                  <a:extLst>
                    <a:ext uri="{9D8B030D-6E8A-4147-A177-3AD203B41FA5}">
                      <a16:colId xmlns:a16="http://schemas.microsoft.com/office/drawing/2014/main" val="2633444626"/>
                    </a:ext>
                  </a:extLst>
                </a:gridCol>
                <a:gridCol w="2230646">
                  <a:extLst>
                    <a:ext uri="{9D8B030D-6E8A-4147-A177-3AD203B41FA5}">
                      <a16:colId xmlns:a16="http://schemas.microsoft.com/office/drawing/2014/main" val="3029512890"/>
                    </a:ext>
                  </a:extLst>
                </a:gridCol>
                <a:gridCol w="2204180">
                  <a:extLst>
                    <a:ext uri="{9D8B030D-6E8A-4147-A177-3AD203B41FA5}">
                      <a16:colId xmlns:a16="http://schemas.microsoft.com/office/drawing/2014/main" val="283047373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72481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413737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630287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46954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592698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09639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012547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3608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DDA6844-F55C-4B23-B3F8-3C167005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57074F-193A-41EF-8E15-586E7E4AC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3884"/>
              </p:ext>
            </p:extLst>
          </p:nvPr>
        </p:nvGraphicFramePr>
        <p:xfrm>
          <a:off x="1141413" y="1987360"/>
          <a:ext cx="4875210" cy="348135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25195">
                  <a:extLst>
                    <a:ext uri="{9D8B030D-6E8A-4147-A177-3AD203B41FA5}">
                      <a16:colId xmlns:a16="http://schemas.microsoft.com/office/drawing/2014/main" val="2990101328"/>
                    </a:ext>
                  </a:extLst>
                </a:gridCol>
                <a:gridCol w="1750015">
                  <a:extLst>
                    <a:ext uri="{9D8B030D-6E8A-4147-A177-3AD203B41FA5}">
                      <a16:colId xmlns:a16="http://schemas.microsoft.com/office/drawing/2014/main" val="1792789691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Discover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49083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66641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897360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027895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005771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84504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464279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logs (domains)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2200971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probably going to need some logs……..</a:t>
            </a:r>
          </a:p>
        </p:txBody>
      </p:sp>
      <p:pic>
        <p:nvPicPr>
          <p:cNvPr id="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1EC557DD-E8E6-4CFB-AC67-4DDFDE013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" t="19240" r="78225" b="43049"/>
          <a:stretch/>
        </p:blipFill>
        <p:spPr bwMode="auto">
          <a:xfrm>
            <a:off x="6301274" y="2143599"/>
            <a:ext cx="1312506" cy="133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Discover and preparation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4168EB-84FC-4082-84D0-943C893C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4212"/>
              </p:ext>
            </p:extLst>
          </p:nvPr>
        </p:nvGraphicFramePr>
        <p:xfrm>
          <a:off x="1101741" y="1987360"/>
          <a:ext cx="5122952" cy="35155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949778">
                  <a:extLst>
                    <a:ext uri="{9D8B030D-6E8A-4147-A177-3AD203B41FA5}">
                      <a16:colId xmlns:a16="http://schemas.microsoft.com/office/drawing/2014/main" val="2838687403"/>
                    </a:ext>
                  </a:extLst>
                </a:gridCol>
                <a:gridCol w="2173174">
                  <a:extLst>
                    <a:ext uri="{9D8B030D-6E8A-4147-A177-3AD203B41FA5}">
                      <a16:colId xmlns:a16="http://schemas.microsoft.com/office/drawing/2014/main" val="3291342068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Detect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032952"/>
                  </a:ext>
                </a:extLst>
              </a:tr>
              <a:tr h="466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249768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4352089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Mail gateway logs, proxy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28444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49619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78961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Host logs, Intelligence alerts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001502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alerts, host logs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989796"/>
                  </a:ext>
                </a:extLst>
              </a:tr>
            </a:tbl>
          </a:graphicData>
        </a:graphic>
      </p:graphicFrame>
      <p:pic>
        <p:nvPicPr>
          <p:cNvPr id="10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B877748F-00E4-4E2A-96E1-831A0D782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8" t="21080" r="53106" b="41686"/>
          <a:stretch/>
        </p:blipFill>
        <p:spPr bwMode="auto">
          <a:xfrm>
            <a:off x="6309236" y="2152052"/>
            <a:ext cx="1304544" cy="131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We’re definitely going to need some logs……..</a:t>
            </a:r>
          </a:p>
          <a:p>
            <a:r>
              <a:rPr lang="en-US" dirty="0"/>
              <a:t>Intelligence sharing…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Detect and detection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A54DFC95-47AF-4152-9CD2-384A77621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9" t="20825" r="28078" b="42686"/>
          <a:stretch/>
        </p:blipFill>
        <p:spPr bwMode="auto">
          <a:xfrm>
            <a:off x="6315332" y="2165244"/>
            <a:ext cx="1292352" cy="12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11281F-BE50-4D27-AADF-976D3252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7923"/>
              </p:ext>
            </p:extLst>
          </p:nvPr>
        </p:nvGraphicFramePr>
        <p:xfrm>
          <a:off x="1110933" y="1993456"/>
          <a:ext cx="4902281" cy="358599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6995">
                  <a:extLst>
                    <a:ext uri="{9D8B030D-6E8A-4147-A177-3AD203B41FA5}">
                      <a16:colId xmlns:a16="http://schemas.microsoft.com/office/drawing/2014/main" val="3293037548"/>
                    </a:ext>
                  </a:extLst>
                </a:gridCol>
                <a:gridCol w="2065286">
                  <a:extLst>
                    <a:ext uri="{9D8B030D-6E8A-4147-A177-3AD203B41FA5}">
                      <a16:colId xmlns:a16="http://schemas.microsoft.com/office/drawing/2014/main" val="350446060"/>
                    </a:ext>
                  </a:extLst>
                </a:gridCol>
              </a:tblGrid>
              <a:tr h="4319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Deny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911034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Reconnaissance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0400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Weaponization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0294103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Delivery </a:t>
                      </a:r>
                      <a:r>
                        <a:rPr lang="en-US" sz="1400" u="none" strike="noStrike" dirty="0">
                          <a:effectLst/>
                        </a:rPr>
                        <a:t>(onedrive.com/file/1234)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Mail gateway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0799646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Exploitation </a:t>
                      </a:r>
                      <a:r>
                        <a:rPr lang="en-US" sz="1400" u="none" strike="noStrike" dirty="0">
                          <a:effectLst/>
                        </a:rPr>
                        <a:t>(User - </a:t>
                      </a:r>
                      <a:r>
                        <a:rPr lang="en-US" sz="1400" u="none" strike="noStrike" dirty="0" err="1">
                          <a:effectLst/>
                        </a:rPr>
                        <a:t>Spearphishing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User awareness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463485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Installation 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da-DK" sz="1400" dirty="0"/>
                        <a:t>helpguide.docx.vbs)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 of docx)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354742"/>
                  </a:ext>
                </a:extLst>
              </a:tr>
              <a:tr h="4319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C2 </a:t>
                      </a:r>
                      <a:r>
                        <a:rPr lang="en-US" sz="1400" u="none" strike="noStrike" dirty="0">
                          <a:effectLst/>
                        </a:rPr>
                        <a:t>(domains)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Proxy filter, DNS </a:t>
                      </a:r>
                      <a:r>
                        <a:rPr lang="en-US" sz="1400" u="none" strike="noStrike" dirty="0" err="1">
                          <a:effectLst/>
                        </a:rPr>
                        <a:t>Sinkholing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628648"/>
                  </a:ext>
                </a:extLst>
              </a:tr>
              <a:tr h="453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Actions on objectives</a:t>
                      </a:r>
                      <a:r>
                        <a:rPr lang="en-US" sz="1400" u="none" strike="noStrike" dirty="0">
                          <a:effectLst/>
                        </a:rPr>
                        <a:t> (2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stage)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AV (hash)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20925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588CEC-3C1A-47D8-AA9D-A23493C224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Security tools</a:t>
            </a:r>
          </a:p>
          <a:p>
            <a:pPr lvl="1"/>
            <a:r>
              <a:rPr lang="en-US" dirty="0"/>
              <a:t>Proxy, DNS </a:t>
            </a:r>
            <a:r>
              <a:rPr lang="en-US" dirty="0" err="1"/>
              <a:t>sinkholing</a:t>
            </a:r>
            <a:r>
              <a:rPr lang="en-US" dirty="0"/>
              <a:t>, AV</a:t>
            </a:r>
          </a:p>
          <a:p>
            <a:r>
              <a:rPr lang="en-US" dirty="0"/>
              <a:t>User Awareness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Deny and Containment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2573-8700-4070-BD7D-D9416CF1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NIST IR Lifecycle/model/framework/whatever...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5ECBF-3068-4078-8712-5FC1516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79AA241A-1EA3-43E1-AB88-0B8ABA6AFD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03" y="2083662"/>
            <a:ext cx="701491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30154-853F-4353-8929-572E2F35309F}"/>
              </a:ext>
            </a:extLst>
          </p:cNvPr>
          <p:cNvSpPr/>
          <p:nvPr/>
        </p:nvSpPr>
        <p:spPr>
          <a:xfrm>
            <a:off x="2586954" y="5916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https://nvlpubs.nist.gov/nistpubs/SpecialPublications/NIST.SP.800-61r2.pdf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8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829E-78EE-4567-9751-D92E5C55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Some great security guys have written an integration between ELK and MISP...</a:t>
            </a:r>
          </a:p>
          <a:p>
            <a:r>
              <a:rPr lang="da-DK" dirty="0"/>
              <a:t>Enrichment on ingestion in real time...</a:t>
            </a:r>
          </a:p>
          <a:p>
            <a:r>
              <a:rPr lang="da-DK" dirty="0"/>
              <a:t>Highly scalable...</a:t>
            </a:r>
          </a:p>
          <a:p>
            <a:r>
              <a:rPr lang="da-DK" dirty="0"/>
              <a:t>Currently has support for ECS field types:-</a:t>
            </a:r>
          </a:p>
          <a:p>
            <a:pPr lvl="1"/>
            <a:r>
              <a:rPr lang="da-DK" dirty="0"/>
              <a:t>Domain, ip and sha256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A5A8-7753-450C-888C-96896BDE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Elastimispstash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D69B5-7C6F-48AC-A473-9C54A56C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F128F87-F7D1-4AD8-A4DC-CC40A243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61548"/>
            <a:ext cx="7840494" cy="41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47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B0E-1BDE-4FED-898E-99964458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we need next time?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9DB0E44-2959-4B55-BE11-53F74019D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indicators = New detections</a:t>
            </a:r>
          </a:p>
          <a:p>
            <a:r>
              <a:rPr lang="en-US" dirty="0"/>
              <a:t>Does my current awareness training work?</a:t>
            </a:r>
            <a:endParaRPr lang="en-DK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3EDE154-79A5-4863-B751-2122722F7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my security tools work?</a:t>
            </a:r>
          </a:p>
          <a:p>
            <a:r>
              <a:rPr lang="en-US" dirty="0"/>
              <a:t>Do I have the correct logs?</a:t>
            </a:r>
          </a:p>
          <a:p>
            <a:r>
              <a:rPr lang="en-US" dirty="0"/>
              <a:t>Is my log retention good enough?</a:t>
            </a:r>
          </a:p>
          <a:p>
            <a:r>
              <a:rPr lang="en-US" dirty="0"/>
              <a:t>Am I receiving good intel?</a:t>
            </a:r>
            <a:endParaRPr lang="en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B6B63-80A9-45AD-8482-E2EAE7BE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16" name="Picture 2" descr="https://phoenixts.com/wp-content/uploads/2015/02/incidentresponse.png">
            <a:extLst>
              <a:ext uri="{FF2B5EF4-FFF2-40B4-BE49-F238E27FC236}">
                <a16:creationId xmlns:a16="http://schemas.microsoft.com/office/drawing/2014/main" id="{84C79395-C895-4765-B3A3-89565E74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5" t="19620" r="3312" b="42685"/>
          <a:stretch/>
        </p:blipFill>
        <p:spPr bwMode="auto">
          <a:xfrm>
            <a:off x="1231392" y="2325656"/>
            <a:ext cx="1292352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A217-AEBD-4735-9551-0E3D1D68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33C48-62BD-4149-B94B-37B00FBC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https://www.securityweek.com/using-cyber-threat-intelligence-reduce-actors-opportunities</a:t>
            </a:r>
            <a:endParaRPr lang="en-US" dirty="0"/>
          </a:p>
          <a:p>
            <a:r>
              <a:rPr lang="en-US" dirty="0">
                <a:hlinkClick r:id="rId3"/>
              </a:rPr>
              <a:t>https://attack.mitre.org/</a:t>
            </a:r>
            <a:endParaRPr lang="en-US" dirty="0"/>
          </a:p>
          <a:p>
            <a:r>
              <a:rPr lang="en-US" dirty="0">
                <a:hlinkClick r:id="rId4"/>
              </a:rPr>
              <a:t>https://www.sans.org/reading-room/whitepapers/threats/creating-threat-profile-organization-35492</a:t>
            </a:r>
            <a:endParaRPr lang="en-US" dirty="0"/>
          </a:p>
          <a:p>
            <a:r>
              <a:rPr lang="en-US" dirty="0">
                <a:hlinkClick r:id="rId5"/>
              </a:rPr>
              <a:t>https://github.com/Neo23x0/sigma</a:t>
            </a:r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46F37-46D0-4EE2-85FC-F0B6CF9C0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1544-DB9E-4B1A-ACC4-A8327B8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– CSIRT Services framework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82AC-24C5-45E6-B984-CDE8D333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FIRST = Forum of Incident Responders and Security Teams</a:t>
            </a:r>
          </a:p>
          <a:p>
            <a:r>
              <a:rPr lang="en-US" dirty="0"/>
              <a:t>Bible for running incident response</a:t>
            </a:r>
          </a:p>
          <a:p>
            <a:r>
              <a:rPr lang="en-US" dirty="0"/>
              <a:t>Service Areas:</a:t>
            </a:r>
          </a:p>
          <a:p>
            <a:pPr lvl="1"/>
            <a:r>
              <a:rPr lang="en-US" dirty="0"/>
              <a:t>Information Security Event Management (Detection)</a:t>
            </a:r>
          </a:p>
          <a:p>
            <a:pPr lvl="1"/>
            <a:r>
              <a:rPr lang="en-US" dirty="0"/>
              <a:t>Information Security Incident Management (CSIRT)</a:t>
            </a:r>
          </a:p>
          <a:p>
            <a:pPr lvl="1"/>
            <a:r>
              <a:rPr lang="en-US" dirty="0"/>
              <a:t>Vulnerability Management</a:t>
            </a:r>
          </a:p>
          <a:p>
            <a:pPr lvl="1"/>
            <a:r>
              <a:rPr lang="en-US" dirty="0"/>
              <a:t>Situational Awareness</a:t>
            </a:r>
          </a:p>
          <a:p>
            <a:pPr lvl="1"/>
            <a:r>
              <a:rPr lang="en-US" dirty="0"/>
              <a:t>Knowledge Transfer</a:t>
            </a:r>
          </a:p>
          <a:p>
            <a:r>
              <a:rPr lang="en-US" dirty="0">
                <a:hlinkClick r:id="rId2"/>
              </a:rPr>
              <a:t>https://www.first.org/education/csirt_services_framework_v2.0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BC712-2DE3-4401-9457-E3CBDB59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086E68F2-9091-487A-8A2B-31132F68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14" y="427381"/>
            <a:ext cx="1669707" cy="166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14D-AC8C-433E-A43D-E380C200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 we know what we need to do, but how to do it?</a:t>
            </a:r>
            <a:endParaRPr lang="en-DK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27E9EB-9E4A-43C1-982C-6740F77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5A02E2D-165B-41D7-BBA2-3E9A7DE1DFBC}"/>
              </a:ext>
            </a:extLst>
          </p:cNvPr>
          <p:cNvGrpSpPr/>
          <p:nvPr/>
        </p:nvGrpSpPr>
        <p:grpSpPr>
          <a:xfrm>
            <a:off x="1214247" y="2804888"/>
            <a:ext cx="9833164" cy="2715568"/>
            <a:chOff x="1214247" y="2804888"/>
            <a:chExt cx="9833164" cy="27155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C78785-280E-4DAB-82F9-61DE75DC4B0E}"/>
                </a:ext>
              </a:extLst>
            </p:cNvPr>
            <p:cNvSpPr txBox="1"/>
            <p:nvPr/>
          </p:nvSpPr>
          <p:spPr>
            <a:xfrm>
              <a:off x="1214248" y="2804889"/>
              <a:ext cx="139685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Stage 1</a:t>
              </a:r>
            </a:p>
            <a:p>
              <a:r>
                <a:rPr lang="en-US" sz="2800" dirty="0"/>
                <a:t>Alert</a:t>
              </a:r>
              <a:endParaRPr lang="en-DK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EFCDA3-648E-48A3-AD57-FFB99F2F5BCF}"/>
                </a:ext>
              </a:extLst>
            </p:cNvPr>
            <p:cNvSpPr txBox="1"/>
            <p:nvPr/>
          </p:nvSpPr>
          <p:spPr>
            <a:xfrm>
              <a:off x="3244697" y="2804888"/>
              <a:ext cx="1330044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2</a:t>
              </a:r>
            </a:p>
            <a:p>
              <a:r>
                <a:rPr lang="en-US" sz="2800" dirty="0" err="1"/>
                <a:t>Reciept</a:t>
              </a:r>
              <a:endParaRPr lang="en-DK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25B15-E447-4079-8042-2EFCBC99B75B}"/>
                </a:ext>
              </a:extLst>
            </p:cNvPr>
            <p:cNvSpPr txBox="1"/>
            <p:nvPr/>
          </p:nvSpPr>
          <p:spPr>
            <a:xfrm>
              <a:off x="5297728" y="2808703"/>
              <a:ext cx="1334020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3</a:t>
              </a:r>
            </a:p>
            <a:p>
              <a:r>
                <a:rPr lang="en-US" sz="2800" dirty="0"/>
                <a:t>Analysis</a:t>
              </a:r>
              <a:endParaRPr lang="en-DK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306B63-1102-4AE5-8DCD-F049D5879685}"/>
                </a:ext>
              </a:extLst>
            </p:cNvPr>
            <p:cNvSpPr txBox="1"/>
            <p:nvPr/>
          </p:nvSpPr>
          <p:spPr>
            <a:xfrm>
              <a:off x="7285286" y="2832601"/>
              <a:ext cx="1488421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4</a:t>
              </a:r>
            </a:p>
            <a:p>
              <a:r>
                <a:rPr lang="en-US" sz="2800" dirty="0"/>
                <a:t>Response</a:t>
              </a:r>
              <a:endParaRPr lang="en-DK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7C0220-B510-4A67-8F65-4A292521AA93}"/>
                </a:ext>
              </a:extLst>
            </p:cNvPr>
            <p:cNvSpPr txBox="1"/>
            <p:nvPr/>
          </p:nvSpPr>
          <p:spPr>
            <a:xfrm>
              <a:off x="9430453" y="2832601"/>
              <a:ext cx="1570943" cy="9541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Stage 5</a:t>
              </a:r>
            </a:p>
            <a:p>
              <a:r>
                <a:rPr lang="en-US" sz="2800" dirty="0"/>
                <a:t>Reporting</a:t>
              </a:r>
              <a:endParaRPr lang="en-DK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1014AF-5CC6-4D7C-9403-31CAD7B62B4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2611101" y="3281942"/>
              <a:ext cx="6335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43F908-F97A-4150-8C57-C3FF112E30F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574741" y="3281942"/>
              <a:ext cx="722987" cy="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E87CB8-0088-4C05-8F7B-28154AB2695B}"/>
                </a:ext>
              </a:extLst>
            </p:cNvPr>
            <p:cNvCxnSpPr>
              <a:cxnSpLocks/>
            </p:cNvCxnSpPr>
            <p:nvPr/>
          </p:nvCxnSpPr>
          <p:spPr>
            <a:xfrm>
              <a:off x="6631748" y="3278126"/>
              <a:ext cx="6140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22F2DE-5C1B-4B31-B8A5-0AE9D49BC29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773707" y="3309655"/>
              <a:ext cx="656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140E29-4C28-44F7-80B8-4FAD059CC3A7}"/>
                </a:ext>
              </a:extLst>
            </p:cNvPr>
            <p:cNvSpPr txBox="1"/>
            <p:nvPr/>
          </p:nvSpPr>
          <p:spPr>
            <a:xfrm>
              <a:off x="1214247" y="4997236"/>
              <a:ext cx="9833164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Communication</a:t>
              </a:r>
              <a:endParaRPr lang="en-DK" sz="28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F28E49-7204-4B59-A8E5-9CF57836B5E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909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008655-4304-4CDA-B519-839BCCD00CD5}"/>
                </a:ext>
              </a:extLst>
            </p:cNvPr>
            <p:cNvCxnSpPr>
              <a:cxnSpLocks/>
            </p:cNvCxnSpPr>
            <p:nvPr/>
          </p:nvCxnSpPr>
          <p:spPr>
            <a:xfrm>
              <a:off x="5941719" y="3758995"/>
              <a:ext cx="0" cy="1234426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1F4CB71-C171-46DB-A0A5-949BA59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163F45-141A-4B66-8CDF-6884DE53DD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079" y="3786708"/>
              <a:ext cx="0" cy="1206713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5DA0ED-FED3-4FA5-B344-B11B326544D7}"/>
                </a:ext>
              </a:extLst>
            </p:cNvPr>
            <p:cNvSpPr txBox="1"/>
            <p:nvPr/>
          </p:nvSpPr>
          <p:spPr>
            <a:xfrm>
              <a:off x="3953054" y="4189634"/>
              <a:ext cx="141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Acknowledge</a:t>
              </a:r>
              <a:endParaRPr lang="en-DK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E6CB8-32CC-4478-8D03-BE53A7A985C2}"/>
                </a:ext>
              </a:extLst>
            </p:cNvPr>
            <p:cNvSpPr txBox="1"/>
            <p:nvPr/>
          </p:nvSpPr>
          <p:spPr>
            <a:xfrm>
              <a:off x="6021728" y="420108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RFI</a:t>
              </a:r>
              <a:endParaRPr lang="en-DK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88AB83-9E63-4F72-AEE8-0835AFDD42C4}"/>
                </a:ext>
              </a:extLst>
            </p:cNvPr>
            <p:cNvSpPr txBox="1"/>
            <p:nvPr/>
          </p:nvSpPr>
          <p:spPr>
            <a:xfrm>
              <a:off x="8067420" y="4205398"/>
              <a:ext cx="1707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 actions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49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9DF7-D4DD-4FB4-BC53-DFA37475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1 - Alert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41F2-BA36-4E99-A15E-360E44D4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Alerts could be classified as “events”, simply put how do events get into your CSIRT team?</a:t>
            </a:r>
          </a:p>
          <a:p>
            <a:r>
              <a:rPr lang="en-US" dirty="0"/>
              <a:t>Detection’s</a:t>
            </a:r>
          </a:p>
          <a:p>
            <a:r>
              <a:rPr lang="en-US" dirty="0"/>
              <a:t>Constituents</a:t>
            </a:r>
          </a:p>
          <a:p>
            <a:r>
              <a:rPr lang="en-US" dirty="0"/>
              <a:t>CSIRT’s External – RFC 2350 - </a:t>
            </a:r>
            <a:r>
              <a:rPr lang="en-US" dirty="0">
                <a:hlinkClick r:id="rId2"/>
              </a:rPr>
              <a:t>https://www.ietf.org/rfc/rfc2350.txt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https://www.cert.dk/en/About_DKCERT/RFC2350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F86AD-7897-4828-8273-90758A09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14" y="5152683"/>
            <a:ext cx="2651228" cy="2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21199</TotalTime>
  <Words>2320</Words>
  <Application>Microsoft Office PowerPoint</Application>
  <PresentationFormat>Widescreen</PresentationFormat>
  <Paragraphs>458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Tw Cen MT</vt:lpstr>
      <vt:lpstr>Circuit</vt:lpstr>
      <vt:lpstr>Incident Response and everything else for good measure….</vt:lpstr>
      <vt:lpstr>Introduction</vt:lpstr>
      <vt:lpstr>Why do we do incident response?</vt:lpstr>
      <vt:lpstr>But what is a threat?</vt:lpstr>
      <vt:lpstr>Opportunity</vt:lpstr>
      <vt:lpstr>NIST IR Lifecycle/model/framework/whatever...</vt:lpstr>
      <vt:lpstr>FIRST – CSIRT Services framework</vt:lpstr>
      <vt:lpstr>So we know what we need to do, but how to do it?</vt:lpstr>
      <vt:lpstr>Stage 1 - Alert</vt:lpstr>
      <vt:lpstr>Alert – Requirements?</vt:lpstr>
      <vt:lpstr>VERIS</vt:lpstr>
      <vt:lpstr>Alert fatigue</vt:lpstr>
      <vt:lpstr>Quick detour</vt:lpstr>
      <vt:lpstr>Logging logging logging</vt:lpstr>
      <vt:lpstr>ElK Stack</vt:lpstr>
      <vt:lpstr>PowerPoint Presentation</vt:lpstr>
      <vt:lpstr>Elastalert</vt:lpstr>
      <vt:lpstr>ELAstalert – Even more goodness</vt:lpstr>
      <vt:lpstr>SIGMA</vt:lpstr>
      <vt:lpstr>Ok where were we?</vt:lpstr>
      <vt:lpstr>Stage 2 - Reciept</vt:lpstr>
      <vt:lpstr>Stage 2 - Receipt</vt:lpstr>
      <vt:lpstr>PowerPoint Presentation</vt:lpstr>
      <vt:lpstr>The Hive</vt:lpstr>
      <vt:lpstr>Stage 2 – Receipt – Comms and contain</vt:lpstr>
      <vt:lpstr>And one more Slight detour - Containment</vt:lpstr>
      <vt:lpstr>Courses of action</vt:lpstr>
      <vt:lpstr>Courses of action – Continued</vt:lpstr>
      <vt:lpstr>Ok where were we?</vt:lpstr>
      <vt:lpstr>Stage 3 - Analysis</vt:lpstr>
      <vt:lpstr>Stage 3 - Analysis</vt:lpstr>
      <vt:lpstr>MISP – Malware information sharing platform</vt:lpstr>
      <vt:lpstr>MISP - Example</vt:lpstr>
      <vt:lpstr>MISP – Courses of action...</vt:lpstr>
      <vt:lpstr>Stage 3 – AnALYSIS – Comms and Contain</vt:lpstr>
      <vt:lpstr>Stage 3.1 – Further Analysis</vt:lpstr>
      <vt:lpstr>GRR - Google rapid response</vt:lpstr>
      <vt:lpstr>Stage 4 - Response</vt:lpstr>
      <vt:lpstr>Stage 4 - Response</vt:lpstr>
      <vt:lpstr>Stage 5 - Reporting</vt:lpstr>
      <vt:lpstr>Stage 5 - Reporting</vt:lpstr>
      <vt:lpstr>Stage 5 – Reporting</vt:lpstr>
      <vt:lpstr>Stage 5 – Reporting – Lessons Learned</vt:lpstr>
      <vt:lpstr>Stage 5 - Reporting</vt:lpstr>
      <vt:lpstr>MITRE ATT&amp;CK vs Kill Chain</vt:lpstr>
      <vt:lpstr>MITRE Att&amp;ck</vt:lpstr>
      <vt:lpstr>Mitre Att&amp;ck Navigator</vt:lpstr>
      <vt:lpstr>MITRE ATT&amp;CK</vt:lpstr>
      <vt:lpstr>Cyber Kill Chain</vt:lpstr>
      <vt:lpstr>ATTACK Lifecycle</vt:lpstr>
      <vt:lpstr>Phew – So that was the process</vt:lpstr>
      <vt:lpstr>Example - Qbot early stages</vt:lpstr>
      <vt:lpstr>Example – Qbot early stages</vt:lpstr>
      <vt:lpstr>Kill Chain mapping</vt:lpstr>
      <vt:lpstr>So whats next??</vt:lpstr>
      <vt:lpstr>Combining coa and cyber kill chain</vt:lpstr>
      <vt:lpstr>Discover and preparation</vt:lpstr>
      <vt:lpstr>Detect and detection</vt:lpstr>
      <vt:lpstr>Deny and Containment</vt:lpstr>
      <vt:lpstr>Elastimispstash</vt:lpstr>
      <vt:lpstr>Elastimispstash</vt:lpstr>
      <vt:lpstr>What do we need next time?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for Cheapz</dc:title>
  <dc:creator>David Clayton</dc:creator>
  <cp:lastModifiedBy>David Clayton</cp:lastModifiedBy>
  <cp:revision>151</cp:revision>
  <dcterms:created xsi:type="dcterms:W3CDTF">2019-08-04T18:00:37Z</dcterms:created>
  <dcterms:modified xsi:type="dcterms:W3CDTF">2024-03-05T16:16:08Z</dcterms:modified>
</cp:coreProperties>
</file>