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60" r:id="rId5"/>
    <p:sldId id="258"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2BF1C-8E53-408C-8E0C-F886F7EE9116}"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5D865-785C-45F8-A052-A393CF507F30}" type="slidenum">
              <a:rPr lang="en-US" smtClean="0"/>
              <a:t>‹#›</a:t>
            </a:fld>
            <a:endParaRPr lang="en-US"/>
          </a:p>
        </p:txBody>
      </p:sp>
    </p:spTree>
    <p:extLst>
      <p:ext uri="{BB962C8B-B14F-4D97-AF65-F5344CB8AC3E}">
        <p14:creationId xmlns:p14="http://schemas.microsoft.com/office/powerpoint/2010/main" val="3812862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55D865-785C-45F8-A052-A393CF507F30}" type="slidenum">
              <a:rPr lang="en-US" smtClean="0"/>
              <a:t>2</a:t>
            </a:fld>
            <a:endParaRPr lang="en-US"/>
          </a:p>
        </p:txBody>
      </p:sp>
    </p:spTree>
    <p:extLst>
      <p:ext uri="{BB962C8B-B14F-4D97-AF65-F5344CB8AC3E}">
        <p14:creationId xmlns:p14="http://schemas.microsoft.com/office/powerpoint/2010/main" val="32400502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2CC2A5-ADA3-4C90-94D0-B5BF904BDF6F}" type="datetime8">
              <a:rPr lang="en-US" smtClean="0"/>
              <a:t>3/16/2025 3:53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FF991C0-CF44-4610-A314-A5AA87FFB4F4}" type="slidenum">
              <a:rPr lang="en-US" smtClean="0"/>
              <a:t>‹#›</a:t>
            </a:fld>
            <a:endParaRPr lang="en-US"/>
          </a:p>
        </p:txBody>
      </p:sp>
    </p:spTree>
    <p:extLst>
      <p:ext uri="{BB962C8B-B14F-4D97-AF65-F5344CB8AC3E}">
        <p14:creationId xmlns:p14="http://schemas.microsoft.com/office/powerpoint/2010/main" val="30790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E8AB1D-4AB5-4424-9591-BFED12F65186}" type="datetime8">
              <a:rPr lang="en-US" smtClean="0"/>
              <a:t>3/16/2025 3:53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193749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8AC21-21A0-4B4F-BF76-49492E389387}" type="datetime8">
              <a:rPr lang="en-US" smtClean="0"/>
              <a:t>3/16/2025 3:53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201945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D47C41-0D88-4F49-A359-8FAE0FF34ADB}" type="datetime8">
              <a:rPr lang="en-US" smtClean="0"/>
              <a:t>3/16/2025 3:53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50202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BEC7E27-9353-4DDA-AB12-797DB9298FC1}" type="datetime8">
              <a:rPr lang="en-US" smtClean="0"/>
              <a:t>3/16/2025 3:53 PM</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FF991C0-CF44-4610-A314-A5AA87FFB4F4}" type="slidenum">
              <a:rPr lang="en-US" smtClean="0"/>
              <a:t>‹#›</a:t>
            </a:fld>
            <a:endParaRPr lang="en-US"/>
          </a:p>
        </p:txBody>
      </p:sp>
    </p:spTree>
    <p:extLst>
      <p:ext uri="{BB962C8B-B14F-4D97-AF65-F5344CB8AC3E}">
        <p14:creationId xmlns:p14="http://schemas.microsoft.com/office/powerpoint/2010/main" val="86148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D5AC49-62CB-4DF6-BE31-2730E8E57A16}" type="datetime8">
              <a:rPr lang="en-US" smtClean="0"/>
              <a:t>3/16/2025 3:53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322149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9BD377-B6C9-42DC-BB52-E99ABA1639EE}" type="datetime8">
              <a:rPr lang="en-US" smtClean="0"/>
              <a:t>3/16/2025 3:53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237774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9B75B2-0FF7-4573-85AD-9B07C01C23C2}" type="datetime8">
              <a:rPr lang="en-US" smtClean="0"/>
              <a:t>3/16/2025 3:53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41366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E5B6A-92AC-4A19-91D9-6EE1C44A39D1}" type="datetime8">
              <a:rPr lang="en-US" smtClean="0"/>
              <a:t>3/16/2025 3:53 PM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163605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25D397-26DB-46DC-AA4D-73E5A191F135}" type="datetime8">
              <a:rPr lang="en-US" smtClean="0"/>
              <a:t>3/16/2025 3:53 PM</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16794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DADD4-95B7-4216-8CE1-D01C23632BD5}" type="datetime8">
              <a:rPr lang="en-US" smtClean="0"/>
              <a:t>3/16/2025 3:53 PM</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F991C0-CF44-4610-A314-A5AA87FFB4F4}" type="slidenum">
              <a:rPr lang="en-US" smtClean="0"/>
              <a:t>‹#›</a:t>
            </a:fld>
            <a:endParaRPr lang="en-US"/>
          </a:p>
        </p:txBody>
      </p:sp>
    </p:spTree>
    <p:extLst>
      <p:ext uri="{BB962C8B-B14F-4D97-AF65-F5344CB8AC3E}">
        <p14:creationId xmlns:p14="http://schemas.microsoft.com/office/powerpoint/2010/main" val="98155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C8FC97D-B4F7-4A5C-86A0-C85E4556D65D}" type="datetime8">
              <a:rPr lang="en-US" smtClean="0"/>
              <a:t>3/16/2025 3:53 PM</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FF991C0-CF44-4610-A314-A5AA87FFB4F4}" type="slidenum">
              <a:rPr lang="en-US" smtClean="0"/>
              <a:t>‹#›</a:t>
            </a:fld>
            <a:endParaRPr lang="en-US"/>
          </a:p>
        </p:txBody>
      </p:sp>
    </p:spTree>
    <p:extLst>
      <p:ext uri="{BB962C8B-B14F-4D97-AF65-F5344CB8AC3E}">
        <p14:creationId xmlns:p14="http://schemas.microsoft.com/office/powerpoint/2010/main" val="3609191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600" dirty="0"/>
              <a:t>Hotel Booking Cancellations: </a:t>
            </a:r>
            <a:r>
              <a:rPr lang="en-US" sz="6000" dirty="0"/>
              <a:t>Analysis and Optimization</a:t>
            </a:r>
            <a:endParaRPr lang="en-US" sz="6600" dirty="0"/>
          </a:p>
        </p:txBody>
      </p:sp>
      <p:sp>
        <p:nvSpPr>
          <p:cNvPr id="5" name="Slide Number Placeholder 4"/>
          <p:cNvSpPr>
            <a:spLocks noGrp="1"/>
          </p:cNvSpPr>
          <p:nvPr>
            <p:ph type="sldNum" sz="quarter" idx="12"/>
          </p:nvPr>
        </p:nvSpPr>
        <p:spPr/>
        <p:txBody>
          <a:bodyPr/>
          <a:lstStyle/>
          <a:p>
            <a:fld id="{7FF991C0-CF44-4610-A314-A5AA87FFB4F4}" type="slidenum">
              <a:rPr lang="en-US" smtClean="0"/>
              <a:t>1</a:t>
            </a:fld>
            <a:endParaRPr lang="en-US"/>
          </a:p>
        </p:txBody>
      </p:sp>
    </p:spTree>
    <p:extLst>
      <p:ext uri="{BB962C8B-B14F-4D97-AF65-F5344CB8AC3E}">
        <p14:creationId xmlns:p14="http://schemas.microsoft.com/office/powerpoint/2010/main" val="4250651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1" y="431437"/>
            <a:ext cx="10058399" cy="4051300"/>
          </a:xfrm>
        </p:spPr>
      </p:pic>
      <p:sp>
        <p:nvSpPr>
          <p:cNvPr id="5" name="TextBox 4"/>
          <p:cNvSpPr txBox="1"/>
          <p:nvPr/>
        </p:nvSpPr>
        <p:spPr>
          <a:xfrm>
            <a:off x="1066801" y="4824549"/>
            <a:ext cx="10058399" cy="923330"/>
          </a:xfrm>
          <a:prstGeom prst="rect">
            <a:avLst/>
          </a:prstGeom>
          <a:noFill/>
        </p:spPr>
        <p:txBody>
          <a:bodyPr wrap="square" rtlCol="0">
            <a:spAutoFit/>
          </a:bodyPr>
          <a:lstStyle/>
          <a:p>
            <a:pPr algn="just"/>
            <a:r>
              <a:rPr lang="en-US" dirty="0" smtClean="0"/>
              <a:t>This bar graph shows that cancellations are highest when prices are at their peak and lowest when prices are lower. This suggests that the cost of accommodation is the main factor influencing cancellations.</a:t>
            </a:r>
            <a:endParaRPr lang="en-US" dirty="0"/>
          </a:p>
        </p:txBody>
      </p:sp>
      <p:sp>
        <p:nvSpPr>
          <p:cNvPr id="6" name="Slide Number Placeholder 5"/>
          <p:cNvSpPr>
            <a:spLocks noGrp="1"/>
          </p:cNvSpPr>
          <p:nvPr>
            <p:ph type="sldNum" sz="quarter" idx="12"/>
          </p:nvPr>
        </p:nvSpPr>
        <p:spPr/>
        <p:txBody>
          <a:bodyPr/>
          <a:lstStyle/>
          <a:p>
            <a:fld id="{7FF991C0-CF44-4610-A314-A5AA87FFB4F4}" type="slidenum">
              <a:rPr lang="en-US" smtClean="0"/>
              <a:t>10</a:t>
            </a:fld>
            <a:endParaRPr lang="en-US"/>
          </a:p>
        </p:txBody>
      </p:sp>
    </p:spTree>
    <p:extLst>
      <p:ext uri="{BB962C8B-B14F-4D97-AF65-F5344CB8AC3E}">
        <p14:creationId xmlns:p14="http://schemas.microsoft.com/office/powerpoint/2010/main" val="313930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3143" y="907869"/>
            <a:ext cx="5042262" cy="5042262"/>
          </a:xfrm>
        </p:spPr>
      </p:pic>
      <p:sp>
        <p:nvSpPr>
          <p:cNvPr id="5" name="TextBox 4"/>
          <p:cNvSpPr txBox="1"/>
          <p:nvPr/>
        </p:nvSpPr>
        <p:spPr>
          <a:xfrm>
            <a:off x="6548846" y="907869"/>
            <a:ext cx="4946468" cy="923330"/>
          </a:xfrm>
          <a:prstGeom prst="rect">
            <a:avLst/>
          </a:prstGeom>
          <a:noFill/>
        </p:spPr>
        <p:txBody>
          <a:bodyPr wrap="square" rtlCol="0">
            <a:spAutoFit/>
          </a:bodyPr>
          <a:lstStyle/>
          <a:p>
            <a:pPr algn="just"/>
            <a:r>
              <a:rPr lang="en-US" dirty="0" smtClean="0"/>
              <a:t>Now, let's identify the country with the highest reservation cancellations. Portugal ranks first with the most cancellations.</a:t>
            </a:r>
            <a:endParaRPr lang="en-US" dirty="0"/>
          </a:p>
        </p:txBody>
      </p:sp>
      <p:sp>
        <p:nvSpPr>
          <p:cNvPr id="6" name="Slide Number Placeholder 5"/>
          <p:cNvSpPr>
            <a:spLocks noGrp="1"/>
          </p:cNvSpPr>
          <p:nvPr>
            <p:ph type="sldNum" sz="quarter" idx="12"/>
          </p:nvPr>
        </p:nvSpPr>
        <p:spPr/>
        <p:txBody>
          <a:bodyPr/>
          <a:lstStyle/>
          <a:p>
            <a:fld id="{7FF991C0-CF44-4610-A314-A5AA87FFB4F4}" type="slidenum">
              <a:rPr lang="en-US" smtClean="0"/>
              <a:t>11</a:t>
            </a:fld>
            <a:endParaRPr lang="en-US"/>
          </a:p>
        </p:txBody>
      </p:sp>
    </p:spTree>
    <p:extLst>
      <p:ext uri="{BB962C8B-B14F-4D97-AF65-F5344CB8AC3E}">
        <p14:creationId xmlns:p14="http://schemas.microsoft.com/office/powerpoint/2010/main" val="3415861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021" y="2249775"/>
            <a:ext cx="3485759" cy="2358450"/>
          </a:xfrm>
        </p:spPr>
      </p:pic>
      <p:sp>
        <p:nvSpPr>
          <p:cNvPr id="5" name="TextBox 4"/>
          <p:cNvSpPr txBox="1"/>
          <p:nvPr/>
        </p:nvSpPr>
        <p:spPr>
          <a:xfrm>
            <a:off x="5684406" y="2249775"/>
            <a:ext cx="5834743" cy="2031325"/>
          </a:xfrm>
          <a:prstGeom prst="rect">
            <a:avLst/>
          </a:prstGeom>
          <a:noFill/>
        </p:spPr>
        <p:txBody>
          <a:bodyPr wrap="square" rtlCol="0">
            <a:spAutoFit/>
          </a:bodyPr>
          <a:lstStyle/>
          <a:p>
            <a:pPr algn="just"/>
            <a:r>
              <a:rPr lang="en-US" dirty="0" smtClean="0"/>
              <a:t>Let's examine where hotel guests are booking their reservations. Are they coming from direct visits, groups, online travel agencies, or offline travel agents? Around </a:t>
            </a:r>
            <a:r>
              <a:rPr lang="en-US" dirty="0" smtClean="0"/>
              <a:t>46.96% </a:t>
            </a:r>
            <a:r>
              <a:rPr lang="en-US" dirty="0" smtClean="0"/>
              <a:t>of clients book through online travel agencies, while </a:t>
            </a:r>
            <a:r>
              <a:rPr lang="en-US" dirty="0" smtClean="0"/>
              <a:t>27.39% </a:t>
            </a:r>
            <a:r>
              <a:rPr lang="en-US" dirty="0" smtClean="0"/>
              <a:t>come from groups. Only </a:t>
            </a:r>
            <a:r>
              <a:rPr lang="en-US" dirty="0" smtClean="0"/>
              <a:t>4.34% </a:t>
            </a:r>
            <a:r>
              <a:rPr lang="en-US" dirty="0" smtClean="0"/>
              <a:t>of guests make direct reservations by visiting the hotel.</a:t>
            </a:r>
            <a:endParaRPr lang="en-US" dirty="0"/>
          </a:p>
        </p:txBody>
      </p:sp>
      <p:sp>
        <p:nvSpPr>
          <p:cNvPr id="6" name="Slide Number Placeholder 5"/>
          <p:cNvSpPr>
            <a:spLocks noGrp="1"/>
          </p:cNvSpPr>
          <p:nvPr>
            <p:ph type="sldNum" sz="quarter" idx="12"/>
          </p:nvPr>
        </p:nvSpPr>
        <p:spPr/>
        <p:txBody>
          <a:bodyPr/>
          <a:lstStyle/>
          <a:p>
            <a:fld id="{7FF991C0-CF44-4610-A314-A5AA87FFB4F4}" type="slidenum">
              <a:rPr lang="en-US" smtClean="0"/>
              <a:t>12</a:t>
            </a:fld>
            <a:endParaRPr lang="en-US"/>
          </a:p>
        </p:txBody>
      </p:sp>
    </p:spTree>
    <p:extLst>
      <p:ext uri="{BB962C8B-B14F-4D97-AF65-F5344CB8AC3E}">
        <p14:creationId xmlns:p14="http://schemas.microsoft.com/office/powerpoint/2010/main" val="3239432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589" y="1134528"/>
            <a:ext cx="10058400" cy="3561334"/>
          </a:xfrm>
        </p:spPr>
      </p:pic>
      <p:sp>
        <p:nvSpPr>
          <p:cNvPr id="5" name="TextBox 4"/>
          <p:cNvSpPr txBox="1"/>
          <p:nvPr/>
        </p:nvSpPr>
        <p:spPr>
          <a:xfrm>
            <a:off x="953589" y="4911634"/>
            <a:ext cx="10058400" cy="923330"/>
          </a:xfrm>
          <a:prstGeom prst="rect">
            <a:avLst/>
          </a:prstGeom>
          <a:noFill/>
        </p:spPr>
        <p:txBody>
          <a:bodyPr wrap="square" rtlCol="0">
            <a:spAutoFit/>
          </a:bodyPr>
          <a:lstStyle/>
          <a:p>
            <a:pPr algn="just"/>
            <a:r>
              <a:rPr lang="en-US" dirty="0" smtClean="0"/>
              <a:t>As shown in the graph, cancellations occur more frequently when the average daily rate is high. This supports the previous analysis, confirming that higher prices lead to more cancellations.</a:t>
            </a:r>
            <a:endParaRPr lang="en-US" dirty="0"/>
          </a:p>
        </p:txBody>
      </p:sp>
      <p:sp>
        <p:nvSpPr>
          <p:cNvPr id="6" name="Slide Number Placeholder 5"/>
          <p:cNvSpPr>
            <a:spLocks noGrp="1"/>
          </p:cNvSpPr>
          <p:nvPr>
            <p:ph type="sldNum" sz="quarter" idx="12"/>
          </p:nvPr>
        </p:nvSpPr>
        <p:spPr/>
        <p:txBody>
          <a:bodyPr/>
          <a:lstStyle/>
          <a:p>
            <a:fld id="{7FF991C0-CF44-4610-A314-A5AA87FFB4F4}" type="slidenum">
              <a:rPr lang="en-US" smtClean="0"/>
              <a:t>13</a:t>
            </a:fld>
            <a:endParaRPr lang="en-US"/>
          </a:p>
        </p:txBody>
      </p:sp>
    </p:spTree>
    <p:extLst>
      <p:ext uri="{BB962C8B-B14F-4D97-AF65-F5344CB8AC3E}">
        <p14:creationId xmlns:p14="http://schemas.microsoft.com/office/powerpoint/2010/main" val="1489268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dirty="0"/>
              <a:t>Cancellation rates increase as prices rise. To reduce cancellations, hotels can adjust their pricing strategies by lowering rates for specific locations and offering discounts to customers.  </a:t>
            </a:r>
          </a:p>
          <a:p>
            <a:pPr marL="457200" indent="-457200" algn="just">
              <a:buFont typeface="+mj-lt"/>
              <a:buAutoNum type="arabicPeriod"/>
            </a:pPr>
            <a:r>
              <a:rPr lang="en-US" dirty="0"/>
              <a:t>Since the cancellation rate is higher in resort hotels than in city hotels, they should consider offering reasonable discounts on weekends or holidays.  </a:t>
            </a:r>
          </a:p>
          <a:p>
            <a:pPr marL="457200" indent="-457200" algn="just">
              <a:buFont typeface="+mj-lt"/>
              <a:buAutoNum type="arabicPeriod"/>
            </a:pPr>
            <a:r>
              <a:rPr lang="en-US" dirty="0"/>
              <a:t>In January, when cancellations are highest, hotels can launch marketing campaigns to boost reservations and revenue.  </a:t>
            </a:r>
          </a:p>
          <a:p>
            <a:pPr marL="457200" indent="-457200" algn="just">
              <a:buFont typeface="+mj-lt"/>
              <a:buAutoNum type="arabicPeriod"/>
            </a:pPr>
            <a:r>
              <a:rPr lang="en-US" dirty="0"/>
              <a:t>Additionally, improving hotel quality and services, especially in Portugal, can help reduce cancellation rates.</a:t>
            </a:r>
          </a:p>
        </p:txBody>
      </p:sp>
      <p:sp>
        <p:nvSpPr>
          <p:cNvPr id="4" name="Slide Number Placeholder 3"/>
          <p:cNvSpPr>
            <a:spLocks noGrp="1"/>
          </p:cNvSpPr>
          <p:nvPr>
            <p:ph type="sldNum" sz="quarter" idx="12"/>
          </p:nvPr>
        </p:nvSpPr>
        <p:spPr/>
        <p:txBody>
          <a:bodyPr/>
          <a:lstStyle/>
          <a:p>
            <a:fld id="{7FF991C0-CF44-4610-A314-A5AA87FFB4F4}" type="slidenum">
              <a:rPr lang="en-US" smtClean="0"/>
              <a:t>14</a:t>
            </a:fld>
            <a:endParaRPr lang="en-US"/>
          </a:p>
        </p:txBody>
      </p:sp>
    </p:spTree>
    <p:extLst>
      <p:ext uri="{BB962C8B-B14F-4D97-AF65-F5344CB8AC3E}">
        <p14:creationId xmlns:p14="http://schemas.microsoft.com/office/powerpoint/2010/main" val="1260168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Problem</a:t>
            </a:r>
            <a:endParaRPr lang="en-US" b="1" dirty="0"/>
          </a:p>
        </p:txBody>
      </p:sp>
      <p:sp>
        <p:nvSpPr>
          <p:cNvPr id="3" name="Content Placeholder 2"/>
          <p:cNvSpPr>
            <a:spLocks noGrp="1"/>
          </p:cNvSpPr>
          <p:nvPr>
            <p:ph idx="1"/>
          </p:nvPr>
        </p:nvSpPr>
        <p:spPr/>
        <p:txBody>
          <a:bodyPr/>
          <a:lstStyle/>
          <a:p>
            <a:pPr marL="0" indent="0" algn="just">
              <a:buNone/>
            </a:pPr>
            <a:r>
              <a:rPr lang="en-US" dirty="0" smtClean="0"/>
              <a:t>In recent years, both City Hotel and Resort Hotel have experienced high cancellation rates, leading to reduced revenue and suboptimal room occupancy. As a result, their primary objective is to minimize cancellations to enhance revenue generation and operational efficiency. Our goal is to provide comprehensive business insights to help address this issue.  </a:t>
            </a:r>
          </a:p>
          <a:p>
            <a:pPr marL="0" indent="0" algn="just">
              <a:buNone/>
            </a:pPr>
            <a:endParaRPr lang="en-US" dirty="0" smtClean="0"/>
          </a:p>
          <a:p>
            <a:pPr marL="0" indent="0" algn="just">
              <a:buNone/>
            </a:pPr>
            <a:r>
              <a:rPr lang="en-US" dirty="0" smtClean="0"/>
              <a:t>This report focuses on analyzing hotel booking cancellations and other factors that do not significantly impact their business or annual revenue.</a:t>
            </a:r>
            <a:endParaRPr lang="en-US" dirty="0"/>
          </a:p>
        </p:txBody>
      </p:sp>
      <p:sp>
        <p:nvSpPr>
          <p:cNvPr id="4" name="Slide Number Placeholder 3"/>
          <p:cNvSpPr>
            <a:spLocks noGrp="1"/>
          </p:cNvSpPr>
          <p:nvPr>
            <p:ph type="sldNum" sz="quarter" idx="12"/>
          </p:nvPr>
        </p:nvSpPr>
        <p:spPr/>
        <p:txBody>
          <a:bodyPr/>
          <a:lstStyle/>
          <a:p>
            <a:fld id="{7FF991C0-CF44-4610-A314-A5AA87FFB4F4}" type="slidenum">
              <a:rPr lang="en-US" smtClean="0"/>
              <a:t>2</a:t>
            </a:fld>
            <a:endParaRPr lang="en-US"/>
          </a:p>
        </p:txBody>
      </p:sp>
    </p:spTree>
    <p:extLst>
      <p:ext uri="{BB962C8B-B14F-4D97-AF65-F5344CB8AC3E}">
        <p14:creationId xmlns:p14="http://schemas.microsoft.com/office/powerpoint/2010/main" val="292290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No significant events between 2015 and 2017 have notably impacted the data used.  </a:t>
            </a:r>
          </a:p>
          <a:p>
            <a:pPr marL="457200" indent="-457200">
              <a:buFont typeface="+mj-lt"/>
              <a:buAutoNum type="arabicPeriod"/>
            </a:pPr>
            <a:r>
              <a:rPr lang="en-US" dirty="0"/>
              <a:t>The data remains relevant and can effectively support hotel planning and decision-making.  </a:t>
            </a:r>
          </a:p>
          <a:p>
            <a:pPr marL="457200" indent="-457200">
              <a:buFont typeface="+mj-lt"/>
              <a:buAutoNum type="arabicPeriod"/>
            </a:pPr>
            <a:r>
              <a:rPr lang="en-US" dirty="0"/>
              <a:t>There are no unexpected drawbacks to implementing the recommended strategies.  </a:t>
            </a:r>
          </a:p>
          <a:p>
            <a:pPr marL="457200" indent="-457200">
              <a:buFont typeface="+mj-lt"/>
              <a:buAutoNum type="arabicPeriod"/>
            </a:pPr>
            <a:r>
              <a:rPr lang="en-US" dirty="0"/>
              <a:t>Currently, the hotels have not adopted any of the proposed solutions.  </a:t>
            </a:r>
          </a:p>
          <a:p>
            <a:pPr marL="457200" indent="-457200">
              <a:buFont typeface="+mj-lt"/>
              <a:buAutoNum type="arabicPeriod"/>
            </a:pPr>
            <a:r>
              <a:rPr lang="en-US" dirty="0"/>
              <a:t>Booking cancellations are the primary factor affecting revenue generation.  </a:t>
            </a:r>
          </a:p>
          <a:p>
            <a:pPr marL="457200" indent="-457200">
              <a:buFont typeface="+mj-lt"/>
              <a:buAutoNum type="arabicPeriod"/>
            </a:pPr>
            <a:r>
              <a:rPr lang="en-US" dirty="0"/>
              <a:t>Cancellations lead to unoccupied rooms for the reserved duration.  </a:t>
            </a:r>
          </a:p>
          <a:p>
            <a:pPr marL="457200" indent="-457200">
              <a:buFont typeface="+mj-lt"/>
              <a:buAutoNum type="arabicPeriod"/>
            </a:pPr>
            <a:r>
              <a:rPr lang="en-US" dirty="0"/>
              <a:t>Guests cancel their bookings within the same year they make reservations.</a:t>
            </a:r>
          </a:p>
        </p:txBody>
      </p:sp>
      <p:sp>
        <p:nvSpPr>
          <p:cNvPr id="4" name="Slide Number Placeholder 3"/>
          <p:cNvSpPr>
            <a:spLocks noGrp="1"/>
          </p:cNvSpPr>
          <p:nvPr>
            <p:ph type="sldNum" sz="quarter" idx="12"/>
          </p:nvPr>
        </p:nvSpPr>
        <p:spPr/>
        <p:txBody>
          <a:bodyPr/>
          <a:lstStyle/>
          <a:p>
            <a:fld id="{7FF991C0-CF44-4610-A314-A5AA87FFB4F4}" type="slidenum">
              <a:rPr lang="en-US" smtClean="0"/>
              <a:t>3</a:t>
            </a:fld>
            <a:endParaRPr lang="en-US"/>
          </a:p>
        </p:txBody>
      </p:sp>
    </p:spTree>
    <p:extLst>
      <p:ext uri="{BB962C8B-B14F-4D97-AF65-F5344CB8AC3E}">
        <p14:creationId xmlns:p14="http://schemas.microsoft.com/office/powerpoint/2010/main" val="4078048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What factors influence hotel reservation cancellations</a:t>
            </a:r>
            <a:r>
              <a:rPr lang="en-US" dirty="0" smtClean="0"/>
              <a:t>?</a:t>
            </a:r>
          </a:p>
          <a:p>
            <a:pPr marL="457200" indent="-457200">
              <a:buFont typeface="+mj-lt"/>
              <a:buAutoNum type="arabicPeriod"/>
            </a:pPr>
            <a:r>
              <a:rPr lang="en-US" dirty="0" smtClean="0"/>
              <a:t>How </a:t>
            </a:r>
            <a:r>
              <a:rPr lang="en-US" dirty="0"/>
              <a:t>can hotel reservation cancellations be reduced</a:t>
            </a:r>
            <a:r>
              <a:rPr lang="en-US" dirty="0" smtClean="0"/>
              <a:t>?</a:t>
            </a:r>
          </a:p>
          <a:p>
            <a:pPr marL="457200" indent="-457200">
              <a:buFont typeface="+mj-lt"/>
              <a:buAutoNum type="arabicPeriod"/>
            </a:pPr>
            <a:r>
              <a:rPr lang="en-US" dirty="0" smtClean="0"/>
              <a:t>How </a:t>
            </a:r>
            <a:r>
              <a:rPr lang="en-US" dirty="0"/>
              <a:t>can hotels be supported in making pricing and promotional decisions?</a:t>
            </a:r>
          </a:p>
        </p:txBody>
      </p:sp>
      <p:sp>
        <p:nvSpPr>
          <p:cNvPr id="4" name="Slide Number Placeholder 3"/>
          <p:cNvSpPr>
            <a:spLocks noGrp="1"/>
          </p:cNvSpPr>
          <p:nvPr>
            <p:ph type="sldNum" sz="quarter" idx="12"/>
          </p:nvPr>
        </p:nvSpPr>
        <p:spPr/>
        <p:txBody>
          <a:bodyPr/>
          <a:lstStyle/>
          <a:p>
            <a:fld id="{7FF991C0-CF44-4610-A314-A5AA87FFB4F4}" type="slidenum">
              <a:rPr lang="en-US" smtClean="0"/>
              <a:t>4</a:t>
            </a:fld>
            <a:endParaRPr lang="en-US"/>
          </a:p>
        </p:txBody>
      </p:sp>
    </p:spTree>
    <p:extLst>
      <p:ext uri="{BB962C8B-B14F-4D97-AF65-F5344CB8AC3E}">
        <p14:creationId xmlns:p14="http://schemas.microsoft.com/office/powerpoint/2010/main" val="3356117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pPr marL="457200" indent="-457200" algn="just">
              <a:buFont typeface="+mj-lt"/>
              <a:buAutoNum type="arabicPeriod"/>
            </a:pPr>
            <a:r>
              <a:rPr lang="en-US" dirty="0"/>
              <a:t>Higher prices lead to an increase in cancellations</a:t>
            </a:r>
            <a:r>
              <a:rPr lang="en-US" dirty="0" smtClean="0"/>
              <a:t>.</a:t>
            </a:r>
          </a:p>
          <a:p>
            <a:pPr marL="457200" indent="-457200" algn="just">
              <a:buFont typeface="+mj-lt"/>
              <a:buAutoNum type="arabicPeriod"/>
            </a:pPr>
            <a:r>
              <a:rPr lang="en-US" dirty="0" smtClean="0"/>
              <a:t>Customers </a:t>
            </a:r>
            <a:r>
              <a:rPr lang="en-US" dirty="0"/>
              <a:t>are more likely to cancel when the waiting list is longer</a:t>
            </a:r>
            <a:r>
              <a:rPr lang="en-US" dirty="0" smtClean="0"/>
              <a:t>.</a:t>
            </a:r>
          </a:p>
          <a:p>
            <a:pPr marL="457200" indent="-457200" algn="just">
              <a:buFont typeface="+mj-lt"/>
              <a:buAutoNum type="arabicPeriod"/>
            </a:pPr>
            <a:r>
              <a:rPr lang="en-US" dirty="0" smtClean="0"/>
              <a:t>Most </a:t>
            </a:r>
            <a:r>
              <a:rPr lang="en-US" dirty="0"/>
              <a:t>clients make their reservations through offline travel agents.</a:t>
            </a:r>
          </a:p>
        </p:txBody>
      </p:sp>
      <p:sp>
        <p:nvSpPr>
          <p:cNvPr id="4" name="Slide Number Placeholder 3"/>
          <p:cNvSpPr>
            <a:spLocks noGrp="1"/>
          </p:cNvSpPr>
          <p:nvPr>
            <p:ph type="sldNum" sz="quarter" idx="12"/>
          </p:nvPr>
        </p:nvSpPr>
        <p:spPr/>
        <p:txBody>
          <a:bodyPr/>
          <a:lstStyle/>
          <a:p>
            <a:fld id="{7FF991C0-CF44-4610-A314-A5AA87FFB4F4}" type="slidenum">
              <a:rPr lang="en-US" smtClean="0"/>
              <a:t>5</a:t>
            </a:fld>
            <a:endParaRPr lang="en-US"/>
          </a:p>
        </p:txBody>
      </p:sp>
    </p:spTree>
    <p:extLst>
      <p:ext uri="{BB962C8B-B14F-4D97-AF65-F5344CB8AC3E}">
        <p14:creationId xmlns:p14="http://schemas.microsoft.com/office/powerpoint/2010/main" val="1683959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265" y="266918"/>
            <a:ext cx="10058400" cy="1609344"/>
          </a:xfrm>
        </p:spPr>
        <p:txBody>
          <a:bodyPr/>
          <a:lstStyle/>
          <a:p>
            <a:pPr algn="ctr"/>
            <a:r>
              <a:rPr lang="en-US" dirty="0" smtClean="0"/>
              <a:t>Analysis and findings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9" y="2093976"/>
            <a:ext cx="5401733" cy="4051300"/>
          </a:xfrm>
        </p:spPr>
      </p:pic>
      <p:sp>
        <p:nvSpPr>
          <p:cNvPr id="5" name="TextBox 4"/>
          <p:cNvSpPr txBox="1"/>
          <p:nvPr/>
        </p:nvSpPr>
        <p:spPr>
          <a:xfrm>
            <a:off x="6741809" y="2093976"/>
            <a:ext cx="4615543" cy="1754326"/>
          </a:xfrm>
          <a:prstGeom prst="rect">
            <a:avLst/>
          </a:prstGeom>
          <a:noFill/>
        </p:spPr>
        <p:txBody>
          <a:bodyPr wrap="square" rtlCol="0">
            <a:spAutoFit/>
          </a:bodyPr>
          <a:lstStyle/>
          <a:p>
            <a:pPr algn="just"/>
            <a:r>
              <a:rPr lang="en-US" dirty="0" smtClean="0"/>
              <a:t>The bar graph shows the percentage of canceled and non-canceled bookings. While many reservations were not canceled, 37% of clients canceled their bookings, which greatly impacts the hotel's earnings.</a:t>
            </a:r>
            <a:endParaRPr lang="en-US" dirty="0"/>
          </a:p>
        </p:txBody>
      </p:sp>
      <p:sp>
        <p:nvSpPr>
          <p:cNvPr id="6" name="Slide Number Placeholder 5"/>
          <p:cNvSpPr>
            <a:spLocks noGrp="1"/>
          </p:cNvSpPr>
          <p:nvPr>
            <p:ph type="sldNum" sz="quarter" idx="12"/>
          </p:nvPr>
        </p:nvSpPr>
        <p:spPr/>
        <p:txBody>
          <a:bodyPr/>
          <a:lstStyle/>
          <a:p>
            <a:fld id="{7FF991C0-CF44-4610-A314-A5AA87FFB4F4}" type="slidenum">
              <a:rPr lang="en-US" smtClean="0"/>
              <a:t>6</a:t>
            </a:fld>
            <a:endParaRPr lang="en-US"/>
          </a:p>
        </p:txBody>
      </p:sp>
    </p:spTree>
    <p:extLst>
      <p:ext uri="{BB962C8B-B14F-4D97-AF65-F5344CB8AC3E}">
        <p14:creationId xmlns:p14="http://schemas.microsoft.com/office/powerpoint/2010/main" val="2456598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31" y="1424078"/>
            <a:ext cx="5973777" cy="4480333"/>
          </a:xfrm>
        </p:spPr>
      </p:pic>
      <p:sp>
        <p:nvSpPr>
          <p:cNvPr id="5" name="TextBox 4"/>
          <p:cNvSpPr txBox="1"/>
          <p:nvPr/>
        </p:nvSpPr>
        <p:spPr>
          <a:xfrm>
            <a:off x="6789935" y="1424078"/>
            <a:ext cx="4685211" cy="1200329"/>
          </a:xfrm>
          <a:prstGeom prst="rect">
            <a:avLst/>
          </a:prstGeom>
          <a:noFill/>
        </p:spPr>
        <p:txBody>
          <a:bodyPr wrap="square" rtlCol="0">
            <a:spAutoFit/>
          </a:bodyPr>
          <a:lstStyle/>
          <a:p>
            <a:pPr algn="just"/>
            <a:r>
              <a:rPr lang="en-US" dirty="0" smtClean="0"/>
              <a:t>In comparison to resort hotels, city hotels have more bookings, It’s possible that resort hotels are more expensive than those in cities</a:t>
            </a:r>
            <a:endParaRPr lang="en-US" dirty="0"/>
          </a:p>
        </p:txBody>
      </p:sp>
      <p:sp>
        <p:nvSpPr>
          <p:cNvPr id="6" name="Slide Number Placeholder 5"/>
          <p:cNvSpPr>
            <a:spLocks noGrp="1"/>
          </p:cNvSpPr>
          <p:nvPr>
            <p:ph type="sldNum" sz="quarter" idx="12"/>
          </p:nvPr>
        </p:nvSpPr>
        <p:spPr/>
        <p:txBody>
          <a:bodyPr/>
          <a:lstStyle/>
          <a:p>
            <a:fld id="{7FF991C0-CF44-4610-A314-A5AA87FFB4F4}" type="slidenum">
              <a:rPr lang="en-US" smtClean="0"/>
              <a:t>7</a:t>
            </a:fld>
            <a:endParaRPr lang="en-US"/>
          </a:p>
        </p:txBody>
      </p:sp>
    </p:spTree>
    <p:extLst>
      <p:ext uri="{BB962C8B-B14F-4D97-AF65-F5344CB8AC3E}">
        <p14:creationId xmlns:p14="http://schemas.microsoft.com/office/powerpoint/2010/main" val="2350618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5" y="484632"/>
            <a:ext cx="10014857" cy="4051300"/>
          </a:xfrm>
        </p:spPr>
      </p:pic>
      <p:sp>
        <p:nvSpPr>
          <p:cNvPr id="5" name="TextBox 4"/>
          <p:cNvSpPr txBox="1"/>
          <p:nvPr/>
        </p:nvSpPr>
        <p:spPr>
          <a:xfrm>
            <a:off x="1001485" y="4802548"/>
            <a:ext cx="10014857" cy="923330"/>
          </a:xfrm>
          <a:prstGeom prst="rect">
            <a:avLst/>
          </a:prstGeom>
          <a:noFill/>
        </p:spPr>
        <p:txBody>
          <a:bodyPr wrap="square" rtlCol="0">
            <a:spAutoFit/>
          </a:bodyPr>
          <a:lstStyle/>
          <a:p>
            <a:pPr algn="just"/>
            <a:r>
              <a:rPr lang="en-US" dirty="0" smtClean="0"/>
              <a:t>The line graph shows that on some days, the average daily rate of the city hotel is higher than the resort hotel, while on other days, it is lower. Weekends and holidays likely cause an increase in resort hotel rates.</a:t>
            </a:r>
            <a:endParaRPr lang="en-US" dirty="0"/>
          </a:p>
        </p:txBody>
      </p:sp>
      <p:sp>
        <p:nvSpPr>
          <p:cNvPr id="8" name="Slide Number Placeholder 7"/>
          <p:cNvSpPr>
            <a:spLocks noGrp="1"/>
          </p:cNvSpPr>
          <p:nvPr>
            <p:ph type="sldNum" sz="quarter" idx="12"/>
          </p:nvPr>
        </p:nvSpPr>
        <p:spPr/>
        <p:txBody>
          <a:bodyPr/>
          <a:lstStyle/>
          <a:p>
            <a:fld id="{7FF991C0-CF44-4610-A314-A5AA87FFB4F4}" type="slidenum">
              <a:rPr lang="en-US" smtClean="0"/>
              <a:t>8</a:t>
            </a:fld>
            <a:endParaRPr lang="en-US"/>
          </a:p>
        </p:txBody>
      </p:sp>
    </p:spTree>
    <p:extLst>
      <p:ext uri="{BB962C8B-B14F-4D97-AF65-F5344CB8AC3E}">
        <p14:creationId xmlns:p14="http://schemas.microsoft.com/office/powerpoint/2010/main" val="1843539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738" y="612775"/>
            <a:ext cx="10106525" cy="4051300"/>
          </a:xfrm>
        </p:spPr>
      </p:pic>
      <p:sp>
        <p:nvSpPr>
          <p:cNvPr id="6" name="TextBox 5"/>
          <p:cNvSpPr txBox="1"/>
          <p:nvPr/>
        </p:nvSpPr>
        <p:spPr>
          <a:xfrm>
            <a:off x="1042737" y="4955177"/>
            <a:ext cx="10106525" cy="923330"/>
          </a:xfrm>
          <a:prstGeom prst="rect">
            <a:avLst/>
          </a:prstGeom>
          <a:noFill/>
        </p:spPr>
        <p:txBody>
          <a:bodyPr wrap="square" rtlCol="0">
            <a:spAutoFit/>
          </a:bodyPr>
          <a:lstStyle/>
          <a:p>
            <a:pPr algn="just"/>
            <a:r>
              <a:rPr lang="en-US" dirty="0" smtClean="0"/>
              <a:t>We developed a grouped bar graph to examine the months with the highest and lowest reservation levels based on reservation status. The graph indicates that both confirmed and canceled reservations are highest in August, while January has the most cancellations.</a:t>
            </a:r>
            <a:endParaRPr lang="en-US" dirty="0"/>
          </a:p>
        </p:txBody>
      </p:sp>
      <p:sp>
        <p:nvSpPr>
          <p:cNvPr id="8" name="Slide Number Placeholder 7"/>
          <p:cNvSpPr>
            <a:spLocks noGrp="1"/>
          </p:cNvSpPr>
          <p:nvPr>
            <p:ph type="sldNum" sz="quarter" idx="12"/>
          </p:nvPr>
        </p:nvSpPr>
        <p:spPr/>
        <p:txBody>
          <a:bodyPr/>
          <a:lstStyle/>
          <a:p>
            <a:fld id="{7FF991C0-CF44-4610-A314-A5AA87FFB4F4}" type="slidenum">
              <a:rPr lang="en-US" smtClean="0"/>
              <a:t>9</a:t>
            </a:fld>
            <a:endParaRPr lang="en-US"/>
          </a:p>
        </p:txBody>
      </p:sp>
    </p:spTree>
    <p:extLst>
      <p:ext uri="{BB962C8B-B14F-4D97-AF65-F5344CB8AC3E}">
        <p14:creationId xmlns:p14="http://schemas.microsoft.com/office/powerpoint/2010/main" val="289059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115</TotalTime>
  <Words>638</Words>
  <Application>Microsoft Office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Rockwell</vt:lpstr>
      <vt:lpstr>Rockwell Condensed</vt:lpstr>
      <vt:lpstr>Wingdings</vt:lpstr>
      <vt:lpstr>Wood Type</vt:lpstr>
      <vt:lpstr>Hotel Booking Cancellations: Analysis and Optimization</vt:lpstr>
      <vt:lpstr>Business Problem</vt:lpstr>
      <vt:lpstr>Assumptions</vt:lpstr>
      <vt:lpstr>Research question</vt:lpstr>
      <vt:lpstr>Hypothesis</vt:lpstr>
      <vt:lpstr>Analysis and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Microsoft account</dc:creator>
  <cp:lastModifiedBy>Microsoft account</cp:lastModifiedBy>
  <cp:revision>13</cp:revision>
  <dcterms:created xsi:type="dcterms:W3CDTF">2025-03-16T09:07:30Z</dcterms:created>
  <dcterms:modified xsi:type="dcterms:W3CDTF">2025-03-16T11:03:59Z</dcterms:modified>
</cp:coreProperties>
</file>