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8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963E-DD2D-4CFC-B84E-C2801F09F03B}" type="datetimeFigureOut">
              <a:rPr lang="de-DE" smtClean="0"/>
              <a:t>01.12.2014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1D55-EE2A-4E53-87C1-81FD32B621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165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963E-DD2D-4CFC-B84E-C2801F09F03B}" type="datetimeFigureOut">
              <a:rPr lang="de-DE" smtClean="0"/>
              <a:t>01.12.2014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1D55-EE2A-4E53-87C1-81FD32B621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86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963E-DD2D-4CFC-B84E-C2801F09F03B}" type="datetimeFigureOut">
              <a:rPr lang="de-DE" smtClean="0"/>
              <a:t>01.12.2014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1D55-EE2A-4E53-87C1-81FD32B621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22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963E-DD2D-4CFC-B84E-C2801F09F03B}" type="datetimeFigureOut">
              <a:rPr lang="de-DE" smtClean="0"/>
              <a:t>01.12.2014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1D55-EE2A-4E53-87C1-81FD32B621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01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963E-DD2D-4CFC-B84E-C2801F09F03B}" type="datetimeFigureOut">
              <a:rPr lang="de-DE" smtClean="0"/>
              <a:t>01.12.2014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1D55-EE2A-4E53-87C1-81FD32B621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857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963E-DD2D-4CFC-B84E-C2801F09F03B}" type="datetimeFigureOut">
              <a:rPr lang="de-DE" smtClean="0"/>
              <a:t>01.12.2014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1D55-EE2A-4E53-87C1-81FD32B621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43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963E-DD2D-4CFC-B84E-C2801F09F03B}" type="datetimeFigureOut">
              <a:rPr lang="de-DE" smtClean="0"/>
              <a:t>01.12.2014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1D55-EE2A-4E53-87C1-81FD32B621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20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963E-DD2D-4CFC-B84E-C2801F09F03B}" type="datetimeFigureOut">
              <a:rPr lang="de-DE" smtClean="0"/>
              <a:t>01.12.2014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1D55-EE2A-4E53-87C1-81FD32B621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18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963E-DD2D-4CFC-B84E-C2801F09F03B}" type="datetimeFigureOut">
              <a:rPr lang="de-DE" smtClean="0"/>
              <a:t>01.12.2014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1D55-EE2A-4E53-87C1-81FD32B621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90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963E-DD2D-4CFC-B84E-C2801F09F03B}" type="datetimeFigureOut">
              <a:rPr lang="de-DE" smtClean="0"/>
              <a:t>01.12.2014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1D55-EE2A-4E53-87C1-81FD32B621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963E-DD2D-4CFC-B84E-C2801F09F03B}" type="datetimeFigureOut">
              <a:rPr lang="de-DE" smtClean="0"/>
              <a:t>01.12.2014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1D55-EE2A-4E53-87C1-81FD32B621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0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F963E-DD2D-4CFC-B84E-C2801F09F03B}" type="datetimeFigureOut">
              <a:rPr lang="de-DE" smtClean="0"/>
              <a:t>01.12.2014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B1D55-EE2A-4E53-87C1-81FD32B621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3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Vulnerability 1: Description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On the User‘s Index page a </a:t>
            </a:r>
            <a:r>
              <a:rPr lang="de-DE" dirty="0" smtClean="0">
                <a:solidFill>
                  <a:schemeClr val="accent2">
                    <a:lumMod val="50000"/>
                  </a:schemeClr>
                </a:solidFill>
              </a:rPr>
              <a:t>hidden field, containing the users account numbers</a:t>
            </a:r>
            <a:r>
              <a:rPr lang="de-DE" dirty="0" smtClean="0"/>
              <a:t> was used to switch between different accounts</a:t>
            </a:r>
          </a:p>
          <a:p>
            <a:endParaRPr lang="de-DE" dirty="0" smtClean="0"/>
          </a:p>
          <a:p>
            <a:r>
              <a:rPr lang="de-DE" dirty="0" smtClean="0"/>
              <a:t>If you </a:t>
            </a:r>
            <a:r>
              <a:rPr lang="de-DE" dirty="0" smtClean="0">
                <a:solidFill>
                  <a:schemeClr val="accent2">
                    <a:lumMod val="50000"/>
                  </a:schemeClr>
                </a:solidFill>
              </a:rPr>
              <a:t>knew</a:t>
            </a:r>
            <a:r>
              <a:rPr lang="de-DE" dirty="0" smtClean="0"/>
              <a:t> the 10-digit account number of a different user, you could </a:t>
            </a:r>
            <a:r>
              <a:rPr lang="de-DE" dirty="0" smtClean="0">
                <a:solidFill>
                  <a:schemeClr val="accent2">
                    <a:lumMod val="50000"/>
                  </a:schemeClr>
                </a:solidFill>
              </a:rPr>
              <a:t>alter the post request</a:t>
            </a:r>
            <a:r>
              <a:rPr lang="de-DE" dirty="0" smtClean="0"/>
              <a:t> (e.g. Via Tamper Data) </a:t>
            </a:r>
            <a:r>
              <a:rPr lang="de-DE" dirty="0" smtClean="0">
                <a:solidFill>
                  <a:schemeClr val="accent2">
                    <a:lumMod val="50000"/>
                  </a:schemeClr>
                </a:solidFill>
              </a:rPr>
              <a:t>to include this number</a:t>
            </a:r>
          </a:p>
          <a:p>
            <a:endParaRPr lang="de-DE" dirty="0" smtClean="0"/>
          </a:p>
          <a:p>
            <a:r>
              <a:rPr lang="de-DE" dirty="0" smtClean="0"/>
              <a:t>You could then </a:t>
            </a:r>
            <a:r>
              <a:rPr lang="de-DE" dirty="0" smtClean="0">
                <a:solidFill>
                  <a:schemeClr val="accent2">
                    <a:lumMod val="50000"/>
                  </a:schemeClr>
                </a:solidFill>
              </a:rPr>
              <a:t>technically</a:t>
            </a:r>
            <a:r>
              <a:rPr lang="de-DE" dirty="0" smtClean="0"/>
              <a:t> switch to that users account, although </a:t>
            </a:r>
            <a:r>
              <a:rPr lang="de-DE" dirty="0" smtClean="0">
                <a:solidFill>
                  <a:schemeClr val="accent2">
                    <a:lumMod val="50000"/>
                  </a:schemeClr>
                </a:solidFill>
              </a:rPr>
              <a:t>no transactions </a:t>
            </a:r>
            <a:r>
              <a:rPr lang="de-DE" dirty="0" smtClean="0"/>
              <a:t>were possible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5696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Vulnerability 3: Specifics 2/2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Important adjusted Files:</a:t>
            </a:r>
          </a:p>
          <a:p>
            <a:pPr lvl="1"/>
            <a:r>
              <a:rPr lang="de-DE" dirty="0" smtClean="0"/>
              <a:t>Httpd.conf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Code:</a:t>
            </a:r>
          </a:p>
          <a:p>
            <a:pPr lvl="1"/>
            <a:endParaRPr lang="de-DE" dirty="0"/>
          </a:p>
        </p:txBody>
      </p:sp>
      <p:pic>
        <p:nvPicPr>
          <p:cNvPr id="4098" name="Picture 2" descr="E:\uni\uni\Master\secureCoding\Vulnerability3-Solu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3834574"/>
            <a:ext cx="5256584" cy="286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1" descr="E:\uni\uni\Master\secureCoding\Vulnerability3-C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393" y="3558349"/>
            <a:ext cx="3914775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652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Vulnerability 4: Description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As already </a:t>
            </a:r>
            <a:r>
              <a:rPr lang="de-DE" dirty="0" smtClean="0">
                <a:solidFill>
                  <a:schemeClr val="accent2">
                    <a:lumMod val="50000"/>
                  </a:schemeClr>
                </a:solidFill>
              </a:rPr>
              <a:t>hinted</a:t>
            </a:r>
            <a:r>
              <a:rPr lang="de-DE" dirty="0" smtClean="0"/>
              <a:t> in Vulnerability 1 and 3 it is possible to perform a </a:t>
            </a:r>
            <a:r>
              <a:rPr lang="de-DE" dirty="0" smtClean="0">
                <a:solidFill>
                  <a:schemeClr val="accent2">
                    <a:lumMod val="50000"/>
                  </a:schemeClr>
                </a:solidFill>
              </a:rPr>
              <a:t>CSRF attack </a:t>
            </a:r>
            <a:r>
              <a:rPr lang="de-DE" dirty="0" smtClean="0"/>
              <a:t>on the </a:t>
            </a:r>
            <a:r>
              <a:rPr lang="de-DE" dirty="0" smtClean="0">
                <a:solidFill>
                  <a:schemeClr val="accent2">
                    <a:lumMod val="50000"/>
                  </a:schemeClr>
                </a:solidFill>
              </a:rPr>
              <a:t>insufficiently validated </a:t>
            </a:r>
            <a:r>
              <a:rPr lang="de-DE" dirty="0" smtClean="0"/>
              <a:t>account selection field.</a:t>
            </a:r>
          </a:p>
          <a:p>
            <a:endParaRPr lang="de-DE" dirty="0"/>
          </a:p>
          <a:p>
            <a:r>
              <a:rPr lang="de-DE" dirty="0" smtClean="0"/>
              <a:t>By </a:t>
            </a:r>
            <a:r>
              <a:rPr lang="de-DE" dirty="0" smtClean="0">
                <a:solidFill>
                  <a:schemeClr val="accent2">
                    <a:lumMod val="50000"/>
                  </a:schemeClr>
                </a:solidFill>
              </a:rPr>
              <a:t>baiting</a:t>
            </a:r>
            <a:r>
              <a:rPr lang="de-DE" dirty="0" smtClean="0"/>
              <a:t> the user into submitting a </a:t>
            </a:r>
            <a:r>
              <a:rPr lang="de-DE" dirty="0" smtClean="0">
                <a:solidFill>
                  <a:schemeClr val="accent2">
                    <a:lumMod val="50000"/>
                  </a:schemeClr>
                </a:solidFill>
              </a:rPr>
              <a:t>special form (with malicious post data) </a:t>
            </a:r>
            <a:r>
              <a:rPr lang="de-DE" dirty="0" smtClean="0"/>
              <a:t>on the </a:t>
            </a:r>
            <a:r>
              <a:rPr lang="de-DE" dirty="0" smtClean="0">
                <a:solidFill>
                  <a:schemeClr val="accent2">
                    <a:lumMod val="50000"/>
                  </a:schemeClr>
                </a:solidFill>
              </a:rPr>
              <a:t>attackers website</a:t>
            </a:r>
            <a:r>
              <a:rPr lang="de-DE" dirty="0" smtClean="0"/>
              <a:t> a user that is </a:t>
            </a:r>
            <a:r>
              <a:rPr lang="de-DE" dirty="0" smtClean="0">
                <a:solidFill>
                  <a:schemeClr val="accent2">
                    <a:lumMod val="50000"/>
                  </a:schemeClr>
                </a:solidFill>
              </a:rPr>
              <a:t>currently logged</a:t>
            </a:r>
            <a:r>
              <a:rPr lang="de-DE" dirty="0" smtClean="0"/>
              <a:t> into the banking system </a:t>
            </a:r>
            <a:r>
              <a:rPr lang="de-DE" dirty="0" smtClean="0">
                <a:solidFill>
                  <a:schemeClr val="accent2">
                    <a:lumMod val="50000"/>
                  </a:schemeClr>
                </a:solidFill>
              </a:rPr>
              <a:t>may execute malicious javascript </a:t>
            </a:r>
            <a:r>
              <a:rPr lang="de-DE" dirty="0" smtClean="0"/>
              <a:t>in the context of the banking website.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49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Vulnerability 4: Problem/Solution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The Problem:</a:t>
            </a:r>
          </a:p>
          <a:p>
            <a:pPr lvl="1"/>
            <a:r>
              <a:rPr lang="de-DE" dirty="0" smtClean="0"/>
              <a:t>Although our application only uses only post requests instead of gets, the </a:t>
            </a:r>
            <a:r>
              <a:rPr lang="de-DE" dirty="0" smtClean="0">
                <a:solidFill>
                  <a:schemeClr val="accent2">
                    <a:lumMod val="50000"/>
                  </a:schemeClr>
                </a:solidFill>
              </a:rPr>
              <a:t>application does not verify the source of post data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r>
              <a:rPr lang="de-DE" dirty="0" smtClean="0"/>
              <a:t>The Solution:</a:t>
            </a:r>
          </a:p>
          <a:p>
            <a:pPr lvl="1"/>
            <a:r>
              <a:rPr lang="de-DE" dirty="0" smtClean="0"/>
              <a:t>We attach an </a:t>
            </a:r>
            <a:r>
              <a:rPr lang="de-DE" dirty="0" smtClean="0">
                <a:solidFill>
                  <a:srgbClr val="0070C0"/>
                </a:solidFill>
              </a:rPr>
              <a:t>anti-CSRF token</a:t>
            </a:r>
            <a:r>
              <a:rPr lang="de-DE" dirty="0" smtClean="0"/>
              <a:t> to all of our forms. This token is </a:t>
            </a:r>
            <a:r>
              <a:rPr lang="de-DE" dirty="0" smtClean="0">
                <a:solidFill>
                  <a:srgbClr val="0070C0"/>
                </a:solidFill>
              </a:rPr>
              <a:t>generated for each session </a:t>
            </a:r>
            <a:r>
              <a:rPr lang="de-DE" dirty="0" smtClean="0"/>
              <a:t>and its </a:t>
            </a:r>
            <a:r>
              <a:rPr lang="de-DE" dirty="0" smtClean="0">
                <a:solidFill>
                  <a:srgbClr val="0070C0"/>
                </a:solidFill>
              </a:rPr>
              <a:t>existence &amp; correctness</a:t>
            </a:r>
            <a:r>
              <a:rPr lang="de-DE" dirty="0" smtClean="0"/>
              <a:t> is verified upon submission of </a:t>
            </a:r>
            <a:r>
              <a:rPr lang="de-DE" dirty="0" smtClean="0">
                <a:solidFill>
                  <a:srgbClr val="0070C0"/>
                </a:solidFill>
              </a:rPr>
              <a:t>all post requests</a:t>
            </a:r>
            <a:r>
              <a:rPr lang="de-DE" dirty="0" smtClean="0"/>
              <a:t>. Since external websites have </a:t>
            </a:r>
            <a:r>
              <a:rPr lang="de-DE" dirty="0" smtClean="0">
                <a:solidFill>
                  <a:srgbClr val="0070C0"/>
                </a:solidFill>
              </a:rPr>
              <a:t>no knowledge of the token value</a:t>
            </a:r>
            <a:r>
              <a:rPr lang="de-DE" dirty="0" smtClean="0"/>
              <a:t>, they can no longer successfuly submit post requests in a CSRF attack.</a:t>
            </a:r>
          </a:p>
        </p:txBody>
      </p:sp>
    </p:spTree>
    <p:extLst>
      <p:ext uri="{BB962C8B-B14F-4D97-AF65-F5344CB8AC3E}">
        <p14:creationId xmlns:p14="http://schemas.microsoft.com/office/powerpoint/2010/main" val="3270852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Vulnerability 4: Specifics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Important adjusted Files/Lines:</a:t>
            </a:r>
          </a:p>
          <a:p>
            <a:pPr lvl="1"/>
            <a:r>
              <a:rPr lang="de-DE" dirty="0" smtClean="0"/>
              <a:t>All files that use a session and any forms.</a:t>
            </a:r>
          </a:p>
          <a:p>
            <a:pPr lvl="1"/>
            <a:r>
              <a:rPr lang="de-DE" dirty="0" smtClean="0"/>
              <a:t>All pages in account/*.php and employee/*.php</a:t>
            </a:r>
          </a:p>
          <a:p>
            <a:pPr lvl="1"/>
            <a:r>
              <a:rPr lang="de-DE" dirty="0" smtClean="0"/>
              <a:t>On the login and register page we generate &amp; verify anti-CSRF tokens for each request</a:t>
            </a:r>
          </a:p>
          <a:p>
            <a:r>
              <a:rPr lang="de-DE" dirty="0" smtClean="0"/>
              <a:t>Example (index.php):</a:t>
            </a:r>
          </a:p>
          <a:p>
            <a:pPr lvl="1"/>
            <a:r>
              <a:rPr lang="de-DE" dirty="0" smtClean="0"/>
              <a:t>1.)</a:t>
            </a:r>
          </a:p>
          <a:p>
            <a:endParaRPr lang="de-DE" dirty="0" smtClean="0"/>
          </a:p>
          <a:p>
            <a:pPr lvl="1"/>
            <a:r>
              <a:rPr lang="de-DE" dirty="0" smtClean="0"/>
              <a:t>2.)</a:t>
            </a:r>
          </a:p>
          <a:p>
            <a:pPr lvl="1"/>
            <a:endParaRPr lang="de-DE" dirty="0"/>
          </a:p>
        </p:txBody>
      </p:sp>
      <p:pic>
        <p:nvPicPr>
          <p:cNvPr id="8194" name="Picture 2" descr="E:\uni\uni\Master\secureCoding\Vulnerability4-Cod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229199"/>
            <a:ext cx="6021388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E:\uni\uni\Master\secureCoding\Vulnerability4-Cod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270" y="4365104"/>
            <a:ext cx="375285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352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Vulnerability 5: Discussion 1/2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The user is required to enter </a:t>
            </a:r>
            <a:r>
              <a:rPr lang="de-DE" dirty="0" smtClean="0">
                <a:solidFill>
                  <a:schemeClr val="accent2">
                    <a:lumMod val="50000"/>
                  </a:schemeClr>
                </a:solidFill>
              </a:rPr>
              <a:t>a certain TAN</a:t>
            </a:r>
            <a:r>
              <a:rPr lang="de-DE" dirty="0" smtClean="0"/>
              <a:t>. If an </a:t>
            </a:r>
            <a:r>
              <a:rPr lang="de-DE" dirty="0" smtClean="0">
                <a:solidFill>
                  <a:schemeClr val="accent2">
                    <a:lumMod val="50000"/>
                  </a:schemeClr>
                </a:solidFill>
              </a:rPr>
              <a:t>invalid</a:t>
            </a:r>
            <a:r>
              <a:rPr lang="de-DE" dirty="0" smtClean="0"/>
              <a:t> TAN is entered the </a:t>
            </a:r>
            <a:r>
              <a:rPr lang="de-DE" dirty="0" smtClean="0">
                <a:solidFill>
                  <a:schemeClr val="accent2">
                    <a:lumMod val="50000"/>
                  </a:schemeClr>
                </a:solidFill>
              </a:rPr>
              <a:t>same</a:t>
            </a:r>
            <a:r>
              <a:rPr lang="de-DE" dirty="0" smtClean="0"/>
              <a:t> TAN is requested.</a:t>
            </a:r>
          </a:p>
          <a:p>
            <a:endParaRPr lang="de-DE" dirty="0"/>
          </a:p>
          <a:p>
            <a:r>
              <a:rPr lang="de-DE" dirty="0" smtClean="0"/>
              <a:t>We </a:t>
            </a:r>
            <a:r>
              <a:rPr lang="de-DE" dirty="0" smtClean="0">
                <a:solidFill>
                  <a:srgbClr val="0070C0"/>
                </a:solidFill>
              </a:rPr>
              <a:t>do not agree </a:t>
            </a:r>
            <a:r>
              <a:rPr lang="de-DE" dirty="0" smtClean="0"/>
              <a:t>that this is a </a:t>
            </a:r>
            <a:r>
              <a:rPr lang="de-DE" dirty="0" smtClean="0">
                <a:solidFill>
                  <a:srgbClr val="0070C0"/>
                </a:solidFill>
              </a:rPr>
              <a:t>security vulnerability</a:t>
            </a:r>
            <a:r>
              <a:rPr lang="de-DE" dirty="0" smtClean="0"/>
              <a:t>. This is how most </a:t>
            </a:r>
            <a:r>
              <a:rPr lang="de-DE" dirty="0" smtClean="0">
                <a:solidFill>
                  <a:srgbClr val="0070C0"/>
                </a:solidFill>
              </a:rPr>
              <a:t>real world systems </a:t>
            </a:r>
            <a:r>
              <a:rPr lang="de-DE" dirty="0" smtClean="0"/>
              <a:t>work. Requesting a new random TAN is </a:t>
            </a:r>
            <a:r>
              <a:rPr lang="de-DE" dirty="0" smtClean="0">
                <a:solidFill>
                  <a:srgbClr val="0070C0"/>
                </a:solidFill>
              </a:rPr>
              <a:t>not safer</a:t>
            </a:r>
            <a:r>
              <a:rPr lang="de-DE" dirty="0" smtClean="0"/>
              <a:t>, it just introduces </a:t>
            </a:r>
            <a:r>
              <a:rPr lang="de-DE" dirty="0" smtClean="0">
                <a:solidFill>
                  <a:srgbClr val="0070C0"/>
                </a:solidFill>
              </a:rPr>
              <a:t>different security risks</a:t>
            </a:r>
            <a:r>
              <a:rPr lang="de-DE" dirty="0" smtClean="0"/>
              <a:t>. For </a:t>
            </a:r>
            <a:r>
              <a:rPr lang="de-DE" dirty="0" smtClean="0">
                <a:solidFill>
                  <a:srgbClr val="0070C0"/>
                </a:solidFill>
              </a:rPr>
              <a:t>example</a:t>
            </a:r>
            <a:r>
              <a:rPr lang="de-DE" dirty="0" smtClean="0"/>
              <a:t> if an attacker </a:t>
            </a:r>
            <a:r>
              <a:rPr lang="de-DE" dirty="0" smtClean="0">
                <a:solidFill>
                  <a:srgbClr val="0070C0"/>
                </a:solidFill>
              </a:rPr>
              <a:t>knows</a:t>
            </a:r>
            <a:r>
              <a:rPr lang="de-DE" dirty="0" smtClean="0"/>
              <a:t> one TAN of the user, he just needs to </a:t>
            </a:r>
            <a:r>
              <a:rPr lang="de-DE" dirty="0" smtClean="0">
                <a:solidFill>
                  <a:srgbClr val="0070C0"/>
                </a:solidFill>
              </a:rPr>
              <a:t>enter false TANs</a:t>
            </a:r>
            <a:r>
              <a:rPr lang="de-DE" dirty="0" smtClean="0"/>
              <a:t> until the TAN he knows is requested by the system. Requesting a random TAN </a:t>
            </a:r>
            <a:r>
              <a:rPr lang="de-DE" dirty="0" smtClean="0">
                <a:solidFill>
                  <a:srgbClr val="0070C0"/>
                </a:solidFill>
              </a:rPr>
              <a:t>does not make it significantly harder</a:t>
            </a:r>
            <a:r>
              <a:rPr lang="de-DE" dirty="0" smtClean="0"/>
              <a:t> to brute force TANs either (only by a constant factor).</a:t>
            </a:r>
          </a:p>
        </p:txBody>
      </p:sp>
    </p:spTree>
    <p:extLst>
      <p:ext uri="{BB962C8B-B14F-4D97-AF65-F5344CB8AC3E}">
        <p14:creationId xmlns:p14="http://schemas.microsoft.com/office/powerpoint/2010/main" val="1658724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Vulnerability 5: Discussion 2/2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We think a good solution would be to </a:t>
            </a:r>
            <a:r>
              <a:rPr lang="de-DE" dirty="0" smtClean="0">
                <a:solidFill>
                  <a:srgbClr val="0070C0"/>
                </a:solidFill>
              </a:rPr>
              <a:t>leave the system as it is</a:t>
            </a:r>
            <a:r>
              <a:rPr lang="de-DE" dirty="0" smtClean="0"/>
              <a:t>, but only let the user try a single TAN </a:t>
            </a:r>
            <a:r>
              <a:rPr lang="de-DE" dirty="0" smtClean="0">
                <a:solidFill>
                  <a:srgbClr val="0070C0"/>
                </a:solidFill>
              </a:rPr>
              <a:t>three times</a:t>
            </a:r>
            <a:r>
              <a:rPr lang="de-DE" dirty="0" smtClean="0"/>
              <a:t>. This would prevent brute-force attacks.</a:t>
            </a:r>
          </a:p>
          <a:p>
            <a:endParaRPr lang="de-DE" dirty="0"/>
          </a:p>
          <a:p>
            <a:r>
              <a:rPr lang="de-DE" dirty="0" smtClean="0"/>
              <a:t>After </a:t>
            </a:r>
            <a:r>
              <a:rPr lang="de-DE" dirty="0" smtClean="0">
                <a:solidFill>
                  <a:srgbClr val="0070C0"/>
                </a:solidFill>
              </a:rPr>
              <a:t>three unsuccsessful tries</a:t>
            </a:r>
            <a:r>
              <a:rPr lang="de-DE" dirty="0" smtClean="0"/>
              <a:t> the account is </a:t>
            </a:r>
            <a:r>
              <a:rPr lang="de-DE" dirty="0" smtClean="0">
                <a:solidFill>
                  <a:srgbClr val="0070C0"/>
                </a:solidFill>
              </a:rPr>
              <a:t>frozen</a:t>
            </a:r>
            <a:r>
              <a:rPr lang="de-DE" dirty="0" smtClean="0"/>
              <a:t> and the user needs to contact customer service.</a:t>
            </a:r>
          </a:p>
          <a:p>
            <a:endParaRPr lang="de-DE" dirty="0"/>
          </a:p>
          <a:p>
            <a:r>
              <a:rPr lang="de-DE" dirty="0" smtClean="0"/>
              <a:t>Since there </a:t>
            </a:r>
            <a:r>
              <a:rPr lang="de-DE" dirty="0" smtClean="0">
                <a:solidFill>
                  <a:srgbClr val="0070C0"/>
                </a:solidFill>
              </a:rPr>
              <a:t>is no customer service</a:t>
            </a:r>
            <a:r>
              <a:rPr lang="de-DE" dirty="0" smtClean="0"/>
              <a:t> in our system, this solution is not implemented. However, we do believe that this is a good solution and used in many real world online banking applications. Our system can very easily be </a:t>
            </a:r>
            <a:r>
              <a:rPr lang="de-DE" dirty="0" smtClean="0">
                <a:solidFill>
                  <a:srgbClr val="0070C0"/>
                </a:solidFill>
              </a:rPr>
              <a:t>extended</a:t>
            </a:r>
            <a:r>
              <a:rPr lang="de-DE" dirty="0" smtClean="0"/>
              <a:t> to feature this functionality.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3767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Vulnerability 6: Description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/>
              <a:t>Our Server was </a:t>
            </a:r>
            <a:r>
              <a:rPr lang="de-DE" dirty="0" smtClean="0">
                <a:solidFill>
                  <a:schemeClr val="accent2">
                    <a:lumMod val="50000"/>
                  </a:schemeClr>
                </a:solidFill>
              </a:rPr>
              <a:t>not configured</a:t>
            </a:r>
            <a:r>
              <a:rPr lang="de-DE" dirty="0" smtClean="0"/>
              <a:t> to use </a:t>
            </a:r>
            <a:r>
              <a:rPr lang="de-DE" dirty="0" smtClean="0">
                <a:solidFill>
                  <a:schemeClr val="accent2">
                    <a:lumMod val="50000"/>
                  </a:schemeClr>
                </a:solidFill>
              </a:rPr>
              <a:t>SSL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r>
              <a:rPr lang="de-DE" dirty="0" smtClean="0"/>
              <a:t>The use of </a:t>
            </a:r>
            <a:r>
              <a:rPr lang="de-DE" dirty="0" smtClean="0">
                <a:solidFill>
                  <a:srgbClr val="0070C0"/>
                </a:solidFill>
              </a:rPr>
              <a:t>SSL does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0070C0"/>
                </a:solidFill>
              </a:rPr>
              <a:t>not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0070C0"/>
                </a:solidFill>
              </a:rPr>
              <a:t>provide any benefits in the context of this project</a:t>
            </a:r>
            <a:r>
              <a:rPr lang="de-DE" dirty="0" smtClean="0"/>
              <a:t>. However, we do agree that in a </a:t>
            </a:r>
            <a:r>
              <a:rPr lang="de-DE" dirty="0" smtClean="0">
                <a:solidFill>
                  <a:srgbClr val="0070C0"/>
                </a:solidFill>
              </a:rPr>
              <a:t>real world </a:t>
            </a:r>
            <a:r>
              <a:rPr lang="de-DE" dirty="0" smtClean="0"/>
              <a:t>scenario a full SSL configuration using only </a:t>
            </a:r>
            <a:r>
              <a:rPr lang="de-DE" dirty="0" smtClean="0">
                <a:solidFill>
                  <a:srgbClr val="0070C0"/>
                </a:solidFill>
              </a:rPr>
              <a:t>secure algorithmns </a:t>
            </a:r>
            <a:r>
              <a:rPr lang="de-DE" dirty="0" smtClean="0"/>
              <a:t>(e.g. no use of SHA-1 Certificates ;)) and featuring one or more (intermediate) </a:t>
            </a:r>
            <a:r>
              <a:rPr lang="de-DE" dirty="0" smtClean="0">
                <a:solidFill>
                  <a:srgbClr val="0070C0"/>
                </a:solidFill>
              </a:rPr>
              <a:t>certificates</a:t>
            </a:r>
            <a:r>
              <a:rPr lang="de-DE" dirty="0" smtClean="0"/>
              <a:t>, </a:t>
            </a:r>
            <a:r>
              <a:rPr lang="de-DE" dirty="0" smtClean="0">
                <a:solidFill>
                  <a:srgbClr val="0070C0"/>
                </a:solidFill>
              </a:rPr>
              <a:t>signed</a:t>
            </a:r>
            <a:r>
              <a:rPr lang="de-DE" dirty="0" smtClean="0"/>
              <a:t> by </a:t>
            </a:r>
            <a:r>
              <a:rPr lang="de-DE" dirty="0" smtClean="0">
                <a:solidFill>
                  <a:srgbClr val="0070C0"/>
                </a:solidFill>
              </a:rPr>
              <a:t>well known, trusted</a:t>
            </a:r>
            <a:r>
              <a:rPr lang="de-DE" dirty="0" smtClean="0"/>
              <a:t> parties, is needed.</a:t>
            </a:r>
          </a:p>
          <a:p>
            <a:endParaRPr lang="de-DE" dirty="0" smtClean="0"/>
          </a:p>
          <a:p>
            <a:r>
              <a:rPr lang="de-DE" dirty="0" smtClean="0"/>
              <a:t>Therefore we have implemented </a:t>
            </a:r>
            <a:r>
              <a:rPr lang="de-DE" dirty="0" smtClean="0">
                <a:solidFill>
                  <a:srgbClr val="0070C0"/>
                </a:solidFill>
              </a:rPr>
              <a:t>bare-bones</a:t>
            </a:r>
            <a:r>
              <a:rPr lang="de-DE" dirty="0" smtClean="0"/>
              <a:t> SSL support with a </a:t>
            </a:r>
            <a:r>
              <a:rPr lang="de-DE" dirty="0" smtClean="0">
                <a:solidFill>
                  <a:srgbClr val="0070C0"/>
                </a:solidFill>
              </a:rPr>
              <a:t>self-signed</a:t>
            </a:r>
            <a:r>
              <a:rPr lang="de-DE" dirty="0" smtClean="0"/>
              <a:t> certificate.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5983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Vulnerability 6: Problem/Solution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The Problem:</a:t>
            </a:r>
          </a:p>
          <a:p>
            <a:pPr lvl="1"/>
            <a:r>
              <a:rPr lang="de-DE" dirty="0" smtClean="0">
                <a:solidFill>
                  <a:schemeClr val="accent2">
                    <a:lumMod val="50000"/>
                  </a:schemeClr>
                </a:solidFill>
              </a:rPr>
              <a:t>No SSL configuration </a:t>
            </a:r>
            <a:r>
              <a:rPr lang="de-DE" dirty="0" smtClean="0"/>
              <a:t>available.</a:t>
            </a:r>
          </a:p>
          <a:p>
            <a:pPr lvl="1"/>
            <a:r>
              <a:rPr lang="de-DE" dirty="0" smtClean="0"/>
              <a:t>No connection via https.</a:t>
            </a:r>
          </a:p>
          <a:p>
            <a:endParaRPr lang="de-DE" dirty="0" smtClean="0"/>
          </a:p>
          <a:p>
            <a:r>
              <a:rPr lang="de-DE" dirty="0" smtClean="0"/>
              <a:t>The Solution:</a:t>
            </a:r>
          </a:p>
          <a:p>
            <a:pPr lvl="1"/>
            <a:r>
              <a:rPr lang="de-DE" dirty="0" smtClean="0"/>
              <a:t>We have </a:t>
            </a:r>
            <a:r>
              <a:rPr lang="de-DE" dirty="0" smtClean="0">
                <a:solidFill>
                  <a:srgbClr val="0070C0"/>
                </a:solidFill>
              </a:rPr>
              <a:t>configured our Server for SSL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We created a </a:t>
            </a:r>
            <a:r>
              <a:rPr lang="de-DE" dirty="0" smtClean="0">
                <a:solidFill>
                  <a:srgbClr val="0070C0"/>
                </a:solidFill>
              </a:rPr>
              <a:t>self-signed</a:t>
            </a:r>
            <a:r>
              <a:rPr lang="de-DE" dirty="0" smtClean="0"/>
              <a:t> certificate using </a:t>
            </a:r>
            <a:r>
              <a:rPr lang="de-DE" dirty="0" smtClean="0">
                <a:solidFill>
                  <a:srgbClr val="0070C0"/>
                </a:solidFill>
              </a:rPr>
              <a:t>openssl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Connecting via </a:t>
            </a:r>
            <a:r>
              <a:rPr lang="de-DE" dirty="0" smtClean="0">
                <a:solidFill>
                  <a:srgbClr val="0070C0"/>
                </a:solidFill>
              </a:rPr>
              <a:t>https</a:t>
            </a:r>
            <a:r>
              <a:rPr lang="de-DE" dirty="0" smtClean="0"/>
              <a:t> is now possible, but users will need to </a:t>
            </a:r>
            <a:r>
              <a:rPr lang="de-DE" dirty="0" smtClean="0">
                <a:solidFill>
                  <a:srgbClr val="0070C0"/>
                </a:solidFill>
              </a:rPr>
              <a:t>accept the untrusted certificate </a:t>
            </a:r>
            <a:r>
              <a:rPr lang="de-DE" dirty="0" smtClean="0"/>
              <a:t>(making the use of SSL a moot point).</a:t>
            </a:r>
          </a:p>
        </p:txBody>
      </p:sp>
    </p:spTree>
    <p:extLst>
      <p:ext uri="{BB962C8B-B14F-4D97-AF65-F5344CB8AC3E}">
        <p14:creationId xmlns:p14="http://schemas.microsoft.com/office/powerpoint/2010/main" val="304491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Vulnerability 6: Specifics 1/2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Important adjusted Files/Lines:</a:t>
            </a:r>
          </a:p>
          <a:p>
            <a:pPr lvl="1"/>
            <a:r>
              <a:rPr lang="de-DE" dirty="0" smtClean="0"/>
              <a:t>Httpd.conf</a:t>
            </a:r>
          </a:p>
          <a:p>
            <a:pPr lvl="1"/>
            <a:r>
              <a:rPr lang="de-DE" dirty="0" smtClean="0"/>
              <a:t>X.509 Certificate </a:t>
            </a:r>
            <a:r>
              <a:rPr lang="de-DE" dirty="0" smtClean="0"/>
              <a:t>and PKCS key</a:t>
            </a:r>
            <a:r>
              <a:rPr lang="de-DE" dirty="0" smtClean="0"/>
              <a:t>: mybank.crt/key</a:t>
            </a:r>
          </a:p>
          <a:p>
            <a:pPr lvl="1"/>
            <a:endParaRPr lang="de-DE" dirty="0"/>
          </a:p>
          <a:p>
            <a:r>
              <a:rPr lang="de-DE" dirty="0" smtClean="0"/>
              <a:t>Config (some entries omitted):</a:t>
            </a:r>
          </a:p>
          <a:p>
            <a:pPr marL="800100" lvl="2" indent="0">
              <a:buNone/>
            </a:pPr>
            <a:endParaRPr lang="de-DE" dirty="0" smtClean="0"/>
          </a:p>
          <a:p>
            <a:pPr marL="800100" lvl="2" indent="0">
              <a:buNone/>
            </a:pPr>
            <a:r>
              <a:rPr lang="de-DE" dirty="0" smtClean="0"/>
              <a:t>&lt;VirtualHost localhost:443&gt;</a:t>
            </a:r>
          </a:p>
          <a:p>
            <a:pPr marL="800100" lvl="2" indent="0">
              <a:buNone/>
            </a:pPr>
            <a:r>
              <a:rPr lang="de-DE" dirty="0" smtClean="0"/>
              <a:t>[.....]</a:t>
            </a:r>
          </a:p>
          <a:p>
            <a:pPr marL="800100" lvl="2" indent="0">
              <a:buNone/>
            </a:pPr>
            <a:r>
              <a:rPr lang="de-DE" dirty="0" smtClean="0"/>
              <a:t>SSLEngine on</a:t>
            </a:r>
          </a:p>
          <a:p>
            <a:pPr marL="800100" lvl="2" indent="0">
              <a:buNone/>
            </a:pPr>
            <a:r>
              <a:rPr lang="de-DE" dirty="0" smtClean="0"/>
              <a:t>SSLCertificateFile „/var/apache2/mybank.crt“</a:t>
            </a:r>
          </a:p>
          <a:p>
            <a:pPr marL="800100" lvl="2" indent="0">
              <a:buNone/>
            </a:pPr>
            <a:r>
              <a:rPr lang="de-DE" dirty="0" smtClean="0"/>
              <a:t>SSLCertificateKeyFile „/var/apache2/mybank.key“</a:t>
            </a:r>
          </a:p>
          <a:p>
            <a:pPr marL="800100" lvl="2" indent="0">
              <a:buNone/>
            </a:pPr>
            <a:r>
              <a:rPr lang="de-DE" dirty="0" smtClean="0"/>
              <a:t>&lt;/VirtualHost&gt;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95231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Vulnerability 6: Specifics 2/2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290" name="Picture 2" descr="E:\uni\uni\Master\secureCoding\Vulnerability5-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90537"/>
            <a:ext cx="5141491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E:\uni\uni\Master\secureCoding\Vulnerability5-ce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356991"/>
            <a:ext cx="4223082" cy="284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10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Vulnerability 1: Showcase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pic>
        <p:nvPicPr>
          <p:cNvPr id="1026" name="Picture 2" descr="E:\uni\uni\Master\secureCoding\Vulnerability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22" y="1676191"/>
            <a:ext cx="8392556" cy="442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72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Vulnerability 1: Problem/Solution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The Problem:</a:t>
            </a:r>
          </a:p>
          <a:p>
            <a:pPr lvl="1"/>
            <a:r>
              <a:rPr lang="de-DE" dirty="0" smtClean="0"/>
              <a:t>Our application did </a:t>
            </a:r>
            <a:r>
              <a:rPr lang="de-DE" dirty="0" smtClean="0">
                <a:solidFill>
                  <a:schemeClr val="accent2">
                    <a:lumMod val="50000"/>
                  </a:schemeClr>
                </a:solidFill>
              </a:rPr>
              <a:t>not sufficiently verify </a:t>
            </a:r>
            <a:r>
              <a:rPr lang="de-DE" dirty="0" smtClean="0"/>
              <a:t>the post data, </a:t>
            </a:r>
            <a:r>
              <a:rPr lang="de-DE" dirty="0" smtClean="0">
                <a:solidFill>
                  <a:schemeClr val="accent2">
                    <a:lumMod val="50000"/>
                  </a:schemeClr>
                </a:solidFill>
              </a:rPr>
              <a:t>assuming</a:t>
            </a:r>
            <a:r>
              <a:rPr lang="de-DE" dirty="0" smtClean="0"/>
              <a:t> the user would not tamper with the data and submit </a:t>
            </a:r>
            <a:r>
              <a:rPr lang="de-DE" dirty="0" smtClean="0">
                <a:solidFill>
                  <a:schemeClr val="accent2">
                    <a:lumMod val="50000"/>
                  </a:schemeClr>
                </a:solidFill>
              </a:rPr>
              <a:t>valid account numbers</a:t>
            </a:r>
            <a:r>
              <a:rPr lang="de-DE" dirty="0" smtClean="0"/>
              <a:t> of other users.</a:t>
            </a:r>
          </a:p>
          <a:p>
            <a:endParaRPr lang="de-DE" dirty="0" smtClean="0"/>
          </a:p>
          <a:p>
            <a:r>
              <a:rPr lang="de-DE" dirty="0" smtClean="0"/>
              <a:t>The Solution:</a:t>
            </a:r>
          </a:p>
          <a:p>
            <a:pPr lvl="1"/>
            <a:r>
              <a:rPr lang="de-DE" dirty="0" smtClean="0"/>
              <a:t>Our application now </a:t>
            </a:r>
            <a:r>
              <a:rPr lang="de-DE" dirty="0" smtClean="0">
                <a:solidFill>
                  <a:srgbClr val="0070C0"/>
                </a:solidFill>
              </a:rPr>
              <a:t>strictly verifies</a:t>
            </a:r>
            <a:r>
              <a:rPr lang="de-DE" dirty="0" smtClean="0"/>
              <a:t> all post data. This includes verifying that a given </a:t>
            </a:r>
            <a:r>
              <a:rPr lang="de-DE" dirty="0" smtClean="0">
                <a:solidFill>
                  <a:srgbClr val="0070C0"/>
                </a:solidFill>
              </a:rPr>
              <a:t>account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0070C0"/>
                </a:solidFill>
              </a:rPr>
              <a:t>belongs to the user </a:t>
            </a:r>
            <a:r>
              <a:rPr lang="de-DE" dirty="0" smtClean="0"/>
              <a:t>that is currently logged into a given </a:t>
            </a:r>
            <a:r>
              <a:rPr lang="de-DE" dirty="0" smtClean="0">
                <a:solidFill>
                  <a:srgbClr val="0070C0"/>
                </a:solidFill>
              </a:rPr>
              <a:t>Session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If application </a:t>
            </a:r>
            <a:r>
              <a:rPr lang="de-DE" dirty="0" smtClean="0">
                <a:solidFill>
                  <a:srgbClr val="0070C0"/>
                </a:solidFill>
              </a:rPr>
              <a:t>detects</a:t>
            </a:r>
            <a:r>
              <a:rPr lang="de-DE" dirty="0" smtClean="0"/>
              <a:t> tampered data (e.g. account that does not belong to the logged in user) it raises a </a:t>
            </a:r>
            <a:r>
              <a:rPr lang="de-DE" dirty="0" smtClean="0">
                <a:solidFill>
                  <a:srgbClr val="0070C0"/>
                </a:solidFill>
              </a:rPr>
              <a:t>session error </a:t>
            </a:r>
            <a:r>
              <a:rPr lang="de-DE" dirty="0" smtClean="0"/>
              <a:t>(can be logged) and </a:t>
            </a:r>
            <a:r>
              <a:rPr lang="de-DE" dirty="0" smtClean="0">
                <a:solidFill>
                  <a:srgbClr val="0070C0"/>
                </a:solidFill>
              </a:rPr>
              <a:t>ends the session</a:t>
            </a:r>
            <a:r>
              <a:rPr lang="de-DE" dirty="0" smtClean="0"/>
              <a:t>.</a:t>
            </a:r>
            <a:endParaRPr lang="de-DE" dirty="0"/>
          </a:p>
        </p:txBody>
      </p:sp>
      <p:pic>
        <p:nvPicPr>
          <p:cNvPr id="5" name="Picture 2" descr="E:\uni\uni\Master\secureCoding\Vulnerability1-Solu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429000"/>
            <a:ext cx="3557195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78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Vulnerability 1: Specifics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Important adjusted Files/Lines:</a:t>
            </a:r>
          </a:p>
          <a:p>
            <a:pPr lvl="1"/>
            <a:r>
              <a:rPr lang="de-DE" dirty="0" smtClean="0"/>
              <a:t>account/index.php (line 72++)</a:t>
            </a:r>
          </a:p>
          <a:p>
            <a:pPr lvl="1"/>
            <a:r>
              <a:rPr lang="de-DE" dirty="0" smtClean="0"/>
              <a:t>account/transfer.php (line 48++)</a:t>
            </a:r>
          </a:p>
          <a:p>
            <a:pPr lvl="1"/>
            <a:r>
              <a:rPr lang="de-DE" dirty="0" smtClean="0"/>
              <a:t>account/history.php (line 37++)</a:t>
            </a:r>
          </a:p>
          <a:p>
            <a:pPr lvl="1"/>
            <a:r>
              <a:rPr lang="de-DE" dirty="0" smtClean="0"/>
              <a:t>account/upload.php (line 54++)</a:t>
            </a:r>
          </a:p>
          <a:p>
            <a:r>
              <a:rPr lang="de-DE" dirty="0" smtClean="0"/>
              <a:t>Code:</a:t>
            </a:r>
          </a:p>
          <a:p>
            <a:pPr lvl="1"/>
            <a:endParaRPr lang="de-DE" dirty="0"/>
          </a:p>
        </p:txBody>
      </p:sp>
      <p:pic>
        <p:nvPicPr>
          <p:cNvPr id="2050" name="Picture 2" descr="E:\uni\uni\Master\secureCoding\Vulnerability1-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797152"/>
            <a:ext cx="5400600" cy="169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25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Vulnerability 2: Description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The </a:t>
            </a:r>
            <a:r>
              <a:rPr lang="de-DE" dirty="0" smtClean="0">
                <a:solidFill>
                  <a:schemeClr val="accent2">
                    <a:lumMod val="50000"/>
                  </a:schemeClr>
                </a:solidFill>
              </a:rPr>
              <a:t>source code </a:t>
            </a:r>
            <a:r>
              <a:rPr lang="de-DE" dirty="0" smtClean="0"/>
              <a:t>and </a:t>
            </a:r>
            <a:r>
              <a:rPr lang="de-DE" dirty="0" smtClean="0">
                <a:solidFill>
                  <a:schemeClr val="accent2">
                    <a:lumMod val="50000"/>
                  </a:schemeClr>
                </a:solidFill>
              </a:rPr>
              <a:t>binary</a:t>
            </a:r>
            <a:r>
              <a:rPr lang="de-DE" dirty="0" smtClean="0"/>
              <a:t> of the C-program were available on /var/www in a </a:t>
            </a:r>
            <a:r>
              <a:rPr lang="de-DE" dirty="0" smtClean="0">
                <a:solidFill>
                  <a:schemeClr val="accent2">
                    <a:lumMod val="50000"/>
                  </a:schemeClr>
                </a:solidFill>
              </a:rPr>
              <a:t>public directory</a:t>
            </a:r>
            <a:r>
              <a:rPr lang="de-DE" dirty="0" smtClean="0"/>
              <a:t>. These files also contained </a:t>
            </a:r>
            <a:r>
              <a:rPr lang="de-DE" dirty="0" smtClean="0">
                <a:solidFill>
                  <a:schemeClr val="accent2">
                    <a:lumMod val="50000"/>
                  </a:schemeClr>
                </a:solidFill>
              </a:rPr>
              <a:t>database credentials </a:t>
            </a:r>
            <a:r>
              <a:rPr lang="de-DE" dirty="0" smtClean="0"/>
              <a:t>for the </a:t>
            </a:r>
            <a:r>
              <a:rPr lang="de-DE" dirty="0" smtClean="0">
                <a:solidFill>
                  <a:schemeClr val="accent2">
                    <a:lumMod val="50000"/>
                  </a:schemeClr>
                </a:solidFill>
              </a:rPr>
              <a:t>root user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9811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Vulnerability 2: Problem/Solution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The Problem:</a:t>
            </a:r>
          </a:p>
          <a:p>
            <a:pPr lvl="1"/>
            <a:r>
              <a:rPr lang="de-DE" dirty="0" smtClean="0"/>
              <a:t>Source code and binary in </a:t>
            </a:r>
            <a:r>
              <a:rPr lang="de-DE" dirty="0" smtClean="0">
                <a:solidFill>
                  <a:schemeClr val="accent2">
                    <a:lumMod val="50000"/>
                  </a:schemeClr>
                </a:solidFill>
              </a:rPr>
              <a:t>public directory</a:t>
            </a:r>
          </a:p>
          <a:p>
            <a:pPr lvl="1"/>
            <a:r>
              <a:rPr lang="de-DE" dirty="0" smtClean="0">
                <a:solidFill>
                  <a:schemeClr val="accent2">
                    <a:lumMod val="50000"/>
                  </a:schemeClr>
                </a:solidFill>
              </a:rPr>
              <a:t>Root DB user </a:t>
            </a:r>
            <a:r>
              <a:rPr lang="de-DE" dirty="0" smtClean="0"/>
              <a:t>credentials available in source file</a:t>
            </a:r>
          </a:p>
          <a:p>
            <a:endParaRPr lang="de-DE" dirty="0" smtClean="0"/>
          </a:p>
          <a:p>
            <a:r>
              <a:rPr lang="de-DE" dirty="0" smtClean="0"/>
              <a:t>The Solution:</a:t>
            </a:r>
          </a:p>
          <a:p>
            <a:pPr lvl="1"/>
            <a:r>
              <a:rPr lang="de-DE" dirty="0" smtClean="0"/>
              <a:t>We </a:t>
            </a:r>
            <a:r>
              <a:rPr lang="de-DE" dirty="0" smtClean="0">
                <a:solidFill>
                  <a:srgbClr val="0070C0"/>
                </a:solidFill>
              </a:rPr>
              <a:t>moved</a:t>
            </a:r>
            <a:r>
              <a:rPr lang="de-DE" dirty="0" smtClean="0"/>
              <a:t> the binary to /bin/ and </a:t>
            </a:r>
            <a:r>
              <a:rPr lang="de-DE" dirty="0" smtClean="0">
                <a:solidFill>
                  <a:srgbClr val="0070C0"/>
                </a:solidFill>
              </a:rPr>
              <a:t>changed the permissions</a:t>
            </a:r>
            <a:r>
              <a:rPr lang="de-DE" dirty="0" smtClean="0"/>
              <a:t> to execution only by apache. We deleted the source code.</a:t>
            </a:r>
          </a:p>
          <a:p>
            <a:pPr lvl="1"/>
            <a:r>
              <a:rPr lang="de-DE" dirty="0" smtClean="0"/>
              <a:t>We created a </a:t>
            </a:r>
            <a:r>
              <a:rPr lang="de-DE" dirty="0" smtClean="0">
                <a:solidFill>
                  <a:srgbClr val="0070C0"/>
                </a:solidFill>
              </a:rPr>
              <a:t>new database user</a:t>
            </a:r>
            <a:r>
              <a:rPr lang="de-DE" dirty="0" smtClean="0"/>
              <a:t> that has only access to the </a:t>
            </a:r>
            <a:r>
              <a:rPr lang="de-DE" dirty="0" smtClean="0">
                <a:solidFill>
                  <a:srgbClr val="0070C0"/>
                </a:solidFill>
              </a:rPr>
              <a:t>mybank db</a:t>
            </a:r>
            <a:r>
              <a:rPr lang="de-DE" dirty="0" smtClean="0"/>
              <a:t> and </a:t>
            </a:r>
            <a:r>
              <a:rPr lang="de-DE" dirty="0" smtClean="0">
                <a:solidFill>
                  <a:srgbClr val="0070C0"/>
                </a:solidFill>
              </a:rPr>
              <a:t>limited his permissions </a:t>
            </a:r>
            <a:r>
              <a:rPr lang="de-DE" dirty="0" smtClean="0"/>
              <a:t>to the operations required by 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347278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Vulnerability 3: Description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PHP Cookie that is storing the Session ID is </a:t>
            </a:r>
            <a:r>
              <a:rPr lang="de-DE" dirty="0" smtClean="0">
                <a:solidFill>
                  <a:schemeClr val="accent2">
                    <a:lumMod val="50000"/>
                  </a:schemeClr>
                </a:solidFill>
              </a:rPr>
              <a:t>not using HTTP-Only flag</a:t>
            </a:r>
            <a:r>
              <a:rPr lang="de-DE" dirty="0" smtClean="0"/>
              <a:t>. Potentially makes Session Hijacking easier, in combination with other attacks.</a:t>
            </a:r>
          </a:p>
          <a:p>
            <a:endParaRPr lang="de-DE" dirty="0"/>
          </a:p>
          <a:p>
            <a:r>
              <a:rPr lang="de-DE" dirty="0" smtClean="0">
                <a:solidFill>
                  <a:schemeClr val="accent2">
                    <a:lumMod val="50000"/>
                  </a:schemeClr>
                </a:solidFill>
              </a:rPr>
              <a:t>Potential XSS </a:t>
            </a:r>
            <a:r>
              <a:rPr lang="de-DE" dirty="0" smtClean="0"/>
              <a:t>possible using hidden fields that are used to store the selected account (see Vulnerability 1). Requires user to be </a:t>
            </a:r>
            <a:r>
              <a:rPr lang="de-DE" dirty="0" smtClean="0">
                <a:solidFill>
                  <a:schemeClr val="accent2">
                    <a:lumMod val="50000"/>
                  </a:schemeClr>
                </a:solidFill>
              </a:rPr>
              <a:t>logged in </a:t>
            </a:r>
            <a:r>
              <a:rPr lang="de-DE" dirty="0" smtClean="0"/>
              <a:t>and </a:t>
            </a:r>
            <a:r>
              <a:rPr lang="de-DE" dirty="0" smtClean="0">
                <a:solidFill>
                  <a:schemeClr val="accent2">
                    <a:lumMod val="50000"/>
                  </a:schemeClr>
                </a:solidFill>
              </a:rPr>
              <a:t>submit special form with tampered post data </a:t>
            </a:r>
            <a:r>
              <a:rPr lang="de-DE" dirty="0" smtClean="0"/>
              <a:t>on the attackers website.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962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Vulnerability 3: Problem/Solution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The Problem:</a:t>
            </a:r>
          </a:p>
          <a:p>
            <a:pPr lvl="1"/>
            <a:r>
              <a:rPr lang="de-DE" dirty="0" smtClean="0">
                <a:solidFill>
                  <a:schemeClr val="accent2">
                    <a:lumMod val="50000"/>
                  </a:schemeClr>
                </a:solidFill>
              </a:rPr>
              <a:t>Http-Only flag</a:t>
            </a:r>
            <a:r>
              <a:rPr lang="de-DE" dirty="0" smtClean="0"/>
              <a:t> not set for PHP Cookie</a:t>
            </a:r>
            <a:endParaRPr lang="de-DE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2">
                    <a:lumMod val="50000"/>
                  </a:schemeClr>
                </a:solidFill>
              </a:rPr>
              <a:t>Insufficient validation </a:t>
            </a:r>
            <a:r>
              <a:rPr lang="de-DE" dirty="0" smtClean="0"/>
              <a:t>of post data for selected account field</a:t>
            </a:r>
          </a:p>
          <a:p>
            <a:endParaRPr lang="de-DE" dirty="0" smtClean="0"/>
          </a:p>
          <a:p>
            <a:r>
              <a:rPr lang="de-DE" dirty="0" smtClean="0"/>
              <a:t>The Solution:</a:t>
            </a:r>
          </a:p>
          <a:p>
            <a:pPr lvl="1"/>
            <a:r>
              <a:rPr lang="de-DE" dirty="0" smtClean="0"/>
              <a:t>We </a:t>
            </a:r>
            <a:r>
              <a:rPr lang="de-DE" dirty="0" smtClean="0">
                <a:solidFill>
                  <a:srgbClr val="0070C0"/>
                </a:solidFill>
              </a:rPr>
              <a:t>forced</a:t>
            </a:r>
            <a:r>
              <a:rPr lang="de-DE" dirty="0" smtClean="0"/>
              <a:t> the </a:t>
            </a:r>
            <a:r>
              <a:rPr lang="de-DE" dirty="0" smtClean="0">
                <a:solidFill>
                  <a:srgbClr val="0070C0"/>
                </a:solidFill>
              </a:rPr>
              <a:t>Http-Only flag</a:t>
            </a:r>
            <a:r>
              <a:rPr lang="de-DE" dirty="0" smtClean="0"/>
              <a:t> to be set for all cookies served by our Server</a:t>
            </a:r>
          </a:p>
          <a:p>
            <a:pPr lvl="1"/>
            <a:r>
              <a:rPr lang="de-DE" dirty="0" smtClean="0"/>
              <a:t>As mentioned in the solution for Vulnerability 1, we </a:t>
            </a:r>
            <a:r>
              <a:rPr lang="de-DE" dirty="0" smtClean="0">
                <a:solidFill>
                  <a:srgbClr val="0070C0"/>
                </a:solidFill>
              </a:rPr>
              <a:t>strictly validate all post data</a:t>
            </a:r>
            <a:r>
              <a:rPr lang="de-DE" dirty="0" smtClean="0"/>
              <a:t>, this includes the account number. Invalid data results in a </a:t>
            </a:r>
            <a:r>
              <a:rPr lang="de-DE" dirty="0" smtClean="0">
                <a:solidFill>
                  <a:srgbClr val="0070C0"/>
                </a:solidFill>
              </a:rPr>
              <a:t>session error </a:t>
            </a:r>
            <a:r>
              <a:rPr lang="de-DE" dirty="0" smtClean="0"/>
              <a:t>and </a:t>
            </a:r>
            <a:r>
              <a:rPr lang="de-DE" dirty="0" smtClean="0">
                <a:solidFill>
                  <a:srgbClr val="0070C0"/>
                </a:solidFill>
              </a:rPr>
              <a:t>forced logout</a:t>
            </a:r>
            <a:r>
              <a:rPr lang="de-DE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0076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Vulnerability 3: Specifics 1/2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Important adjusted Files/Lines:</a:t>
            </a:r>
          </a:p>
          <a:p>
            <a:pPr lvl="1"/>
            <a:r>
              <a:rPr lang="de-DE" dirty="0" smtClean="0"/>
              <a:t>account/index.php (line 72++)</a:t>
            </a:r>
          </a:p>
          <a:p>
            <a:pPr lvl="1"/>
            <a:r>
              <a:rPr lang="de-DE" dirty="0" smtClean="0"/>
              <a:t>account/transfer.php (line 48++)</a:t>
            </a:r>
          </a:p>
          <a:p>
            <a:pPr lvl="1"/>
            <a:r>
              <a:rPr lang="de-DE" dirty="0" smtClean="0"/>
              <a:t>account/history.php (line 37++)</a:t>
            </a:r>
          </a:p>
          <a:p>
            <a:pPr lvl="1"/>
            <a:r>
              <a:rPr lang="de-DE" dirty="0" smtClean="0"/>
              <a:t>account/upload.php (line 54++)</a:t>
            </a:r>
          </a:p>
          <a:p>
            <a:r>
              <a:rPr lang="de-DE" dirty="0" smtClean="0"/>
              <a:t>Code:</a:t>
            </a:r>
          </a:p>
          <a:p>
            <a:pPr lvl="1"/>
            <a:endParaRPr lang="de-DE" dirty="0"/>
          </a:p>
        </p:txBody>
      </p:sp>
      <p:pic>
        <p:nvPicPr>
          <p:cNvPr id="2050" name="Picture 2" descr="E:\uni\uni\Master\secureCoding\Vulnerability1-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797152"/>
            <a:ext cx="5400600" cy="169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14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1123</Words>
  <Application>Microsoft Office PowerPoint</Application>
  <PresentationFormat>On-screen Show (4:3)</PresentationFormat>
  <Paragraphs>113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Vulnerability 1: Description</vt:lpstr>
      <vt:lpstr>Vulnerability 1: Showcase</vt:lpstr>
      <vt:lpstr>Vulnerability 1: Problem/Solution</vt:lpstr>
      <vt:lpstr>Vulnerability 1: Specifics</vt:lpstr>
      <vt:lpstr>Vulnerability 2: Description</vt:lpstr>
      <vt:lpstr>Vulnerability 2: Problem/Solution</vt:lpstr>
      <vt:lpstr>Vulnerability 3: Description</vt:lpstr>
      <vt:lpstr>Vulnerability 3: Problem/Solution</vt:lpstr>
      <vt:lpstr>Vulnerability 3: Specifics 1/2</vt:lpstr>
      <vt:lpstr>Vulnerability 3: Specifics 2/2</vt:lpstr>
      <vt:lpstr>Vulnerability 4: Description</vt:lpstr>
      <vt:lpstr>Vulnerability 4: Problem/Solution</vt:lpstr>
      <vt:lpstr>Vulnerability 4: Specifics</vt:lpstr>
      <vt:lpstr>Vulnerability 5: Discussion 1/2</vt:lpstr>
      <vt:lpstr>Vulnerability 5: Discussion 2/2</vt:lpstr>
      <vt:lpstr>Vulnerability 6: Description</vt:lpstr>
      <vt:lpstr>Vulnerability 6: Problem/Solution</vt:lpstr>
      <vt:lpstr>Vulnerability 6: Specifics 1/2</vt:lpstr>
      <vt:lpstr>Vulnerability 6: Specifics 2/2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derp</dc:creator>
  <cp:lastModifiedBy>derp</cp:lastModifiedBy>
  <cp:revision>18</cp:revision>
  <dcterms:created xsi:type="dcterms:W3CDTF">2014-12-01T09:04:40Z</dcterms:created>
  <dcterms:modified xsi:type="dcterms:W3CDTF">2014-12-01T14:28:46Z</dcterms:modified>
</cp:coreProperties>
</file>