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599988" cy="1285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103392"/>
            <a:ext cx="10709990" cy="4474539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750486"/>
            <a:ext cx="9449991" cy="3103021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8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8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84271"/>
            <a:ext cx="2716872" cy="108918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84271"/>
            <a:ext cx="7993117" cy="108918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00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2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204179"/>
            <a:ext cx="10867490" cy="5346240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600996"/>
            <a:ext cx="10867490" cy="2811462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3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421356"/>
            <a:ext cx="5354995" cy="8154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421356"/>
            <a:ext cx="5354995" cy="8154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7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84274"/>
            <a:ext cx="10867490" cy="2484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150624"/>
            <a:ext cx="5330385" cy="15440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94696"/>
            <a:ext cx="5330385" cy="690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150624"/>
            <a:ext cx="5356636" cy="15440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94696"/>
            <a:ext cx="5356636" cy="690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3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06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56827"/>
            <a:ext cx="4063824" cy="2998893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50511"/>
            <a:ext cx="6378744" cy="9133534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855720"/>
            <a:ext cx="4063824" cy="714319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99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56827"/>
            <a:ext cx="4063824" cy="2998893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50511"/>
            <a:ext cx="6378744" cy="9133534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855720"/>
            <a:ext cx="4063824" cy="714319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84274"/>
            <a:ext cx="10867490" cy="248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421356"/>
            <a:ext cx="10867490" cy="8154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912274"/>
            <a:ext cx="2834997" cy="68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1ABB-D19A-4E37-A23E-8864ABCB091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912274"/>
            <a:ext cx="4252496" cy="68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912274"/>
            <a:ext cx="2834997" cy="68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5666-4BB7-422B-91D6-0BA173207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5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C12F17E-99D2-C638-5568-0E2E6866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8291" cy="7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Graphic 1089" descr="Database with solid fill">
            <a:extLst>
              <a:ext uri="{FF2B5EF4-FFF2-40B4-BE49-F238E27FC236}">
                <a16:creationId xmlns:a16="http://schemas.microsoft.com/office/drawing/2014/main" id="{EB4EFA11-3A15-E284-ACB5-289A5E153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79" y="1025338"/>
            <a:ext cx="914400" cy="914400"/>
          </a:xfrm>
          <a:prstGeom prst="rect">
            <a:avLst/>
          </a:prstGeom>
        </p:spPr>
      </p:pic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CE9C9134-7608-2B75-484F-8962D253C4AC}"/>
              </a:ext>
            </a:extLst>
          </p:cNvPr>
          <p:cNvGrpSpPr/>
          <p:nvPr/>
        </p:nvGrpSpPr>
        <p:grpSpPr>
          <a:xfrm>
            <a:off x="2836802" y="2473307"/>
            <a:ext cx="9704177" cy="2009810"/>
            <a:chOff x="351951" y="2133748"/>
            <a:chExt cx="9704177" cy="20098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991AA693-65E1-857E-8729-BC8C4A0FC3E4}"/>
                </a:ext>
              </a:extLst>
            </p:cNvPr>
            <p:cNvGrpSpPr/>
            <p:nvPr/>
          </p:nvGrpSpPr>
          <p:grpSpPr>
            <a:xfrm>
              <a:off x="1744518" y="2133748"/>
              <a:ext cx="8311610" cy="2009810"/>
              <a:chOff x="800599" y="2457450"/>
              <a:chExt cx="9402177" cy="2457450"/>
            </a:xfrm>
          </p:grpSpPr>
          <p:pic>
            <p:nvPicPr>
              <p:cNvPr id="1061" name="Picture 6" descr="40+ Free Filmstrip &amp; Film Vectors - Pixabay">
                <a:extLst>
                  <a:ext uri="{FF2B5EF4-FFF2-40B4-BE49-F238E27FC236}">
                    <a16:creationId xmlns:a16="http://schemas.microsoft.com/office/drawing/2014/main" id="{FE473AA9-A0BE-2F63-4403-476C29ACAF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337"/>
              <a:stretch/>
            </p:blipFill>
            <p:spPr bwMode="auto">
              <a:xfrm>
                <a:off x="800599" y="2457450"/>
                <a:ext cx="1684645" cy="2457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2" name="Picture 6" descr="40+ Free Filmstrip &amp; Film Vectors - Pixabay">
                <a:extLst>
                  <a:ext uri="{FF2B5EF4-FFF2-40B4-BE49-F238E27FC236}">
                    <a16:creationId xmlns:a16="http://schemas.microsoft.com/office/drawing/2014/main" id="{4FA0370D-26E2-028F-97C9-8CFCDB0CD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337"/>
              <a:stretch/>
            </p:blipFill>
            <p:spPr bwMode="auto">
              <a:xfrm>
                <a:off x="2871470" y="2457450"/>
                <a:ext cx="3749710" cy="2457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3" name="Picture 6" descr="40+ Free Filmstrip &amp; Film Vectors - Pixabay">
                <a:extLst>
                  <a:ext uri="{FF2B5EF4-FFF2-40B4-BE49-F238E27FC236}">
                    <a16:creationId xmlns:a16="http://schemas.microsoft.com/office/drawing/2014/main" id="{D5DFEA39-CB72-D086-945A-003E584BC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337"/>
              <a:stretch/>
            </p:blipFill>
            <p:spPr bwMode="auto">
              <a:xfrm>
                <a:off x="7007406" y="2457450"/>
                <a:ext cx="973152" cy="2457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8C15C1BD-64F8-B610-E4EF-F76F0C5A77EE}"/>
                  </a:ext>
                </a:extLst>
              </p:cNvPr>
              <p:cNvSpPr/>
              <p:nvPr/>
            </p:nvSpPr>
            <p:spPr>
              <a:xfrm>
                <a:off x="8478981" y="3540125"/>
                <a:ext cx="312881" cy="292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BB626738-A463-9045-6C0D-42D7A45A75FE}"/>
                  </a:ext>
                </a:extLst>
              </p:cNvPr>
              <p:cNvSpPr/>
              <p:nvPr/>
            </p:nvSpPr>
            <p:spPr>
              <a:xfrm>
                <a:off x="9206365" y="3540125"/>
                <a:ext cx="312881" cy="292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7A073ADB-BD6B-52B9-D948-BA6A21AF6D35}"/>
                  </a:ext>
                </a:extLst>
              </p:cNvPr>
              <p:cNvSpPr/>
              <p:nvPr/>
            </p:nvSpPr>
            <p:spPr>
              <a:xfrm>
                <a:off x="9889895" y="3540125"/>
                <a:ext cx="312881" cy="292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92" name="Graphic 1091" descr="Upload outline">
              <a:extLst>
                <a:ext uri="{FF2B5EF4-FFF2-40B4-BE49-F238E27FC236}">
                  <a16:creationId xmlns:a16="http://schemas.microsoft.com/office/drawing/2014/main" id="{BC0111DF-30A8-DF69-4928-FB3FF04CE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951" y="2681453"/>
              <a:ext cx="914400" cy="914400"/>
            </a:xfrm>
            <a:prstGeom prst="rect">
              <a:avLst/>
            </a:prstGeom>
          </p:spPr>
        </p:pic>
        <p:pic>
          <p:nvPicPr>
            <p:cNvPr id="1094" name="Graphic 1093" descr="Lock with solid fill">
              <a:extLst>
                <a:ext uri="{FF2B5EF4-FFF2-40B4-BE49-F238E27FC236}">
                  <a16:creationId xmlns:a16="http://schemas.microsoft.com/office/drawing/2014/main" id="{E471BFA4-2EE6-BC46-95F6-807DAB5E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4494" y="2838524"/>
              <a:ext cx="600257" cy="600257"/>
            </a:xfrm>
            <a:prstGeom prst="rect">
              <a:avLst/>
            </a:prstGeom>
          </p:spPr>
        </p:pic>
        <p:pic>
          <p:nvPicPr>
            <p:cNvPr id="1108" name="Graphic 1107" descr="Lock with solid fill">
              <a:extLst>
                <a:ext uri="{FF2B5EF4-FFF2-40B4-BE49-F238E27FC236}">
                  <a16:creationId xmlns:a16="http://schemas.microsoft.com/office/drawing/2014/main" id="{6963A3AB-3308-EFA3-CA10-2B7EAE39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89010" y="2838524"/>
              <a:ext cx="600257" cy="600257"/>
            </a:xfrm>
            <a:prstGeom prst="rect">
              <a:avLst/>
            </a:prstGeom>
          </p:spPr>
        </p:pic>
        <p:pic>
          <p:nvPicPr>
            <p:cNvPr id="1109" name="Graphic 1108" descr="Lock with solid fill">
              <a:extLst>
                <a:ext uri="{FF2B5EF4-FFF2-40B4-BE49-F238E27FC236}">
                  <a16:creationId xmlns:a16="http://schemas.microsoft.com/office/drawing/2014/main" id="{55682CBC-B76C-7859-869B-BAA87B3D2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43264" y="2820023"/>
              <a:ext cx="600257" cy="600257"/>
            </a:xfrm>
            <a:prstGeom prst="rect">
              <a:avLst/>
            </a:prstGeom>
          </p:spPr>
        </p:pic>
      </p:grp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E8F5545-2904-658F-97F3-6422FF73A6BE}"/>
              </a:ext>
            </a:extLst>
          </p:cNvPr>
          <p:cNvSpPr txBox="1"/>
          <p:nvPr/>
        </p:nvSpPr>
        <p:spPr>
          <a:xfrm>
            <a:off x="145626" y="2492170"/>
            <a:ext cx="27039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película esta en el servidor, que la envía cifrada y el reproductor la descifra.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Segmentos de diferentes tamaños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¿Porciones (búferes) o ficheros enteros?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TCP llega el segmento entero antes de reproducirse y se descifra antes</a:t>
            </a:r>
          </a:p>
        </p:txBody>
      </p:sp>
      <p:sp>
        <p:nvSpPr>
          <p:cNvPr id="1114" name="Arrow: Down 1113">
            <a:extLst>
              <a:ext uri="{FF2B5EF4-FFF2-40B4-BE49-F238E27FC236}">
                <a16:creationId xmlns:a16="http://schemas.microsoft.com/office/drawing/2014/main" id="{A615EA95-5F5C-8ED9-48DC-681B098418FC}"/>
              </a:ext>
            </a:extLst>
          </p:cNvPr>
          <p:cNvSpPr/>
          <p:nvPr/>
        </p:nvSpPr>
        <p:spPr>
          <a:xfrm>
            <a:off x="6710832" y="2168813"/>
            <a:ext cx="832904" cy="68102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5" name="Arrow: Down 1114">
            <a:extLst>
              <a:ext uri="{FF2B5EF4-FFF2-40B4-BE49-F238E27FC236}">
                <a16:creationId xmlns:a16="http://schemas.microsoft.com/office/drawing/2014/main" id="{00BADC83-987C-8073-ACD6-DFA0639B3416}"/>
              </a:ext>
            </a:extLst>
          </p:cNvPr>
          <p:cNvSpPr/>
          <p:nvPr/>
        </p:nvSpPr>
        <p:spPr>
          <a:xfrm>
            <a:off x="6774943" y="4160470"/>
            <a:ext cx="832904" cy="78599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40B07C39-B762-898D-64EE-03FDB3BD9396}"/>
              </a:ext>
            </a:extLst>
          </p:cNvPr>
          <p:cNvCxnSpPr/>
          <p:nvPr/>
        </p:nvCxnSpPr>
        <p:spPr>
          <a:xfrm>
            <a:off x="1752600" y="6263333"/>
            <a:ext cx="953320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8" name="Picture 6" descr="40+ Free Filmstrip &amp; Film Vectors - Pixabay">
            <a:extLst>
              <a:ext uri="{FF2B5EF4-FFF2-40B4-BE49-F238E27FC236}">
                <a16:creationId xmlns:a16="http://schemas.microsoft.com/office/drawing/2014/main" id="{BF620CEC-1D55-E14D-9727-9EA7711EB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37"/>
          <a:stretch/>
        </p:blipFill>
        <p:spPr bwMode="auto">
          <a:xfrm>
            <a:off x="358841" y="6642434"/>
            <a:ext cx="1489242" cy="200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TextBox 1118">
            <a:extLst>
              <a:ext uri="{FF2B5EF4-FFF2-40B4-BE49-F238E27FC236}">
                <a16:creationId xmlns:a16="http://schemas.microsoft.com/office/drawing/2014/main" id="{ABFF67E4-3CE0-F0A8-4F38-4C30F7FADF1F}"/>
              </a:ext>
            </a:extLst>
          </p:cNvPr>
          <p:cNvSpPr txBox="1"/>
          <p:nvPr/>
        </p:nvSpPr>
        <p:spPr>
          <a:xfrm>
            <a:off x="2023470" y="6457285"/>
            <a:ext cx="5215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cifrar cada segmento convertimos securecipher en cifrado de flujo, que no dependa de la posición:</a:t>
            </a:r>
          </a:p>
          <a:p>
            <a:endParaRPr lang="es-ES" dirty="0"/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byte_keystream = (byte_anterior + hash(clave, frn))</a:t>
            </a: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yte_keystream = hash(clave, frn, byte_anterior)</a:t>
            </a:r>
          </a:p>
          <a:p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yte_cifrado = byte ^ byte_keystream</a:t>
            </a:r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1823214D-7B6B-152F-D1DD-5F82AD444FC5}"/>
              </a:ext>
            </a:extLst>
          </p:cNvPr>
          <p:cNvCxnSpPr/>
          <p:nvPr/>
        </p:nvCxnSpPr>
        <p:spPr>
          <a:xfrm>
            <a:off x="1637488" y="9031344"/>
            <a:ext cx="953320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398E4B8-55BC-358F-5610-A4B5477EF761}"/>
              </a:ext>
            </a:extLst>
          </p:cNvPr>
          <p:cNvSpPr txBox="1"/>
          <p:nvPr/>
        </p:nvSpPr>
        <p:spPr>
          <a:xfrm>
            <a:off x="7414387" y="6454715"/>
            <a:ext cx="4508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no depender de la posición no es necesario el frn.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usar la operación xor del byte claro (o cifrado) con el criptograma, porque no se va a modificar nunca el fichero o cifrar dos veces.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75C54ACA-04A5-14F3-904F-ED22ED7FA7B4}"/>
              </a:ext>
            </a:extLst>
          </p:cNvPr>
          <p:cNvSpPr txBox="1"/>
          <p:nvPr/>
        </p:nvSpPr>
        <p:spPr>
          <a:xfrm>
            <a:off x="457200" y="9194800"/>
            <a:ext cx="1147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Nuevas posibilidades (mas sencillo si trabajamos con búferes):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 posición de cada byte se mantiene, se puede meter un anuncio por ejemplo en cierta posición.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pueden usar códigos NAL para cambiar la clave al vuelo, incluso dentro de un mismo segmento, con esto se mejora mucho la seguridad</a:t>
            </a:r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6DF25D-C7E5-6576-BC56-7898FAA94700}"/>
              </a:ext>
            </a:extLst>
          </p:cNvPr>
          <p:cNvGrpSpPr/>
          <p:nvPr/>
        </p:nvGrpSpPr>
        <p:grpSpPr>
          <a:xfrm>
            <a:off x="2919086" y="4479812"/>
            <a:ext cx="9621893" cy="2009810"/>
            <a:chOff x="2919086" y="4479812"/>
            <a:chExt cx="9621893" cy="2009810"/>
          </a:xfrm>
        </p:grpSpPr>
        <p:pic>
          <p:nvPicPr>
            <p:cNvPr id="1102" name="Picture 6" descr="40+ Free Filmstrip &amp; Film Vectors - Pixabay">
              <a:extLst>
                <a:ext uri="{FF2B5EF4-FFF2-40B4-BE49-F238E27FC236}">
                  <a16:creationId xmlns:a16="http://schemas.microsoft.com/office/drawing/2014/main" id="{73AEE9DA-E77D-BE8B-D976-9C7E5D07B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337"/>
            <a:stretch/>
          </p:blipFill>
          <p:spPr bwMode="auto">
            <a:xfrm>
              <a:off x="4229369" y="4479812"/>
              <a:ext cx="1489242" cy="2009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3" name="Picture 6" descr="40+ Free Filmstrip &amp; Film Vectors - Pixabay">
              <a:extLst>
                <a:ext uri="{FF2B5EF4-FFF2-40B4-BE49-F238E27FC236}">
                  <a16:creationId xmlns:a16="http://schemas.microsoft.com/office/drawing/2014/main" id="{396894C3-1782-7B6E-461D-D4F8F21AB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337"/>
            <a:stretch/>
          </p:blipFill>
          <p:spPr bwMode="auto">
            <a:xfrm>
              <a:off x="6060038" y="4479812"/>
              <a:ext cx="3314778" cy="2009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4" name="Picture 6" descr="40+ Free Filmstrip &amp; Film Vectors - Pixabay">
              <a:extLst>
                <a:ext uri="{FF2B5EF4-FFF2-40B4-BE49-F238E27FC236}">
                  <a16:creationId xmlns:a16="http://schemas.microsoft.com/office/drawing/2014/main" id="{4D8615D6-CE7F-E550-5D58-6CEB86EBFE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337"/>
            <a:stretch/>
          </p:blipFill>
          <p:spPr bwMode="auto">
            <a:xfrm>
              <a:off x="9716243" y="4479812"/>
              <a:ext cx="860275" cy="2009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4ADC5181-38FF-1BF2-5210-8ED78A3F2FAE}"/>
                </a:ext>
              </a:extLst>
            </p:cNvPr>
            <p:cNvSpPr/>
            <p:nvPr/>
          </p:nvSpPr>
          <p:spPr>
            <a:xfrm>
              <a:off x="11017129" y="5365271"/>
              <a:ext cx="276590" cy="238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A9639840-1638-8C43-CF34-99879C03C6AB}"/>
                </a:ext>
              </a:extLst>
            </p:cNvPr>
            <p:cNvSpPr/>
            <p:nvPr/>
          </p:nvSpPr>
          <p:spPr>
            <a:xfrm>
              <a:off x="11660143" y="5365271"/>
              <a:ext cx="276590" cy="238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98E235AA-742E-DE9C-2495-E7647172F206}"/>
                </a:ext>
              </a:extLst>
            </p:cNvPr>
            <p:cNvSpPr/>
            <p:nvPr/>
          </p:nvSpPr>
          <p:spPr>
            <a:xfrm>
              <a:off x="12264389" y="5365271"/>
              <a:ext cx="276590" cy="238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26" name="Graphic 1125" descr="Computer outline">
              <a:extLst>
                <a:ext uri="{FF2B5EF4-FFF2-40B4-BE49-F238E27FC236}">
                  <a16:creationId xmlns:a16="http://schemas.microsoft.com/office/drawing/2014/main" id="{B4BB6947-D49D-E900-C21B-BF5886FC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19086" y="5136970"/>
              <a:ext cx="712835" cy="847729"/>
            </a:xfrm>
            <a:prstGeom prst="rect">
              <a:avLst/>
            </a:prstGeom>
          </p:spPr>
        </p:pic>
        <p:pic>
          <p:nvPicPr>
            <p:cNvPr id="1128" name="Graphic 1127" descr="Download from cloud outline">
              <a:extLst>
                <a:ext uri="{FF2B5EF4-FFF2-40B4-BE49-F238E27FC236}">
                  <a16:creationId xmlns:a16="http://schemas.microsoft.com/office/drawing/2014/main" id="{31D770B9-7E02-46FC-14B8-7E648008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22260" y="4762382"/>
              <a:ext cx="493792" cy="587235"/>
            </a:xfrm>
            <a:prstGeom prst="rect">
              <a:avLst/>
            </a:prstGeom>
          </p:spPr>
        </p:pic>
      </p:grpSp>
      <p:pic>
        <p:nvPicPr>
          <p:cNvPr id="1026" name="Picture 2" descr="Película, Banda, 35 Mm, Marco, Cámara">
            <a:extLst>
              <a:ext uri="{FF2B5EF4-FFF2-40B4-BE49-F238E27FC236}">
                <a16:creationId xmlns:a16="http://schemas.microsoft.com/office/drawing/2014/main" id="{C9B3D834-CCF8-834C-BA86-916268BC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6" y="315035"/>
            <a:ext cx="11204182" cy="23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200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Ramos Diaz (EXT-Nokia)</dc:creator>
  <cp:lastModifiedBy>Juan Ramos Diaz (EXT-Nokia)</cp:lastModifiedBy>
  <cp:revision>3</cp:revision>
  <dcterms:created xsi:type="dcterms:W3CDTF">2023-04-12T08:35:14Z</dcterms:created>
  <dcterms:modified xsi:type="dcterms:W3CDTF">2023-04-13T09:07:47Z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etDate">
    <vt:lpwstr>2023-04-12T08:43:19Z</vt:lpwstr>
  </property>
  <property fmtid="{D5CDD505-2E9C-101B-9397-08002B2CF9AE}" pid="4" name="MSIP_Label_b1aa2129-79ec-42c0-bfac-e5b7a0374572_Method">
    <vt:lpwstr>Privileged</vt:lpwstr>
  </property>
  <property fmtid="{D5CDD505-2E9C-101B-9397-08002B2CF9AE}" pid="5" name="MSIP_Label_b1aa2129-79ec-42c0-bfac-e5b7a0374572_Name">
    <vt:lpwstr>b1aa2129-79ec-42c0-bfac-e5b7a0374572</vt:lpwstr>
  </property>
  <property fmtid="{D5CDD505-2E9C-101B-9397-08002B2CF9AE}" pid="6" name="MSIP_Label_b1aa2129-79ec-42c0-bfac-e5b7a0374572_SiteId">
    <vt:lpwstr>5d471751-9675-428d-917b-70f44f9630b0</vt:lpwstr>
  </property>
  <property fmtid="{D5CDD505-2E9C-101B-9397-08002B2CF9AE}" pid="7" name="MSIP_Label_b1aa2129-79ec-42c0-bfac-e5b7a0374572_ActionId">
    <vt:lpwstr>15cf6fc9-b304-4aca-91a9-d16f8646fb7a</vt:lpwstr>
  </property>
  <property fmtid="{D5CDD505-2E9C-101B-9397-08002B2CF9AE}" pid="8" name="MSIP_Label_b1aa2129-79ec-42c0-bfac-e5b7a0374572_ContentBits">
    <vt:lpwstr>0</vt:lpwstr>
  </property>
</Properties>
</file>