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61" r:id="rId2"/>
    <p:sldId id="263" r:id="rId3"/>
    <p:sldId id="264" r:id="rId4"/>
    <p:sldId id="265" r:id="rId5"/>
    <p:sldId id="276" r:id="rId6"/>
    <p:sldId id="271" r:id="rId7"/>
    <p:sldId id="270" r:id="rId8"/>
    <p:sldId id="281" r:id="rId9"/>
    <p:sldId id="282" r:id="rId10"/>
    <p:sldId id="275" r:id="rId11"/>
    <p:sldId id="288" r:id="rId12"/>
    <p:sldId id="286" r:id="rId13"/>
    <p:sldId id="277" r:id="rId14"/>
    <p:sldId id="273" r:id="rId15"/>
    <p:sldId id="283" r:id="rId16"/>
    <p:sldId id="289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HY견고딕" panose="0203060000010101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배달의민족 도현" panose="020B0600000101010101" pitchFamily="50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A2B1"/>
    <a:srgbClr val="C8C2B6"/>
    <a:srgbClr val="434B56"/>
    <a:srgbClr val="817669"/>
    <a:srgbClr val="F8F8F6"/>
    <a:srgbClr val="E0E0D8"/>
    <a:srgbClr val="FCFBFA"/>
    <a:srgbClr val="F4F3F2"/>
    <a:srgbClr val="F4F2F0"/>
    <a:srgbClr val="F1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2" autoAdjust="0"/>
    <p:restoredTop sz="73529" autoAdjust="0"/>
  </p:normalViewPr>
  <p:slideViewPr>
    <p:cSldViewPr snapToGrid="0" showGuides="1">
      <p:cViewPr varScale="1">
        <p:scale>
          <a:sx n="80" d="100"/>
          <a:sy n="80" d="100"/>
        </p:scale>
        <p:origin x="1644" y="84"/>
      </p:cViewPr>
      <p:guideLst>
        <p:guide orient="horz" pos="213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2019-12-01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D2A5D-09AC-4FA6-9A6D-437ACB0355F8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43735-BA3F-4918-8B1A-6C5E6E762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9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43735-BA3F-4918-8B1A-6C5E6E7623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191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43735-BA3F-4918-8B1A-6C5E6E76234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15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43735-BA3F-4918-8B1A-6C5E6E76234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60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43735-BA3F-4918-8B1A-6C5E6E76234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08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43735-BA3F-4918-8B1A-6C5E6E76234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817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43735-BA3F-4918-8B1A-6C5E6E76234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07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43735-BA3F-4918-8B1A-6C5E6E76234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20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43735-BA3F-4918-8B1A-6C5E6E76234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95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43735-BA3F-4918-8B1A-6C5E6E7623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00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43735-BA3F-4918-8B1A-6C5E6E7623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008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43735-BA3F-4918-8B1A-6C5E6E76234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691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43735-BA3F-4918-8B1A-6C5E6E76234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0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43735-BA3F-4918-8B1A-6C5E6E76234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57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43735-BA3F-4918-8B1A-6C5E6E7623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6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43735-BA3F-4918-8B1A-6C5E6E76234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56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43735-BA3F-4918-8B1A-6C5E6E76234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6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7C625C7-842C-4ABA-A151-A51A9CDFC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43" y="523233"/>
            <a:ext cx="4251208" cy="31884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-9523" y="0"/>
            <a:ext cx="4991831" cy="6858000"/>
          </a:xfrm>
          <a:prstGeom prst="rect">
            <a:avLst/>
          </a:prstGeom>
          <a:solidFill>
            <a:srgbClr val="434B56"/>
          </a:solidFill>
          <a:ln>
            <a:solidFill>
              <a:srgbClr val="434B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1288" y="2367171"/>
            <a:ext cx="357020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solidFill>
                  <a:srgbClr val="95A2B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타노스</a:t>
            </a:r>
            <a:r>
              <a:rPr lang="ko-KR" altLang="en-US" sz="6600" dirty="0">
                <a:solidFill>
                  <a:srgbClr val="F8F8F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br>
              <a:rPr lang="en-US" altLang="ko-KR" sz="6600" dirty="0">
                <a:solidFill>
                  <a:srgbClr val="F8F8F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6600" dirty="0" err="1">
                <a:solidFill>
                  <a:srgbClr val="F8F8F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랜섬웨어</a:t>
            </a:r>
            <a:endParaRPr lang="ko-KR" altLang="en-US" sz="6600" dirty="0">
              <a:solidFill>
                <a:srgbClr val="F8F8F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5331" y="4670717"/>
            <a:ext cx="35173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434B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개미는</a:t>
            </a:r>
            <a:r>
              <a:rPr lang="en-US" altLang="ko-KR" sz="3200" dirty="0">
                <a:solidFill>
                  <a:srgbClr val="434B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rgbClr val="434B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뚠뚠</a:t>
            </a:r>
            <a:r>
              <a:rPr lang="en-US" altLang="ko-KR" sz="3200" dirty="0">
                <a:solidFill>
                  <a:srgbClr val="434B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/>
            <a:r>
              <a:rPr lang="ko-KR" altLang="en-US" sz="2000" dirty="0">
                <a:solidFill>
                  <a:srgbClr val="434B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김혜연</a:t>
            </a:r>
            <a:r>
              <a:rPr lang="en-US" altLang="ko-KR" sz="2000" dirty="0">
                <a:solidFill>
                  <a:srgbClr val="434B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solidFill>
                  <a:srgbClr val="434B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박유지</a:t>
            </a:r>
            <a:r>
              <a:rPr lang="en-US" altLang="ko-KR" sz="2000" dirty="0">
                <a:solidFill>
                  <a:srgbClr val="434B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solidFill>
                  <a:srgbClr val="434B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박지우</a:t>
            </a:r>
            <a:r>
              <a:rPr lang="en-US" altLang="ko-KR" sz="2000" dirty="0">
                <a:solidFill>
                  <a:srgbClr val="434B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>
                <a:solidFill>
                  <a:srgbClr val="434B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이미미</a:t>
            </a:r>
            <a:endParaRPr lang="en-US" altLang="ko-KR" sz="2000" dirty="0">
              <a:solidFill>
                <a:srgbClr val="434B5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1600" dirty="0">
              <a:solidFill>
                <a:srgbClr val="434B5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434B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컴퓨터보안 월</a:t>
            </a:r>
            <a:r>
              <a:rPr lang="en-US" altLang="ko-KR" dirty="0">
                <a:solidFill>
                  <a:srgbClr val="434B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123</a:t>
            </a:r>
            <a:endParaRPr lang="ko-KR" altLang="en-US" dirty="0">
              <a:solidFill>
                <a:srgbClr val="434B5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242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45C56F-C7F9-4EF1-9F4C-A63B771F8803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99A092D-1F36-4A32-81C8-1C04F6CE1E83}"/>
              </a:ext>
            </a:extLst>
          </p:cNvPr>
          <p:cNvCxnSpPr/>
          <p:nvPr/>
        </p:nvCxnSpPr>
        <p:spPr>
          <a:xfrm>
            <a:off x="342904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45757F-1967-487F-A8B6-921E8D2229A5}"/>
              </a:ext>
            </a:extLst>
          </p:cNvPr>
          <p:cNvSpPr txBox="1"/>
          <p:nvPr/>
        </p:nvSpPr>
        <p:spPr>
          <a:xfrm>
            <a:off x="523875" y="248696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암호화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16709F8-E2E4-40F6-8D2C-3FC3CB9F0FC0}"/>
              </a:ext>
            </a:extLst>
          </p:cNvPr>
          <p:cNvGrpSpPr/>
          <p:nvPr/>
        </p:nvGrpSpPr>
        <p:grpSpPr>
          <a:xfrm>
            <a:off x="1661002" y="1637482"/>
            <a:ext cx="5821994" cy="3161609"/>
            <a:chOff x="523875" y="3342413"/>
            <a:chExt cx="5821994" cy="316160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B9C9FEB-CF31-4516-BD22-D0D9306708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875" y="3342413"/>
              <a:ext cx="1440000" cy="1440000"/>
            </a:xfrm>
            <a:prstGeom prst="ellipse">
              <a:avLst/>
            </a:prstGeom>
            <a:solidFill>
              <a:srgbClr val="8176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AES</a:t>
              </a:r>
              <a:endParaRPr lang="ko-KR" altLang="en-US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4CECB99-F00E-413B-B16F-077EA9B28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875" y="5064022"/>
              <a:ext cx="1440000" cy="1440000"/>
            </a:xfrm>
            <a:prstGeom prst="ellipse">
              <a:avLst/>
            </a:prstGeom>
            <a:solidFill>
              <a:srgbClr val="8176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RSA</a:t>
              </a:r>
              <a:endParaRPr lang="ko-KR" altLang="en-US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622DA5-DC49-41C3-9789-F731B8D84D98}"/>
                </a:ext>
              </a:extLst>
            </p:cNvPr>
            <p:cNvSpPr txBox="1"/>
            <p:nvPr/>
          </p:nvSpPr>
          <p:spPr>
            <a:xfrm>
              <a:off x="2144850" y="3827212"/>
              <a:ext cx="42010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대칭 키 알고리즘 </a:t>
              </a:r>
              <a:r>
                <a: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sym typeface="Wingdings" panose="05000000000000000000" pitchFamily="2" charset="2"/>
                </a:rPr>
                <a:t></a:t>
              </a:r>
              <a:r>
                <a: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속도</a:t>
              </a:r>
              <a:endPara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B005158-B7EF-4985-BD90-F978910472CD}"/>
                </a:ext>
              </a:extLst>
            </p:cNvPr>
            <p:cNvSpPr/>
            <p:nvPr/>
          </p:nvSpPr>
          <p:spPr>
            <a:xfrm>
              <a:off x="2144850" y="5553190"/>
              <a:ext cx="35317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공개 키 알고리즘 </a:t>
              </a:r>
              <a:r>
                <a: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sym typeface="Wingdings" panose="05000000000000000000" pitchFamily="2" charset="2"/>
                </a:rPr>
                <a:t></a:t>
              </a:r>
              <a:r>
                <a: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안전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96218C-EE56-4381-81E1-347F3896F3F5}"/>
              </a:ext>
            </a:extLst>
          </p:cNvPr>
          <p:cNvSpPr/>
          <p:nvPr/>
        </p:nvSpPr>
        <p:spPr>
          <a:xfrm>
            <a:off x="1028447" y="5169747"/>
            <a:ext cx="7087105" cy="1287372"/>
          </a:xfrm>
          <a:prstGeom prst="rect">
            <a:avLst/>
          </a:prstGeom>
          <a:solidFill>
            <a:srgbClr val="C8C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파일을 </a:t>
            </a:r>
            <a:r>
              <a: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AES</a:t>
            </a: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알고리즘으로  암호화 </a:t>
            </a:r>
            <a:endParaRPr lang="en-US" altLang="ko-KR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 AES</a:t>
            </a: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KEY</a:t>
            </a: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RSA</a:t>
            </a: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 알고리즘으로 암호화</a:t>
            </a:r>
            <a:endParaRPr lang="ko-KR" altLang="en-US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66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45C56F-C7F9-4EF1-9F4C-A63B771F8803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99A092D-1F36-4A32-81C8-1C04F6CE1E83}"/>
              </a:ext>
            </a:extLst>
          </p:cNvPr>
          <p:cNvCxnSpPr/>
          <p:nvPr/>
        </p:nvCxnSpPr>
        <p:spPr>
          <a:xfrm>
            <a:off x="342904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45757F-1967-487F-A8B6-921E8D2229A5}"/>
              </a:ext>
            </a:extLst>
          </p:cNvPr>
          <p:cNvSpPr txBox="1"/>
          <p:nvPr/>
        </p:nvSpPr>
        <p:spPr>
          <a:xfrm>
            <a:off x="523875" y="248696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암호화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A43EF2-CD48-47CD-AB0B-7E3F3593D4A8}"/>
              </a:ext>
            </a:extLst>
          </p:cNvPr>
          <p:cNvSpPr/>
          <p:nvPr/>
        </p:nvSpPr>
        <p:spPr>
          <a:xfrm>
            <a:off x="1638128" y="3768877"/>
            <a:ext cx="3873068" cy="21484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87906D-DEC0-4972-9D01-0986C147CC8B}"/>
              </a:ext>
            </a:extLst>
          </p:cNvPr>
          <p:cNvSpPr txBox="1"/>
          <p:nvPr/>
        </p:nvSpPr>
        <p:spPr>
          <a:xfrm>
            <a:off x="2345672" y="4612270"/>
            <a:ext cx="2457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원본 데이터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7B1F280-E575-4CCF-9EFA-926EA79CCD55}"/>
              </a:ext>
            </a:extLst>
          </p:cNvPr>
          <p:cNvGrpSpPr/>
          <p:nvPr/>
        </p:nvGrpSpPr>
        <p:grpSpPr>
          <a:xfrm>
            <a:off x="1638128" y="1515514"/>
            <a:ext cx="5945667" cy="4965328"/>
            <a:chOff x="2162233" y="1382901"/>
            <a:chExt cx="5945667" cy="4965328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0E0247D-1904-472C-B333-FCF9E51CFF22}"/>
                </a:ext>
              </a:extLst>
            </p:cNvPr>
            <p:cNvGrpSpPr/>
            <p:nvPr/>
          </p:nvGrpSpPr>
          <p:grpSpPr>
            <a:xfrm>
              <a:off x="2162233" y="1382901"/>
              <a:ext cx="5730195" cy="4965328"/>
              <a:chOff x="2362955" y="1672048"/>
              <a:chExt cx="5730195" cy="4965328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B0116B7-C1B7-447E-A8BE-1E92EC00EE3D}"/>
                  </a:ext>
                </a:extLst>
              </p:cNvPr>
              <p:cNvSpPr/>
              <p:nvPr/>
            </p:nvSpPr>
            <p:spPr>
              <a:xfrm>
                <a:off x="2362955" y="4002269"/>
                <a:ext cx="3873068" cy="214845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8D97DC0-E855-448F-A199-2764D2949AD2}"/>
                  </a:ext>
                </a:extLst>
              </p:cNvPr>
              <p:cNvSpPr/>
              <p:nvPr/>
            </p:nvSpPr>
            <p:spPr>
              <a:xfrm>
                <a:off x="2362955" y="2182730"/>
                <a:ext cx="3873068" cy="19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88EA9E3-DBC9-43A3-A8CA-0E68E2BB5061}"/>
                  </a:ext>
                </a:extLst>
              </p:cNvPr>
              <p:cNvSpPr/>
              <p:nvPr/>
            </p:nvSpPr>
            <p:spPr>
              <a:xfrm>
                <a:off x="2362955" y="2361121"/>
                <a:ext cx="3873068" cy="16411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1C49BA3-EDC9-4752-B446-AFB350020215}"/>
                  </a:ext>
                </a:extLst>
              </p:cNvPr>
              <p:cNvSpPr/>
              <p:nvPr/>
            </p:nvSpPr>
            <p:spPr>
              <a:xfrm>
                <a:off x="2362955" y="6150722"/>
                <a:ext cx="3873068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A01A576-2622-4321-9A7C-D4A9F1976F0C}"/>
                  </a:ext>
                </a:extLst>
              </p:cNvPr>
              <p:cNvSpPr txBox="1"/>
              <p:nvPr/>
            </p:nvSpPr>
            <p:spPr>
              <a:xfrm>
                <a:off x="3070499" y="1672048"/>
                <a:ext cx="3058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원본 데이터의 크기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312A19-377F-47D1-BED5-D0692FC2006B}"/>
                  </a:ext>
                </a:extLst>
              </p:cNvPr>
              <p:cNvSpPr txBox="1"/>
              <p:nvPr/>
            </p:nvSpPr>
            <p:spPr>
              <a:xfrm>
                <a:off x="3083662" y="2693909"/>
                <a:ext cx="243165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RSA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로 암호화된 </a:t>
                </a:r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AES 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키</a:t>
                </a:r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E762B3B-7BAF-456D-B691-D03BF321BA19}"/>
                  </a:ext>
                </a:extLst>
              </p:cNvPr>
              <p:cNvSpPr txBox="1"/>
              <p:nvPr/>
            </p:nvSpPr>
            <p:spPr>
              <a:xfrm>
                <a:off x="3070499" y="4660997"/>
                <a:ext cx="24579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AES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로 암호화된 </a:t>
                </a:r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원본 데이터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7477972-16BA-4AE8-83E5-B8ED1DA99DBD}"/>
                  </a:ext>
                </a:extLst>
              </p:cNvPr>
              <p:cNvSpPr txBox="1"/>
              <p:nvPr/>
            </p:nvSpPr>
            <p:spPr>
              <a:xfrm>
                <a:off x="3083662" y="6118353"/>
                <a:ext cx="1525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padding</a:t>
                </a:r>
                <a:endPara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FE6E30AE-3ECF-4243-8CE3-612B6C28D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8591" y="4025716"/>
                <a:ext cx="23552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1084258-2BA3-4ACF-9376-5A2D96BDEE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7951" y="6637376"/>
                <a:ext cx="25861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53C79319-DF04-4B9F-8447-45A6622096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4119" y="4025715"/>
                <a:ext cx="0" cy="26101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3214A7F-ED9B-49D7-8E5E-B2AFE1EBA002}"/>
                  </a:ext>
                </a:extLst>
              </p:cNvPr>
              <p:cNvSpPr txBox="1"/>
              <p:nvPr/>
            </p:nvSpPr>
            <p:spPr>
              <a:xfrm>
                <a:off x="6753880" y="2924741"/>
                <a:ext cx="1339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128</a:t>
                </a:r>
                <a:r>
                  <a:rPr lang="ko-KR" altLang="en-US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바이트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F8CAD1A-0AF2-48D3-9E71-EA3EA6BB6170}"/>
                </a:ext>
              </a:extLst>
            </p:cNvPr>
            <p:cNvSpPr txBox="1"/>
            <p:nvPr/>
          </p:nvSpPr>
          <p:spPr>
            <a:xfrm>
              <a:off x="6553158" y="4833515"/>
              <a:ext cx="1554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16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바이트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* n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02F278-7962-40A0-8683-4F6674CE6D6F}"/>
                </a:ext>
              </a:extLst>
            </p:cNvPr>
            <p:cNvSpPr txBox="1"/>
            <p:nvPr/>
          </p:nvSpPr>
          <p:spPr>
            <a:xfrm>
              <a:off x="6553158" y="1807917"/>
              <a:ext cx="1227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11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바이트</a:t>
              </a: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44BC0BD-E3AB-41A6-9C55-D539A4C890DF}"/>
              </a:ext>
            </a:extLst>
          </p:cNvPr>
          <p:cNvCxnSpPr>
            <a:cxnSpLocks/>
          </p:cNvCxnSpPr>
          <p:nvPr/>
        </p:nvCxnSpPr>
        <p:spPr>
          <a:xfrm>
            <a:off x="5697538" y="2947492"/>
            <a:ext cx="235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CB6D3B5-A4EB-4A55-8F25-8546B77C537A}"/>
              </a:ext>
            </a:extLst>
          </p:cNvPr>
          <p:cNvCxnSpPr>
            <a:cxnSpLocks/>
          </p:cNvCxnSpPr>
          <p:nvPr/>
        </p:nvCxnSpPr>
        <p:spPr>
          <a:xfrm>
            <a:off x="5685815" y="2115803"/>
            <a:ext cx="235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01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45C56F-C7F9-4EF1-9F4C-A63B771F8803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99A092D-1F36-4A32-81C8-1C04F6CE1E83}"/>
              </a:ext>
            </a:extLst>
          </p:cNvPr>
          <p:cNvCxnSpPr/>
          <p:nvPr/>
        </p:nvCxnSpPr>
        <p:spPr>
          <a:xfrm>
            <a:off x="342904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45757F-1967-487F-A8B6-921E8D2229A5}"/>
              </a:ext>
            </a:extLst>
          </p:cNvPr>
          <p:cNvSpPr txBox="1"/>
          <p:nvPr/>
        </p:nvSpPr>
        <p:spPr>
          <a:xfrm>
            <a:off x="523875" y="248696"/>
            <a:ext cx="6306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PRIVATE KEY</a:t>
            </a:r>
            <a:r>
              <a:rPr lang="ko-KR" altLang="en-US" sz="44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획득 과정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848A2D3-745A-4675-B3FE-C60DCC4A55A6}"/>
              </a:ext>
            </a:extLst>
          </p:cNvPr>
          <p:cNvGrpSpPr/>
          <p:nvPr/>
        </p:nvGrpSpPr>
        <p:grpSpPr>
          <a:xfrm>
            <a:off x="893577" y="2684985"/>
            <a:ext cx="7582252" cy="2257477"/>
            <a:chOff x="1010807" y="2339680"/>
            <a:chExt cx="7582252" cy="2257477"/>
          </a:xfrm>
        </p:grpSpPr>
        <p:pic>
          <p:nvPicPr>
            <p:cNvPr id="7" name="그래픽 6" descr="줄 화살표: 일자형">
              <a:extLst>
                <a:ext uri="{FF2B5EF4-FFF2-40B4-BE49-F238E27FC236}">
                  <a16:creationId xmlns:a16="http://schemas.microsoft.com/office/drawing/2014/main" id="{7026C3AF-1778-47DB-81BC-86D62F177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2454495" y="2547745"/>
              <a:ext cx="4092497" cy="914400"/>
            </a:xfrm>
            <a:prstGeom prst="rect">
              <a:avLst/>
            </a:prstGeom>
          </p:spPr>
        </p:pic>
        <p:pic>
          <p:nvPicPr>
            <p:cNvPr id="9" name="그래픽 8" descr="줄 화살표: 일자형">
              <a:extLst>
                <a:ext uri="{FF2B5EF4-FFF2-40B4-BE49-F238E27FC236}">
                  <a16:creationId xmlns:a16="http://schemas.microsoft.com/office/drawing/2014/main" id="{14EEB693-99B4-41FE-BE47-AFBBE6FB1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60420" y="3036426"/>
              <a:ext cx="3965956" cy="9144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1BE80C4-7269-41D8-BD2D-FF0310D51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0807" y="2339680"/>
              <a:ext cx="1178567" cy="207471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5B08CF7-05CD-42B3-86A1-284E74B89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23965" y="2533650"/>
              <a:ext cx="1969094" cy="200700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8548E6-E8D8-46DD-94E8-3749EF685A16}"/>
                </a:ext>
              </a:extLst>
            </p:cNvPr>
            <p:cNvSpPr txBox="1"/>
            <p:nvPr/>
          </p:nvSpPr>
          <p:spPr>
            <a:xfrm>
              <a:off x="2635481" y="2348984"/>
              <a:ext cx="3415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돈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UUID,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송금내역을 보냄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8197DB-5196-4B60-8CFA-C0672C64DAE0}"/>
                </a:ext>
              </a:extLst>
            </p:cNvPr>
            <p:cNvSpPr txBox="1"/>
            <p:nvPr/>
          </p:nvSpPr>
          <p:spPr>
            <a:xfrm>
              <a:off x="2454495" y="3950826"/>
              <a:ext cx="4030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송금내역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메일 확인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피해자 메일로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Private key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보내줌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715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541A0A-252C-469B-A010-FB3ACC763E8F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BE06DEF-F88D-4E47-AECC-574E7062D616}"/>
              </a:ext>
            </a:extLst>
          </p:cNvPr>
          <p:cNvCxnSpPr/>
          <p:nvPr/>
        </p:nvCxnSpPr>
        <p:spPr>
          <a:xfrm>
            <a:off x="342904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25A151-9052-4DF1-B9CB-557E75AFF3F1}"/>
              </a:ext>
            </a:extLst>
          </p:cNvPr>
          <p:cNvSpPr txBox="1"/>
          <p:nvPr/>
        </p:nvSpPr>
        <p:spPr>
          <a:xfrm>
            <a:off x="523875" y="248696"/>
            <a:ext cx="3558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TIME -  OUT</a:t>
            </a:r>
            <a:endParaRPr lang="ko-KR" altLang="en-US" sz="44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09AA2A-3029-4085-A571-A5B1E7E448D5}"/>
              </a:ext>
            </a:extLst>
          </p:cNvPr>
          <p:cNvSpPr/>
          <p:nvPr/>
        </p:nvSpPr>
        <p:spPr>
          <a:xfrm>
            <a:off x="724828" y="1869463"/>
            <a:ext cx="6980665" cy="169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일정 시간마다 남아있는 임의의 파일 절반 삭제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파일이 모두 삭제되었을 경우 타이머 종료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52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45C56F-C7F9-4EF1-9F4C-A63B771F8803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99A092D-1F36-4A32-81C8-1C04F6CE1E83}"/>
              </a:ext>
            </a:extLst>
          </p:cNvPr>
          <p:cNvCxnSpPr>
            <a:cxnSpLocks/>
          </p:cNvCxnSpPr>
          <p:nvPr/>
        </p:nvCxnSpPr>
        <p:spPr>
          <a:xfrm>
            <a:off x="342904" y="1266825"/>
            <a:ext cx="7851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45757F-1967-487F-A8B6-921E8D2229A5}"/>
              </a:ext>
            </a:extLst>
          </p:cNvPr>
          <p:cNvSpPr txBox="1"/>
          <p:nvPr/>
        </p:nvSpPr>
        <p:spPr>
          <a:xfrm>
            <a:off x="523875" y="248696"/>
            <a:ext cx="18803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복호화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32955-E752-48C9-8609-D70F3FE0C9DB}"/>
              </a:ext>
            </a:extLst>
          </p:cNvPr>
          <p:cNvSpPr txBox="1"/>
          <p:nvPr/>
        </p:nvSpPr>
        <p:spPr>
          <a:xfrm>
            <a:off x="523875" y="1832204"/>
            <a:ext cx="6838217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피해자가 자신의 메일로 온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Private key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입력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키 일치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복호화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타이머 종료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키 불일치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계속 타이머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돌아감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705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2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B97A45-49FB-49E6-B57E-FC135EE9CDA3}"/>
              </a:ext>
            </a:extLst>
          </p:cNvPr>
          <p:cNvSpPr/>
          <p:nvPr/>
        </p:nvSpPr>
        <p:spPr>
          <a:xfrm>
            <a:off x="-9523" y="0"/>
            <a:ext cx="4991831" cy="6858000"/>
          </a:xfrm>
          <a:prstGeom prst="rect">
            <a:avLst/>
          </a:prstGeom>
          <a:solidFill>
            <a:srgbClr val="434B56"/>
          </a:solidFill>
          <a:ln>
            <a:solidFill>
              <a:srgbClr val="434B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9525" y="2741904"/>
            <a:ext cx="49918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rgbClr val="C8C2B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데모</a:t>
            </a:r>
          </a:p>
        </p:txBody>
      </p:sp>
    </p:spTree>
    <p:extLst>
      <p:ext uri="{BB962C8B-B14F-4D97-AF65-F5344CB8AC3E}">
        <p14:creationId xmlns:p14="http://schemas.microsoft.com/office/powerpoint/2010/main" val="233849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A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B97A45-49FB-49E6-B57E-FC135EE9CDA3}"/>
              </a:ext>
            </a:extLst>
          </p:cNvPr>
          <p:cNvSpPr/>
          <p:nvPr/>
        </p:nvSpPr>
        <p:spPr>
          <a:xfrm>
            <a:off x="-9523" y="0"/>
            <a:ext cx="4991831" cy="6858000"/>
          </a:xfrm>
          <a:prstGeom prst="rect">
            <a:avLst/>
          </a:prstGeom>
          <a:solidFill>
            <a:srgbClr val="434B56"/>
          </a:solidFill>
          <a:ln>
            <a:solidFill>
              <a:srgbClr val="434B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9525" y="2741904"/>
            <a:ext cx="49918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95A2B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 &amp; A</a:t>
            </a:r>
            <a:endParaRPr lang="ko-KR" altLang="en-US" sz="6600" dirty="0">
              <a:solidFill>
                <a:srgbClr val="95A2B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56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7A75C04-D1F6-4662-BB01-EEED957CE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설명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주요기능 설명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개발환경 및 사용 모듈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구조 및 동작 방식 설명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데모</a:t>
            </a:r>
          </a:p>
          <a:p>
            <a:pPr marL="0" indent="0">
              <a:buNone/>
            </a:pP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45C56F-C7F9-4EF1-9F4C-A63B771F8803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99A092D-1F36-4A32-81C8-1C04F6CE1E83}"/>
              </a:ext>
            </a:extLst>
          </p:cNvPr>
          <p:cNvCxnSpPr/>
          <p:nvPr/>
        </p:nvCxnSpPr>
        <p:spPr>
          <a:xfrm>
            <a:off x="342904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45757F-1967-487F-A8B6-921E8D2229A5}"/>
              </a:ext>
            </a:extLst>
          </p:cNvPr>
          <p:cNvSpPr txBox="1"/>
          <p:nvPr/>
        </p:nvSpPr>
        <p:spPr>
          <a:xfrm>
            <a:off x="523875" y="296316"/>
            <a:ext cx="1313180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39122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45C56F-C7F9-4EF1-9F4C-A63B771F8803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99A092D-1F36-4A32-81C8-1C04F6CE1E83}"/>
              </a:ext>
            </a:extLst>
          </p:cNvPr>
          <p:cNvCxnSpPr/>
          <p:nvPr/>
        </p:nvCxnSpPr>
        <p:spPr>
          <a:xfrm>
            <a:off x="342904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45757F-1967-487F-A8B6-921E8D2229A5}"/>
              </a:ext>
            </a:extLst>
          </p:cNvPr>
          <p:cNvSpPr txBox="1"/>
          <p:nvPr/>
        </p:nvSpPr>
        <p:spPr>
          <a:xfrm>
            <a:off x="519867" y="289664"/>
            <a:ext cx="1449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DDA344-84F2-46D3-B7DC-32FF316A9D11}"/>
              </a:ext>
            </a:extLst>
          </p:cNvPr>
          <p:cNvSpPr/>
          <p:nvPr/>
        </p:nvSpPr>
        <p:spPr>
          <a:xfrm>
            <a:off x="1028447" y="5839813"/>
            <a:ext cx="7087105" cy="687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434B5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</a:t>
            </a:r>
            <a:r>
              <a:rPr lang="ko-KR" altLang="en-US" sz="2400" b="1" dirty="0" err="1">
                <a:solidFill>
                  <a:srgbClr val="434B5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랜섬웨어에</a:t>
            </a:r>
            <a:r>
              <a:rPr lang="ko-KR" altLang="en-US" sz="2400" b="1" dirty="0">
                <a:solidFill>
                  <a:srgbClr val="434B5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타이머와 파일 삭제 기능 추가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774A1F6-3CB8-42BD-8D01-40C4FF2DB3C5}"/>
              </a:ext>
            </a:extLst>
          </p:cNvPr>
          <p:cNvGrpSpPr/>
          <p:nvPr/>
        </p:nvGrpSpPr>
        <p:grpSpPr>
          <a:xfrm>
            <a:off x="2427820" y="1620825"/>
            <a:ext cx="4288358" cy="3970350"/>
            <a:chOff x="2202609" y="1350852"/>
            <a:chExt cx="4288358" cy="397035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9C2F2C5-A6C3-4EAC-95CB-7CDBCA372C76}"/>
                </a:ext>
              </a:extLst>
            </p:cNvPr>
            <p:cNvSpPr/>
            <p:nvPr/>
          </p:nvSpPr>
          <p:spPr>
            <a:xfrm>
              <a:off x="4160041" y="2930790"/>
              <a:ext cx="2330926" cy="2339879"/>
            </a:xfrm>
            <a:prstGeom prst="ellipse">
              <a:avLst/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40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0" b="1" dirty="0">
                  <a:solidFill>
                    <a:schemeClr val="tx1"/>
                  </a:solidFill>
                </a:rPr>
                <a:t>    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AF29837-448F-4838-AD20-4C4DE411BFF7}"/>
                </a:ext>
              </a:extLst>
            </p:cNvPr>
            <p:cNvSpPr/>
            <p:nvPr/>
          </p:nvSpPr>
          <p:spPr>
            <a:xfrm>
              <a:off x="3153213" y="1350852"/>
              <a:ext cx="2330926" cy="2339879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pic>
          <p:nvPicPr>
            <p:cNvPr id="23" name="그래픽 22" descr="쓰레기">
              <a:extLst>
                <a:ext uri="{FF2B5EF4-FFF2-40B4-BE49-F238E27FC236}">
                  <a16:creationId xmlns:a16="http://schemas.microsoft.com/office/drawing/2014/main" id="{FA251921-F3EE-48C2-9498-10B4270E9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85534" y="3614729"/>
              <a:ext cx="1079940" cy="972000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53D60C9-2242-4DF2-8849-51814CCF3410}"/>
                </a:ext>
              </a:extLst>
            </p:cNvPr>
            <p:cNvSpPr/>
            <p:nvPr/>
          </p:nvSpPr>
          <p:spPr>
            <a:xfrm>
              <a:off x="2202609" y="2981323"/>
              <a:ext cx="2330926" cy="2339879"/>
            </a:xfrm>
            <a:prstGeom prst="ellipse">
              <a:avLst/>
            </a:prstGeom>
            <a:solidFill>
              <a:srgbClr val="C8C2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스톱워치">
              <a:extLst>
                <a:ext uri="{FF2B5EF4-FFF2-40B4-BE49-F238E27FC236}">
                  <a16:creationId xmlns:a16="http://schemas.microsoft.com/office/drawing/2014/main" id="{D134BB7C-7008-4F28-8BE7-0130606F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28101" y="3665262"/>
              <a:ext cx="1079941" cy="972000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EE5F768-DA69-48F1-9B12-111C9A607017}"/>
                </a:ext>
              </a:extLst>
            </p:cNvPr>
            <p:cNvGrpSpPr/>
            <p:nvPr/>
          </p:nvGrpSpPr>
          <p:grpSpPr>
            <a:xfrm>
              <a:off x="3778676" y="2031279"/>
              <a:ext cx="1080000" cy="972000"/>
              <a:chOff x="3926259" y="2089200"/>
              <a:chExt cx="1299850" cy="1169930"/>
            </a:xfrm>
          </p:grpSpPr>
          <p:pic>
            <p:nvPicPr>
              <p:cNvPr id="25" name="그래픽 24" descr="용지">
                <a:extLst>
                  <a:ext uri="{FF2B5EF4-FFF2-40B4-BE49-F238E27FC236}">
                    <a16:creationId xmlns:a16="http://schemas.microsoft.com/office/drawing/2014/main" id="{8E9FA98D-6CDF-4785-902D-F2AD89617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926259" y="2089200"/>
                <a:ext cx="1299850" cy="1169930"/>
              </a:xfrm>
              <a:prstGeom prst="rect">
                <a:avLst/>
              </a:prstGeom>
            </p:spPr>
          </p:pic>
          <p:pic>
            <p:nvPicPr>
              <p:cNvPr id="26" name="그래픽 25" descr="잠금">
                <a:extLst>
                  <a:ext uri="{FF2B5EF4-FFF2-40B4-BE49-F238E27FC236}">
                    <a16:creationId xmlns:a16="http://schemas.microsoft.com/office/drawing/2014/main" id="{8BA3AAF6-3483-43E4-B7A2-64603E21E1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307046" y="2464720"/>
                <a:ext cx="553872" cy="49851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6371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45C56F-C7F9-4EF1-9F4C-A63B771F8803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99A092D-1F36-4A32-81C8-1C04F6CE1E83}"/>
              </a:ext>
            </a:extLst>
          </p:cNvPr>
          <p:cNvCxnSpPr/>
          <p:nvPr/>
        </p:nvCxnSpPr>
        <p:spPr>
          <a:xfrm>
            <a:off x="342904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45757F-1967-487F-A8B6-921E8D2229A5}"/>
              </a:ext>
            </a:extLst>
          </p:cNvPr>
          <p:cNvSpPr txBox="1"/>
          <p:nvPr/>
        </p:nvSpPr>
        <p:spPr>
          <a:xfrm>
            <a:off x="523875" y="24869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CAC8F28-C7C4-4A1B-BEF8-347C481DD2FE}"/>
              </a:ext>
            </a:extLst>
          </p:cNvPr>
          <p:cNvGrpSpPr/>
          <p:nvPr/>
        </p:nvGrpSpPr>
        <p:grpSpPr>
          <a:xfrm>
            <a:off x="5158740" y="1526343"/>
            <a:ext cx="3063240" cy="4771584"/>
            <a:chOff x="5158740" y="1526343"/>
            <a:chExt cx="3063240" cy="4771584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F7C7BCE-92DB-448E-89CA-872B9AAC6683}"/>
                </a:ext>
              </a:extLst>
            </p:cNvPr>
            <p:cNvSpPr/>
            <p:nvPr/>
          </p:nvSpPr>
          <p:spPr>
            <a:xfrm>
              <a:off x="5554980" y="1526343"/>
              <a:ext cx="2270760" cy="747790"/>
            </a:xfrm>
            <a:prstGeom prst="roundRect">
              <a:avLst/>
            </a:prstGeom>
            <a:solidFill>
              <a:srgbClr val="8176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부가 기능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B37626-C7F5-4123-9D16-BFFC66B0EC54}"/>
                </a:ext>
              </a:extLst>
            </p:cNvPr>
            <p:cNvSpPr/>
            <p:nvPr/>
          </p:nvSpPr>
          <p:spPr>
            <a:xfrm>
              <a:off x="5158740" y="2533651"/>
              <a:ext cx="3063240" cy="3764276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메일 서버</a:t>
              </a:r>
              <a:endPara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just">
                <a:lnSpc>
                  <a:spcPct val="150000"/>
                </a:lnSpc>
              </a:pPr>
              <a:endPara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난독화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38D93A-5868-4330-BED4-1AB1DA0AAB1E}"/>
              </a:ext>
            </a:extLst>
          </p:cNvPr>
          <p:cNvGrpSpPr/>
          <p:nvPr/>
        </p:nvGrpSpPr>
        <p:grpSpPr>
          <a:xfrm>
            <a:off x="922020" y="1526343"/>
            <a:ext cx="3063240" cy="4771584"/>
            <a:chOff x="5158740" y="1526343"/>
            <a:chExt cx="3063240" cy="4771584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21E20A9-25B0-4299-91E9-FD7CCF26C539}"/>
                </a:ext>
              </a:extLst>
            </p:cNvPr>
            <p:cNvSpPr/>
            <p:nvPr/>
          </p:nvSpPr>
          <p:spPr>
            <a:xfrm>
              <a:off x="5554980" y="1526343"/>
              <a:ext cx="2270760" cy="747790"/>
            </a:xfrm>
            <a:prstGeom prst="roundRect">
              <a:avLst/>
            </a:prstGeom>
            <a:solidFill>
              <a:srgbClr val="8176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주요 기능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C99B460-F2A8-4A5A-B38E-15DD2B7548FF}"/>
                </a:ext>
              </a:extLst>
            </p:cNvPr>
            <p:cNvSpPr/>
            <p:nvPr/>
          </p:nvSpPr>
          <p:spPr>
            <a:xfrm>
              <a:off x="5158740" y="2533651"/>
              <a:ext cx="3063240" cy="3764276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암호화 및 복호화</a:t>
              </a:r>
              <a:endPara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파일 삭제</a:t>
              </a:r>
              <a:endPara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타이머</a:t>
              </a:r>
              <a:endPara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136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45C56F-C7F9-4EF1-9F4C-A63B771F8803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99A092D-1F36-4A32-81C8-1C04F6CE1E83}"/>
              </a:ext>
            </a:extLst>
          </p:cNvPr>
          <p:cNvCxnSpPr/>
          <p:nvPr/>
        </p:nvCxnSpPr>
        <p:spPr>
          <a:xfrm>
            <a:off x="342904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45757F-1967-487F-A8B6-921E8D2229A5}"/>
              </a:ext>
            </a:extLst>
          </p:cNvPr>
          <p:cNvSpPr txBox="1"/>
          <p:nvPr/>
        </p:nvSpPr>
        <p:spPr>
          <a:xfrm>
            <a:off x="523875" y="248696"/>
            <a:ext cx="5775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환경 및 사용 모듈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56B9736-D29D-4732-8980-5D95F8BD0749}"/>
              </a:ext>
            </a:extLst>
          </p:cNvPr>
          <p:cNvGrpSpPr/>
          <p:nvPr/>
        </p:nvGrpSpPr>
        <p:grpSpPr>
          <a:xfrm>
            <a:off x="5158740" y="1526343"/>
            <a:ext cx="3063240" cy="4771584"/>
            <a:chOff x="5158740" y="1526343"/>
            <a:chExt cx="3063240" cy="4771584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7A64C50-F8E3-4A85-B481-150F430399E2}"/>
                </a:ext>
              </a:extLst>
            </p:cNvPr>
            <p:cNvSpPr/>
            <p:nvPr/>
          </p:nvSpPr>
          <p:spPr>
            <a:xfrm>
              <a:off x="5554980" y="1526343"/>
              <a:ext cx="2270760" cy="747790"/>
            </a:xfrm>
            <a:prstGeom prst="roundRect">
              <a:avLst/>
            </a:prstGeom>
            <a:solidFill>
              <a:srgbClr val="8176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사용 모듈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8C9E9AB-E509-4817-ADF7-4DF79AF621FB}"/>
                </a:ext>
              </a:extLst>
            </p:cNvPr>
            <p:cNvSpPr/>
            <p:nvPr/>
          </p:nvSpPr>
          <p:spPr>
            <a:xfrm>
              <a:off x="5158740" y="2533651"/>
              <a:ext cx="3063240" cy="3764276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 err="1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Pycryptodome</a:t>
              </a:r>
              <a:endPara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UUID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 err="1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Tkinter</a:t>
              </a:r>
              <a:endPara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8AD1DB1-1582-4C35-BC17-12B74A610651}"/>
              </a:ext>
            </a:extLst>
          </p:cNvPr>
          <p:cNvGrpSpPr/>
          <p:nvPr/>
        </p:nvGrpSpPr>
        <p:grpSpPr>
          <a:xfrm>
            <a:off x="922020" y="1526343"/>
            <a:ext cx="3063240" cy="4771584"/>
            <a:chOff x="5158740" y="1526343"/>
            <a:chExt cx="3063240" cy="477158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D237EB9-F083-41C4-82AF-7E4D8EC41D0C}"/>
                </a:ext>
              </a:extLst>
            </p:cNvPr>
            <p:cNvSpPr/>
            <p:nvPr/>
          </p:nvSpPr>
          <p:spPr>
            <a:xfrm>
              <a:off x="5554980" y="1526343"/>
              <a:ext cx="2270760" cy="747790"/>
            </a:xfrm>
            <a:prstGeom prst="roundRect">
              <a:avLst/>
            </a:prstGeom>
            <a:solidFill>
              <a:srgbClr val="8176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개발 환경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41A72A-23FD-477C-85EC-DFAB8E3181F1}"/>
                </a:ext>
              </a:extLst>
            </p:cNvPr>
            <p:cNvSpPr/>
            <p:nvPr/>
          </p:nvSpPr>
          <p:spPr>
            <a:xfrm>
              <a:off x="5158740" y="2533651"/>
              <a:ext cx="3063240" cy="3764276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Python 3.x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Windows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837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45C56F-C7F9-4EF1-9F4C-A63B771F8803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99A092D-1F36-4A32-81C8-1C04F6CE1E83}"/>
              </a:ext>
            </a:extLst>
          </p:cNvPr>
          <p:cNvCxnSpPr/>
          <p:nvPr/>
        </p:nvCxnSpPr>
        <p:spPr>
          <a:xfrm>
            <a:off x="342904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45757F-1967-487F-A8B6-921E8D2229A5}"/>
              </a:ext>
            </a:extLst>
          </p:cNvPr>
          <p:cNvSpPr txBox="1"/>
          <p:nvPr/>
        </p:nvSpPr>
        <p:spPr>
          <a:xfrm>
            <a:off x="523875" y="248696"/>
            <a:ext cx="3698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구조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CB812C-A418-4BF0-80F7-8D3529CDCF76}"/>
              </a:ext>
            </a:extLst>
          </p:cNvPr>
          <p:cNvGrpSpPr/>
          <p:nvPr/>
        </p:nvGrpSpPr>
        <p:grpSpPr>
          <a:xfrm>
            <a:off x="815595" y="2356907"/>
            <a:ext cx="7512810" cy="3234268"/>
            <a:chOff x="849466" y="2110316"/>
            <a:chExt cx="7512810" cy="323426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F5B49F-BD3C-4A0D-8559-0C9BE4B0FE5D}"/>
                </a:ext>
              </a:extLst>
            </p:cNvPr>
            <p:cNvSpPr/>
            <p:nvPr/>
          </p:nvSpPr>
          <p:spPr>
            <a:xfrm>
              <a:off x="849466" y="2110317"/>
              <a:ext cx="1253066" cy="3234267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초기 설정 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964DB2C-2AD4-48A9-959A-CFE6C1F5B446}"/>
                </a:ext>
              </a:extLst>
            </p:cNvPr>
            <p:cNvSpPr/>
            <p:nvPr/>
          </p:nvSpPr>
          <p:spPr>
            <a:xfrm>
              <a:off x="2769665" y="2110316"/>
              <a:ext cx="1210725" cy="3234267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암호화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947EE9E-D737-47EB-A305-A3B83A637F27}"/>
                </a:ext>
              </a:extLst>
            </p:cNvPr>
            <p:cNvSpPr/>
            <p:nvPr/>
          </p:nvSpPr>
          <p:spPr>
            <a:xfrm>
              <a:off x="2407831" y="2110316"/>
              <a:ext cx="372535" cy="3234267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파일 탐색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A5DF6F6-06A5-44C3-8E19-563718423C00}"/>
                </a:ext>
              </a:extLst>
            </p:cNvPr>
            <p:cNvSpPr/>
            <p:nvPr/>
          </p:nvSpPr>
          <p:spPr>
            <a:xfrm>
              <a:off x="4571999" y="2110317"/>
              <a:ext cx="3790276" cy="846667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GUI Thread</a:t>
              </a:r>
              <a:endPara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0A1C329-92B3-4B6C-B93D-FEB65DB2B379}"/>
                </a:ext>
              </a:extLst>
            </p:cNvPr>
            <p:cNvSpPr/>
            <p:nvPr/>
          </p:nvSpPr>
          <p:spPr>
            <a:xfrm>
              <a:off x="4572000" y="3238289"/>
              <a:ext cx="3790276" cy="846667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Timer Thread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19314D0-B9E3-4D51-9A34-1CFABEA9A711}"/>
                </a:ext>
              </a:extLst>
            </p:cNvPr>
            <p:cNvGrpSpPr/>
            <p:nvPr/>
          </p:nvGrpSpPr>
          <p:grpSpPr>
            <a:xfrm>
              <a:off x="4571999" y="4306852"/>
              <a:ext cx="1740530" cy="1008000"/>
              <a:chOff x="4571999" y="4306852"/>
              <a:chExt cx="1740530" cy="100800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ABEBD02-D687-4D5E-8C20-9AA6223BDE90}"/>
                  </a:ext>
                </a:extLst>
              </p:cNvPr>
              <p:cNvSpPr/>
              <p:nvPr/>
            </p:nvSpPr>
            <p:spPr>
              <a:xfrm>
                <a:off x="4944529" y="4306852"/>
                <a:ext cx="1368000" cy="1008000"/>
              </a:xfrm>
              <a:prstGeom prst="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임의 삭제</a:t>
                </a:r>
                <a:endPara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26F9183-2BAB-4455-913E-6F06E42781FD}"/>
                  </a:ext>
                </a:extLst>
              </p:cNvPr>
              <p:cNvSpPr/>
              <p:nvPr/>
            </p:nvSpPr>
            <p:spPr>
              <a:xfrm>
                <a:off x="4571999" y="4306852"/>
                <a:ext cx="374400" cy="1008000"/>
              </a:xfrm>
              <a:prstGeom prst="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파일 탐색</a:t>
                </a:r>
              </a:p>
            </p:txBody>
          </p:sp>
        </p:grp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D4A1247-EEC5-40CB-9153-6D1F3E8EC6D9}"/>
                </a:ext>
              </a:extLst>
            </p:cNvPr>
            <p:cNvCxnSpPr>
              <a:cxnSpLocks/>
              <a:stCxn id="19" idx="3"/>
              <a:endCxn id="21" idx="1"/>
            </p:cNvCxnSpPr>
            <p:nvPr/>
          </p:nvCxnSpPr>
          <p:spPr>
            <a:xfrm flipV="1">
              <a:off x="2102532" y="3727450"/>
              <a:ext cx="305299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F209B60-800B-414F-A4CD-708CB86D59AB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3980390" y="3727450"/>
              <a:ext cx="5789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4A42D30-E612-4F23-962D-ABA62B6AF89E}"/>
                </a:ext>
              </a:extLst>
            </p:cNvPr>
            <p:cNvGrpSpPr/>
            <p:nvPr/>
          </p:nvGrpSpPr>
          <p:grpSpPr>
            <a:xfrm>
              <a:off x="6597597" y="4306852"/>
              <a:ext cx="1740529" cy="1008000"/>
              <a:chOff x="6668939" y="4294400"/>
              <a:chExt cx="1740529" cy="1008000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920AB03-6F43-4E85-A201-2A998A0FC7CC}"/>
                  </a:ext>
                </a:extLst>
              </p:cNvPr>
              <p:cNvSpPr/>
              <p:nvPr/>
            </p:nvSpPr>
            <p:spPr>
              <a:xfrm>
                <a:off x="7041468" y="4294400"/>
                <a:ext cx="1368000" cy="1007533"/>
              </a:xfrm>
              <a:prstGeom prst="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복호화</a:t>
                </a:r>
                <a:endPara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9DF5930-FB46-47FD-BEA8-ECBAB9094F50}"/>
                  </a:ext>
                </a:extLst>
              </p:cNvPr>
              <p:cNvSpPr/>
              <p:nvPr/>
            </p:nvSpPr>
            <p:spPr>
              <a:xfrm>
                <a:off x="6668939" y="4294400"/>
                <a:ext cx="372535" cy="1008000"/>
              </a:xfrm>
              <a:prstGeom prst="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파일 탐색</a:t>
                </a:r>
              </a:p>
            </p:txBody>
          </p:sp>
        </p:grp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8C6E39E4-8633-4C0A-9E32-E3490D67F797}"/>
                </a:ext>
              </a:extLst>
            </p:cNvPr>
            <p:cNvCxnSpPr>
              <a:cxnSpLocks/>
            </p:cNvCxnSpPr>
            <p:nvPr/>
          </p:nvCxnSpPr>
          <p:spPr>
            <a:xfrm>
              <a:off x="4286932" y="2569211"/>
              <a:ext cx="2850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FAFD010-405D-4E91-B367-368A852D32D2}"/>
                </a:ext>
              </a:extLst>
            </p:cNvPr>
            <p:cNvCxnSpPr>
              <a:cxnSpLocks/>
            </p:cNvCxnSpPr>
            <p:nvPr/>
          </p:nvCxnSpPr>
          <p:spPr>
            <a:xfrm>
              <a:off x="4286932" y="4809068"/>
              <a:ext cx="2850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14C72307-8B7B-4662-985F-2CD73F87573E}"/>
                </a:ext>
              </a:extLst>
            </p:cNvPr>
            <p:cNvCxnSpPr>
              <a:cxnSpLocks/>
            </p:cNvCxnSpPr>
            <p:nvPr/>
          </p:nvCxnSpPr>
          <p:spPr>
            <a:xfrm>
              <a:off x="6312529" y="4809068"/>
              <a:ext cx="2850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076F179-71F0-40C3-A1D5-00F5748F5B4E}"/>
                </a:ext>
              </a:extLst>
            </p:cNvPr>
            <p:cNvCxnSpPr/>
            <p:nvPr/>
          </p:nvCxnSpPr>
          <p:spPr>
            <a:xfrm>
              <a:off x="4286932" y="2569211"/>
              <a:ext cx="0" cy="2239857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05448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45C56F-C7F9-4EF1-9F4C-A63B771F8803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99A092D-1F36-4A32-81C8-1C04F6CE1E83}"/>
              </a:ext>
            </a:extLst>
          </p:cNvPr>
          <p:cNvCxnSpPr/>
          <p:nvPr/>
        </p:nvCxnSpPr>
        <p:spPr>
          <a:xfrm>
            <a:off x="342904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45757F-1967-487F-A8B6-921E8D2229A5}"/>
              </a:ext>
            </a:extLst>
          </p:cNvPr>
          <p:cNvSpPr txBox="1"/>
          <p:nvPr/>
        </p:nvSpPr>
        <p:spPr>
          <a:xfrm>
            <a:off x="523875" y="248696"/>
            <a:ext cx="2569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동작 과정</a:t>
            </a:r>
          </a:p>
        </p:txBody>
      </p:sp>
      <p:pic>
        <p:nvPicPr>
          <p:cNvPr id="6" name="_x407883208" descr="EMB0003eb10515b">
            <a:extLst>
              <a:ext uri="{FF2B5EF4-FFF2-40B4-BE49-F238E27FC236}">
                <a16:creationId xmlns:a16="http://schemas.microsoft.com/office/drawing/2014/main" id="{9473B919-B6D7-4684-9366-4485705FBC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5" r="3393" b="10399"/>
          <a:stretch/>
        </p:blipFill>
        <p:spPr bwMode="auto">
          <a:xfrm>
            <a:off x="652462" y="1649094"/>
            <a:ext cx="7839075" cy="411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92ADC7E-C102-44FA-A368-6A913BFD306D}"/>
              </a:ext>
            </a:extLst>
          </p:cNvPr>
          <p:cNvSpPr/>
          <p:nvPr/>
        </p:nvSpPr>
        <p:spPr>
          <a:xfrm>
            <a:off x="1677571" y="2074458"/>
            <a:ext cx="2003475" cy="83595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6CE305D-E320-4570-A6E8-B44AC704CEDC}"/>
              </a:ext>
            </a:extLst>
          </p:cNvPr>
          <p:cNvSpPr/>
          <p:nvPr/>
        </p:nvSpPr>
        <p:spPr>
          <a:xfrm>
            <a:off x="2355673" y="3010241"/>
            <a:ext cx="2707105" cy="272765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6949A00-4653-4AD2-9E4C-45F727BB329B}"/>
              </a:ext>
            </a:extLst>
          </p:cNvPr>
          <p:cNvSpPr/>
          <p:nvPr/>
        </p:nvSpPr>
        <p:spPr>
          <a:xfrm>
            <a:off x="5550033" y="3010240"/>
            <a:ext cx="1227124" cy="272765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B9F5C4C-B5C7-4698-B69C-99659B4CB5F4}"/>
              </a:ext>
            </a:extLst>
          </p:cNvPr>
          <p:cNvSpPr/>
          <p:nvPr/>
        </p:nvSpPr>
        <p:spPr>
          <a:xfrm>
            <a:off x="6988726" y="2097903"/>
            <a:ext cx="1622298" cy="1178483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2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45C56F-C7F9-4EF1-9F4C-A63B771F8803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99A092D-1F36-4A32-81C8-1C04F6CE1E83}"/>
              </a:ext>
            </a:extLst>
          </p:cNvPr>
          <p:cNvCxnSpPr/>
          <p:nvPr/>
        </p:nvCxnSpPr>
        <p:spPr>
          <a:xfrm>
            <a:off x="342904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45757F-1967-487F-A8B6-921E8D2229A5}"/>
              </a:ext>
            </a:extLst>
          </p:cNvPr>
          <p:cNvSpPr txBox="1"/>
          <p:nvPr/>
        </p:nvSpPr>
        <p:spPr>
          <a:xfrm>
            <a:off x="523875" y="248696"/>
            <a:ext cx="4647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타겟 선정 및 유포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8F76D8D-F0F7-4D00-AC44-ED12E18B8111}"/>
              </a:ext>
            </a:extLst>
          </p:cNvPr>
          <p:cNvGrpSpPr/>
          <p:nvPr/>
        </p:nvGrpSpPr>
        <p:grpSpPr>
          <a:xfrm>
            <a:off x="742948" y="1880309"/>
            <a:ext cx="7658104" cy="4364208"/>
            <a:chOff x="741425" y="1607278"/>
            <a:chExt cx="7658104" cy="43642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3C2C085-DE07-4E42-8B05-A917B680B6AA}"/>
                </a:ext>
              </a:extLst>
            </p:cNvPr>
            <p:cNvSpPr/>
            <p:nvPr/>
          </p:nvSpPr>
          <p:spPr>
            <a:xfrm>
              <a:off x="741425" y="1607278"/>
              <a:ext cx="76581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부주의한 </a:t>
              </a:r>
              <a:r>
                <a: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Windows</a:t>
              </a:r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사용자</a:t>
              </a:r>
              <a:endPara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10" name="그래픽 9" descr="줄 화살표: 일자형">
              <a:extLst>
                <a:ext uri="{FF2B5EF4-FFF2-40B4-BE49-F238E27FC236}">
                  <a16:creationId xmlns:a16="http://schemas.microsoft.com/office/drawing/2014/main" id="{3C3655C2-7644-43D7-BCAF-2B97128BD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4339646" y="3300597"/>
              <a:ext cx="461665" cy="702526"/>
            </a:xfrm>
            <a:prstGeom prst="rect">
              <a:avLst/>
            </a:prstGeom>
          </p:spPr>
        </p:pic>
        <p:pic>
          <p:nvPicPr>
            <p:cNvPr id="12" name="그래픽 11" descr="줄 화살표: 일자형">
              <a:extLst>
                <a:ext uri="{FF2B5EF4-FFF2-40B4-BE49-F238E27FC236}">
                  <a16:creationId xmlns:a16="http://schemas.microsoft.com/office/drawing/2014/main" id="{346CD030-E826-4AA5-9996-A034F0A57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4339645" y="4421059"/>
              <a:ext cx="461665" cy="702526"/>
            </a:xfrm>
            <a:prstGeom prst="rect">
              <a:avLst/>
            </a:prstGeom>
          </p:spPr>
        </p:pic>
        <p:pic>
          <p:nvPicPr>
            <p:cNvPr id="13" name="그래픽 12" descr="줄 화살표: 일자형">
              <a:extLst>
                <a:ext uri="{FF2B5EF4-FFF2-40B4-BE49-F238E27FC236}">
                  <a16:creationId xmlns:a16="http://schemas.microsoft.com/office/drawing/2014/main" id="{82EDB72D-F601-4077-AEA0-6144E3CF7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4339645" y="1985363"/>
              <a:ext cx="461665" cy="702526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0438789-B040-4101-A0F9-89BA8A83CF70}"/>
                </a:ext>
              </a:extLst>
            </p:cNvPr>
            <p:cNvSpPr/>
            <p:nvPr/>
          </p:nvSpPr>
          <p:spPr>
            <a:xfrm>
              <a:off x="741425" y="2763410"/>
              <a:ext cx="76581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취업 파일로 위장한 </a:t>
              </a:r>
              <a:r>
                <a:rPr lang="ko-KR" altLang="en-US" sz="24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랜섬웨어를</a:t>
              </a:r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다운로드</a:t>
              </a:r>
              <a:endPara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33D18BB-817D-4061-9B86-D0C14F18C010}"/>
                </a:ext>
              </a:extLst>
            </p:cNvPr>
            <p:cNvSpPr/>
            <p:nvPr/>
          </p:nvSpPr>
          <p:spPr>
            <a:xfrm>
              <a:off x="741425" y="4033824"/>
              <a:ext cx="76581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프로그램을 실행</a:t>
              </a:r>
              <a:endPara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16" name="그래픽 15" descr="잠금">
              <a:extLst>
                <a:ext uri="{FF2B5EF4-FFF2-40B4-BE49-F238E27FC236}">
                  <a16:creationId xmlns:a16="http://schemas.microsoft.com/office/drawing/2014/main" id="{58111349-C28F-4984-8AB0-B97B86DFD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19214" y="5281202"/>
              <a:ext cx="690284" cy="690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326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45C56F-C7F9-4EF1-9F4C-A63B771F8803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99A092D-1F36-4A32-81C8-1C04F6CE1E83}"/>
              </a:ext>
            </a:extLst>
          </p:cNvPr>
          <p:cNvCxnSpPr/>
          <p:nvPr/>
        </p:nvCxnSpPr>
        <p:spPr>
          <a:xfrm>
            <a:off x="342904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45757F-1967-487F-A8B6-921E8D2229A5}"/>
              </a:ext>
            </a:extLst>
          </p:cNvPr>
          <p:cNvSpPr txBox="1"/>
          <p:nvPr/>
        </p:nvSpPr>
        <p:spPr>
          <a:xfrm>
            <a:off x="523875" y="248696"/>
            <a:ext cx="4339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암호화 대상 파일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D7BF71-ACBC-487C-AE64-8252E907023A}"/>
              </a:ext>
            </a:extLst>
          </p:cNvPr>
          <p:cNvSpPr/>
          <p:nvPr/>
        </p:nvSpPr>
        <p:spPr>
          <a:xfrm>
            <a:off x="523875" y="1900323"/>
            <a:ext cx="77308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특정 디렉토리에 접근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특정 파일 확장자에 대해 접근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비교적 용량이 작은 문서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사진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음악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디자인 파일 </a:t>
            </a:r>
            <a:b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대상으로 암호화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hwp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docx,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jpg, </a:t>
            </a: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png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mp3,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psd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etc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</a:p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7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31_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</TotalTime>
  <Words>269</Words>
  <Application>Microsoft Office PowerPoint</Application>
  <PresentationFormat>화면 슬라이드 쇼(4:3)</PresentationFormat>
  <Paragraphs>111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Calibri Light</vt:lpstr>
      <vt:lpstr>HY견고딕</vt:lpstr>
      <vt:lpstr>배달의민족 도현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혜연 김</cp:lastModifiedBy>
  <cp:revision>74</cp:revision>
  <dcterms:created xsi:type="dcterms:W3CDTF">2015-01-21T11:35:38Z</dcterms:created>
  <dcterms:modified xsi:type="dcterms:W3CDTF">2019-12-01T11:08:48Z</dcterms:modified>
</cp:coreProperties>
</file>