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8" r:id="rId3"/>
    <p:sldId id="294" r:id="rId4"/>
    <p:sldId id="305" r:id="rId5"/>
    <p:sldId id="289" r:id="rId6"/>
    <p:sldId id="300" r:id="rId7"/>
    <p:sldId id="261" r:id="rId8"/>
    <p:sldId id="283" r:id="rId9"/>
    <p:sldId id="301" r:id="rId10"/>
    <p:sldId id="295" r:id="rId11"/>
    <p:sldId id="274" r:id="rId12"/>
    <p:sldId id="275" r:id="rId13"/>
    <p:sldId id="302" r:id="rId14"/>
    <p:sldId id="296" r:id="rId15"/>
    <p:sldId id="266" r:id="rId16"/>
    <p:sldId id="303" r:id="rId17"/>
    <p:sldId id="290" r:id="rId18"/>
    <p:sldId id="291" r:id="rId19"/>
    <p:sldId id="292" r:id="rId20"/>
    <p:sldId id="293" r:id="rId21"/>
    <p:sldId id="297" r:id="rId22"/>
    <p:sldId id="263" r:id="rId23"/>
    <p:sldId id="276" r:id="rId24"/>
    <p:sldId id="277" r:id="rId25"/>
    <p:sldId id="285" r:id="rId26"/>
    <p:sldId id="304" r:id="rId27"/>
    <p:sldId id="264" r:id="rId2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55" autoAdjust="0"/>
    <p:restoredTop sz="90810" autoAdjust="0"/>
  </p:normalViewPr>
  <p:slideViewPr>
    <p:cSldViewPr>
      <p:cViewPr>
        <p:scale>
          <a:sx n="107" d="100"/>
          <a:sy n="107" d="100"/>
        </p:scale>
        <p:origin x="-1650"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26" y="-8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2830" tIns="46415" rIns="92830" bIns="46415" rtlCol="0"/>
          <a:lstStyle>
            <a:lvl1pPr algn="r">
              <a:defRPr sz="1200"/>
            </a:lvl1pPr>
          </a:lstStyle>
          <a:p>
            <a:fld id="{C8708104-5576-43D7-B3B2-EC7C98F25697}" type="datetimeFigureOut">
              <a:rPr lang="en-US" smtClean="0"/>
              <a:t>10/27/2014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15791"/>
            <a:ext cx="5608320" cy="4183380"/>
          </a:xfrm>
          <a:prstGeom prst="rect">
            <a:avLst/>
          </a:prstGeom>
        </p:spPr>
        <p:txBody>
          <a:bodyPr vert="horz" lIns="92830" tIns="46415" rIns="92830" bIns="46415"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6"/>
            <a:ext cx="3037840" cy="464820"/>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2830" tIns="46415" rIns="92830" bIns="46415" rtlCol="0" anchor="b"/>
          <a:lstStyle>
            <a:lvl1pPr algn="r">
              <a:defRPr sz="1200"/>
            </a:lvl1pPr>
          </a:lstStyle>
          <a:p>
            <a:fld id="{D1D82CC3-1A8E-4989-A7C2-5AE933E1056B}" type="slidenum">
              <a:rPr lang="en-US" smtClean="0"/>
              <a:t>‹#›</a:t>
            </a:fld>
            <a:endParaRPr lang="en-US"/>
          </a:p>
        </p:txBody>
      </p:sp>
    </p:spTree>
    <p:extLst>
      <p:ext uri="{BB962C8B-B14F-4D97-AF65-F5344CB8AC3E}">
        <p14:creationId xmlns:p14="http://schemas.microsoft.com/office/powerpoint/2010/main" val="1711901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a:t>
            </a:fld>
            <a:endParaRPr lang="en-US"/>
          </a:p>
        </p:txBody>
      </p:sp>
    </p:spTree>
    <p:extLst>
      <p:ext uri="{BB962C8B-B14F-4D97-AF65-F5344CB8AC3E}">
        <p14:creationId xmlns:p14="http://schemas.microsoft.com/office/powerpoint/2010/main" val="2524066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1D82CC3-1A8E-4989-A7C2-5AE933E1056B}" type="slidenum">
              <a:rPr lang="en-US" smtClean="0"/>
              <a:t>10</a:t>
            </a:fld>
            <a:endParaRPr lang="en-US"/>
          </a:p>
        </p:txBody>
      </p:sp>
    </p:spTree>
    <p:extLst>
      <p:ext uri="{BB962C8B-B14F-4D97-AF65-F5344CB8AC3E}">
        <p14:creationId xmlns:p14="http://schemas.microsoft.com/office/powerpoint/2010/main" val="3156586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11</a:t>
            </a:fld>
            <a:endParaRPr lang="en-US"/>
          </a:p>
        </p:txBody>
      </p:sp>
    </p:spTree>
    <p:extLst>
      <p:ext uri="{BB962C8B-B14F-4D97-AF65-F5344CB8AC3E}">
        <p14:creationId xmlns:p14="http://schemas.microsoft.com/office/powerpoint/2010/main" val="654557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12</a:t>
            </a:fld>
            <a:endParaRPr lang="en-US"/>
          </a:p>
        </p:txBody>
      </p:sp>
    </p:spTree>
    <p:extLst>
      <p:ext uri="{BB962C8B-B14F-4D97-AF65-F5344CB8AC3E}">
        <p14:creationId xmlns:p14="http://schemas.microsoft.com/office/powerpoint/2010/main" val="282128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13</a:t>
            </a:fld>
            <a:endParaRPr lang="en-US"/>
          </a:p>
        </p:txBody>
      </p:sp>
    </p:spTree>
    <p:extLst>
      <p:ext uri="{BB962C8B-B14F-4D97-AF65-F5344CB8AC3E}">
        <p14:creationId xmlns:p14="http://schemas.microsoft.com/office/powerpoint/2010/main" val="23449722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p>
          <a:p>
            <a:endParaRPr lang="en-US" dirty="0" smtClean="0"/>
          </a:p>
          <a:p>
            <a:r>
              <a:rPr lang="en-US" dirty="0" smtClean="0"/>
              <a:t>?</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14</a:t>
            </a:fld>
            <a:endParaRPr lang="en-US"/>
          </a:p>
        </p:txBody>
      </p:sp>
    </p:spTree>
    <p:extLst>
      <p:ext uri="{BB962C8B-B14F-4D97-AF65-F5344CB8AC3E}">
        <p14:creationId xmlns:p14="http://schemas.microsoft.com/office/powerpoint/2010/main" val="3566886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15</a:t>
            </a:fld>
            <a:endParaRPr lang="en-US"/>
          </a:p>
        </p:txBody>
      </p:sp>
    </p:spTree>
    <p:extLst>
      <p:ext uri="{BB962C8B-B14F-4D97-AF65-F5344CB8AC3E}">
        <p14:creationId xmlns:p14="http://schemas.microsoft.com/office/powerpoint/2010/main" val="335718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1D82CC3-1A8E-4989-A7C2-5AE933E1056B}" type="slidenum">
              <a:rPr lang="en-US" smtClean="0"/>
              <a:t>16</a:t>
            </a:fld>
            <a:endParaRPr lang="en-US"/>
          </a:p>
        </p:txBody>
      </p:sp>
    </p:spTree>
    <p:extLst>
      <p:ext uri="{BB962C8B-B14F-4D97-AF65-F5344CB8AC3E}">
        <p14:creationId xmlns:p14="http://schemas.microsoft.com/office/powerpoint/2010/main" val="2758605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p>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17</a:t>
            </a:fld>
            <a:endParaRPr lang="en-US"/>
          </a:p>
        </p:txBody>
      </p:sp>
    </p:spTree>
    <p:extLst>
      <p:ext uri="{BB962C8B-B14F-4D97-AF65-F5344CB8AC3E}">
        <p14:creationId xmlns:p14="http://schemas.microsoft.com/office/powerpoint/2010/main" val="1079576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18</a:t>
            </a:fld>
            <a:endParaRPr lang="en-US"/>
          </a:p>
        </p:txBody>
      </p:sp>
    </p:spTree>
    <p:extLst>
      <p:ext uri="{BB962C8B-B14F-4D97-AF65-F5344CB8AC3E}">
        <p14:creationId xmlns:p14="http://schemas.microsoft.com/office/powerpoint/2010/main" val="507547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19</a:t>
            </a:fld>
            <a:endParaRPr lang="en-US"/>
          </a:p>
        </p:txBody>
      </p:sp>
    </p:spTree>
    <p:extLst>
      <p:ext uri="{BB962C8B-B14F-4D97-AF65-F5344CB8AC3E}">
        <p14:creationId xmlns:p14="http://schemas.microsoft.com/office/powerpoint/2010/main" val="3594357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 / MM</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a:t>
            </a:fld>
            <a:endParaRPr lang="en-US"/>
          </a:p>
        </p:txBody>
      </p:sp>
    </p:spTree>
    <p:extLst>
      <p:ext uri="{BB962C8B-B14F-4D97-AF65-F5344CB8AC3E}">
        <p14:creationId xmlns:p14="http://schemas.microsoft.com/office/powerpoint/2010/main" val="2835681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20</a:t>
            </a:fld>
            <a:endParaRPr lang="en-US"/>
          </a:p>
        </p:txBody>
      </p:sp>
    </p:spTree>
    <p:extLst>
      <p:ext uri="{BB962C8B-B14F-4D97-AF65-F5344CB8AC3E}">
        <p14:creationId xmlns:p14="http://schemas.microsoft.com/office/powerpoint/2010/main" val="10318797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21</a:t>
            </a:fld>
            <a:endParaRPr lang="en-US"/>
          </a:p>
        </p:txBody>
      </p:sp>
    </p:spTree>
    <p:extLst>
      <p:ext uri="{BB962C8B-B14F-4D97-AF65-F5344CB8AC3E}">
        <p14:creationId xmlns:p14="http://schemas.microsoft.com/office/powerpoint/2010/main" val="20431768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22</a:t>
            </a:fld>
            <a:endParaRPr lang="en-US"/>
          </a:p>
        </p:txBody>
      </p:sp>
    </p:spTree>
    <p:extLst>
      <p:ext uri="{BB962C8B-B14F-4D97-AF65-F5344CB8AC3E}">
        <p14:creationId xmlns:p14="http://schemas.microsoft.com/office/powerpoint/2010/main" val="2973909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23</a:t>
            </a:fld>
            <a:endParaRPr lang="en-US"/>
          </a:p>
        </p:txBody>
      </p:sp>
    </p:spTree>
    <p:extLst>
      <p:ext uri="{BB962C8B-B14F-4D97-AF65-F5344CB8AC3E}">
        <p14:creationId xmlns:p14="http://schemas.microsoft.com/office/powerpoint/2010/main" val="1003974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MM</a:t>
            </a:r>
          </a:p>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24</a:t>
            </a:fld>
            <a:endParaRPr lang="en-US"/>
          </a:p>
        </p:txBody>
      </p:sp>
    </p:spTree>
    <p:extLst>
      <p:ext uri="{BB962C8B-B14F-4D97-AF65-F5344CB8AC3E}">
        <p14:creationId xmlns:p14="http://schemas.microsoft.com/office/powerpoint/2010/main" val="3703330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25</a:t>
            </a:fld>
            <a:endParaRPr lang="en-US"/>
          </a:p>
        </p:txBody>
      </p:sp>
    </p:spTree>
    <p:extLst>
      <p:ext uri="{BB962C8B-B14F-4D97-AF65-F5344CB8AC3E}">
        <p14:creationId xmlns:p14="http://schemas.microsoft.com/office/powerpoint/2010/main" val="2606078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26</a:t>
            </a:fld>
            <a:endParaRPr lang="en-US"/>
          </a:p>
        </p:txBody>
      </p:sp>
    </p:spTree>
    <p:extLst>
      <p:ext uri="{BB962C8B-B14F-4D97-AF65-F5344CB8AC3E}">
        <p14:creationId xmlns:p14="http://schemas.microsoft.com/office/powerpoint/2010/main" val="2858686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CR / MM</a:t>
            </a:r>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27</a:t>
            </a:fld>
            <a:endParaRPr lang="en-US"/>
          </a:p>
        </p:txBody>
      </p:sp>
    </p:spTree>
    <p:extLst>
      <p:ext uri="{BB962C8B-B14F-4D97-AF65-F5344CB8AC3E}">
        <p14:creationId xmlns:p14="http://schemas.microsoft.com/office/powerpoint/2010/main" val="1331353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1D82CC3-1A8E-4989-A7C2-5AE933E1056B}" type="slidenum">
              <a:rPr lang="en-US" smtClean="0"/>
              <a:t>3</a:t>
            </a:fld>
            <a:endParaRPr lang="en-US"/>
          </a:p>
        </p:txBody>
      </p:sp>
    </p:spTree>
    <p:extLst>
      <p:ext uri="{BB962C8B-B14F-4D97-AF65-F5344CB8AC3E}">
        <p14:creationId xmlns:p14="http://schemas.microsoft.com/office/powerpoint/2010/main" val="2436222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4</a:t>
            </a:fld>
            <a:endParaRPr lang="en-US"/>
          </a:p>
        </p:txBody>
      </p:sp>
    </p:spTree>
    <p:extLst>
      <p:ext uri="{BB962C8B-B14F-4D97-AF65-F5344CB8AC3E}">
        <p14:creationId xmlns:p14="http://schemas.microsoft.com/office/powerpoint/2010/main" val="100905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5</a:t>
            </a:fld>
            <a:endParaRPr lang="en-US"/>
          </a:p>
        </p:txBody>
      </p:sp>
    </p:spTree>
    <p:extLst>
      <p:ext uri="{BB962C8B-B14F-4D97-AF65-F5344CB8AC3E}">
        <p14:creationId xmlns:p14="http://schemas.microsoft.com/office/powerpoint/2010/main" val="109898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1D82CC3-1A8E-4989-A7C2-5AE933E1056B}" type="slidenum">
              <a:rPr lang="en-US" smtClean="0"/>
              <a:t>6</a:t>
            </a:fld>
            <a:endParaRPr lang="en-US"/>
          </a:p>
        </p:txBody>
      </p:sp>
    </p:spTree>
    <p:extLst>
      <p:ext uri="{BB962C8B-B14F-4D97-AF65-F5344CB8AC3E}">
        <p14:creationId xmlns:p14="http://schemas.microsoft.com/office/powerpoint/2010/main" val="2900085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7</a:t>
            </a:fld>
            <a:endParaRPr lang="en-US"/>
          </a:p>
        </p:txBody>
      </p:sp>
    </p:spTree>
    <p:extLst>
      <p:ext uri="{BB962C8B-B14F-4D97-AF65-F5344CB8AC3E}">
        <p14:creationId xmlns:p14="http://schemas.microsoft.com/office/powerpoint/2010/main" val="19215337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D1D82CC3-1A8E-4989-A7C2-5AE933E1056B}" type="slidenum">
              <a:rPr lang="en-US" smtClean="0"/>
              <a:t>8</a:t>
            </a:fld>
            <a:endParaRPr lang="en-US"/>
          </a:p>
        </p:txBody>
      </p:sp>
    </p:spTree>
    <p:extLst>
      <p:ext uri="{BB962C8B-B14F-4D97-AF65-F5344CB8AC3E}">
        <p14:creationId xmlns:p14="http://schemas.microsoft.com/office/powerpoint/2010/main" val="3332688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1D82CC3-1A8E-4989-A7C2-5AE933E1056B}" type="slidenum">
              <a:rPr lang="en-US" smtClean="0"/>
              <a:t>9</a:t>
            </a:fld>
            <a:endParaRPr lang="en-US"/>
          </a:p>
        </p:txBody>
      </p:sp>
    </p:spTree>
    <p:extLst>
      <p:ext uri="{BB962C8B-B14F-4D97-AF65-F5344CB8AC3E}">
        <p14:creationId xmlns:p14="http://schemas.microsoft.com/office/powerpoint/2010/main" val="243304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FDC7AA-B7F0-4727-A4A0-49D432AE1E92}"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DC7AA-B7F0-4727-A4A0-49D432AE1E92}"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FDC7AA-B7F0-4727-A4A0-49D432AE1E92}"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FDC7AA-B7F0-4727-A4A0-49D432AE1E92}"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F1FDC7AA-B7F0-4727-A4A0-49D432AE1E92}" type="datetimeFigureOut">
              <a:rPr lang="en-US" smtClean="0"/>
              <a:t>10/27/2014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FDC7AA-B7F0-4727-A4A0-49D432AE1E92}"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A2EB6-4326-46EF-927E-6607FB7C6A92}"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FDC7AA-B7F0-4727-A4A0-49D432AE1E92}" type="datetimeFigureOut">
              <a:rPr lang="en-US" smtClean="0"/>
              <a:t>10/27/2014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FDC7AA-B7F0-4727-A4A0-49D432AE1E92}" type="datetimeFigureOut">
              <a:rPr lang="en-US" smtClean="0"/>
              <a:t>10/27/2014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FDC7AA-B7F0-4727-A4A0-49D432AE1E92}" type="datetimeFigureOut">
              <a:rPr lang="en-US" smtClean="0"/>
              <a:t>10/27/2014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F1FDC7AA-B7F0-4727-A4A0-49D432AE1E92}" type="datetimeFigureOut">
              <a:rPr lang="en-US" smtClean="0"/>
              <a:t>10/27/2014</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F4DA2EB6-4326-46EF-927E-6607FB7C6A9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FDC7AA-B7F0-4727-A4A0-49D432AE1E92}" type="datetimeFigureOut">
              <a:rPr lang="en-US" smtClean="0"/>
              <a:t>10/27/2014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DA2EB6-4326-46EF-927E-6607FB7C6A9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F1FDC7AA-B7F0-4727-A4A0-49D432AE1E92}" type="datetimeFigureOut">
              <a:rPr lang="en-US" smtClean="0"/>
              <a:t>10/27/2014</a:t>
            </a:fld>
            <a:endParaRPr lang="en-US"/>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US"/>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F4DA2EB6-4326-46EF-927E-6607FB7C6A9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19140000">
            <a:off x="235671" y="1400412"/>
            <a:ext cx="5648623" cy="1204306"/>
          </a:xfrm>
        </p:spPr>
        <p:txBody>
          <a:bodyPr>
            <a:normAutofit fontScale="90000"/>
          </a:bodyPr>
          <a:lstStyle/>
          <a:p>
            <a:r>
              <a:rPr lang="en-US" dirty="0" err="1" smtClean="0"/>
              <a:t>Appdev</a:t>
            </a:r>
            <a:r>
              <a:rPr lang="en-US" dirty="0" smtClean="0"/>
              <a:t> and </a:t>
            </a:r>
            <a:r>
              <a:rPr lang="en-US" dirty="0" err="1" smtClean="0"/>
              <a:t>SecArch</a:t>
            </a:r>
            <a:r>
              <a:rPr lang="en-US" dirty="0" smtClean="0"/>
              <a:t> – Building a better tomorrow Together!</a:t>
            </a:r>
            <a:endParaRPr lang="en-US" dirty="0"/>
          </a:p>
        </p:txBody>
      </p:sp>
      <p:sp>
        <p:nvSpPr>
          <p:cNvPr id="3" name="Subtitle 2"/>
          <p:cNvSpPr>
            <a:spLocks noGrp="1"/>
          </p:cNvSpPr>
          <p:nvPr>
            <p:ph type="subTitle" idx="1"/>
          </p:nvPr>
        </p:nvSpPr>
        <p:spPr>
          <a:xfrm rot="19140000">
            <a:off x="1033239" y="1992065"/>
            <a:ext cx="6511131" cy="875060"/>
          </a:xfrm>
        </p:spPr>
        <p:txBody>
          <a:bodyPr>
            <a:normAutofit lnSpcReduction="10000"/>
          </a:bodyPr>
          <a:lstStyle/>
          <a:p>
            <a:r>
              <a:rPr lang="en-US" dirty="0" smtClean="0"/>
              <a:t>By</a:t>
            </a:r>
          </a:p>
          <a:p>
            <a:r>
              <a:rPr lang="en-US" dirty="0" smtClean="0"/>
              <a:t>CRob</a:t>
            </a:r>
          </a:p>
          <a:p>
            <a:r>
              <a:rPr lang="en-US" dirty="0" smtClean="0"/>
              <a:t>Melanie McKean</a:t>
            </a:r>
            <a:endParaRPr lang="en-US" dirty="0"/>
          </a:p>
        </p:txBody>
      </p:sp>
    </p:spTree>
    <p:extLst>
      <p:ext uri="{BB962C8B-B14F-4D97-AF65-F5344CB8AC3E}">
        <p14:creationId xmlns:p14="http://schemas.microsoft.com/office/powerpoint/2010/main" val="4176774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Propagate user identity between systems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2000" i="1" dirty="0" smtClean="0"/>
              <a:t>Enterprise </a:t>
            </a:r>
            <a:r>
              <a:rPr lang="en-US" sz="2000" i="1" dirty="0"/>
              <a:t>systems are integrated using services and SOA to enable complex business processes and information sharing.  In some cases there is a business need to propagate user context between systems as part of the service call since the user has different levels of authorization in those systems.  The identity must be propagated at a system level that is transparent to the user. </a:t>
            </a:r>
          </a:p>
          <a:p>
            <a:endParaRPr lang="en-US" dirty="0"/>
          </a:p>
        </p:txBody>
      </p:sp>
    </p:spTree>
    <p:extLst>
      <p:ext uri="{BB962C8B-B14F-4D97-AF65-F5344CB8AC3E}">
        <p14:creationId xmlns:p14="http://schemas.microsoft.com/office/powerpoint/2010/main" val="36807691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839200" cy="853440"/>
          </a:xfrm>
        </p:spPr>
        <p:txBody>
          <a:bodyPr/>
          <a:lstStyle/>
          <a:p>
            <a:r>
              <a:rPr lang="en-US" dirty="0" smtClean="0"/>
              <a:t>Identity propagation</a:t>
            </a:r>
            <a:endParaRPr lang="en-US" dirty="0"/>
          </a:p>
        </p:txBody>
      </p:sp>
      <p:sp>
        <p:nvSpPr>
          <p:cNvPr id="3" name="Content Placeholder 2"/>
          <p:cNvSpPr>
            <a:spLocks noGrp="1"/>
          </p:cNvSpPr>
          <p:nvPr>
            <p:ph idx="1"/>
          </p:nvPr>
        </p:nvSpPr>
        <p:spPr>
          <a:xfrm>
            <a:off x="838200" y="990600"/>
            <a:ext cx="7520940" cy="5147772"/>
          </a:xfrm>
        </p:spPr>
        <p:txBody>
          <a:bodyPr>
            <a:normAutofit/>
          </a:bodyPr>
          <a:lstStyle/>
          <a:p>
            <a:r>
              <a:rPr lang="en-US" sz="2400" dirty="0" smtClean="0"/>
              <a:t>WS-Security</a:t>
            </a:r>
            <a:endParaRPr lang="en-US" sz="2400" dirty="0"/>
          </a:p>
          <a:p>
            <a:pPr lvl="1"/>
            <a:r>
              <a:rPr lang="en-US" sz="2400" dirty="0"/>
              <a:t>SAML 2.0</a:t>
            </a:r>
          </a:p>
          <a:p>
            <a:r>
              <a:rPr lang="en-US" sz="2400" dirty="0"/>
              <a:t>Security in the Infrastructure</a:t>
            </a:r>
          </a:p>
          <a:p>
            <a:pPr lvl="1"/>
            <a:r>
              <a:rPr lang="en-US" sz="2400" dirty="0"/>
              <a:t>Industry Standards – JAX-WS</a:t>
            </a:r>
          </a:p>
          <a:p>
            <a:pPr lvl="1"/>
            <a:r>
              <a:rPr lang="en-US" sz="2400" dirty="0"/>
              <a:t>JAAS Subject</a:t>
            </a:r>
          </a:p>
          <a:p>
            <a:r>
              <a:rPr lang="en-US" sz="2400" dirty="0"/>
              <a:t>Encryption / Signing</a:t>
            </a:r>
          </a:p>
          <a:p>
            <a:pPr lvl="1"/>
            <a:r>
              <a:rPr lang="en-US" sz="2400" dirty="0"/>
              <a:t>Local token validation – exception GWCC</a:t>
            </a:r>
          </a:p>
          <a:p>
            <a:r>
              <a:rPr lang="en-US" sz="2400" dirty="0"/>
              <a:t>Single Point of Token Generation</a:t>
            </a:r>
          </a:p>
          <a:p>
            <a:r>
              <a:rPr lang="en-US" sz="2400" dirty="0"/>
              <a:t>Policy Sets and Bindings</a:t>
            </a:r>
          </a:p>
          <a:p>
            <a:pPr lvl="1"/>
            <a:r>
              <a:rPr lang="en-US" sz="2400" dirty="0"/>
              <a:t>App </a:t>
            </a:r>
            <a:r>
              <a:rPr lang="en-US" sz="2400" dirty="0" err="1"/>
              <a:t>Configs</a:t>
            </a:r>
            <a:endParaRPr lang="en-US" sz="2400" dirty="0"/>
          </a:p>
          <a:p>
            <a:pPr lvl="1"/>
            <a:r>
              <a:rPr lang="en-US" sz="2400" dirty="0"/>
              <a:t>XML files</a:t>
            </a:r>
          </a:p>
        </p:txBody>
      </p:sp>
    </p:spTree>
    <p:extLst>
      <p:ext uri="{BB962C8B-B14F-4D97-AF65-F5344CB8AC3E}">
        <p14:creationId xmlns:p14="http://schemas.microsoft.com/office/powerpoint/2010/main" val="3310414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Federate user identity with vendor systems</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sz="1800" i="1" dirty="0" smtClean="0"/>
              <a:t>Our </a:t>
            </a:r>
            <a:r>
              <a:rPr lang="en-US" sz="1800" i="1" dirty="0"/>
              <a:t>business processes demand secure, real-time integration of our internal systems with vendor and cloud-based systems.  Identity federation enables sharing and managing identity information with vendors to allow for simplified sign on and propagating user identity between internal and external systems.</a:t>
            </a:r>
          </a:p>
          <a:p>
            <a:endParaRPr lang="en-US" dirty="0"/>
          </a:p>
        </p:txBody>
      </p:sp>
    </p:spTree>
    <p:extLst>
      <p:ext uri="{BB962C8B-B14F-4D97-AF65-F5344CB8AC3E}">
        <p14:creationId xmlns:p14="http://schemas.microsoft.com/office/powerpoint/2010/main" val="5240091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User identity federation</a:t>
            </a:r>
            <a:endParaRPr lang="en-US" dirty="0"/>
          </a:p>
        </p:txBody>
      </p:sp>
      <p:sp>
        <p:nvSpPr>
          <p:cNvPr id="3" name="Content Placeholder 2"/>
          <p:cNvSpPr>
            <a:spLocks noGrp="1"/>
          </p:cNvSpPr>
          <p:nvPr>
            <p:ph idx="1"/>
          </p:nvPr>
        </p:nvSpPr>
        <p:spPr>
          <a:xfrm>
            <a:off x="822960" y="1100628"/>
            <a:ext cx="7520940" cy="4919172"/>
          </a:xfrm>
        </p:spPr>
        <p:txBody>
          <a:bodyPr>
            <a:normAutofit/>
          </a:bodyPr>
          <a:lstStyle/>
          <a:p>
            <a:r>
              <a:rPr lang="en-US" sz="2400" dirty="0" smtClean="0"/>
              <a:t>Web Applications</a:t>
            </a:r>
          </a:p>
          <a:p>
            <a:pPr lvl="1"/>
            <a:r>
              <a:rPr lang="en-US" sz="2400" dirty="0" smtClean="0"/>
              <a:t> Required additional login</a:t>
            </a:r>
          </a:p>
          <a:p>
            <a:pPr lvl="1"/>
            <a:r>
              <a:rPr lang="en-US" sz="2400" dirty="0"/>
              <a:t> </a:t>
            </a:r>
            <a:r>
              <a:rPr lang="en-US" sz="2400" dirty="0" smtClean="0"/>
              <a:t>Special Case using </a:t>
            </a:r>
            <a:r>
              <a:rPr lang="en-US" sz="2400" dirty="0" err="1" smtClean="0"/>
              <a:t>WebSEAL</a:t>
            </a:r>
            <a:endParaRPr lang="en-US" sz="2400" dirty="0"/>
          </a:p>
          <a:p>
            <a:r>
              <a:rPr lang="en-US" sz="2400" dirty="0" smtClean="0"/>
              <a:t>Web Services</a:t>
            </a:r>
          </a:p>
          <a:p>
            <a:pPr lvl="1"/>
            <a:r>
              <a:rPr lang="en-US" sz="2400" dirty="0"/>
              <a:t> </a:t>
            </a:r>
            <a:r>
              <a:rPr lang="en-US" sz="2400" dirty="0" smtClean="0"/>
              <a:t>Web Services Gateway</a:t>
            </a:r>
          </a:p>
          <a:p>
            <a:pPr lvl="1"/>
            <a:r>
              <a:rPr lang="en-US" sz="2400" dirty="0"/>
              <a:t> </a:t>
            </a:r>
            <a:r>
              <a:rPr lang="en-US" sz="2400" dirty="0" smtClean="0"/>
              <a:t>Outbound</a:t>
            </a:r>
          </a:p>
          <a:p>
            <a:pPr lvl="1"/>
            <a:r>
              <a:rPr lang="en-US" sz="2400" dirty="0" smtClean="0"/>
              <a:t> Inbound Integration with FIM</a:t>
            </a:r>
          </a:p>
          <a:p>
            <a:pPr marL="0" lvl="1" indent="0">
              <a:buNone/>
            </a:pPr>
            <a:r>
              <a:rPr lang="en-US" sz="2400" b="1" dirty="0" smtClean="0"/>
              <a:t>SFTP</a:t>
            </a:r>
          </a:p>
          <a:p>
            <a:pPr lvl="1"/>
            <a:r>
              <a:rPr lang="en-US" sz="2400" dirty="0"/>
              <a:t> </a:t>
            </a:r>
            <a:r>
              <a:rPr lang="en-US" sz="2400" dirty="0" smtClean="0"/>
              <a:t>FTP Server</a:t>
            </a:r>
          </a:p>
          <a:p>
            <a:pPr lvl="1"/>
            <a:r>
              <a:rPr lang="en-US" sz="2400" dirty="0"/>
              <a:t> </a:t>
            </a:r>
            <a:r>
              <a:rPr lang="en-US" sz="2400" dirty="0" smtClean="0"/>
              <a:t>Inbound Integration with FIM</a:t>
            </a:r>
            <a:endParaRPr lang="en-US" sz="2400" dirty="0"/>
          </a:p>
          <a:p>
            <a:pPr marL="0" lvl="1" indent="0">
              <a:buNone/>
            </a:pPr>
            <a:r>
              <a:rPr lang="en-US" sz="2400" b="1" dirty="0" smtClean="0"/>
              <a:t>Future Federated User Identity Solutions</a:t>
            </a:r>
            <a:endParaRPr lang="en-US" sz="2400" b="1" dirty="0"/>
          </a:p>
          <a:p>
            <a:pPr marL="0" indent="0"/>
            <a:endParaRPr lang="en-US" sz="2400" dirty="0"/>
          </a:p>
        </p:txBody>
      </p:sp>
    </p:spTree>
    <p:extLst>
      <p:ext uri="{BB962C8B-B14F-4D97-AF65-F5344CB8AC3E}">
        <p14:creationId xmlns:p14="http://schemas.microsoft.com/office/powerpoint/2010/main" val="29970004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Secure integrations</a:t>
            </a:r>
            <a:endParaRPr lang="en-US" dirty="0"/>
          </a:p>
        </p:txBody>
      </p:sp>
      <p:sp>
        <p:nvSpPr>
          <p:cNvPr id="3" name="Content Placeholder 2"/>
          <p:cNvSpPr>
            <a:spLocks noGrp="1"/>
          </p:cNvSpPr>
          <p:nvPr>
            <p:ph idx="1"/>
          </p:nvPr>
        </p:nvSpPr>
        <p:spPr/>
        <p:txBody>
          <a:bodyPr/>
          <a:lstStyle/>
          <a:p>
            <a:pPr marL="290322" indent="-285750">
              <a:buFont typeface="Arial" panose="020B0604020202020204" pitchFamily="34" charset="0"/>
              <a:buChar char="•"/>
            </a:pPr>
            <a:r>
              <a:rPr lang="en-US" sz="1800" i="1" dirty="0" smtClean="0"/>
              <a:t>It </a:t>
            </a:r>
            <a:r>
              <a:rPr lang="en-US" sz="1800" i="1" dirty="0"/>
              <a:t>is Westfield security direction to protect sensitive data shared between enterprise systems and with external systems through secure (authenticated, access-controlled and auditable) interactions between systems.</a:t>
            </a:r>
          </a:p>
          <a:p>
            <a:endParaRPr lang="en-US" dirty="0"/>
          </a:p>
        </p:txBody>
      </p:sp>
    </p:spTree>
    <p:extLst>
      <p:ext uri="{BB962C8B-B14F-4D97-AF65-F5344CB8AC3E}">
        <p14:creationId xmlns:p14="http://schemas.microsoft.com/office/powerpoint/2010/main" val="11218526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Enterprise security goals / constraints</a:t>
            </a:r>
            <a:endParaRPr lang="en-US" dirty="0"/>
          </a:p>
        </p:txBody>
      </p:sp>
      <p:sp>
        <p:nvSpPr>
          <p:cNvPr id="3" name="Content Placeholder 2"/>
          <p:cNvSpPr>
            <a:spLocks noGrp="1"/>
          </p:cNvSpPr>
          <p:nvPr>
            <p:ph idx="1"/>
          </p:nvPr>
        </p:nvSpPr>
        <p:spPr>
          <a:xfrm>
            <a:off x="838200" y="914400"/>
            <a:ext cx="7520940" cy="5791200"/>
          </a:xfrm>
        </p:spPr>
        <p:txBody>
          <a:bodyPr>
            <a:noAutofit/>
          </a:bodyPr>
          <a:lstStyle/>
          <a:p>
            <a:pPr>
              <a:buFont typeface="Arial" panose="020B0604020202020204" pitchFamily="34" charset="0"/>
              <a:buChar char="•"/>
            </a:pPr>
            <a:r>
              <a:rPr lang="en-US" sz="1800" dirty="0"/>
              <a:t>Integration to external systems and vendors is through secure, fit-for-purpose, gateways (</a:t>
            </a:r>
            <a:r>
              <a:rPr lang="en-US" sz="1800" dirty="0" err="1"/>
              <a:t>DataPower</a:t>
            </a:r>
            <a:r>
              <a:rPr lang="en-US" sz="1800" dirty="0"/>
              <a:t>, Sterling MFT, </a:t>
            </a:r>
            <a:r>
              <a:rPr lang="en-US" sz="1800" dirty="0" err="1"/>
              <a:t>WebSEAL</a:t>
            </a:r>
            <a:r>
              <a:rPr lang="en-US" sz="1800" dirty="0"/>
              <a:t>) and not directly.  Move toward  identity federation with vendors and partners</a:t>
            </a:r>
            <a:r>
              <a:rPr lang="en-US" sz="1800" dirty="0" smtClean="0"/>
              <a:t>.</a:t>
            </a:r>
            <a:endParaRPr lang="en-US" sz="1800" dirty="0"/>
          </a:p>
          <a:p>
            <a:pPr>
              <a:buFont typeface="Arial" panose="020B0604020202020204" pitchFamily="34" charset="0"/>
              <a:buChar char="•"/>
            </a:pPr>
            <a:r>
              <a:rPr lang="en-US" sz="1800" dirty="0"/>
              <a:t>Access to Westfield systems and Information from external systems, partners and customers will be controlled through appropriate gateways, never directly to a Westfield system</a:t>
            </a:r>
            <a:r>
              <a:rPr lang="en-US" sz="1800" dirty="0" smtClean="0"/>
              <a:t>.</a:t>
            </a:r>
            <a:endParaRPr lang="en-US" sz="1800" dirty="0"/>
          </a:p>
          <a:p>
            <a:pPr>
              <a:buFont typeface="Arial" panose="020B0604020202020204" pitchFamily="34" charset="0"/>
              <a:buChar char="•"/>
            </a:pPr>
            <a:r>
              <a:rPr lang="en-US" sz="1800" dirty="0"/>
              <a:t>Shifting away from “trusted system” model for internal application integration to a cross-system authentication (XSA) model.  Enforce security policy at all levels</a:t>
            </a:r>
            <a:r>
              <a:rPr lang="en-US" sz="1800" dirty="0" smtClean="0"/>
              <a:t>.</a:t>
            </a:r>
            <a:endParaRPr lang="en-US" sz="1800" dirty="0"/>
          </a:p>
          <a:p>
            <a:pPr>
              <a:buFont typeface="Arial" panose="020B0604020202020204" pitchFamily="34" charset="0"/>
              <a:buChar char="•"/>
            </a:pPr>
            <a:r>
              <a:rPr lang="en-US" sz="1800" dirty="0"/>
              <a:t>Security policy enforcement will be externalized (removed) from application code into the XSA framework and middleware.  XSA provides the security policy decision points for  Westfield’s web and services-based systems both internal and </a:t>
            </a:r>
            <a:r>
              <a:rPr lang="en-US" sz="1800" dirty="0" smtClean="0"/>
              <a:t>externally</a:t>
            </a:r>
            <a:endParaRPr lang="en-US" sz="1800" dirty="0"/>
          </a:p>
          <a:p>
            <a:pPr>
              <a:buFont typeface="Arial" panose="020B0604020202020204" pitchFamily="34" charset="0"/>
              <a:buChar char="•"/>
            </a:pPr>
            <a:r>
              <a:rPr lang="en-US" sz="1800" dirty="0"/>
              <a:t>Where needed, enable secure SSO and token-based user (or system) identity propagation to authenticate between systems</a:t>
            </a:r>
            <a:r>
              <a:rPr lang="en-US" sz="1800" dirty="0" smtClean="0"/>
              <a:t>.</a:t>
            </a:r>
            <a:endParaRPr lang="en-US" sz="1800" dirty="0"/>
          </a:p>
          <a:p>
            <a:pPr>
              <a:buFont typeface="Arial" panose="020B0604020202020204" pitchFamily="34" charset="0"/>
              <a:buChar char="•"/>
            </a:pPr>
            <a:r>
              <a:rPr lang="en-US" sz="1800" dirty="0"/>
              <a:t>Wherever possible leverage non-proprietary, extensible standards to enable secure integrations  (WS-Security, SAML 2.0 tokens, </a:t>
            </a:r>
            <a:r>
              <a:rPr lang="en-US" sz="1800" dirty="0" err="1"/>
              <a:t>etc</a:t>
            </a:r>
            <a:r>
              <a:rPr lang="en-US" sz="1800" dirty="0" smtClean="0"/>
              <a:t>).</a:t>
            </a:r>
            <a:endParaRPr lang="en-US" sz="1800" dirty="0"/>
          </a:p>
          <a:p>
            <a:pPr>
              <a:buFont typeface="Arial" panose="020B0604020202020204" pitchFamily="34" charset="0"/>
              <a:buChar char="•"/>
            </a:pPr>
            <a:r>
              <a:rPr lang="en-US" sz="1800" dirty="0"/>
              <a:t>Move away from flat, open network to a segregated network utilizing encryption.</a:t>
            </a:r>
          </a:p>
        </p:txBody>
      </p:sp>
    </p:spTree>
    <p:extLst>
      <p:ext uri="{BB962C8B-B14F-4D97-AF65-F5344CB8AC3E}">
        <p14:creationId xmlns:p14="http://schemas.microsoft.com/office/powerpoint/2010/main" val="2906117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2…</a:t>
            </a:r>
            <a:endParaRPr lang="en-US" dirty="0"/>
          </a:p>
        </p:txBody>
      </p:sp>
      <p:pic>
        <p:nvPicPr>
          <p:cNvPr id="5122" name="Picture 2" descr="Y:\ISC2\Fall Summit\2014\stick13_676186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76400"/>
            <a:ext cx="5051504"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2432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60" y="3048000"/>
            <a:ext cx="7520940" cy="1632477"/>
          </a:xfrm>
        </p:spPr>
        <p:txBody>
          <a:bodyPr/>
          <a:lstStyle/>
          <a:p>
            <a:r>
              <a:rPr lang="en-US" dirty="0" smtClean="0">
                <a:latin typeface="Courier New" panose="02070309020205020404" pitchFamily="49" charset="0"/>
                <a:cs typeface="Courier New" panose="02070309020205020404" pitchFamily="49" charset="0"/>
              </a:rPr>
              <a:t>…Security Architecture Roadmap slides go here</a:t>
            </a:r>
          </a:p>
          <a:p>
            <a:endParaRPr lang="en-US" dirty="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44172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heel(1)">
                                      <p:cBhvr>
                                        <p:cTn id="7"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Herding the cats</a:t>
            </a:r>
            <a:endParaRPr lang="en-US" dirty="0"/>
          </a:p>
        </p:txBody>
      </p:sp>
      <p:sp>
        <p:nvSpPr>
          <p:cNvPr id="3" name="Content Placeholder 2"/>
          <p:cNvSpPr>
            <a:spLocks noGrp="1"/>
          </p:cNvSpPr>
          <p:nvPr>
            <p:ph idx="1"/>
          </p:nvPr>
        </p:nvSpPr>
        <p:spPr>
          <a:xfrm>
            <a:off x="609600" y="1100628"/>
            <a:ext cx="8001000" cy="5071572"/>
          </a:xfrm>
        </p:spPr>
        <p:txBody>
          <a:bodyPr/>
          <a:lstStyle/>
          <a:p>
            <a:r>
              <a:rPr lang="en-US" dirty="0" smtClean="0"/>
              <a:t>Unlike a lot of areas in IT or InfoSec, SecArch has a VERY broad reach.</a:t>
            </a:r>
          </a:p>
          <a:p>
            <a:r>
              <a:rPr lang="en-US" dirty="0"/>
              <a:t>	</a:t>
            </a:r>
            <a:r>
              <a:rPr lang="en-US" dirty="0" smtClean="0"/>
              <a:t>SecArch = Enterprise Architecture, but for security for EVERY platform, system, app</a:t>
            </a:r>
            <a:endParaRPr lang="en-US" dirty="0"/>
          </a:p>
        </p:txBody>
      </p:sp>
      <p:pic>
        <p:nvPicPr>
          <p:cNvPr id="4098" name="Picture 2" descr="Y:\ISC2\Fall Summit\2014\1000x100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981200"/>
            <a:ext cx="5715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8780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304800"/>
            <a:ext cx="8039100" cy="548640"/>
          </a:xfrm>
        </p:spPr>
        <p:txBody>
          <a:bodyPr/>
          <a:lstStyle/>
          <a:p>
            <a:r>
              <a:rPr lang="en-US" dirty="0" smtClean="0"/>
              <a:t>You say the word “control” as if I had any…</a:t>
            </a:r>
            <a:endParaRPr lang="en-US" dirty="0"/>
          </a:p>
        </p:txBody>
      </p:sp>
      <p:sp>
        <p:nvSpPr>
          <p:cNvPr id="3" name="Content Placeholder 2"/>
          <p:cNvSpPr>
            <a:spLocks noGrp="1"/>
          </p:cNvSpPr>
          <p:nvPr>
            <p:ph idx="1"/>
          </p:nvPr>
        </p:nvSpPr>
        <p:spPr/>
        <p:txBody>
          <a:bodyPr/>
          <a:lstStyle/>
          <a:p>
            <a:endParaRPr lang="en-US"/>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30023058"/>
              </p:ext>
            </p:extLst>
          </p:nvPr>
        </p:nvGraphicFramePr>
        <p:xfrm>
          <a:off x="302355" y="914400"/>
          <a:ext cx="8539290" cy="5715000"/>
        </p:xfrm>
        <a:graphic>
          <a:graphicData uri="http://schemas.openxmlformats.org/presentationml/2006/ole">
            <mc:AlternateContent xmlns:mc="http://schemas.openxmlformats.org/markup-compatibility/2006">
              <mc:Choice xmlns:v="urn:schemas-microsoft-com:vml" Requires="v">
                <p:oleObj spid="_x0000_s1054" name="Visio" r:id="rId4" imgW="11711925" imgH="6484344" progId="Visio.Drawing.11">
                  <p:embed/>
                </p:oleObj>
              </mc:Choice>
              <mc:Fallback>
                <p:oleObj name="Visio" r:id="rId4" imgW="11711925" imgH="6484344"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355" y="914400"/>
                        <a:ext cx="8539290" cy="5715000"/>
                      </a:xfrm>
                      <a:prstGeom prst="rect">
                        <a:avLst/>
                      </a:prstGeom>
                      <a:noFill/>
                    </p:spPr>
                  </p:pic>
                </p:oleObj>
              </mc:Fallback>
            </mc:AlternateContent>
          </a:graphicData>
        </a:graphic>
      </p:graphicFrame>
    </p:spTree>
    <p:extLst>
      <p:ext uri="{BB962C8B-B14F-4D97-AF65-F5344CB8AC3E}">
        <p14:creationId xmlns:p14="http://schemas.microsoft.com/office/powerpoint/2010/main" val="1639694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Biographies</a:t>
            </a:r>
            <a:endParaRPr lang="en-US" dirty="0"/>
          </a:p>
        </p:txBody>
      </p:sp>
      <p:sp>
        <p:nvSpPr>
          <p:cNvPr id="3" name="Content Placeholder 2"/>
          <p:cNvSpPr>
            <a:spLocks noGrp="1"/>
          </p:cNvSpPr>
          <p:nvPr>
            <p:ph idx="1"/>
          </p:nvPr>
        </p:nvSpPr>
        <p:spPr>
          <a:xfrm>
            <a:off x="822960" y="990600"/>
            <a:ext cx="7863840" cy="5410200"/>
          </a:xfrm>
        </p:spPr>
        <p:txBody>
          <a:bodyPr>
            <a:normAutofit fontScale="70000" lnSpcReduction="20000"/>
          </a:bodyPr>
          <a:lstStyle/>
          <a:p>
            <a:r>
              <a:rPr lang="en-US" sz="2900" dirty="0" smtClean="0"/>
              <a:t>Christopher </a:t>
            </a:r>
            <a:r>
              <a:rPr lang="en-US" sz="2900" dirty="0"/>
              <a:t>Robinson (aka CRob) is the Information Security Architect for Westfield Group.  With over 18 years of Enterprise-class engineering, operational and leadership experience, Chris has worked at several Fortune 500 companies with experience in the Financial, Medical, Legal, and Manufacturing verticals.  CRob has been a featured speaker at Gartner’s Identity and Access Management Summit, RSA, as well as several Tivoli Pulse and </a:t>
            </a:r>
            <a:r>
              <a:rPr lang="en-US" sz="2900" dirty="0" err="1"/>
              <a:t>Splunk</a:t>
            </a:r>
            <a:r>
              <a:rPr lang="en-US" sz="2900" dirty="0"/>
              <a:t> conferences. </a:t>
            </a:r>
            <a:r>
              <a:rPr lang="en-US" sz="2900" dirty="0" smtClean="0"/>
              <a:t>CRob is </a:t>
            </a:r>
            <a:r>
              <a:rPr lang="en-US" sz="2900" dirty="0"/>
              <a:t>active in the Information Security community. He is the Education Officer for the Cleveland (ISC)2 Chapter.</a:t>
            </a:r>
          </a:p>
          <a:p>
            <a:endParaRPr lang="en-US" sz="2900" dirty="0" smtClean="0"/>
          </a:p>
          <a:p>
            <a:r>
              <a:rPr lang="en-US" sz="2900" dirty="0" smtClean="0"/>
              <a:t>Melanie </a:t>
            </a:r>
            <a:r>
              <a:rPr lang="en-US" sz="2900" dirty="0"/>
              <a:t>McKean is an Application Architect at Westfield Group, with the focus on people, processes, and technologies for distributed development on the JEE platform.  She is an integral part of ensuring the promotion and implementation of security throughout the software development lifecycle for Westfield.  Her most recent assignment on an Enterprise-focused system update included the secure propagation of identity between applications and services through the implementation of several IBM security tools working in concert with WebSphere Application Server (WAS</a:t>
            </a:r>
            <a:r>
              <a:rPr lang="en-US" sz="2900" dirty="0" smtClean="0"/>
              <a:t>).</a:t>
            </a:r>
            <a:endParaRPr lang="en-US" sz="2900" dirty="0"/>
          </a:p>
        </p:txBody>
      </p:sp>
    </p:spTree>
    <p:extLst>
      <p:ext uri="{BB962C8B-B14F-4D97-AF65-F5344CB8AC3E}">
        <p14:creationId xmlns:p14="http://schemas.microsoft.com/office/powerpoint/2010/main" val="2330029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security”</a:t>
            </a:r>
            <a:endParaRPr lang="en-US" dirty="0"/>
          </a:p>
        </p:txBody>
      </p:sp>
      <p:sp>
        <p:nvSpPr>
          <p:cNvPr id="3" name="Content Placeholder 2"/>
          <p:cNvSpPr>
            <a:spLocks noGrp="1"/>
          </p:cNvSpPr>
          <p:nvPr>
            <p:ph idx="1"/>
          </p:nvPr>
        </p:nvSpPr>
        <p:spPr/>
        <p:txBody>
          <a:bodyPr/>
          <a:lstStyle/>
          <a:p>
            <a:r>
              <a:rPr lang="en-US" dirty="0" smtClean="0"/>
              <a:t>A concept is born…..</a:t>
            </a:r>
            <a:endParaRPr lang="en-US" dirty="0"/>
          </a:p>
        </p:txBody>
      </p:sp>
    </p:spTree>
    <p:extLst>
      <p:ext uri="{BB962C8B-B14F-4D97-AF65-F5344CB8AC3E}">
        <p14:creationId xmlns:p14="http://schemas.microsoft.com/office/powerpoint/2010/main" val="3090467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are getting there</a:t>
            </a:r>
            <a:endParaRPr lang="en-US" dirty="0"/>
          </a:p>
        </p:txBody>
      </p:sp>
      <p:pic>
        <p:nvPicPr>
          <p:cNvPr id="6147" name="Picture 3" descr="Y:\ISC2\Fall Summit\2014\Black_Mage_stick_figure_by_WRPIgee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1219200"/>
            <a:ext cx="3352800" cy="544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63177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AppDev / SecArch</a:t>
            </a:r>
            <a:r>
              <a:rPr lang="en-US" dirty="0"/>
              <a:t> </a:t>
            </a:r>
            <a:r>
              <a:rPr lang="en-US" dirty="0" smtClean="0"/>
              <a:t>Initiatives </a:t>
            </a:r>
            <a:endParaRPr lang="en-US" dirty="0"/>
          </a:p>
        </p:txBody>
      </p:sp>
      <p:sp>
        <p:nvSpPr>
          <p:cNvPr id="3" name="Content Placeholder 2"/>
          <p:cNvSpPr>
            <a:spLocks noGrp="1"/>
          </p:cNvSpPr>
          <p:nvPr>
            <p:ph idx="1"/>
          </p:nvPr>
        </p:nvSpPr>
        <p:spPr>
          <a:xfrm>
            <a:off x="822960" y="1100628"/>
            <a:ext cx="7520940" cy="5376372"/>
          </a:xfrm>
        </p:spPr>
        <p:txBody>
          <a:bodyPr>
            <a:normAutofit/>
          </a:bodyPr>
          <a:lstStyle/>
          <a:p>
            <a:r>
              <a:rPr lang="en-US" sz="2800" dirty="0" smtClean="0"/>
              <a:t>2014 / 2015 Initiatives</a:t>
            </a:r>
          </a:p>
          <a:p>
            <a:pPr>
              <a:buFont typeface="Arial" panose="020B0604020202020204" pitchFamily="34" charset="0"/>
              <a:buChar char="•"/>
            </a:pPr>
            <a:r>
              <a:rPr lang="en-US" sz="2800" dirty="0" smtClean="0"/>
              <a:t>Security and the SDLC</a:t>
            </a:r>
          </a:p>
          <a:p>
            <a:pPr>
              <a:buFont typeface="Arial" panose="020B0604020202020204" pitchFamily="34" charset="0"/>
              <a:buChar char="•"/>
            </a:pPr>
            <a:r>
              <a:rPr lang="en-US" sz="2800" dirty="0" smtClean="0"/>
              <a:t>Scanning Tools</a:t>
            </a:r>
          </a:p>
          <a:p>
            <a:pPr>
              <a:buFont typeface="Arial" panose="020B0604020202020204" pitchFamily="34" charset="0"/>
              <a:buChar char="•"/>
            </a:pPr>
            <a:r>
              <a:rPr lang="en-US" sz="2800" dirty="0" smtClean="0"/>
              <a:t>Security Reference Architecture</a:t>
            </a:r>
          </a:p>
          <a:p>
            <a:pPr marL="0" indent="0"/>
            <a:r>
              <a:rPr lang="en-US" sz="2800" dirty="0" smtClean="0"/>
              <a:t>And Beyond </a:t>
            </a:r>
          </a:p>
          <a:p>
            <a:pPr>
              <a:buFont typeface="Arial" panose="020B0604020202020204" pitchFamily="34" charset="0"/>
              <a:buChar char="•"/>
            </a:pPr>
            <a:r>
              <a:rPr lang="en-US" sz="2800" dirty="0" smtClean="0"/>
              <a:t>Certificate Management</a:t>
            </a:r>
          </a:p>
          <a:p>
            <a:pPr>
              <a:buFont typeface="Arial" panose="020B0604020202020204" pitchFamily="34" charset="0"/>
              <a:buChar char="•"/>
            </a:pPr>
            <a:r>
              <a:rPr lang="en-US" sz="2800" dirty="0" smtClean="0"/>
              <a:t>Remediation of existing applications and services</a:t>
            </a:r>
            <a:endParaRPr lang="en-US" sz="2800" dirty="0"/>
          </a:p>
        </p:txBody>
      </p:sp>
    </p:spTree>
    <p:extLst>
      <p:ext uri="{BB962C8B-B14F-4D97-AF65-F5344CB8AC3E}">
        <p14:creationId xmlns:p14="http://schemas.microsoft.com/office/powerpoint/2010/main" val="3331829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10000" y="2598299"/>
            <a:ext cx="5068327" cy="3954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Security and the SDLC</a:t>
            </a:r>
            <a:endParaRPr lang="en-US" dirty="0"/>
          </a:p>
        </p:txBody>
      </p:sp>
      <p:sp>
        <p:nvSpPr>
          <p:cNvPr id="5" name="TextBox 4"/>
          <p:cNvSpPr txBox="1"/>
          <p:nvPr/>
        </p:nvSpPr>
        <p:spPr>
          <a:xfrm>
            <a:off x="228600" y="914400"/>
            <a:ext cx="8229600" cy="2585323"/>
          </a:xfrm>
          <a:prstGeom prst="rect">
            <a:avLst/>
          </a:prstGeom>
          <a:noFill/>
        </p:spPr>
        <p:txBody>
          <a:bodyPr wrap="square" rtlCol="0">
            <a:spAutoFit/>
          </a:bodyPr>
          <a:lstStyle/>
          <a:p>
            <a:pPr marL="457200" indent="-457200">
              <a:buFont typeface="Wingdings" panose="05000000000000000000" pitchFamily="2" charset="2"/>
              <a:buChar char="ü"/>
            </a:pPr>
            <a:r>
              <a:rPr lang="en-US" sz="2400" dirty="0" smtClean="0"/>
              <a:t>SDLC is critical (and not JUST for Development Projects)</a:t>
            </a:r>
          </a:p>
          <a:p>
            <a:pPr marL="742950" lvl="1" indent="-285750">
              <a:buFont typeface="Arial" panose="020B0604020202020204" pitchFamily="34" charset="0"/>
              <a:buChar char="•"/>
            </a:pPr>
            <a:r>
              <a:rPr lang="en-US" sz="2400" dirty="0" smtClean="0"/>
              <a:t>Overview of Tasks </a:t>
            </a:r>
          </a:p>
          <a:p>
            <a:pPr marL="742950" lvl="1" indent="-285750">
              <a:buFont typeface="Arial" panose="020B0604020202020204" pitchFamily="34" charset="0"/>
              <a:buChar char="•"/>
            </a:pPr>
            <a:r>
              <a:rPr lang="en-US" sz="2400" dirty="0" smtClean="0"/>
              <a:t>Artifacts and Processes</a:t>
            </a:r>
          </a:p>
          <a:p>
            <a:pPr marL="742950" lvl="1" indent="-285750">
              <a:buFont typeface="Arial" panose="020B0604020202020204" pitchFamily="34" charset="0"/>
              <a:buChar char="•"/>
            </a:pPr>
            <a:r>
              <a:rPr lang="en-US" sz="2400" dirty="0" smtClean="0"/>
              <a:t>References and Documentation</a:t>
            </a:r>
          </a:p>
          <a:p>
            <a:pPr marL="742950" lvl="1" indent="-285750">
              <a:buFont typeface="Arial" panose="020B0604020202020204" pitchFamily="34" charset="0"/>
              <a:buChar char="•"/>
            </a:pPr>
            <a:r>
              <a:rPr lang="en-US" sz="2400" dirty="0" smtClean="0"/>
              <a:t>Education</a:t>
            </a:r>
          </a:p>
          <a:p>
            <a:pPr marL="742950" lvl="1" indent="-285750">
              <a:buFont typeface="Arial" panose="020B0604020202020204" pitchFamily="34" charset="0"/>
              <a:buChar char="•"/>
            </a:pPr>
            <a:r>
              <a:rPr lang="en-US" sz="2400" dirty="0" smtClean="0"/>
              <a:t>Target Audiences</a:t>
            </a:r>
          </a:p>
          <a:p>
            <a:endParaRPr lang="en-US" dirty="0"/>
          </a:p>
        </p:txBody>
      </p:sp>
    </p:spTree>
    <p:extLst>
      <p:ext uri="{BB962C8B-B14F-4D97-AF65-F5344CB8AC3E}">
        <p14:creationId xmlns:p14="http://schemas.microsoft.com/office/powerpoint/2010/main" val="646137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Scanning Tools</a:t>
            </a:r>
            <a:endParaRPr lang="en-US" dirty="0"/>
          </a:p>
        </p:txBody>
      </p:sp>
      <p:sp>
        <p:nvSpPr>
          <p:cNvPr id="3" name="Content Placeholder 2"/>
          <p:cNvSpPr>
            <a:spLocks noGrp="1"/>
          </p:cNvSpPr>
          <p:nvPr>
            <p:ph idx="1"/>
          </p:nvPr>
        </p:nvSpPr>
        <p:spPr>
          <a:xfrm>
            <a:off x="4114800" y="1143000"/>
            <a:ext cx="4610100" cy="4690572"/>
          </a:xfrm>
        </p:spPr>
        <p:txBody>
          <a:bodyPr>
            <a:normAutofit/>
          </a:bodyPr>
          <a:lstStyle/>
          <a:p>
            <a:pPr marL="457200" indent="-457200">
              <a:buFont typeface="Wingdings" panose="05000000000000000000" pitchFamily="2" charset="2"/>
              <a:buChar char="ü"/>
            </a:pPr>
            <a:r>
              <a:rPr lang="en-US" sz="2400" dirty="0" smtClean="0"/>
              <a:t>Helping build better code</a:t>
            </a:r>
            <a:endParaRPr lang="en-US" sz="2400" dirty="0"/>
          </a:p>
          <a:p>
            <a:pPr marL="742950" lvl="1" indent="-285750">
              <a:buFont typeface="Arial" panose="020B0604020202020204" pitchFamily="34" charset="0"/>
              <a:buChar char="•"/>
            </a:pPr>
            <a:r>
              <a:rPr lang="en-US" sz="2400" dirty="0" smtClean="0"/>
              <a:t>Static Analysis Scanner (SAS) to find coding problems/security flaws </a:t>
            </a:r>
            <a:endParaRPr lang="en-US" sz="2400" dirty="0"/>
          </a:p>
          <a:p>
            <a:pPr marL="742950" lvl="1" indent="-285750">
              <a:buFont typeface="Arial" panose="020B0604020202020204" pitchFamily="34" charset="0"/>
              <a:buChar char="•"/>
            </a:pPr>
            <a:r>
              <a:rPr lang="en-US" sz="2400" dirty="0" smtClean="0"/>
              <a:t>Dynamic Analysis Scanner (DAS) to find vulnerabilities in code in runtime environment</a:t>
            </a:r>
            <a:endParaRPr lang="en-US" sz="2400" dirty="0"/>
          </a:p>
          <a:p>
            <a:pPr marL="742950" lvl="1" indent="-285750">
              <a:buFont typeface="Arial" panose="020B0604020202020204" pitchFamily="34" charset="0"/>
              <a:buChar char="•"/>
            </a:pPr>
            <a:r>
              <a:rPr lang="en-US" sz="2400" dirty="0" smtClean="0"/>
              <a:t>Education</a:t>
            </a:r>
            <a:endParaRPr lang="en-US" sz="2400" dirty="0"/>
          </a:p>
        </p:txBody>
      </p:sp>
      <p:sp>
        <p:nvSpPr>
          <p:cNvPr id="4" name="TextBox 3"/>
          <p:cNvSpPr txBox="1"/>
          <p:nvPr/>
        </p:nvSpPr>
        <p:spPr>
          <a:xfrm>
            <a:off x="685800" y="6553199"/>
            <a:ext cx="1099275" cy="276999"/>
          </a:xfrm>
          <a:prstGeom prst="rect">
            <a:avLst/>
          </a:prstGeom>
          <a:noFill/>
        </p:spPr>
        <p:txBody>
          <a:bodyPr wrap="none" rtlCol="0">
            <a:spAutoFit/>
          </a:bodyPr>
          <a:lstStyle/>
          <a:p>
            <a:r>
              <a:rPr lang="en-US" sz="1200" dirty="0" smtClean="0"/>
              <a:t>*Source : IBM</a:t>
            </a:r>
            <a:endParaRPr lang="en-US" sz="1200" dirty="0"/>
          </a:p>
        </p:txBody>
      </p:sp>
      <p:sp>
        <p:nvSpPr>
          <p:cNvPr id="5" name="TextBox 4"/>
          <p:cNvSpPr txBox="1"/>
          <p:nvPr/>
        </p:nvSpPr>
        <p:spPr>
          <a:xfrm>
            <a:off x="609600" y="5715000"/>
            <a:ext cx="8001000" cy="1107996"/>
          </a:xfrm>
          <a:prstGeom prst="rect">
            <a:avLst/>
          </a:prstGeom>
          <a:noFill/>
        </p:spPr>
        <p:txBody>
          <a:bodyPr wrap="square" rtlCol="0">
            <a:spAutoFit/>
          </a:bodyPr>
          <a:lstStyle/>
          <a:p>
            <a:r>
              <a:rPr lang="en-US" sz="2400" dirty="0"/>
              <a:t>Fun Fact: Cost to fix defect in development: $80. Cost to fix defect in Production: $7,600*</a:t>
            </a:r>
          </a:p>
          <a:p>
            <a:endParaRPr lang="en-US" dirty="0"/>
          </a:p>
        </p:txBody>
      </p:sp>
      <p:pic>
        <p:nvPicPr>
          <p:cNvPr id="3074" name="Picture 2" descr="http://cdns2.freepik.com/free-photo/airport-security-portal_318-6463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97" y="1524000"/>
            <a:ext cx="3160019" cy="3160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37525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Reference Architecture</a:t>
            </a:r>
            <a:endParaRPr lang="en-US" dirty="0"/>
          </a:p>
        </p:txBody>
      </p:sp>
      <p:pic>
        <p:nvPicPr>
          <p:cNvPr id="2050" name="Picture 2"/>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7013510" y="2057400"/>
            <a:ext cx="1917892" cy="3579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10800000" flipH="1" flipV="1">
            <a:off x="279400" y="1465421"/>
            <a:ext cx="6731000" cy="3046988"/>
          </a:xfrm>
          <a:prstGeom prst="rect">
            <a:avLst/>
          </a:prstGeom>
          <a:noFill/>
        </p:spPr>
        <p:txBody>
          <a:bodyPr wrap="square" rtlCol="0">
            <a:spAutoFit/>
          </a:bodyPr>
          <a:lstStyle/>
          <a:p>
            <a:pPr marL="457200" indent="-457200">
              <a:buFont typeface="Wingdings" panose="05000000000000000000" pitchFamily="2" charset="2"/>
              <a:buChar char="ü"/>
            </a:pPr>
            <a:r>
              <a:rPr lang="en-US" sz="2400" dirty="0" smtClean="0"/>
              <a:t>Security Patterns Defined</a:t>
            </a:r>
          </a:p>
          <a:p>
            <a:pPr marL="457200" indent="-457200">
              <a:buFont typeface="Wingdings" panose="05000000000000000000" pitchFamily="2" charset="2"/>
              <a:buChar char="ü"/>
            </a:pPr>
            <a:r>
              <a:rPr lang="en-US" sz="2400" dirty="0" smtClean="0"/>
              <a:t>Standards / Guidelines Created</a:t>
            </a:r>
          </a:p>
          <a:p>
            <a:r>
              <a:rPr lang="en-US" sz="2400" dirty="0" smtClean="0"/>
              <a:t>     Security Reference Architecture</a:t>
            </a:r>
            <a:endParaRPr lang="en-US" sz="2400" dirty="0"/>
          </a:p>
          <a:p>
            <a:pPr marL="457200" indent="-457200">
              <a:buFont typeface="Wingdings" panose="05000000000000000000" pitchFamily="2" charset="2"/>
              <a:buChar char="ü"/>
            </a:pPr>
            <a:r>
              <a:rPr lang="en-US" sz="2400" dirty="0" smtClean="0"/>
              <a:t>     Web Access Management Reference </a:t>
            </a:r>
            <a:r>
              <a:rPr lang="en-US" sz="2400" dirty="0"/>
              <a:t> </a:t>
            </a:r>
            <a:r>
              <a:rPr lang="en-US" sz="2400" dirty="0" smtClean="0"/>
              <a:t>    	Architecture </a:t>
            </a:r>
          </a:p>
          <a:p>
            <a:r>
              <a:rPr lang="en-US" sz="2400" dirty="0" smtClean="0"/>
              <a:t>          Web Service Access Management Reference      	Architecture</a:t>
            </a:r>
          </a:p>
          <a:p>
            <a:r>
              <a:rPr lang="en-US" sz="2400" dirty="0"/>
              <a:t> </a:t>
            </a:r>
            <a:r>
              <a:rPr lang="en-US" sz="2400" dirty="0" smtClean="0"/>
              <a:t>   Exceptions documented in Project Solution</a:t>
            </a:r>
            <a:endParaRPr lang="en-US" sz="2400" dirty="0"/>
          </a:p>
        </p:txBody>
      </p:sp>
    </p:spTree>
    <p:extLst>
      <p:ext uri="{BB962C8B-B14F-4D97-AF65-F5344CB8AC3E}">
        <p14:creationId xmlns:p14="http://schemas.microsoft.com/office/powerpoint/2010/main" val="27923443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3</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066800"/>
            <a:ext cx="4423579" cy="5148262"/>
          </a:xfrm>
        </p:spPr>
      </p:pic>
    </p:spTree>
    <p:extLst>
      <p:ext uri="{BB962C8B-B14F-4D97-AF65-F5344CB8AC3E}">
        <p14:creationId xmlns:p14="http://schemas.microsoft.com/office/powerpoint/2010/main" val="33811049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65760"/>
            <a:ext cx="7520940" cy="1386840"/>
          </a:xfrm>
        </p:spPr>
        <p:txBody>
          <a:bodyPr/>
          <a:lstStyle/>
          <a:p>
            <a:pPr algn="ctr"/>
            <a:r>
              <a:rPr lang="en-US" dirty="0" smtClean="0"/>
              <a:t>Questions?</a:t>
            </a:r>
            <a:endParaRPr lang="en-US" dirty="0"/>
          </a:p>
        </p:txBody>
      </p:sp>
      <p:pic>
        <p:nvPicPr>
          <p:cNvPr id="2050" name="Picture 2" descr="Y:\ISC2\Fall Summit\2014\887cdf43a8ff6bf47f09651a2c94acab.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71600"/>
            <a:ext cx="6400800" cy="4014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68352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the beginning…</a:t>
            </a:r>
            <a:endParaRPr lang="en-US" dirty="0"/>
          </a:p>
        </p:txBody>
      </p:sp>
      <p:sp>
        <p:nvSpPr>
          <p:cNvPr id="9" name="Content Placeholder 8"/>
          <p:cNvSpPr>
            <a:spLocks noGrp="1"/>
          </p:cNvSpPr>
          <p:nvPr>
            <p:ph idx="1"/>
          </p:nvPr>
        </p:nvSpPr>
        <p:spPr>
          <a:xfrm>
            <a:off x="822960" y="1100628"/>
            <a:ext cx="7520940" cy="5376372"/>
          </a:xfrm>
        </p:spPr>
        <p:txBody>
          <a:bodyPr>
            <a:normAutofit/>
          </a:bodyPr>
          <a:lstStyle/>
          <a:p>
            <a:r>
              <a:rPr lang="en-US" dirty="0" smtClean="0"/>
              <a:t>Application Development Says……..</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a:t>	</a:t>
            </a:r>
            <a:r>
              <a:rPr lang="en-US" dirty="0" smtClean="0"/>
              <a:t>					Information Security Says……</a:t>
            </a: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12668"/>
          <a:stretch/>
        </p:blipFill>
        <p:spPr>
          <a:xfrm>
            <a:off x="2895600" y="1828800"/>
            <a:ext cx="3019425" cy="2836545"/>
          </a:xfrm>
          <a:prstGeom prst="rect">
            <a:avLst/>
          </a:prstGeom>
        </p:spPr>
      </p:pic>
    </p:spTree>
    <p:extLst>
      <p:ext uri="{BB962C8B-B14F-4D97-AF65-F5344CB8AC3E}">
        <p14:creationId xmlns:p14="http://schemas.microsoft.com/office/powerpoint/2010/main" val="283689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6" presetClass="entr" presetSubtype="21"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barn(inVertical)">
                                      <p:cBhvr>
                                        <p:cTn id="10" dur="500"/>
                                        <p:tgtEl>
                                          <p:spTgt spid="9">
                                            <p:txEl>
                                              <p:pRg st="0" end="0"/>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
                                            <p:txEl>
                                              <p:pRg st="12" end="12"/>
                                            </p:txEl>
                                          </p:spTgt>
                                        </p:tgtEl>
                                        <p:attrNameLst>
                                          <p:attrName>style.visibility</p:attrName>
                                        </p:attrNameLst>
                                      </p:cBhvr>
                                      <p:to>
                                        <p:strVal val="visible"/>
                                      </p:to>
                                    </p:set>
                                    <p:animEffect transition="in" filter="barn(inVertical)">
                                      <p:cBhvr>
                                        <p:cTn id="13"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85800" y="457200"/>
            <a:ext cx="8001000" cy="6019800"/>
          </a:xfrm>
        </p:spPr>
      </p:pic>
      <p:sp>
        <p:nvSpPr>
          <p:cNvPr id="5" name="TextBox 4"/>
          <p:cNvSpPr txBox="1"/>
          <p:nvPr/>
        </p:nvSpPr>
        <p:spPr>
          <a:xfrm>
            <a:off x="1867932" y="821323"/>
            <a:ext cx="4075668" cy="4278094"/>
          </a:xfrm>
          <a:prstGeom prst="rect">
            <a:avLst/>
          </a:prstGeom>
          <a:noFill/>
        </p:spPr>
        <p:txBody>
          <a:bodyPr wrap="none" rtlCol="0">
            <a:spAutoFit/>
          </a:bodyPr>
          <a:lstStyle/>
          <a:p>
            <a:r>
              <a:rPr lang="en-US" sz="1600" dirty="0" smtClean="0"/>
              <a:t>OWASP To 10 Web Application Security Risks</a:t>
            </a:r>
          </a:p>
          <a:p>
            <a:r>
              <a:rPr lang="en-US" sz="1600" dirty="0" smtClean="0"/>
              <a:t>    -  </a:t>
            </a:r>
            <a:r>
              <a:rPr lang="en-US" sz="1600" dirty="0" err="1" smtClean="0"/>
              <a:t>WebGoat</a:t>
            </a:r>
            <a:r>
              <a:rPr lang="en-US" sz="1600" dirty="0" smtClean="0"/>
              <a:t> Hands-On Learning</a:t>
            </a:r>
          </a:p>
          <a:p>
            <a:r>
              <a:rPr lang="en-US" sz="1600" dirty="0"/>
              <a:t> </a:t>
            </a:r>
            <a:r>
              <a:rPr lang="en-US" sz="1600" dirty="0" smtClean="0"/>
              <a:t>   -  Cheat Sheets</a:t>
            </a:r>
          </a:p>
          <a:p>
            <a:endParaRPr lang="en-US" sz="1600" dirty="0"/>
          </a:p>
          <a:p>
            <a:r>
              <a:rPr lang="en-US" sz="1600" dirty="0" smtClean="0"/>
              <a:t>Kerberos / SPNEGO</a:t>
            </a:r>
          </a:p>
          <a:p>
            <a:r>
              <a:rPr lang="en-US" sz="1600" dirty="0" smtClean="0"/>
              <a:t>LTPA – Lightweight Third-Party Authentication</a:t>
            </a:r>
          </a:p>
          <a:p>
            <a:r>
              <a:rPr lang="en-US" sz="1600" dirty="0" smtClean="0"/>
              <a:t>TAI – Trusted Association Interceptor</a:t>
            </a:r>
          </a:p>
          <a:p>
            <a:r>
              <a:rPr lang="en-US" sz="1600" dirty="0" smtClean="0"/>
              <a:t>Single Sign-On</a:t>
            </a:r>
          </a:p>
          <a:p>
            <a:r>
              <a:rPr lang="en-US" sz="1600" dirty="0" err="1" smtClean="0"/>
              <a:t>AccessManager</a:t>
            </a:r>
            <a:endParaRPr lang="en-US" sz="1600" dirty="0" smtClean="0"/>
          </a:p>
          <a:p>
            <a:r>
              <a:rPr lang="en-US" sz="1600" dirty="0" smtClean="0"/>
              <a:t>Digital Certificates</a:t>
            </a:r>
          </a:p>
          <a:p>
            <a:r>
              <a:rPr lang="en-US" sz="1600" dirty="0" smtClean="0"/>
              <a:t>Digital Signing</a:t>
            </a:r>
          </a:p>
          <a:p>
            <a:r>
              <a:rPr lang="en-US" sz="1600" dirty="0" smtClean="0"/>
              <a:t>SSL</a:t>
            </a:r>
          </a:p>
          <a:p>
            <a:r>
              <a:rPr lang="en-US" sz="1600" dirty="0" smtClean="0"/>
              <a:t>PKI</a:t>
            </a:r>
          </a:p>
          <a:p>
            <a:r>
              <a:rPr lang="en-US" sz="1600" dirty="0" smtClean="0"/>
              <a:t>SAML</a:t>
            </a:r>
          </a:p>
          <a:p>
            <a:r>
              <a:rPr lang="en-US" sz="1600" dirty="0" smtClean="0"/>
              <a:t>SAMM</a:t>
            </a:r>
          </a:p>
          <a:p>
            <a:r>
              <a:rPr lang="en-US" sz="1600" dirty="0" smtClean="0"/>
              <a:t>Encryption</a:t>
            </a:r>
          </a:p>
          <a:p>
            <a:r>
              <a:rPr lang="en-US" sz="1600" dirty="0" smtClean="0"/>
              <a:t>Symmetric / Asymmetric</a:t>
            </a:r>
            <a:endParaRPr lang="en-US" sz="1600" dirty="0"/>
          </a:p>
        </p:txBody>
      </p:sp>
      <p:sp>
        <p:nvSpPr>
          <p:cNvPr id="6" name="TextBox 5"/>
          <p:cNvSpPr txBox="1"/>
          <p:nvPr/>
        </p:nvSpPr>
        <p:spPr>
          <a:xfrm>
            <a:off x="6248400" y="1308705"/>
            <a:ext cx="2305888" cy="3539430"/>
          </a:xfrm>
          <a:prstGeom prst="rect">
            <a:avLst/>
          </a:prstGeom>
          <a:noFill/>
        </p:spPr>
        <p:txBody>
          <a:bodyPr wrap="none" rtlCol="0">
            <a:spAutoFit/>
          </a:bodyPr>
          <a:lstStyle/>
          <a:p>
            <a:r>
              <a:rPr lang="en-US" sz="1600" dirty="0" smtClean="0"/>
              <a:t>WS-Security</a:t>
            </a:r>
          </a:p>
          <a:p>
            <a:r>
              <a:rPr lang="en-US" sz="1600" dirty="0" smtClean="0"/>
              <a:t>WS-Secure Conversation</a:t>
            </a:r>
          </a:p>
          <a:p>
            <a:r>
              <a:rPr lang="en-US" sz="1600" dirty="0" smtClean="0"/>
              <a:t>WS-Federation</a:t>
            </a:r>
          </a:p>
          <a:p>
            <a:r>
              <a:rPr lang="en-US" sz="1600" dirty="0" smtClean="0"/>
              <a:t>WS-Context</a:t>
            </a:r>
          </a:p>
          <a:p>
            <a:r>
              <a:rPr lang="en-US" sz="1600" dirty="0" smtClean="0"/>
              <a:t>WS-Policy</a:t>
            </a:r>
          </a:p>
          <a:p>
            <a:r>
              <a:rPr lang="en-US" sz="1600" dirty="0" smtClean="0"/>
              <a:t>WS-Authorization</a:t>
            </a:r>
          </a:p>
          <a:p>
            <a:r>
              <a:rPr lang="en-US" sz="1600" dirty="0" smtClean="0"/>
              <a:t>WS-Trust</a:t>
            </a:r>
          </a:p>
          <a:p>
            <a:r>
              <a:rPr lang="en-US" sz="1600" dirty="0" smtClean="0"/>
              <a:t>WS-Privacy</a:t>
            </a:r>
          </a:p>
          <a:p>
            <a:endParaRPr lang="en-US" sz="1600" dirty="0"/>
          </a:p>
          <a:p>
            <a:endParaRPr lang="en-US" sz="1600" dirty="0" smtClean="0"/>
          </a:p>
          <a:p>
            <a:r>
              <a:rPr lang="en-US" sz="1600" dirty="0" smtClean="0"/>
              <a:t>Authentication Service</a:t>
            </a:r>
          </a:p>
          <a:p>
            <a:r>
              <a:rPr lang="en-US" sz="1600" dirty="0" smtClean="0"/>
              <a:t>Authorization Service</a:t>
            </a:r>
          </a:p>
          <a:p>
            <a:r>
              <a:rPr lang="en-US" sz="1600" dirty="0" smtClean="0"/>
              <a:t>Audit Service</a:t>
            </a:r>
          </a:p>
          <a:p>
            <a:r>
              <a:rPr lang="en-US" sz="1600" dirty="0" smtClean="0"/>
              <a:t>Web Service Gateway</a:t>
            </a:r>
            <a:endParaRPr lang="en-US" sz="1600" dirty="0"/>
          </a:p>
        </p:txBody>
      </p:sp>
      <p:pic>
        <p:nvPicPr>
          <p:cNvPr id="7172" name="Picture 4" descr="http://www.stabilo-promotion.com/download/C27ad4c3cX13ba7abcc26Xcd5/STABILO_246GK_SPP_150dpi.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5099417"/>
            <a:ext cx="6781800" cy="1618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6769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9443" y="304299"/>
            <a:ext cx="8836816" cy="6309468"/>
          </a:xfrm>
        </p:spPr>
      </p:pic>
      <p:sp>
        <p:nvSpPr>
          <p:cNvPr id="2" name="Title 1"/>
          <p:cNvSpPr>
            <a:spLocks noGrp="1"/>
          </p:cNvSpPr>
          <p:nvPr>
            <p:ph type="title"/>
          </p:nvPr>
        </p:nvSpPr>
        <p:spPr>
          <a:xfrm>
            <a:off x="822960" y="381000"/>
            <a:ext cx="7463038" cy="533400"/>
          </a:xfrm>
        </p:spPr>
        <p:txBody>
          <a:bodyPr/>
          <a:lstStyle/>
          <a:p>
            <a:endParaRPr lang="en-US" dirty="0"/>
          </a:p>
        </p:txBody>
      </p:sp>
      <p:sp>
        <p:nvSpPr>
          <p:cNvPr id="5" name="Content Placeholder 2"/>
          <p:cNvSpPr txBox="1">
            <a:spLocks/>
          </p:cNvSpPr>
          <p:nvPr/>
        </p:nvSpPr>
        <p:spPr>
          <a:xfrm rot="21183984">
            <a:off x="824615" y="4279930"/>
            <a:ext cx="2503396" cy="98601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137160" indent="0"/>
            <a:r>
              <a:rPr lang="en-US" sz="1800" dirty="0" smtClean="0"/>
              <a:t>“</a:t>
            </a:r>
            <a:r>
              <a:rPr lang="en-US" sz="1800" dirty="0" smtClean="0">
                <a:solidFill>
                  <a:srgbClr val="FF0000"/>
                </a:solidFill>
              </a:rPr>
              <a:t>VPN </a:t>
            </a:r>
            <a:r>
              <a:rPr lang="en-US" sz="2000" dirty="0" smtClean="0">
                <a:solidFill>
                  <a:srgbClr val="FF0000"/>
                </a:solidFill>
              </a:rPr>
              <a:t>Tunnel</a:t>
            </a:r>
            <a:r>
              <a:rPr lang="en-US" sz="1800" dirty="0" smtClean="0">
                <a:solidFill>
                  <a:srgbClr val="FF0000"/>
                </a:solidFill>
              </a:rPr>
              <a:t> </a:t>
            </a:r>
            <a:r>
              <a:rPr lang="en-US" sz="1800" dirty="0" smtClean="0"/>
              <a:t>is performing the SSL Handshake”</a:t>
            </a:r>
            <a:endParaRPr lang="en-US" sz="1800" dirty="0"/>
          </a:p>
        </p:txBody>
      </p:sp>
      <p:sp>
        <p:nvSpPr>
          <p:cNvPr id="6" name="Content Placeholder 2"/>
          <p:cNvSpPr txBox="1">
            <a:spLocks/>
          </p:cNvSpPr>
          <p:nvPr/>
        </p:nvSpPr>
        <p:spPr>
          <a:xfrm rot="20993889">
            <a:off x="6210588" y="1577335"/>
            <a:ext cx="2819400" cy="789546"/>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“We </a:t>
            </a:r>
            <a:r>
              <a:rPr lang="en-US" sz="1800" dirty="0" smtClean="0">
                <a:solidFill>
                  <a:srgbClr val="FF0000"/>
                </a:solidFill>
              </a:rPr>
              <a:t>use SSL to decrypt </a:t>
            </a:r>
            <a:r>
              <a:rPr lang="en-US" sz="1800" dirty="0" smtClean="0"/>
              <a:t>all incoming messages”</a:t>
            </a:r>
          </a:p>
        </p:txBody>
      </p:sp>
      <p:sp>
        <p:nvSpPr>
          <p:cNvPr id="7" name="Content Placeholder 2"/>
          <p:cNvSpPr txBox="1">
            <a:spLocks/>
          </p:cNvSpPr>
          <p:nvPr/>
        </p:nvSpPr>
        <p:spPr>
          <a:xfrm rot="873177">
            <a:off x="60921" y="3186868"/>
            <a:ext cx="3198541" cy="1152681"/>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t>
            </a:r>
            <a:r>
              <a:rPr lang="en-US" sz="1800" dirty="0" smtClean="0">
                <a:solidFill>
                  <a:srgbClr val="FF0000"/>
                </a:solidFill>
              </a:rPr>
              <a:t>We sometimes perform mutual authentication </a:t>
            </a:r>
            <a:r>
              <a:rPr lang="en-US" sz="1800" dirty="0" smtClean="0"/>
              <a:t>by validating the signed message”</a:t>
            </a:r>
            <a:endParaRPr lang="en-US" sz="1800" dirty="0"/>
          </a:p>
        </p:txBody>
      </p:sp>
      <p:sp>
        <p:nvSpPr>
          <p:cNvPr id="8" name="Content Placeholder 2"/>
          <p:cNvSpPr txBox="1">
            <a:spLocks/>
          </p:cNvSpPr>
          <p:nvPr/>
        </p:nvSpPr>
        <p:spPr>
          <a:xfrm rot="740917">
            <a:off x="409301" y="5661381"/>
            <a:ext cx="2819400" cy="915742"/>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t>
            </a:r>
            <a:r>
              <a:rPr lang="en-US" sz="1800" dirty="0" smtClean="0">
                <a:solidFill>
                  <a:srgbClr val="FF0000"/>
                </a:solidFill>
              </a:rPr>
              <a:t>WAS is performing encryption </a:t>
            </a:r>
            <a:r>
              <a:rPr lang="en-US" sz="1800" dirty="0" smtClean="0"/>
              <a:t>for all applications </a:t>
            </a:r>
            <a:r>
              <a:rPr lang="en-US" sz="1800" dirty="0" smtClean="0">
                <a:solidFill>
                  <a:srgbClr val="FF0000"/>
                </a:solidFill>
              </a:rPr>
              <a:t>except</a:t>
            </a:r>
            <a:r>
              <a:rPr lang="en-US" sz="1800" dirty="0" smtClean="0"/>
              <a:t>…”</a:t>
            </a:r>
            <a:endParaRPr lang="en-US" sz="1800" dirty="0"/>
          </a:p>
        </p:txBody>
      </p:sp>
      <p:sp>
        <p:nvSpPr>
          <p:cNvPr id="9" name="Content Placeholder 2"/>
          <p:cNvSpPr txBox="1">
            <a:spLocks/>
          </p:cNvSpPr>
          <p:nvPr/>
        </p:nvSpPr>
        <p:spPr>
          <a:xfrm rot="207371">
            <a:off x="3347106" y="1373312"/>
            <a:ext cx="2819400" cy="835858"/>
          </a:xfrm>
          <a:prstGeom prst="rect">
            <a:avLst/>
          </a:prstGeom>
        </p:spPr>
        <p:txBody>
          <a:bodyPr vert="horz">
            <a:normAutofit lnSpcReduction="10000"/>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“The … application is hashing information </a:t>
            </a:r>
            <a:r>
              <a:rPr lang="en-US" sz="1800" dirty="0" smtClean="0">
                <a:solidFill>
                  <a:srgbClr val="FF0000"/>
                </a:solidFill>
              </a:rPr>
              <a:t>using SHA1</a:t>
            </a:r>
            <a:r>
              <a:rPr lang="en-US" sz="1800" dirty="0" smtClean="0"/>
              <a:t>”</a:t>
            </a:r>
            <a:endParaRPr lang="en-US" sz="1800" dirty="0"/>
          </a:p>
        </p:txBody>
      </p:sp>
      <p:sp>
        <p:nvSpPr>
          <p:cNvPr id="10" name="Content Placeholder 2"/>
          <p:cNvSpPr txBox="1">
            <a:spLocks/>
          </p:cNvSpPr>
          <p:nvPr/>
        </p:nvSpPr>
        <p:spPr>
          <a:xfrm>
            <a:off x="1501360" y="2405110"/>
            <a:ext cx="3260295" cy="738372"/>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“We are </a:t>
            </a:r>
            <a:r>
              <a:rPr lang="en-US" sz="1800" dirty="0" smtClean="0">
                <a:solidFill>
                  <a:srgbClr val="FF0000"/>
                </a:solidFill>
              </a:rPr>
              <a:t>programmatically signing the message </a:t>
            </a:r>
            <a:r>
              <a:rPr lang="en-US" sz="1800" dirty="0" smtClean="0"/>
              <a:t>using…”</a:t>
            </a:r>
            <a:endParaRPr lang="en-US" sz="1800" dirty="0"/>
          </a:p>
        </p:txBody>
      </p:sp>
      <p:sp>
        <p:nvSpPr>
          <p:cNvPr id="11" name="Content Placeholder 2"/>
          <p:cNvSpPr txBox="1">
            <a:spLocks/>
          </p:cNvSpPr>
          <p:nvPr/>
        </p:nvSpPr>
        <p:spPr>
          <a:xfrm rot="553150">
            <a:off x="4914949" y="2619099"/>
            <a:ext cx="3330436" cy="775502"/>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“Applications … and … are </a:t>
            </a:r>
            <a:r>
              <a:rPr lang="en-US" sz="1800" dirty="0" smtClean="0">
                <a:solidFill>
                  <a:srgbClr val="FF0000"/>
                </a:solidFill>
              </a:rPr>
              <a:t>using temporary certificates</a:t>
            </a:r>
            <a:r>
              <a:rPr lang="en-US" sz="1800" dirty="0" smtClean="0"/>
              <a:t>”</a:t>
            </a:r>
            <a:endParaRPr lang="en-US" sz="1800" dirty="0"/>
          </a:p>
        </p:txBody>
      </p:sp>
      <p:sp>
        <p:nvSpPr>
          <p:cNvPr id="12" name="Content Placeholder 2"/>
          <p:cNvSpPr txBox="1">
            <a:spLocks/>
          </p:cNvSpPr>
          <p:nvPr/>
        </p:nvSpPr>
        <p:spPr>
          <a:xfrm rot="20754078">
            <a:off x="457200" y="1600200"/>
            <a:ext cx="2819400" cy="762000"/>
          </a:xfrm>
          <a:prstGeom prst="rect">
            <a:avLst/>
          </a:prstGeom>
        </p:spPr>
        <p:txBody>
          <a:bodyPr vert="horz">
            <a:norm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t>
            </a:r>
            <a:r>
              <a:rPr lang="en-US" sz="1800" dirty="0" smtClean="0">
                <a:solidFill>
                  <a:srgbClr val="FF0000"/>
                </a:solidFill>
              </a:rPr>
              <a:t>We sometimes </a:t>
            </a:r>
            <a:r>
              <a:rPr lang="en-US" sz="1800" dirty="0" smtClean="0"/>
              <a:t>restrict</a:t>
            </a:r>
            <a:br>
              <a:rPr lang="en-US" sz="1800" dirty="0" smtClean="0"/>
            </a:br>
            <a:r>
              <a:rPr lang="en-US" sz="1800" dirty="0" smtClean="0"/>
              <a:t>a range of IP addresses”</a:t>
            </a:r>
            <a:endParaRPr lang="en-US" sz="1800" dirty="0"/>
          </a:p>
        </p:txBody>
      </p:sp>
      <p:sp>
        <p:nvSpPr>
          <p:cNvPr id="13" name="Content Placeholder 2"/>
          <p:cNvSpPr txBox="1">
            <a:spLocks/>
          </p:cNvSpPr>
          <p:nvPr/>
        </p:nvSpPr>
        <p:spPr>
          <a:xfrm>
            <a:off x="3237344" y="3531928"/>
            <a:ext cx="2819400" cy="1078015"/>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“Two applications are being </a:t>
            </a:r>
            <a:r>
              <a:rPr lang="en-US" sz="1800" dirty="0" smtClean="0">
                <a:solidFill>
                  <a:srgbClr val="FF0000"/>
                </a:solidFill>
              </a:rPr>
              <a:t>accessed externally through MQ</a:t>
            </a:r>
            <a:r>
              <a:rPr lang="en-US" sz="1800" dirty="0" smtClean="0"/>
              <a:t>”</a:t>
            </a:r>
            <a:endParaRPr lang="en-US" sz="1800" dirty="0"/>
          </a:p>
        </p:txBody>
      </p:sp>
      <p:sp>
        <p:nvSpPr>
          <p:cNvPr id="14" name="Content Placeholder 2"/>
          <p:cNvSpPr txBox="1">
            <a:spLocks/>
          </p:cNvSpPr>
          <p:nvPr/>
        </p:nvSpPr>
        <p:spPr>
          <a:xfrm rot="479858">
            <a:off x="5923387" y="5218912"/>
            <a:ext cx="2819400" cy="1181439"/>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t>
            </a:r>
            <a:r>
              <a:rPr lang="en-US" sz="1800" dirty="0" smtClean="0">
                <a:solidFill>
                  <a:srgbClr val="FF0000"/>
                </a:solidFill>
              </a:rPr>
              <a:t>SSL Handshake </a:t>
            </a:r>
            <a:r>
              <a:rPr lang="en-US" sz="1800" dirty="0" smtClean="0"/>
              <a:t>is </a:t>
            </a:r>
            <a:r>
              <a:rPr lang="en-US" sz="1800" dirty="0" err="1" smtClean="0"/>
              <a:t>occuring</a:t>
            </a:r>
            <a:r>
              <a:rPr lang="en-US" sz="1800" dirty="0" smtClean="0"/>
              <a:t> </a:t>
            </a:r>
            <a:r>
              <a:rPr lang="en-US" sz="1800" dirty="0" smtClean="0">
                <a:solidFill>
                  <a:srgbClr val="FF0000"/>
                </a:solidFill>
              </a:rPr>
              <a:t>at the CSS level </a:t>
            </a:r>
            <a:r>
              <a:rPr lang="en-US" sz="1800" dirty="0" smtClean="0"/>
              <a:t>for all incoming messages”</a:t>
            </a:r>
            <a:endParaRPr lang="en-US" sz="1800" dirty="0"/>
          </a:p>
        </p:txBody>
      </p:sp>
      <p:sp>
        <p:nvSpPr>
          <p:cNvPr id="15" name="Content Placeholder 2"/>
          <p:cNvSpPr txBox="1">
            <a:spLocks/>
          </p:cNvSpPr>
          <p:nvPr/>
        </p:nvSpPr>
        <p:spPr>
          <a:xfrm rot="20300212">
            <a:off x="3061191" y="4896162"/>
            <a:ext cx="2819400" cy="1241043"/>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t>
            </a:r>
            <a:r>
              <a:rPr lang="en-US" sz="1800" dirty="0" smtClean="0">
                <a:solidFill>
                  <a:srgbClr val="FF0000"/>
                </a:solidFill>
              </a:rPr>
              <a:t>SSL Handshake </a:t>
            </a:r>
            <a:r>
              <a:rPr lang="en-US" sz="1800" dirty="0" smtClean="0"/>
              <a:t>is </a:t>
            </a:r>
            <a:r>
              <a:rPr lang="en-US" sz="1800" dirty="0" err="1" smtClean="0"/>
              <a:t>ocurring</a:t>
            </a:r>
            <a:r>
              <a:rPr lang="en-US" sz="1800" dirty="0" smtClean="0"/>
              <a:t> </a:t>
            </a:r>
            <a:r>
              <a:rPr lang="en-US" sz="1800" dirty="0" smtClean="0">
                <a:solidFill>
                  <a:srgbClr val="FF0000"/>
                </a:solidFill>
              </a:rPr>
              <a:t>on WAS </a:t>
            </a:r>
            <a:r>
              <a:rPr lang="en-US" sz="1800" dirty="0" smtClean="0"/>
              <a:t>when we initiate the out-going message”</a:t>
            </a:r>
            <a:endParaRPr lang="en-US" sz="1800" dirty="0"/>
          </a:p>
        </p:txBody>
      </p:sp>
      <p:sp>
        <p:nvSpPr>
          <p:cNvPr id="16" name="Content Placeholder 2"/>
          <p:cNvSpPr txBox="1">
            <a:spLocks/>
          </p:cNvSpPr>
          <p:nvPr/>
        </p:nvSpPr>
        <p:spPr>
          <a:xfrm rot="20854459">
            <a:off x="6169292" y="3662706"/>
            <a:ext cx="2819400" cy="816461"/>
          </a:xfrm>
          <a:prstGeom prst="rect">
            <a:avLst/>
          </a:prstGeom>
        </p:spPr>
        <p:txBody>
          <a:bodyPr vert="horz">
            <a:noAutofit/>
          </a:bodyPr>
          <a:lst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a:lstStyle>
          <a:p>
            <a:pPr marL="137160" indent="0">
              <a:buFont typeface="Wingdings 2"/>
              <a:buNone/>
            </a:pPr>
            <a:r>
              <a:rPr lang="en-US" sz="1800" dirty="0" smtClean="0"/>
              <a:t>“</a:t>
            </a:r>
            <a:r>
              <a:rPr lang="en-US" sz="1800" dirty="0" smtClean="0">
                <a:solidFill>
                  <a:srgbClr val="FF0000"/>
                </a:solidFill>
              </a:rPr>
              <a:t>Passwords are stored in Spring </a:t>
            </a:r>
            <a:r>
              <a:rPr lang="en-US" sz="1800" dirty="0" err="1" smtClean="0">
                <a:solidFill>
                  <a:srgbClr val="FF0000"/>
                </a:solidFill>
              </a:rPr>
              <a:t>config</a:t>
            </a:r>
            <a:r>
              <a:rPr lang="en-US" sz="1800" dirty="0" smtClean="0">
                <a:solidFill>
                  <a:srgbClr val="FF0000"/>
                </a:solidFill>
              </a:rPr>
              <a:t> files</a:t>
            </a:r>
            <a:r>
              <a:rPr lang="en-US" sz="1800" dirty="0" smtClean="0"/>
              <a:t>”</a:t>
            </a:r>
            <a:endParaRPr lang="en-US" sz="1800" dirty="0"/>
          </a:p>
        </p:txBody>
      </p:sp>
    </p:spTree>
    <p:extLst>
      <p:ext uri="{BB962C8B-B14F-4D97-AF65-F5344CB8AC3E}">
        <p14:creationId xmlns:p14="http://schemas.microsoft.com/office/powerpoint/2010/main" val="416019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par>
                          <p:cTn id="11" fill="hold">
                            <p:stCondLst>
                              <p:cond delay="1000"/>
                            </p:stCondLst>
                            <p:childTnLst>
                              <p:par>
                                <p:cTn id="12" presetID="3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1000" fill="hold"/>
                                        <p:tgtEl>
                                          <p:spTgt spid="9"/>
                                        </p:tgtEl>
                                        <p:attrNameLst>
                                          <p:attrName>ppt_w</p:attrName>
                                        </p:attrNameLst>
                                      </p:cBhvr>
                                      <p:tavLst>
                                        <p:tav tm="0">
                                          <p:val>
                                            <p:fltVal val="0"/>
                                          </p:val>
                                        </p:tav>
                                        <p:tav tm="100000">
                                          <p:val>
                                            <p:strVal val="#ppt_w"/>
                                          </p:val>
                                        </p:tav>
                                      </p:tavLst>
                                    </p:anim>
                                    <p:anim calcmode="lin" valueType="num">
                                      <p:cBhvr>
                                        <p:cTn id="15" dur="1000" fill="hold"/>
                                        <p:tgtEl>
                                          <p:spTgt spid="9"/>
                                        </p:tgtEl>
                                        <p:attrNameLst>
                                          <p:attrName>ppt_h</p:attrName>
                                        </p:attrNameLst>
                                      </p:cBhvr>
                                      <p:tavLst>
                                        <p:tav tm="0">
                                          <p:val>
                                            <p:fltVal val="0"/>
                                          </p:val>
                                        </p:tav>
                                        <p:tav tm="100000">
                                          <p:val>
                                            <p:strVal val="#ppt_h"/>
                                          </p:val>
                                        </p:tav>
                                      </p:tavLst>
                                    </p:anim>
                                    <p:anim calcmode="lin" valueType="num">
                                      <p:cBhvr>
                                        <p:cTn id="16" dur="1000" fill="hold"/>
                                        <p:tgtEl>
                                          <p:spTgt spid="9"/>
                                        </p:tgtEl>
                                        <p:attrNameLst>
                                          <p:attrName>style.rotation</p:attrName>
                                        </p:attrNameLst>
                                      </p:cBhvr>
                                      <p:tavLst>
                                        <p:tav tm="0">
                                          <p:val>
                                            <p:fltVal val="90"/>
                                          </p:val>
                                        </p:tav>
                                        <p:tav tm="100000">
                                          <p:val>
                                            <p:fltVal val="0"/>
                                          </p:val>
                                        </p:tav>
                                      </p:tavLst>
                                    </p:anim>
                                    <p:animEffect transition="in" filter="fade">
                                      <p:cBhvr>
                                        <p:cTn id="17" dur="1000"/>
                                        <p:tgtEl>
                                          <p:spTgt spid="9"/>
                                        </p:tgtEl>
                                      </p:cBhvr>
                                    </p:animEffect>
                                  </p:childTnLst>
                                </p:cTn>
                              </p:par>
                            </p:childTnLst>
                          </p:cTn>
                        </p:par>
                        <p:par>
                          <p:cTn id="18" fill="hold">
                            <p:stCondLst>
                              <p:cond delay="2000"/>
                            </p:stCondLst>
                            <p:childTnLst>
                              <p:par>
                                <p:cTn id="19" presetID="31" presetClass="entr" presetSubtype="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1000" fill="hold"/>
                                        <p:tgtEl>
                                          <p:spTgt spid="10"/>
                                        </p:tgtEl>
                                        <p:attrNameLst>
                                          <p:attrName>ppt_w</p:attrName>
                                        </p:attrNameLst>
                                      </p:cBhvr>
                                      <p:tavLst>
                                        <p:tav tm="0">
                                          <p:val>
                                            <p:fltVal val="0"/>
                                          </p:val>
                                        </p:tav>
                                        <p:tav tm="100000">
                                          <p:val>
                                            <p:strVal val="#ppt_w"/>
                                          </p:val>
                                        </p:tav>
                                      </p:tavLst>
                                    </p:anim>
                                    <p:anim calcmode="lin" valueType="num">
                                      <p:cBhvr>
                                        <p:cTn id="22" dur="1000" fill="hold"/>
                                        <p:tgtEl>
                                          <p:spTgt spid="10"/>
                                        </p:tgtEl>
                                        <p:attrNameLst>
                                          <p:attrName>ppt_h</p:attrName>
                                        </p:attrNameLst>
                                      </p:cBhvr>
                                      <p:tavLst>
                                        <p:tav tm="0">
                                          <p:val>
                                            <p:fltVal val="0"/>
                                          </p:val>
                                        </p:tav>
                                        <p:tav tm="100000">
                                          <p:val>
                                            <p:strVal val="#ppt_h"/>
                                          </p:val>
                                        </p:tav>
                                      </p:tavLst>
                                    </p:anim>
                                    <p:anim calcmode="lin" valueType="num">
                                      <p:cBhvr>
                                        <p:cTn id="23" dur="1000" fill="hold"/>
                                        <p:tgtEl>
                                          <p:spTgt spid="10"/>
                                        </p:tgtEl>
                                        <p:attrNameLst>
                                          <p:attrName>style.rotation</p:attrName>
                                        </p:attrNameLst>
                                      </p:cBhvr>
                                      <p:tavLst>
                                        <p:tav tm="0">
                                          <p:val>
                                            <p:fltVal val="90"/>
                                          </p:val>
                                        </p:tav>
                                        <p:tav tm="100000">
                                          <p:val>
                                            <p:fltVal val="0"/>
                                          </p:val>
                                        </p:tav>
                                      </p:tavLst>
                                    </p:anim>
                                    <p:animEffect transition="in" filter="fade">
                                      <p:cBhvr>
                                        <p:cTn id="24" dur="1000"/>
                                        <p:tgtEl>
                                          <p:spTgt spid="10"/>
                                        </p:tgtEl>
                                      </p:cBhvr>
                                    </p:animEffect>
                                  </p:childTnLst>
                                </p:cTn>
                              </p:par>
                            </p:childTnLst>
                          </p:cTn>
                        </p:par>
                        <p:par>
                          <p:cTn id="25" fill="hold">
                            <p:stCondLst>
                              <p:cond delay="3000"/>
                            </p:stCondLst>
                            <p:childTnLst>
                              <p:par>
                                <p:cTn id="26" presetID="31" presetClass="entr" presetSubtype="0"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1000" fill="hold"/>
                                        <p:tgtEl>
                                          <p:spTgt spid="6"/>
                                        </p:tgtEl>
                                        <p:attrNameLst>
                                          <p:attrName>ppt_w</p:attrName>
                                        </p:attrNameLst>
                                      </p:cBhvr>
                                      <p:tavLst>
                                        <p:tav tm="0">
                                          <p:val>
                                            <p:fltVal val="0"/>
                                          </p:val>
                                        </p:tav>
                                        <p:tav tm="100000">
                                          <p:val>
                                            <p:strVal val="#ppt_w"/>
                                          </p:val>
                                        </p:tav>
                                      </p:tavLst>
                                    </p:anim>
                                    <p:anim calcmode="lin" valueType="num">
                                      <p:cBhvr>
                                        <p:cTn id="29" dur="1000" fill="hold"/>
                                        <p:tgtEl>
                                          <p:spTgt spid="6"/>
                                        </p:tgtEl>
                                        <p:attrNameLst>
                                          <p:attrName>ppt_h</p:attrName>
                                        </p:attrNameLst>
                                      </p:cBhvr>
                                      <p:tavLst>
                                        <p:tav tm="0">
                                          <p:val>
                                            <p:fltVal val="0"/>
                                          </p:val>
                                        </p:tav>
                                        <p:tav tm="100000">
                                          <p:val>
                                            <p:strVal val="#ppt_h"/>
                                          </p:val>
                                        </p:tav>
                                      </p:tavLst>
                                    </p:anim>
                                    <p:anim calcmode="lin" valueType="num">
                                      <p:cBhvr>
                                        <p:cTn id="30" dur="1000" fill="hold"/>
                                        <p:tgtEl>
                                          <p:spTgt spid="6"/>
                                        </p:tgtEl>
                                        <p:attrNameLst>
                                          <p:attrName>style.rotation</p:attrName>
                                        </p:attrNameLst>
                                      </p:cBhvr>
                                      <p:tavLst>
                                        <p:tav tm="0">
                                          <p:val>
                                            <p:fltVal val="90"/>
                                          </p:val>
                                        </p:tav>
                                        <p:tav tm="100000">
                                          <p:val>
                                            <p:fltVal val="0"/>
                                          </p:val>
                                        </p:tav>
                                      </p:tavLst>
                                    </p:anim>
                                    <p:animEffect transition="in" filter="fade">
                                      <p:cBhvr>
                                        <p:cTn id="31" dur="1000"/>
                                        <p:tgtEl>
                                          <p:spTgt spid="6"/>
                                        </p:tgtEl>
                                      </p:cBhvr>
                                    </p:animEffect>
                                  </p:childTnLst>
                                </p:cTn>
                              </p:par>
                            </p:childTnLst>
                          </p:cTn>
                        </p:par>
                        <p:par>
                          <p:cTn id="32" fill="hold">
                            <p:stCondLst>
                              <p:cond delay="4000"/>
                            </p:stCondLst>
                            <p:childTnLst>
                              <p:par>
                                <p:cTn id="33" presetID="31"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style.rotation</p:attrName>
                                        </p:attrNameLst>
                                      </p:cBhvr>
                                      <p:tavLst>
                                        <p:tav tm="0">
                                          <p:val>
                                            <p:fltVal val="90"/>
                                          </p:val>
                                        </p:tav>
                                        <p:tav tm="100000">
                                          <p:val>
                                            <p:fltVal val="0"/>
                                          </p:val>
                                        </p:tav>
                                      </p:tavLst>
                                    </p:anim>
                                    <p:animEffect transition="in" filter="fade">
                                      <p:cBhvr>
                                        <p:cTn id="38" dur="1000"/>
                                        <p:tgtEl>
                                          <p:spTgt spid="11"/>
                                        </p:tgtEl>
                                      </p:cBhvr>
                                    </p:animEffect>
                                  </p:childTnLst>
                                </p:cTn>
                              </p:par>
                            </p:childTnLst>
                          </p:cTn>
                        </p:par>
                        <p:par>
                          <p:cTn id="39" fill="hold">
                            <p:stCondLst>
                              <p:cond delay="5000"/>
                            </p:stCondLst>
                            <p:childTnLst>
                              <p:par>
                                <p:cTn id="40" presetID="14" presetClass="entr" presetSubtype="10"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randombar(horizontal)">
                                      <p:cBhvr>
                                        <p:cTn id="42" dur="500"/>
                                        <p:tgtEl>
                                          <p:spTgt spid="16"/>
                                        </p:tgtEl>
                                      </p:cBhvr>
                                    </p:animEffect>
                                  </p:childTnLst>
                                </p:cTn>
                              </p:par>
                            </p:childTnLst>
                          </p:cTn>
                        </p:par>
                        <p:par>
                          <p:cTn id="43" fill="hold">
                            <p:stCondLst>
                              <p:cond delay="5500"/>
                            </p:stCondLst>
                            <p:childTnLst>
                              <p:par>
                                <p:cTn id="44" presetID="31" presetClass="entr" presetSubtype="0"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1000" fill="hold"/>
                                        <p:tgtEl>
                                          <p:spTgt spid="13"/>
                                        </p:tgtEl>
                                        <p:attrNameLst>
                                          <p:attrName>ppt_w</p:attrName>
                                        </p:attrNameLst>
                                      </p:cBhvr>
                                      <p:tavLst>
                                        <p:tav tm="0">
                                          <p:val>
                                            <p:fltVal val="0"/>
                                          </p:val>
                                        </p:tav>
                                        <p:tav tm="100000">
                                          <p:val>
                                            <p:strVal val="#ppt_w"/>
                                          </p:val>
                                        </p:tav>
                                      </p:tavLst>
                                    </p:anim>
                                    <p:anim calcmode="lin" valueType="num">
                                      <p:cBhvr>
                                        <p:cTn id="47" dur="1000" fill="hold"/>
                                        <p:tgtEl>
                                          <p:spTgt spid="13"/>
                                        </p:tgtEl>
                                        <p:attrNameLst>
                                          <p:attrName>ppt_h</p:attrName>
                                        </p:attrNameLst>
                                      </p:cBhvr>
                                      <p:tavLst>
                                        <p:tav tm="0">
                                          <p:val>
                                            <p:fltVal val="0"/>
                                          </p:val>
                                        </p:tav>
                                        <p:tav tm="100000">
                                          <p:val>
                                            <p:strVal val="#ppt_h"/>
                                          </p:val>
                                        </p:tav>
                                      </p:tavLst>
                                    </p:anim>
                                    <p:anim calcmode="lin" valueType="num">
                                      <p:cBhvr>
                                        <p:cTn id="48" dur="1000" fill="hold"/>
                                        <p:tgtEl>
                                          <p:spTgt spid="13"/>
                                        </p:tgtEl>
                                        <p:attrNameLst>
                                          <p:attrName>style.rotation</p:attrName>
                                        </p:attrNameLst>
                                      </p:cBhvr>
                                      <p:tavLst>
                                        <p:tav tm="0">
                                          <p:val>
                                            <p:fltVal val="90"/>
                                          </p:val>
                                        </p:tav>
                                        <p:tav tm="100000">
                                          <p:val>
                                            <p:fltVal val="0"/>
                                          </p:val>
                                        </p:tav>
                                      </p:tavLst>
                                    </p:anim>
                                    <p:animEffect transition="in" filter="fade">
                                      <p:cBhvr>
                                        <p:cTn id="49" dur="1000"/>
                                        <p:tgtEl>
                                          <p:spTgt spid="13"/>
                                        </p:tgtEl>
                                      </p:cBhvr>
                                    </p:animEffect>
                                  </p:childTnLst>
                                </p:cTn>
                              </p:par>
                            </p:childTnLst>
                          </p:cTn>
                        </p:par>
                        <p:par>
                          <p:cTn id="50" fill="hold">
                            <p:stCondLst>
                              <p:cond delay="6500"/>
                            </p:stCondLst>
                            <p:childTnLst>
                              <p:par>
                                <p:cTn id="51" presetID="31" presetClass="entr" presetSubtype="0" fill="hold" grpId="0" nodeType="afterEffect">
                                  <p:stCondLst>
                                    <p:cond delay="0"/>
                                  </p:stCondLst>
                                  <p:childTnLst>
                                    <p:set>
                                      <p:cBhvr>
                                        <p:cTn id="52" dur="1" fill="hold">
                                          <p:stCondLst>
                                            <p:cond delay="0"/>
                                          </p:stCondLst>
                                        </p:cTn>
                                        <p:tgtEl>
                                          <p:spTgt spid="7"/>
                                        </p:tgtEl>
                                        <p:attrNameLst>
                                          <p:attrName>style.visibility</p:attrName>
                                        </p:attrNameLst>
                                      </p:cBhvr>
                                      <p:to>
                                        <p:strVal val="visible"/>
                                      </p:to>
                                    </p:set>
                                    <p:anim calcmode="lin" valueType="num">
                                      <p:cBhvr>
                                        <p:cTn id="53" dur="1000" fill="hold"/>
                                        <p:tgtEl>
                                          <p:spTgt spid="7"/>
                                        </p:tgtEl>
                                        <p:attrNameLst>
                                          <p:attrName>ppt_w</p:attrName>
                                        </p:attrNameLst>
                                      </p:cBhvr>
                                      <p:tavLst>
                                        <p:tav tm="0">
                                          <p:val>
                                            <p:fltVal val="0"/>
                                          </p:val>
                                        </p:tav>
                                        <p:tav tm="100000">
                                          <p:val>
                                            <p:strVal val="#ppt_w"/>
                                          </p:val>
                                        </p:tav>
                                      </p:tavLst>
                                    </p:anim>
                                    <p:anim calcmode="lin" valueType="num">
                                      <p:cBhvr>
                                        <p:cTn id="54" dur="1000" fill="hold"/>
                                        <p:tgtEl>
                                          <p:spTgt spid="7"/>
                                        </p:tgtEl>
                                        <p:attrNameLst>
                                          <p:attrName>ppt_h</p:attrName>
                                        </p:attrNameLst>
                                      </p:cBhvr>
                                      <p:tavLst>
                                        <p:tav tm="0">
                                          <p:val>
                                            <p:fltVal val="0"/>
                                          </p:val>
                                        </p:tav>
                                        <p:tav tm="100000">
                                          <p:val>
                                            <p:strVal val="#ppt_h"/>
                                          </p:val>
                                        </p:tav>
                                      </p:tavLst>
                                    </p:anim>
                                    <p:anim calcmode="lin" valueType="num">
                                      <p:cBhvr>
                                        <p:cTn id="55" dur="1000" fill="hold"/>
                                        <p:tgtEl>
                                          <p:spTgt spid="7"/>
                                        </p:tgtEl>
                                        <p:attrNameLst>
                                          <p:attrName>style.rotation</p:attrName>
                                        </p:attrNameLst>
                                      </p:cBhvr>
                                      <p:tavLst>
                                        <p:tav tm="0">
                                          <p:val>
                                            <p:fltVal val="90"/>
                                          </p:val>
                                        </p:tav>
                                        <p:tav tm="100000">
                                          <p:val>
                                            <p:fltVal val="0"/>
                                          </p:val>
                                        </p:tav>
                                      </p:tavLst>
                                    </p:anim>
                                    <p:animEffect transition="in" filter="fade">
                                      <p:cBhvr>
                                        <p:cTn id="56" dur="1000"/>
                                        <p:tgtEl>
                                          <p:spTgt spid="7"/>
                                        </p:tgtEl>
                                      </p:cBhvr>
                                    </p:animEffect>
                                  </p:childTnLst>
                                </p:cTn>
                              </p:par>
                            </p:childTnLst>
                          </p:cTn>
                        </p:par>
                        <p:par>
                          <p:cTn id="57" fill="hold">
                            <p:stCondLst>
                              <p:cond delay="7500"/>
                            </p:stCondLst>
                            <p:childTnLst>
                              <p:par>
                                <p:cTn id="58" presetID="31"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 calcmode="lin" valueType="num">
                                      <p:cBhvr>
                                        <p:cTn id="60" dur="1000" fill="hold"/>
                                        <p:tgtEl>
                                          <p:spTgt spid="5"/>
                                        </p:tgtEl>
                                        <p:attrNameLst>
                                          <p:attrName>ppt_w</p:attrName>
                                        </p:attrNameLst>
                                      </p:cBhvr>
                                      <p:tavLst>
                                        <p:tav tm="0">
                                          <p:val>
                                            <p:fltVal val="0"/>
                                          </p:val>
                                        </p:tav>
                                        <p:tav tm="100000">
                                          <p:val>
                                            <p:strVal val="#ppt_w"/>
                                          </p:val>
                                        </p:tav>
                                      </p:tavLst>
                                    </p:anim>
                                    <p:anim calcmode="lin" valueType="num">
                                      <p:cBhvr>
                                        <p:cTn id="61" dur="1000" fill="hold"/>
                                        <p:tgtEl>
                                          <p:spTgt spid="5"/>
                                        </p:tgtEl>
                                        <p:attrNameLst>
                                          <p:attrName>ppt_h</p:attrName>
                                        </p:attrNameLst>
                                      </p:cBhvr>
                                      <p:tavLst>
                                        <p:tav tm="0">
                                          <p:val>
                                            <p:fltVal val="0"/>
                                          </p:val>
                                        </p:tav>
                                        <p:tav tm="100000">
                                          <p:val>
                                            <p:strVal val="#ppt_h"/>
                                          </p:val>
                                        </p:tav>
                                      </p:tavLst>
                                    </p:anim>
                                    <p:anim calcmode="lin" valueType="num">
                                      <p:cBhvr>
                                        <p:cTn id="62" dur="1000" fill="hold"/>
                                        <p:tgtEl>
                                          <p:spTgt spid="5"/>
                                        </p:tgtEl>
                                        <p:attrNameLst>
                                          <p:attrName>style.rotation</p:attrName>
                                        </p:attrNameLst>
                                      </p:cBhvr>
                                      <p:tavLst>
                                        <p:tav tm="0">
                                          <p:val>
                                            <p:fltVal val="90"/>
                                          </p:val>
                                        </p:tav>
                                        <p:tav tm="100000">
                                          <p:val>
                                            <p:fltVal val="0"/>
                                          </p:val>
                                        </p:tav>
                                      </p:tavLst>
                                    </p:anim>
                                    <p:animEffect transition="in" filter="fade">
                                      <p:cBhvr>
                                        <p:cTn id="63" dur="1000"/>
                                        <p:tgtEl>
                                          <p:spTgt spid="5"/>
                                        </p:tgtEl>
                                      </p:cBhvr>
                                    </p:animEffect>
                                  </p:childTnLst>
                                </p:cTn>
                              </p:par>
                            </p:childTnLst>
                          </p:cTn>
                        </p:par>
                        <p:par>
                          <p:cTn id="64" fill="hold">
                            <p:stCondLst>
                              <p:cond delay="8500"/>
                            </p:stCondLst>
                            <p:childTnLst>
                              <p:par>
                                <p:cTn id="65" presetID="31" presetClass="entr" presetSubtype="0" fill="hold" grpId="0" nodeType="afterEffect">
                                  <p:stCondLst>
                                    <p:cond delay="0"/>
                                  </p:stCondLst>
                                  <p:childTnLst>
                                    <p:set>
                                      <p:cBhvr>
                                        <p:cTn id="66" dur="1" fill="hold">
                                          <p:stCondLst>
                                            <p:cond delay="0"/>
                                          </p:stCondLst>
                                        </p:cTn>
                                        <p:tgtEl>
                                          <p:spTgt spid="8"/>
                                        </p:tgtEl>
                                        <p:attrNameLst>
                                          <p:attrName>style.visibility</p:attrName>
                                        </p:attrNameLst>
                                      </p:cBhvr>
                                      <p:to>
                                        <p:strVal val="visible"/>
                                      </p:to>
                                    </p:set>
                                    <p:anim calcmode="lin" valueType="num">
                                      <p:cBhvr>
                                        <p:cTn id="67" dur="1000" fill="hold"/>
                                        <p:tgtEl>
                                          <p:spTgt spid="8"/>
                                        </p:tgtEl>
                                        <p:attrNameLst>
                                          <p:attrName>ppt_w</p:attrName>
                                        </p:attrNameLst>
                                      </p:cBhvr>
                                      <p:tavLst>
                                        <p:tav tm="0">
                                          <p:val>
                                            <p:fltVal val="0"/>
                                          </p:val>
                                        </p:tav>
                                        <p:tav tm="100000">
                                          <p:val>
                                            <p:strVal val="#ppt_w"/>
                                          </p:val>
                                        </p:tav>
                                      </p:tavLst>
                                    </p:anim>
                                    <p:anim calcmode="lin" valueType="num">
                                      <p:cBhvr>
                                        <p:cTn id="68" dur="1000" fill="hold"/>
                                        <p:tgtEl>
                                          <p:spTgt spid="8"/>
                                        </p:tgtEl>
                                        <p:attrNameLst>
                                          <p:attrName>ppt_h</p:attrName>
                                        </p:attrNameLst>
                                      </p:cBhvr>
                                      <p:tavLst>
                                        <p:tav tm="0">
                                          <p:val>
                                            <p:fltVal val="0"/>
                                          </p:val>
                                        </p:tav>
                                        <p:tav tm="100000">
                                          <p:val>
                                            <p:strVal val="#ppt_h"/>
                                          </p:val>
                                        </p:tav>
                                      </p:tavLst>
                                    </p:anim>
                                    <p:anim calcmode="lin" valueType="num">
                                      <p:cBhvr>
                                        <p:cTn id="69" dur="1000" fill="hold"/>
                                        <p:tgtEl>
                                          <p:spTgt spid="8"/>
                                        </p:tgtEl>
                                        <p:attrNameLst>
                                          <p:attrName>style.rotation</p:attrName>
                                        </p:attrNameLst>
                                      </p:cBhvr>
                                      <p:tavLst>
                                        <p:tav tm="0">
                                          <p:val>
                                            <p:fltVal val="90"/>
                                          </p:val>
                                        </p:tav>
                                        <p:tav tm="100000">
                                          <p:val>
                                            <p:fltVal val="0"/>
                                          </p:val>
                                        </p:tav>
                                      </p:tavLst>
                                    </p:anim>
                                    <p:animEffect transition="in" filter="fade">
                                      <p:cBhvr>
                                        <p:cTn id="70" dur="1000"/>
                                        <p:tgtEl>
                                          <p:spTgt spid="8"/>
                                        </p:tgtEl>
                                      </p:cBhvr>
                                    </p:animEffect>
                                  </p:childTnLst>
                                </p:cTn>
                              </p:par>
                            </p:childTnLst>
                          </p:cTn>
                        </p:par>
                        <p:par>
                          <p:cTn id="71" fill="hold">
                            <p:stCondLst>
                              <p:cond delay="9500"/>
                            </p:stCondLst>
                            <p:childTnLst>
                              <p:par>
                                <p:cTn id="72" presetID="31" presetClass="entr" presetSubtype="0" fill="hold" grpId="0" nodeType="afterEffect">
                                  <p:stCondLst>
                                    <p:cond delay="0"/>
                                  </p:stCondLst>
                                  <p:childTnLst>
                                    <p:set>
                                      <p:cBhvr>
                                        <p:cTn id="73" dur="1" fill="hold">
                                          <p:stCondLst>
                                            <p:cond delay="0"/>
                                          </p:stCondLst>
                                        </p:cTn>
                                        <p:tgtEl>
                                          <p:spTgt spid="15"/>
                                        </p:tgtEl>
                                        <p:attrNameLst>
                                          <p:attrName>style.visibility</p:attrName>
                                        </p:attrNameLst>
                                      </p:cBhvr>
                                      <p:to>
                                        <p:strVal val="visible"/>
                                      </p:to>
                                    </p:set>
                                    <p:anim calcmode="lin" valueType="num">
                                      <p:cBhvr>
                                        <p:cTn id="74" dur="1000" fill="hold"/>
                                        <p:tgtEl>
                                          <p:spTgt spid="15"/>
                                        </p:tgtEl>
                                        <p:attrNameLst>
                                          <p:attrName>ppt_w</p:attrName>
                                        </p:attrNameLst>
                                      </p:cBhvr>
                                      <p:tavLst>
                                        <p:tav tm="0">
                                          <p:val>
                                            <p:fltVal val="0"/>
                                          </p:val>
                                        </p:tav>
                                        <p:tav tm="100000">
                                          <p:val>
                                            <p:strVal val="#ppt_w"/>
                                          </p:val>
                                        </p:tav>
                                      </p:tavLst>
                                    </p:anim>
                                    <p:anim calcmode="lin" valueType="num">
                                      <p:cBhvr>
                                        <p:cTn id="75" dur="1000" fill="hold"/>
                                        <p:tgtEl>
                                          <p:spTgt spid="15"/>
                                        </p:tgtEl>
                                        <p:attrNameLst>
                                          <p:attrName>ppt_h</p:attrName>
                                        </p:attrNameLst>
                                      </p:cBhvr>
                                      <p:tavLst>
                                        <p:tav tm="0">
                                          <p:val>
                                            <p:fltVal val="0"/>
                                          </p:val>
                                        </p:tav>
                                        <p:tav tm="100000">
                                          <p:val>
                                            <p:strVal val="#ppt_h"/>
                                          </p:val>
                                        </p:tav>
                                      </p:tavLst>
                                    </p:anim>
                                    <p:anim calcmode="lin" valueType="num">
                                      <p:cBhvr>
                                        <p:cTn id="76" dur="1000" fill="hold"/>
                                        <p:tgtEl>
                                          <p:spTgt spid="15"/>
                                        </p:tgtEl>
                                        <p:attrNameLst>
                                          <p:attrName>style.rotation</p:attrName>
                                        </p:attrNameLst>
                                      </p:cBhvr>
                                      <p:tavLst>
                                        <p:tav tm="0">
                                          <p:val>
                                            <p:fltVal val="90"/>
                                          </p:val>
                                        </p:tav>
                                        <p:tav tm="100000">
                                          <p:val>
                                            <p:fltVal val="0"/>
                                          </p:val>
                                        </p:tav>
                                      </p:tavLst>
                                    </p:anim>
                                    <p:animEffect transition="in" filter="fade">
                                      <p:cBhvr>
                                        <p:cTn id="77" dur="1000"/>
                                        <p:tgtEl>
                                          <p:spTgt spid="15"/>
                                        </p:tgtEl>
                                      </p:cBhvr>
                                    </p:animEffect>
                                  </p:childTnLst>
                                </p:cTn>
                              </p:par>
                              <p:par>
                                <p:cTn id="78" presetID="31"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anim calcmode="lin" valueType="num">
                                      <p:cBhvr>
                                        <p:cTn id="80" dur="1000" fill="hold"/>
                                        <p:tgtEl>
                                          <p:spTgt spid="14"/>
                                        </p:tgtEl>
                                        <p:attrNameLst>
                                          <p:attrName>ppt_w</p:attrName>
                                        </p:attrNameLst>
                                      </p:cBhvr>
                                      <p:tavLst>
                                        <p:tav tm="0">
                                          <p:val>
                                            <p:fltVal val="0"/>
                                          </p:val>
                                        </p:tav>
                                        <p:tav tm="100000">
                                          <p:val>
                                            <p:strVal val="#ppt_w"/>
                                          </p:val>
                                        </p:tav>
                                      </p:tavLst>
                                    </p:anim>
                                    <p:anim calcmode="lin" valueType="num">
                                      <p:cBhvr>
                                        <p:cTn id="81" dur="1000" fill="hold"/>
                                        <p:tgtEl>
                                          <p:spTgt spid="14"/>
                                        </p:tgtEl>
                                        <p:attrNameLst>
                                          <p:attrName>ppt_h</p:attrName>
                                        </p:attrNameLst>
                                      </p:cBhvr>
                                      <p:tavLst>
                                        <p:tav tm="0">
                                          <p:val>
                                            <p:fltVal val="0"/>
                                          </p:val>
                                        </p:tav>
                                        <p:tav tm="100000">
                                          <p:val>
                                            <p:strVal val="#ppt_h"/>
                                          </p:val>
                                        </p:tav>
                                      </p:tavLst>
                                    </p:anim>
                                    <p:anim calcmode="lin" valueType="num">
                                      <p:cBhvr>
                                        <p:cTn id="82" dur="1000" fill="hold"/>
                                        <p:tgtEl>
                                          <p:spTgt spid="14"/>
                                        </p:tgtEl>
                                        <p:attrNameLst>
                                          <p:attrName>style.rotation</p:attrName>
                                        </p:attrNameLst>
                                      </p:cBhvr>
                                      <p:tavLst>
                                        <p:tav tm="0">
                                          <p:val>
                                            <p:fltVal val="90"/>
                                          </p:val>
                                        </p:tav>
                                        <p:tav tm="100000">
                                          <p:val>
                                            <p:fltVal val="0"/>
                                          </p:val>
                                        </p:tav>
                                      </p:tavLst>
                                    </p:anim>
                                    <p:animEffect transition="in" filter="fade">
                                      <p:cBhvr>
                                        <p:cTn id="8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15"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Milestone 1….</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2600" y="1143000"/>
            <a:ext cx="5181600" cy="4985451"/>
          </a:xfrm>
        </p:spPr>
      </p:pic>
    </p:spTree>
    <p:extLst>
      <p:ext uri="{BB962C8B-B14F-4D97-AF65-F5344CB8AC3E}">
        <p14:creationId xmlns:p14="http://schemas.microsoft.com/office/powerpoint/2010/main" val="25509729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65760"/>
            <a:ext cx="8839200" cy="548640"/>
          </a:xfrm>
        </p:spPr>
        <p:txBody>
          <a:bodyPr>
            <a:normAutofit/>
          </a:bodyPr>
          <a:lstStyle/>
          <a:p>
            <a:r>
              <a:rPr lang="en-US" dirty="0" smtClean="0"/>
              <a:t>New claims management system</a:t>
            </a:r>
            <a:endParaRPr lang="en-US" dirty="0"/>
          </a:p>
        </p:txBody>
      </p:sp>
      <p:sp>
        <p:nvSpPr>
          <p:cNvPr id="3" name="Content Placeholder 2"/>
          <p:cNvSpPr>
            <a:spLocks noGrp="1"/>
          </p:cNvSpPr>
          <p:nvPr>
            <p:ph idx="1"/>
          </p:nvPr>
        </p:nvSpPr>
        <p:spPr>
          <a:xfrm>
            <a:off x="762000" y="914400"/>
            <a:ext cx="7520940" cy="5376372"/>
          </a:xfrm>
        </p:spPr>
        <p:txBody>
          <a:bodyPr>
            <a:normAutofit/>
          </a:bodyPr>
          <a:lstStyle/>
          <a:p>
            <a:pPr marL="4572" indent="0">
              <a:buNone/>
            </a:pPr>
            <a:endParaRPr lang="en-US" sz="2000" b="1" dirty="0" smtClean="0"/>
          </a:p>
          <a:p>
            <a:pPr marL="4572" indent="0">
              <a:buNone/>
            </a:pPr>
            <a:r>
              <a:rPr lang="en-US" sz="2000" dirty="0" smtClean="0"/>
              <a:t>ARCHITECTURAL AND SECURITY REQUIREMENTS</a:t>
            </a:r>
            <a:endParaRPr lang="en-US" sz="2000" dirty="0"/>
          </a:p>
          <a:p>
            <a:pPr marL="347472">
              <a:buFont typeface="Arial" panose="020B0604020202020204" pitchFamily="34" charset="0"/>
              <a:buChar char="•"/>
            </a:pPr>
            <a:r>
              <a:rPr lang="en-US" sz="2000" b="1" dirty="0" smtClean="0"/>
              <a:t>Simplified Sign-On</a:t>
            </a:r>
            <a:endParaRPr lang="en-US" sz="2000" dirty="0"/>
          </a:p>
          <a:p>
            <a:pPr marL="347472">
              <a:buFont typeface="Arial" panose="020B0604020202020204" pitchFamily="34" charset="0"/>
              <a:buChar char="•"/>
            </a:pPr>
            <a:r>
              <a:rPr lang="en-US" sz="2000" b="1" dirty="0"/>
              <a:t>Propagate user identity between </a:t>
            </a:r>
            <a:r>
              <a:rPr lang="en-US" sz="2000" b="1" dirty="0" smtClean="0"/>
              <a:t>systems</a:t>
            </a:r>
            <a:endParaRPr lang="en-US" sz="2000" dirty="0"/>
          </a:p>
          <a:p>
            <a:pPr marL="347472">
              <a:buFont typeface="Arial" panose="020B0604020202020204" pitchFamily="34" charset="0"/>
              <a:buChar char="•"/>
            </a:pPr>
            <a:r>
              <a:rPr lang="en-US" sz="2000" b="1" dirty="0"/>
              <a:t>Federate user identity with vendor </a:t>
            </a:r>
            <a:r>
              <a:rPr lang="en-US" sz="2000" b="1" dirty="0" smtClean="0"/>
              <a:t>systems</a:t>
            </a:r>
            <a:endParaRPr lang="en-US" sz="2000" dirty="0"/>
          </a:p>
          <a:p>
            <a:pPr marL="347472">
              <a:buFont typeface="Arial" panose="020B0604020202020204" pitchFamily="34" charset="0"/>
              <a:buChar char="•"/>
            </a:pPr>
            <a:r>
              <a:rPr lang="en-US" sz="2000" b="1" dirty="0"/>
              <a:t>Secure </a:t>
            </a:r>
            <a:r>
              <a:rPr lang="en-US" sz="2000" b="1" dirty="0" smtClean="0"/>
              <a:t>Integrations</a:t>
            </a:r>
            <a:endParaRPr lang="en-US" sz="2000" dirty="0"/>
          </a:p>
        </p:txBody>
      </p:sp>
    </p:spTree>
    <p:extLst>
      <p:ext uri="{BB962C8B-B14F-4D97-AF65-F5344CB8AC3E}">
        <p14:creationId xmlns:p14="http://schemas.microsoft.com/office/powerpoint/2010/main" val="3096637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Simplified Single sign-on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i="1" dirty="0" smtClean="0"/>
              <a:t>Complex </a:t>
            </a:r>
            <a:r>
              <a:rPr lang="en-US" sz="2000" i="1" dirty="0"/>
              <a:t>business </a:t>
            </a:r>
            <a:r>
              <a:rPr lang="en-US" sz="2000" i="1" dirty="0" smtClean="0"/>
              <a:t>processes require </a:t>
            </a:r>
            <a:r>
              <a:rPr lang="en-US" sz="2000" i="1" dirty="0"/>
              <a:t>the user to interact directly with multiple systems as part of the normal workflow.  Simplified sign on improves user efficiency, which is a part of the ROI on modern systems.  XSA simplified sign on allows for a common user (web) sign on (SSO) to multiple systems as well as common session management and coordinated session recovery between systems</a:t>
            </a:r>
          </a:p>
        </p:txBody>
      </p:sp>
    </p:spTree>
    <p:extLst>
      <p:ext uri="{BB962C8B-B14F-4D97-AF65-F5344CB8AC3E}">
        <p14:creationId xmlns:p14="http://schemas.microsoft.com/office/powerpoint/2010/main" val="2557429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of Single sign-on</a:t>
            </a:r>
            <a:endParaRPr lang="en-US" dirty="0"/>
          </a:p>
        </p:txBody>
      </p:sp>
      <p:sp>
        <p:nvSpPr>
          <p:cNvPr id="3" name="Content Placeholder 2"/>
          <p:cNvSpPr>
            <a:spLocks noGrp="1"/>
          </p:cNvSpPr>
          <p:nvPr>
            <p:ph idx="1"/>
          </p:nvPr>
        </p:nvSpPr>
        <p:spPr>
          <a:xfrm>
            <a:off x="822960" y="1100628"/>
            <a:ext cx="7520940" cy="5223972"/>
          </a:xfrm>
        </p:spPr>
        <p:txBody>
          <a:bodyPr>
            <a:normAutofit/>
          </a:bodyPr>
          <a:lstStyle/>
          <a:p>
            <a:r>
              <a:rPr lang="en-US" sz="2400" dirty="0" smtClean="0"/>
              <a:t>Proxy Server</a:t>
            </a:r>
            <a:endParaRPr lang="en-US" sz="2400" dirty="0"/>
          </a:p>
          <a:p>
            <a:pPr lvl="1"/>
            <a:r>
              <a:rPr lang="en-US" sz="2400" dirty="0" err="1" smtClean="0"/>
              <a:t>WebSEAL</a:t>
            </a:r>
            <a:endParaRPr lang="en-US" sz="2400" dirty="0"/>
          </a:p>
          <a:p>
            <a:r>
              <a:rPr lang="en-US" sz="2400" dirty="0" smtClean="0"/>
              <a:t>Passing credential information</a:t>
            </a:r>
            <a:endParaRPr lang="en-US" sz="2400" dirty="0"/>
          </a:p>
          <a:p>
            <a:pPr lvl="1"/>
            <a:r>
              <a:rPr lang="en-US" sz="2400" dirty="0"/>
              <a:t> </a:t>
            </a:r>
            <a:r>
              <a:rPr lang="en-US" sz="2400" dirty="0" err="1" smtClean="0"/>
              <a:t>eTai</a:t>
            </a:r>
            <a:r>
              <a:rPr lang="en-US" sz="2400" dirty="0" smtClean="0"/>
              <a:t>+ to establish JAAS Subject</a:t>
            </a:r>
            <a:endParaRPr lang="en-US" sz="2400" dirty="0"/>
          </a:p>
          <a:p>
            <a:pPr lvl="1"/>
            <a:r>
              <a:rPr lang="en-US" sz="2400" dirty="0" smtClean="0"/>
              <a:t> LTPA Token to establish JAAS Subject</a:t>
            </a:r>
          </a:p>
          <a:p>
            <a:pPr marL="0" lvl="1" indent="0">
              <a:buNone/>
            </a:pPr>
            <a:r>
              <a:rPr lang="en-US" sz="2400" b="1" dirty="0" smtClean="0"/>
              <a:t>Authentication</a:t>
            </a:r>
          </a:p>
          <a:p>
            <a:pPr lvl="1"/>
            <a:r>
              <a:rPr lang="en-US" sz="2400" b="1" dirty="0"/>
              <a:t> </a:t>
            </a:r>
            <a:r>
              <a:rPr lang="en-US" sz="2400" dirty="0" smtClean="0"/>
              <a:t>TDS to Active Directory</a:t>
            </a:r>
            <a:endParaRPr lang="en-US" sz="2400" dirty="0"/>
          </a:p>
          <a:p>
            <a:r>
              <a:rPr lang="en-US" sz="2400" dirty="0" smtClean="0"/>
              <a:t>Coarse Grained Authorization</a:t>
            </a:r>
            <a:endParaRPr lang="en-US" sz="2400" dirty="0"/>
          </a:p>
          <a:p>
            <a:pPr lvl="1"/>
            <a:r>
              <a:rPr lang="en-US" sz="2400" dirty="0" smtClean="0"/>
              <a:t> ACLs – TDS</a:t>
            </a:r>
            <a:endParaRPr lang="en-US" sz="2400" dirty="0"/>
          </a:p>
          <a:p>
            <a:endParaRPr lang="en-US" dirty="0"/>
          </a:p>
        </p:txBody>
      </p:sp>
    </p:spTree>
    <p:extLst>
      <p:ext uri="{BB962C8B-B14F-4D97-AF65-F5344CB8AC3E}">
        <p14:creationId xmlns:p14="http://schemas.microsoft.com/office/powerpoint/2010/main" val="42604018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34322</TotalTime>
  <Words>1005</Words>
  <Application>Microsoft Office PowerPoint</Application>
  <PresentationFormat>On-screen Show (4:3)</PresentationFormat>
  <Paragraphs>205</Paragraphs>
  <Slides>27</Slides>
  <Notes>27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29" baseType="lpstr">
      <vt:lpstr>Angles</vt:lpstr>
      <vt:lpstr>Visio</vt:lpstr>
      <vt:lpstr>Appdev and SecArch – Building a better tomorrow Together!</vt:lpstr>
      <vt:lpstr>Biographies</vt:lpstr>
      <vt:lpstr>in the beginning…</vt:lpstr>
      <vt:lpstr>PowerPoint Presentation</vt:lpstr>
      <vt:lpstr>PowerPoint Presentation</vt:lpstr>
      <vt:lpstr>Milestone 1….</vt:lpstr>
      <vt:lpstr>New claims management system</vt:lpstr>
      <vt:lpstr>Simplified Single sign-on</vt:lpstr>
      <vt:lpstr>Implementation of Single sign-on</vt:lpstr>
      <vt:lpstr>Propagate user identity between systems</vt:lpstr>
      <vt:lpstr>Identity propagation</vt:lpstr>
      <vt:lpstr>Federate user identity with vendor systems</vt:lpstr>
      <vt:lpstr>User identity federation</vt:lpstr>
      <vt:lpstr>Secure integrations</vt:lpstr>
      <vt:lpstr>Enterprise security goals / constraints</vt:lpstr>
      <vt:lpstr>Milestone 2…</vt:lpstr>
      <vt:lpstr>PowerPoint Presentation</vt:lpstr>
      <vt:lpstr>Herding the cats</vt:lpstr>
      <vt:lpstr>You say the word “control” as if I had any…</vt:lpstr>
      <vt:lpstr>“distributed security”</vt:lpstr>
      <vt:lpstr>How we are getting there</vt:lpstr>
      <vt:lpstr>AppDev / SecArch Initiatives </vt:lpstr>
      <vt:lpstr>Security and the SDLC</vt:lpstr>
      <vt:lpstr>Scanning Tools</vt:lpstr>
      <vt:lpstr>Security Reference Architecture</vt:lpstr>
      <vt:lpstr>Milestone 3</vt:lpstr>
      <vt:lpstr>Questions?</vt:lpstr>
    </vt:vector>
  </TitlesOfParts>
  <Company>Westfield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Appdev and SecArch – Building a better tomorrow Together!</dc:title>
  <dc:creator>McKean.Melanie.K</dc:creator>
  <cp:lastModifiedBy>ROBINSON.CHRISTOPHER.R</cp:lastModifiedBy>
  <cp:revision>108</cp:revision>
  <cp:lastPrinted>2014-10-27T17:32:24Z</cp:lastPrinted>
  <dcterms:created xsi:type="dcterms:W3CDTF">2014-09-02T20:56:17Z</dcterms:created>
  <dcterms:modified xsi:type="dcterms:W3CDTF">2014-10-27T17:34:57Z</dcterms:modified>
</cp:coreProperties>
</file>