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7" r:id="rId4"/>
    <p:sldId id="258" r:id="rId5"/>
    <p:sldId id="263" r:id="rId6"/>
    <p:sldId id="265" r:id="rId7"/>
    <p:sldId id="264" r:id="rId8"/>
    <p:sldId id="261" r:id="rId9"/>
    <p:sldId id="259" r:id="rId10"/>
    <p:sldId id="262" r:id="rId1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mn-cs"/>
      </a:defRPr>
    </a:lvl1pPr>
    <a:lvl2pPr marL="457200" algn="l" defTabSz="457200" rtl="0" fontAlgn="base">
      <a:spcBef>
        <a:spcPct val="0"/>
      </a:spcBef>
      <a:spcAft>
        <a:spcPct val="0"/>
      </a:spcAft>
      <a:defRPr kern="1200">
        <a:solidFill>
          <a:schemeClr val="tx1"/>
        </a:solidFill>
        <a:latin typeface="Arial" charset="0"/>
        <a:ea typeface="+mn-ea"/>
        <a:cs typeface="+mn-cs"/>
      </a:defRPr>
    </a:lvl2pPr>
    <a:lvl3pPr marL="914400" algn="l" defTabSz="457200" rtl="0" fontAlgn="base">
      <a:spcBef>
        <a:spcPct val="0"/>
      </a:spcBef>
      <a:spcAft>
        <a:spcPct val="0"/>
      </a:spcAft>
      <a:defRPr kern="1200">
        <a:solidFill>
          <a:schemeClr val="tx1"/>
        </a:solidFill>
        <a:latin typeface="Arial" charset="0"/>
        <a:ea typeface="+mn-ea"/>
        <a:cs typeface="+mn-cs"/>
      </a:defRPr>
    </a:lvl3pPr>
    <a:lvl4pPr marL="1371600" algn="l" defTabSz="457200" rtl="0" fontAlgn="base">
      <a:spcBef>
        <a:spcPct val="0"/>
      </a:spcBef>
      <a:spcAft>
        <a:spcPct val="0"/>
      </a:spcAft>
      <a:defRPr kern="1200">
        <a:solidFill>
          <a:schemeClr val="tx1"/>
        </a:solidFill>
        <a:latin typeface="Arial" charset="0"/>
        <a:ea typeface="+mn-ea"/>
        <a:cs typeface="+mn-cs"/>
      </a:defRPr>
    </a:lvl4pPr>
    <a:lvl5pPr marL="1828800" algn="l" defTabSz="457200"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26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3167E39-E571-4FFA-B1A8-DCEFEBCE52AD}" type="datetimeFigureOut">
              <a:rPr lang="en-US"/>
              <a:pPr>
                <a:defRPr/>
              </a:pPr>
              <a:t>2/1/2013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35B058B-33AE-4A4B-BA53-895B6C8527F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DBB0B83-3DA0-4A86-B405-AD60D8F02804}" type="datetimeFigureOut">
              <a:rPr lang="en-US"/>
              <a:pPr>
                <a:defRPr/>
              </a:pPr>
              <a:t>2/1/2013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594179-5D7C-400F-AACA-897CBDC56B1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4AB91A4-2683-4D1B-8F72-8503F5CAA3E4}" type="datetimeFigureOut">
              <a:rPr lang="en-US"/>
              <a:pPr>
                <a:defRPr/>
              </a:pPr>
              <a:t>2/1/2013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0B99BB-6956-49D7-AC16-2C4323667C3D}"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6FB8692-1ABB-4C22-8005-C4A24423BA27}" type="datetimeFigureOut">
              <a:rPr lang="en-US"/>
              <a:pPr>
                <a:defRPr/>
              </a:pPr>
              <a:t>2/1/2013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29CF68-6BCF-4540-A13D-ECD37C4026C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F6DE13C-F138-40D1-A078-B18416EDDB21}" type="datetimeFigureOut">
              <a:rPr lang="en-US"/>
              <a:pPr>
                <a:defRPr/>
              </a:pPr>
              <a:t>2/1/2013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FC157C-B477-4A03-83C6-88324802E9F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A96DA3E-522C-4CE9-9697-90F9925B6ABE}" type="datetimeFigureOut">
              <a:rPr lang="en-US"/>
              <a:pPr>
                <a:defRPr/>
              </a:pPr>
              <a:t>2/1/2013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1DA6C4B-63C5-4F03-AECB-68B0B9261F1C}"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24515FC-562F-4BAB-8972-180628D74FB2}" type="datetimeFigureOut">
              <a:rPr lang="en-US"/>
              <a:pPr>
                <a:defRPr/>
              </a:pPr>
              <a:t>2/1/2013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A5B0AC5-7931-499D-8F22-8B276E5F89B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242D656-F200-4B0E-937F-2F77A0841C32}" type="datetimeFigureOut">
              <a:rPr lang="en-US"/>
              <a:pPr>
                <a:defRPr/>
              </a:pPr>
              <a:t>2/1/2013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6E0AEF8-92E5-4426-A952-DB00CC40743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76AA68B-005A-4538-BFF0-8469D4DCCE05}" type="datetimeFigureOut">
              <a:rPr lang="en-US"/>
              <a:pPr>
                <a:defRPr/>
              </a:pPr>
              <a:t>2/1/2013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404AA27-97CB-43FF-9C4F-8C3B4F82441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7A1C1D1-6A5A-4C97-A390-DFAA8A08E915}" type="datetimeFigureOut">
              <a:rPr lang="en-US"/>
              <a:pPr>
                <a:defRPr/>
              </a:pPr>
              <a:t>2/1/2013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EA102A6-86B8-4EB8-90D4-54CBFA86FE4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BD0A639-0297-4265-8C78-02095DD0D856}" type="datetimeFigureOut">
              <a:rPr lang="en-US"/>
              <a:pPr>
                <a:defRPr/>
              </a:pPr>
              <a:t>2/1/2013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1211F44-84DA-40B4-B919-20D58A4FCA1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DF31A802-0923-4378-97BA-F055C1B242C2}" type="datetimeFigureOut">
              <a:rPr lang="en-US"/>
              <a:pPr>
                <a:defRPr/>
              </a:pPr>
              <a:t>2/1/2013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D56104A-7D1A-4F29-9828-0FBDBEE5078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smtClean="0">
                <a:solidFill>
                  <a:srgbClr val="008000"/>
                </a:solidFill>
                <a:latin typeface="Apple Casual"/>
                <a:ea typeface="Apple Casual"/>
                <a:cs typeface="Apple Casual"/>
              </a:rPr>
              <a:t>Information Security Professionals </a:t>
            </a:r>
          </a:p>
        </p:txBody>
      </p:sp>
      <p:sp>
        <p:nvSpPr>
          <p:cNvPr id="13314" name="Subtitle 2"/>
          <p:cNvSpPr>
            <a:spLocks noGrp="1"/>
          </p:cNvSpPr>
          <p:nvPr>
            <p:ph type="subTitle" idx="1"/>
          </p:nvPr>
        </p:nvSpPr>
        <p:spPr/>
        <p:txBody>
          <a:bodyPr/>
          <a:lstStyle/>
          <a:p>
            <a:r>
              <a:rPr lang="en-US" smtClean="0">
                <a:solidFill>
                  <a:srgbClr val="FF6600"/>
                </a:solidFill>
                <a:latin typeface="Apple Casual"/>
                <a:ea typeface="Apple Casual"/>
                <a:cs typeface="Apple Casual"/>
              </a:rPr>
              <a:t>March 5,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endParaRPr lang="en-US" smtClean="0"/>
          </a:p>
        </p:txBody>
      </p:sp>
      <p:sp>
        <p:nvSpPr>
          <p:cNvPr id="22530" name="Content Placeholder 2"/>
          <p:cNvSpPr>
            <a:spLocks noGrp="1"/>
          </p:cNvSpPr>
          <p:nvPr>
            <p:ph idx="1"/>
          </p:nvPr>
        </p:nvSpPr>
        <p:spPr/>
        <p:txBody>
          <a:bodyPr/>
          <a:lstStyle/>
          <a:p>
            <a:pPr marL="0" indent="0" algn="ctr">
              <a:buFont typeface="Arial" charset="0"/>
              <a:buNone/>
            </a:pPr>
            <a:endParaRPr lang="en-US" sz="4000" smtClean="0">
              <a:solidFill>
                <a:srgbClr val="FF0000"/>
              </a:solidFill>
            </a:endParaRPr>
          </a:p>
          <a:p>
            <a:pPr marL="0" indent="0" algn="ctr">
              <a:buFont typeface="Arial" charset="0"/>
              <a:buNone/>
            </a:pPr>
            <a:endParaRPr lang="en-US" sz="4000" smtClean="0">
              <a:solidFill>
                <a:srgbClr val="FF0000"/>
              </a:solidFill>
            </a:endParaRPr>
          </a:p>
          <a:p>
            <a:pPr marL="0" indent="0" algn="ctr">
              <a:buFont typeface="Arial" charset="0"/>
              <a:buNone/>
            </a:pPr>
            <a:r>
              <a:rPr lang="en-US" sz="4000" smtClean="0">
                <a:solidFill>
                  <a:srgbClr val="FF0000"/>
                </a:solidFill>
              </a:rPr>
              <a:t>Thanks for having me!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smtClean="0">
                <a:solidFill>
                  <a:srgbClr val="0000FF"/>
                </a:solidFill>
                <a:latin typeface="Apple Casual"/>
                <a:ea typeface="Apple Casual"/>
                <a:cs typeface="Apple Casual"/>
              </a:rPr>
              <a:t>Who is This Guy?</a:t>
            </a:r>
          </a:p>
        </p:txBody>
      </p:sp>
      <p:sp>
        <p:nvSpPr>
          <p:cNvPr id="14338" name="TextBox 5"/>
          <p:cNvSpPr txBox="1">
            <a:spLocks noChangeArrowheads="1"/>
          </p:cNvSpPr>
          <p:nvPr/>
        </p:nvSpPr>
        <p:spPr bwMode="auto">
          <a:xfrm>
            <a:off x="820738" y="1200150"/>
            <a:ext cx="2895600" cy="460375"/>
          </a:xfrm>
          <a:prstGeom prst="rect">
            <a:avLst/>
          </a:prstGeom>
          <a:noFill/>
          <a:ln w="9525">
            <a:noFill/>
            <a:miter lim="800000"/>
            <a:headEnd/>
            <a:tailEnd/>
          </a:ln>
        </p:spPr>
        <p:txBody>
          <a:bodyPr wrap="none">
            <a:spAutoFit/>
          </a:bodyPr>
          <a:lstStyle/>
          <a:p>
            <a:r>
              <a:rPr lang="en-US" sz="2400">
                <a:solidFill>
                  <a:srgbClr val="FF0000"/>
                </a:solidFill>
                <a:latin typeface="Calibri" pitchFamily="34" charset="0"/>
              </a:rPr>
              <a:t>Christopher Robinson</a:t>
            </a:r>
          </a:p>
        </p:txBody>
      </p:sp>
      <p:sp>
        <p:nvSpPr>
          <p:cNvPr id="14339" name="TextBox 6"/>
          <p:cNvSpPr txBox="1">
            <a:spLocks noChangeArrowheads="1"/>
          </p:cNvSpPr>
          <p:nvPr/>
        </p:nvSpPr>
        <p:spPr bwMode="auto">
          <a:xfrm>
            <a:off x="595313" y="1660525"/>
            <a:ext cx="8280400" cy="701675"/>
          </a:xfrm>
          <a:prstGeom prst="rect">
            <a:avLst/>
          </a:prstGeom>
          <a:noFill/>
          <a:ln w="9525">
            <a:noFill/>
            <a:miter lim="800000"/>
            <a:headEnd/>
            <a:tailEnd/>
          </a:ln>
        </p:spPr>
        <p:txBody>
          <a:bodyPr>
            <a:spAutoFit/>
          </a:bodyPr>
          <a:lstStyle/>
          <a:p>
            <a:r>
              <a:rPr lang="en-US" sz="2000">
                <a:solidFill>
                  <a:srgbClr val="008000"/>
                </a:solidFill>
                <a:latin typeface="Calibri" pitchFamily="34" charset="0"/>
              </a:rPr>
              <a:t>IT Professional since 1995, Dad, Writer, Artist, Brewer of Beer, Leader, Vintner, Teacher, Mentor, Engineer, Game Designer </a:t>
            </a:r>
          </a:p>
        </p:txBody>
      </p:sp>
      <p:sp>
        <p:nvSpPr>
          <p:cNvPr id="8" name="TextBox 7"/>
          <p:cNvSpPr txBox="1">
            <a:spLocks noChangeArrowheads="1"/>
          </p:cNvSpPr>
          <p:nvPr/>
        </p:nvSpPr>
        <p:spPr bwMode="auto">
          <a:xfrm>
            <a:off x="839788" y="2185988"/>
            <a:ext cx="7608887" cy="1323975"/>
          </a:xfrm>
          <a:prstGeom prst="rect">
            <a:avLst/>
          </a:prstGeom>
          <a:noFill/>
          <a:ln w="9525">
            <a:noFill/>
            <a:miter lim="800000"/>
            <a:headEnd/>
            <a:tailEnd/>
          </a:ln>
        </p:spPr>
        <p:txBody>
          <a:bodyPr>
            <a:spAutoFit/>
          </a:bodyPr>
          <a:lstStyle/>
          <a:p>
            <a:r>
              <a:rPr lang="en-US" sz="2000">
                <a:latin typeface="Calibri" pitchFamily="34" charset="0"/>
              </a:rPr>
              <a:t>Has been a salesman, a college instructor, engineer, support person, cheerleader, project manager, consultant, mentor, manager, security practitioner, Mac-fanboy and all-around Brain Scientist doing Rocket Surgery.</a:t>
            </a:r>
          </a:p>
        </p:txBody>
      </p:sp>
      <p:sp>
        <p:nvSpPr>
          <p:cNvPr id="10" name="TextBox 9"/>
          <p:cNvSpPr txBox="1">
            <a:spLocks noChangeArrowheads="1"/>
          </p:cNvSpPr>
          <p:nvPr/>
        </p:nvSpPr>
        <p:spPr bwMode="auto">
          <a:xfrm>
            <a:off x="839788" y="3546475"/>
            <a:ext cx="7847012" cy="2246313"/>
          </a:xfrm>
          <a:prstGeom prst="rect">
            <a:avLst/>
          </a:prstGeom>
          <a:noFill/>
          <a:ln w="9525">
            <a:noFill/>
            <a:miter lim="800000"/>
            <a:headEnd/>
            <a:tailEnd/>
          </a:ln>
        </p:spPr>
        <p:txBody>
          <a:bodyPr>
            <a:spAutoFit/>
          </a:bodyPr>
          <a:lstStyle/>
          <a:p>
            <a:r>
              <a:rPr lang="en-US" sz="2000">
                <a:solidFill>
                  <a:srgbClr val="0000FF"/>
                </a:solidFill>
                <a:latin typeface="Calibri" pitchFamily="34" charset="0"/>
              </a:rPr>
              <a:t>I’ve worked at AMLaw 200 Law Firms, Fortune 500 Corporations, Community Colleges, A Top 20 Financial Institution.  I’ve worked for doctors, lawyers, bankers, government, businessmen,  and manufacturers. </a:t>
            </a:r>
          </a:p>
          <a:p>
            <a:endParaRPr lang="en-US" sz="2000">
              <a:latin typeface="Calibri" pitchFamily="34" charset="0"/>
            </a:endParaRPr>
          </a:p>
          <a:p>
            <a:r>
              <a:rPr lang="en-US" sz="2000">
                <a:solidFill>
                  <a:srgbClr val="FF0000"/>
                </a:solidFill>
                <a:latin typeface="Calibri" pitchFamily="34" charset="0"/>
              </a:rPr>
              <a:t>I’ve spoken at numerous international conferences on the subjects of Identity and Access Management and Enterprise Logging.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1000"/>
                                        <p:tgtEl>
                                          <p:spTgt spid="10">
                                            <p:txEl>
                                              <p:pRg st="0" end="0"/>
                                            </p:txEl>
                                          </p:spTgt>
                                        </p:tgtEl>
                                      </p:cBhvr>
                                    </p:animEffect>
                                    <p:anim calcmode="lin" valueType="num">
                                      <p:cBhvr>
                                        <p:cTn id="13"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10">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0">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Effect transition="in" filter="checkerboard(across)">
                                      <p:cBhvr>
                                        <p:cTn id="20"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mtClean="0">
                <a:solidFill>
                  <a:srgbClr val="0000FF"/>
                </a:solidFill>
                <a:latin typeface="Apple Casual"/>
                <a:ea typeface="Apple Casual"/>
                <a:cs typeface="Apple Casual"/>
              </a:rPr>
              <a:t>Notable accomplishments </a:t>
            </a:r>
          </a:p>
        </p:txBody>
      </p:sp>
      <p:sp>
        <p:nvSpPr>
          <p:cNvPr id="3" name="Content Placeholder 2"/>
          <p:cNvSpPr>
            <a:spLocks noGrp="1"/>
          </p:cNvSpPr>
          <p:nvPr>
            <p:ph idx="1"/>
          </p:nvPr>
        </p:nvSpPr>
        <p:spPr>
          <a:xfrm>
            <a:off x="457200" y="1203325"/>
            <a:ext cx="8229600" cy="4816475"/>
          </a:xfrm>
        </p:spPr>
        <p:txBody>
          <a:bodyPr rtlCol="0">
            <a:normAutofit fontScale="47500" lnSpcReduction="20000"/>
          </a:bodyPr>
          <a:lstStyle/>
          <a:p>
            <a:pPr fontAlgn="auto">
              <a:spcAft>
                <a:spcPts val="0"/>
              </a:spcAft>
              <a:buFont typeface="Arial"/>
              <a:buChar char="•"/>
              <a:defRPr/>
            </a:pPr>
            <a:r>
              <a:rPr lang="en-US" dirty="0" smtClean="0"/>
              <a:t>Created an automated build of a Windows 2000/XP desktop image that worked across 13 unique models of desktops and laptops.</a:t>
            </a:r>
          </a:p>
          <a:p>
            <a:pPr fontAlgn="auto">
              <a:spcAft>
                <a:spcPts val="0"/>
              </a:spcAft>
              <a:buFont typeface="Arial"/>
              <a:buChar char="•"/>
              <a:defRPr/>
            </a:pPr>
            <a:r>
              <a:rPr lang="en-US" dirty="0" smtClean="0"/>
              <a:t>Managed groups of people ranging from 20 salespeople to teams of engineers ranging from 8-17.</a:t>
            </a:r>
          </a:p>
          <a:p>
            <a:pPr fontAlgn="auto">
              <a:spcAft>
                <a:spcPts val="0"/>
              </a:spcAft>
              <a:buFont typeface="Arial"/>
              <a:buChar char="•"/>
              <a:defRPr/>
            </a:pPr>
            <a:r>
              <a:rPr lang="en-US" dirty="0" smtClean="0"/>
              <a:t>Performed a security audit for a major Akron-based Financial institution of over 200 servers and generated an unattended server patching and auditing program.</a:t>
            </a:r>
          </a:p>
          <a:p>
            <a:pPr fontAlgn="auto">
              <a:spcAft>
                <a:spcPts val="0"/>
              </a:spcAft>
              <a:buFont typeface="Arial"/>
              <a:buChar char="•"/>
              <a:defRPr/>
            </a:pPr>
            <a:r>
              <a:rPr lang="en-US" dirty="0" smtClean="0"/>
              <a:t>Created two CMDB’s and one Change Management solution using common tools for clients and employers.</a:t>
            </a:r>
          </a:p>
          <a:p>
            <a:pPr fontAlgn="auto">
              <a:spcAft>
                <a:spcPts val="0"/>
              </a:spcAft>
              <a:buFont typeface="Arial"/>
              <a:buChar char="•"/>
              <a:defRPr/>
            </a:pPr>
            <a:r>
              <a:rPr lang="en-US" dirty="0" smtClean="0"/>
              <a:t>Managed a personnel budget of over $1million and hardware budget of $3million.</a:t>
            </a:r>
          </a:p>
          <a:p>
            <a:pPr fontAlgn="auto">
              <a:spcAft>
                <a:spcPts val="0"/>
              </a:spcAft>
              <a:buFont typeface="Arial"/>
              <a:buChar char="•"/>
              <a:defRPr/>
            </a:pPr>
            <a:r>
              <a:rPr lang="en-US" dirty="0" smtClean="0"/>
              <a:t>Integrated almost 350 unique applications into a Role-based Security framework growing the company to the 2</a:t>
            </a:r>
            <a:r>
              <a:rPr lang="en-US" baseline="30000" dirty="0" smtClean="0"/>
              <a:t>nd</a:t>
            </a:r>
            <a:r>
              <a:rPr lang="en-US" dirty="0" smtClean="0"/>
              <a:t> largest installation of the product in the world.</a:t>
            </a:r>
          </a:p>
          <a:p>
            <a:pPr fontAlgn="auto">
              <a:spcAft>
                <a:spcPts val="0"/>
              </a:spcAft>
              <a:buFont typeface="Arial"/>
              <a:buChar char="•"/>
              <a:defRPr/>
            </a:pPr>
            <a:r>
              <a:rPr lang="en-US" dirty="0" smtClean="0"/>
              <a:t>Helped mentor numerous people helping them develop in their careers and make choices that best reflected how they wanted to live their lives.</a:t>
            </a:r>
          </a:p>
          <a:p>
            <a:pPr fontAlgn="auto">
              <a:spcAft>
                <a:spcPts val="0"/>
              </a:spcAft>
              <a:buFont typeface="Arial"/>
              <a:buChar char="•"/>
              <a:defRPr/>
            </a:pPr>
            <a:r>
              <a:rPr lang="en-US" dirty="0" smtClean="0"/>
              <a:t>Led a 2-year $80 million effort to migrate a datacenter encompassing over 1700 servers with minimal impact to business availability.</a:t>
            </a:r>
          </a:p>
          <a:p>
            <a:pPr fontAlgn="auto">
              <a:spcAft>
                <a:spcPts val="0"/>
              </a:spcAft>
              <a:buFont typeface="Arial"/>
              <a:buChar char="•"/>
              <a:defRPr/>
            </a:pPr>
            <a:r>
              <a:rPr lang="en-US" dirty="0" smtClean="0"/>
              <a:t>Migrated, upgraded, installed, patched thousands of servers and tens of thousands of desktops.</a:t>
            </a:r>
          </a:p>
          <a:p>
            <a:pPr fontAlgn="auto">
              <a:spcAft>
                <a:spcPts val="0"/>
              </a:spcAft>
              <a:buFont typeface="Arial"/>
              <a:buChar char="•"/>
              <a:defRPr/>
            </a:pPr>
            <a:r>
              <a:rPr lang="en-US" dirty="0" smtClean="0"/>
              <a:t>Taught myself stuff about Microsoft Windows 3.1, 3.11, NT, 95, 98, 2000, 2003, 2008, Novell Netware and eDirectory, IBM AIX, Red Hat Enterprise Linux, Sun Solaris, Cisco routing/switching/firewalls/vpn/ips, Mac OS X, Enterprise Identity provisioning, Directory synchronization, Desktop and server management, project management, UNIX and windows scripting, Enterprise log aggregation and correlation, Enterprise configuration management, change management, Enterprise Antivirus/firewalls/HIDS/NIDS/ILP-DLP,  PCI CCAP/SOX GLBA HIPPA COBIT ITIL and other laws-regulations-frameworks</a:t>
            </a:r>
          </a:p>
          <a:p>
            <a:pPr fontAlgn="auto">
              <a:spcAft>
                <a:spcPts val="0"/>
              </a:spcAft>
              <a:buFont typeface="Arial"/>
              <a:buChar char="•"/>
              <a:defRPr/>
            </a:pPr>
            <a:r>
              <a:rPr lang="en-US" dirty="0" smtClean="0"/>
              <a:t>Bla bla bla plus tax</a:t>
            </a:r>
          </a:p>
          <a:p>
            <a:pPr fontAlgn="auto">
              <a:spcAft>
                <a:spcPts val="0"/>
              </a:spcAft>
              <a:buFont typeface="Arial"/>
              <a:buChar char="•"/>
              <a:defRP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7713" y="1600200"/>
            <a:ext cx="7586662" cy="4525963"/>
          </a:xfrm>
        </p:spPr>
        <p:txBody>
          <a:bodyPr rtlCol="0">
            <a:normAutofit/>
          </a:bodyPr>
          <a:lstStyle/>
          <a:p>
            <a:pPr marL="0" indent="0" fontAlgn="auto">
              <a:spcAft>
                <a:spcPts val="0"/>
              </a:spcAft>
              <a:buFont typeface="Arial"/>
              <a:buNone/>
              <a:defRPr/>
            </a:pPr>
            <a:r>
              <a:rPr lang="en-US" sz="2000" dirty="0" smtClean="0">
                <a:solidFill>
                  <a:srgbClr val="008000"/>
                </a:solidFill>
              </a:rPr>
              <a:t>And I’ve done all of this based off of a love of technology, an interesting hobby, good soft-skills</a:t>
            </a:r>
          </a:p>
          <a:p>
            <a:pPr fontAlgn="auto">
              <a:spcAft>
                <a:spcPts val="0"/>
              </a:spcAft>
              <a:buFont typeface="Arial"/>
              <a:buChar char="•"/>
              <a:defRPr/>
            </a:pPr>
            <a:endParaRPr lang="en-US" sz="2000" dirty="0">
              <a:solidFill>
                <a:srgbClr val="008000"/>
              </a:solidFill>
            </a:endParaRPr>
          </a:p>
          <a:p>
            <a:pPr marL="0" indent="0" fontAlgn="auto">
              <a:spcAft>
                <a:spcPts val="0"/>
              </a:spcAft>
              <a:buFont typeface="Arial"/>
              <a:buNone/>
              <a:defRPr/>
            </a:pPr>
            <a:r>
              <a:rPr lang="en-US" sz="2000" dirty="0" smtClean="0">
                <a:solidFill>
                  <a:srgbClr val="008000"/>
                </a:solidFill>
              </a:rPr>
              <a:t>…and two degrees in English Literature</a:t>
            </a:r>
            <a:endParaRPr lang="en-US" sz="2000" dirty="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rtlCol="0">
            <a:normAutofit fontScale="90000"/>
          </a:bodyPr>
          <a:lstStyle/>
          <a:p>
            <a:pPr fontAlgn="auto">
              <a:spcAft>
                <a:spcPts val="0"/>
              </a:spcAft>
              <a:defRPr/>
            </a:pPr>
            <a:r>
              <a:rPr lang="en-US" dirty="0" smtClean="0">
                <a:solidFill>
                  <a:srgbClr val="0000FF"/>
                </a:solidFill>
                <a:latin typeface="Apple Casual"/>
                <a:cs typeface="Apple Casual"/>
              </a:rPr>
              <a:t>What is Information Security and why do we need it?</a:t>
            </a:r>
            <a:endParaRPr lang="en-US" dirty="0">
              <a:solidFill>
                <a:srgbClr val="0000FF"/>
              </a:solidFill>
              <a:latin typeface="Apple Casual"/>
              <a:cs typeface="Apple Casual"/>
            </a:endParaRPr>
          </a:p>
        </p:txBody>
      </p:sp>
      <p:sp>
        <p:nvSpPr>
          <p:cNvPr id="17410" name="Content Placeholder 2"/>
          <p:cNvSpPr>
            <a:spLocks noGrp="1"/>
          </p:cNvSpPr>
          <p:nvPr>
            <p:ph idx="1"/>
          </p:nvPr>
        </p:nvSpPr>
        <p:spPr>
          <a:xfrm>
            <a:off x="457200" y="1747838"/>
            <a:ext cx="8229600" cy="4525962"/>
          </a:xfrm>
        </p:spPr>
        <p:txBody>
          <a:bodyPr/>
          <a:lstStyle/>
          <a:p>
            <a:r>
              <a:rPr lang="en-US" sz="2000" smtClean="0">
                <a:solidFill>
                  <a:srgbClr val="008000"/>
                </a:solidFill>
                <a:latin typeface="Apple Casual"/>
                <a:ea typeface="Apple Casual"/>
                <a:cs typeface="Apple Casual"/>
              </a:rPr>
              <a:t>Everyone that uses a computer has information they want protected.  Large and Small Corporations are just like you, just on a larger scale.  </a:t>
            </a:r>
          </a:p>
          <a:p>
            <a:r>
              <a:rPr lang="en-US" sz="2000" smtClean="0">
                <a:solidFill>
                  <a:srgbClr val="FF0000"/>
                </a:solidFill>
                <a:latin typeface="Apple Casual"/>
                <a:ea typeface="Apple Casual"/>
                <a:cs typeface="Apple Casual"/>
              </a:rPr>
              <a:t>Instead of your personal Bank Account or your private medical data companies have customer data, Intellectual Property, or perhaps Government Secrets to care take.  These entities are ethically and oftentimes legally required to protect the data of their clients</a:t>
            </a:r>
          </a:p>
          <a:p>
            <a:r>
              <a:rPr lang="en-US" sz="2000" smtClean="0">
                <a:latin typeface="Apple Casual"/>
                <a:ea typeface="Apple Casual"/>
                <a:cs typeface="Apple Casual"/>
              </a:rPr>
              <a:t>Information Security (InfoSec) is a computer discipline specializing in protecting the Confidentiality, Integrity, and Availability of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smtClean="0">
                <a:solidFill>
                  <a:srgbClr val="3366FF"/>
                </a:solidFill>
                <a:latin typeface="Apple Casual"/>
                <a:ea typeface="Apple Casual"/>
                <a:cs typeface="Apple Casual"/>
              </a:rPr>
              <a:t>Why does security matter?</a:t>
            </a:r>
          </a:p>
        </p:txBody>
      </p:sp>
      <p:sp>
        <p:nvSpPr>
          <p:cNvPr id="18434" name="Content Placeholder 2"/>
          <p:cNvSpPr>
            <a:spLocks noGrp="1"/>
          </p:cNvSpPr>
          <p:nvPr>
            <p:ph idx="1"/>
          </p:nvPr>
        </p:nvSpPr>
        <p:spPr/>
        <p:txBody>
          <a:bodyPr/>
          <a:lstStyle/>
          <a:p>
            <a:r>
              <a:rPr lang="en-US" sz="2000" smtClean="0">
                <a:solidFill>
                  <a:srgbClr val="008000"/>
                </a:solidFill>
                <a:latin typeface="Apple Casual"/>
                <a:ea typeface="Apple Casual"/>
                <a:cs typeface="Apple Casual"/>
              </a:rPr>
              <a:t>Private customer data must be protected from unauthorized use/access (Identity Theft)</a:t>
            </a:r>
          </a:p>
          <a:p>
            <a:r>
              <a:rPr lang="en-US" sz="2000" smtClean="0">
                <a:solidFill>
                  <a:srgbClr val="FF0000"/>
                </a:solidFill>
                <a:latin typeface="Apple Casual"/>
                <a:ea typeface="Apple Casual"/>
                <a:cs typeface="Apple Casual"/>
              </a:rPr>
              <a:t>Trade Secrets and the like must be protected from competitors (Industrial Espionage)</a:t>
            </a:r>
          </a:p>
          <a:p>
            <a:r>
              <a:rPr lang="en-US" sz="2000" smtClean="0">
                <a:latin typeface="Apple Casual"/>
                <a:ea typeface="Apple Casual"/>
                <a:cs typeface="Apple Casual"/>
              </a:rPr>
              <a:t>Company Reputation/Brand must be protected (Character/Brand Defamation)</a:t>
            </a:r>
          </a:p>
          <a:p>
            <a:r>
              <a:rPr lang="en-US" sz="2000" smtClean="0">
                <a:solidFill>
                  <a:srgbClr val="3366FF"/>
                </a:solidFill>
                <a:latin typeface="Apple Casual"/>
                <a:ea typeface="Apple Casual"/>
                <a:cs typeface="Apple Casual"/>
              </a:rPr>
              <a:t>Financial Transactions must be guaranteed authentic (Theft, Fraud, Money Laundering, etc.)</a:t>
            </a:r>
          </a:p>
          <a:p>
            <a:r>
              <a:rPr lang="en-US" sz="2000" smtClean="0">
                <a:solidFill>
                  <a:srgbClr val="008000"/>
                </a:solidFill>
                <a:latin typeface="Apple Casual"/>
                <a:ea typeface="Apple Casual"/>
                <a:cs typeface="Apple Casual"/>
              </a:rPr>
              <a:t>Business Continuity must be ensured (Natural/Political Disasters – Hurricane Katrina, Japan’s 2011 Tsunami, September 11</a:t>
            </a:r>
            <a:r>
              <a:rPr lang="en-US" sz="2000" baseline="30000" smtClean="0">
                <a:solidFill>
                  <a:srgbClr val="008000"/>
                </a:solidFill>
                <a:latin typeface="Apple Casual"/>
                <a:ea typeface="Apple Casual"/>
                <a:cs typeface="Apple Casual"/>
              </a:rPr>
              <a:t>th</a:t>
            </a:r>
            <a:r>
              <a:rPr lang="en-US" sz="2000" smtClean="0">
                <a:solidFill>
                  <a:srgbClr val="008000"/>
                </a:solidFill>
                <a:latin typeface="Apple Casual"/>
                <a:ea typeface="Apple Casual"/>
                <a:cs typeface="Apple Casual"/>
              </a:rPr>
              <a:t>, 2001)</a:t>
            </a:r>
          </a:p>
          <a:p>
            <a:r>
              <a:rPr lang="en-US" sz="2000" smtClean="0">
                <a:solidFill>
                  <a:srgbClr val="FF0000"/>
                </a:solidFill>
                <a:latin typeface="Apple Casual"/>
                <a:ea typeface="Apple Casual"/>
                <a:cs typeface="Apple Casual"/>
              </a:rPr>
              <a:t>And dozens of other reasons….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endParaRPr lang="en-US" smtClean="0"/>
          </a:p>
        </p:txBody>
      </p:sp>
      <p:sp>
        <p:nvSpPr>
          <p:cNvPr id="19458" name="Content Placeholder 2"/>
          <p:cNvSpPr>
            <a:spLocks noGrp="1"/>
          </p:cNvSpPr>
          <p:nvPr>
            <p:ph idx="1"/>
          </p:nvPr>
        </p:nvSpPr>
        <p:spPr>
          <a:xfrm>
            <a:off x="457200" y="1417638"/>
            <a:ext cx="8229600" cy="2884487"/>
          </a:xfrm>
        </p:spPr>
        <p:txBody>
          <a:bodyPr/>
          <a:lstStyle/>
          <a:p>
            <a:r>
              <a:rPr lang="en-US" sz="2000" smtClean="0">
                <a:solidFill>
                  <a:srgbClr val="3366FF"/>
                </a:solidFill>
                <a:latin typeface="Apple Casual"/>
                <a:ea typeface="Apple Casual"/>
                <a:cs typeface="Apple Casual"/>
              </a:rPr>
              <a:t>InfoSec can manage protection many different ways and has many different vocations/jobs </a:t>
            </a:r>
          </a:p>
          <a:p>
            <a:r>
              <a:rPr lang="en-US" sz="2000" smtClean="0">
                <a:solidFill>
                  <a:srgbClr val="008000"/>
                </a:solidFill>
                <a:latin typeface="Apple Casual"/>
                <a:ea typeface="Apple Casual"/>
                <a:cs typeface="Apple Casual"/>
              </a:rPr>
              <a:t>The CISSP is one of the many certifications available to earn to prove knowledge in 10 (now 12) Domains of Knowledge:</a:t>
            </a:r>
          </a:p>
        </p:txBody>
      </p:sp>
      <p:sp>
        <p:nvSpPr>
          <p:cNvPr id="19459" name="TextBox 3"/>
          <p:cNvSpPr txBox="1">
            <a:spLocks noChangeArrowheads="1"/>
          </p:cNvSpPr>
          <p:nvPr/>
        </p:nvSpPr>
        <p:spPr bwMode="auto">
          <a:xfrm>
            <a:off x="781050" y="2830513"/>
            <a:ext cx="3609975" cy="2032000"/>
          </a:xfrm>
          <a:prstGeom prst="rect">
            <a:avLst/>
          </a:prstGeom>
          <a:noFill/>
          <a:ln w="9525">
            <a:noFill/>
            <a:miter lim="800000"/>
            <a:headEnd/>
            <a:tailEnd/>
          </a:ln>
        </p:spPr>
        <p:txBody>
          <a:bodyPr>
            <a:spAutoFit/>
          </a:bodyPr>
          <a:lstStyle/>
          <a:p>
            <a:r>
              <a:rPr lang="en-US">
                <a:latin typeface="Calibri" pitchFamily="34" charset="0"/>
              </a:rPr>
              <a:t>Physical Security</a:t>
            </a:r>
          </a:p>
          <a:p>
            <a:r>
              <a:rPr lang="en-US">
                <a:latin typeface="Calibri" pitchFamily="34" charset="0"/>
              </a:rPr>
              <a:t>Disaster Recovery</a:t>
            </a:r>
          </a:p>
          <a:p>
            <a:r>
              <a:rPr lang="en-US">
                <a:latin typeface="Calibri" pitchFamily="34" charset="0"/>
              </a:rPr>
              <a:t> &amp;Business Continuity</a:t>
            </a:r>
          </a:p>
          <a:p>
            <a:r>
              <a:rPr lang="en-US">
                <a:latin typeface="Calibri" pitchFamily="34" charset="0"/>
              </a:rPr>
              <a:t>Cryptography</a:t>
            </a:r>
          </a:p>
          <a:p>
            <a:r>
              <a:rPr lang="en-US">
                <a:latin typeface="Calibri" pitchFamily="34" charset="0"/>
              </a:rPr>
              <a:t>Access Control</a:t>
            </a:r>
          </a:p>
          <a:p>
            <a:r>
              <a:rPr lang="en-US">
                <a:latin typeface="Calibri" pitchFamily="34" charset="0"/>
              </a:rPr>
              <a:t>Application</a:t>
            </a:r>
          </a:p>
          <a:p>
            <a:r>
              <a:rPr lang="en-US">
                <a:latin typeface="Calibri" pitchFamily="34" charset="0"/>
              </a:rPr>
              <a:t> &amp; Systems Development Security</a:t>
            </a:r>
          </a:p>
        </p:txBody>
      </p:sp>
      <p:sp>
        <p:nvSpPr>
          <p:cNvPr id="19460" name="TextBox 4"/>
          <p:cNvSpPr txBox="1">
            <a:spLocks noChangeArrowheads="1"/>
          </p:cNvSpPr>
          <p:nvPr/>
        </p:nvSpPr>
        <p:spPr bwMode="auto">
          <a:xfrm>
            <a:off x="5160963" y="2817813"/>
            <a:ext cx="3148012" cy="2032000"/>
          </a:xfrm>
          <a:prstGeom prst="rect">
            <a:avLst/>
          </a:prstGeom>
          <a:noFill/>
          <a:ln w="9525">
            <a:noFill/>
            <a:miter lim="800000"/>
            <a:headEnd/>
            <a:tailEnd/>
          </a:ln>
        </p:spPr>
        <p:txBody>
          <a:bodyPr wrap="none">
            <a:spAutoFit/>
          </a:bodyPr>
          <a:lstStyle/>
          <a:p>
            <a:r>
              <a:rPr lang="en-US">
                <a:latin typeface="Calibri" pitchFamily="34" charset="0"/>
              </a:rPr>
              <a:t>Law, Investigation and Ethics</a:t>
            </a:r>
          </a:p>
          <a:p>
            <a:r>
              <a:rPr lang="en-US">
                <a:latin typeface="Calibri" pitchFamily="34" charset="0"/>
              </a:rPr>
              <a:t>Telecommunications</a:t>
            </a:r>
          </a:p>
          <a:p>
            <a:r>
              <a:rPr lang="en-US">
                <a:latin typeface="Calibri" pitchFamily="34" charset="0"/>
              </a:rPr>
              <a:t>  &amp; Network Security</a:t>
            </a:r>
          </a:p>
          <a:p>
            <a:r>
              <a:rPr lang="en-US">
                <a:latin typeface="Calibri" pitchFamily="34" charset="0"/>
              </a:rPr>
              <a:t>Computer Operations Security</a:t>
            </a:r>
          </a:p>
          <a:p>
            <a:r>
              <a:rPr lang="en-US">
                <a:latin typeface="Calibri" pitchFamily="34" charset="0"/>
              </a:rPr>
              <a:t>Security Management Practices</a:t>
            </a:r>
          </a:p>
          <a:p>
            <a:r>
              <a:rPr lang="en-US">
                <a:latin typeface="Calibri" pitchFamily="34" charset="0"/>
              </a:rPr>
              <a:t>Security Architecture</a:t>
            </a:r>
          </a:p>
          <a:p>
            <a:endParaRPr lang="en-US">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smtClean="0">
                <a:solidFill>
                  <a:srgbClr val="0000FF"/>
                </a:solidFill>
                <a:latin typeface="Apple Casual"/>
                <a:ea typeface="Apple Casual"/>
                <a:cs typeface="Apple Casual"/>
              </a:rPr>
              <a:t>Industry Trends</a:t>
            </a:r>
          </a:p>
        </p:txBody>
      </p:sp>
      <p:sp>
        <p:nvSpPr>
          <p:cNvPr id="3" name="Content Placeholder 2"/>
          <p:cNvSpPr>
            <a:spLocks noGrp="1"/>
          </p:cNvSpPr>
          <p:nvPr>
            <p:ph idx="1"/>
          </p:nvPr>
        </p:nvSpPr>
        <p:spPr/>
        <p:txBody>
          <a:bodyPr rtlCol="0">
            <a:normAutofit/>
          </a:bodyPr>
          <a:lstStyle/>
          <a:p>
            <a:pPr fontAlgn="auto">
              <a:spcAft>
                <a:spcPts val="0"/>
              </a:spcAft>
              <a:buFont typeface="Arial"/>
              <a:buChar char="•"/>
              <a:defRPr/>
            </a:pPr>
            <a:r>
              <a:rPr lang="en-US" sz="2000" dirty="0" smtClean="0">
                <a:solidFill>
                  <a:srgbClr val="008000"/>
                </a:solidFill>
              </a:rPr>
              <a:t>InfoSec field will continue to grow and be even more in demand.</a:t>
            </a:r>
          </a:p>
          <a:p>
            <a:pPr fontAlgn="auto">
              <a:spcAft>
                <a:spcPts val="0"/>
              </a:spcAft>
              <a:buFont typeface="Arial"/>
              <a:buChar char="•"/>
              <a:defRPr/>
            </a:pPr>
            <a:r>
              <a:rPr lang="en-US" sz="2000" dirty="0" smtClean="0">
                <a:solidFill>
                  <a:srgbClr val="FF0000"/>
                </a:solidFill>
              </a:rPr>
              <a:t>Data Management and Analytics and Data Security will be particularly sought after.</a:t>
            </a:r>
          </a:p>
          <a:p>
            <a:pPr fontAlgn="auto">
              <a:spcAft>
                <a:spcPts val="0"/>
              </a:spcAft>
              <a:buFont typeface="Arial"/>
              <a:buChar char="•"/>
              <a:defRPr/>
            </a:pPr>
            <a:r>
              <a:rPr lang="en-US" sz="2000" dirty="0" smtClean="0"/>
              <a:t>Companies will continue to have limited budgets and will hire and fight to retain helpful, innovative, multi-disciplined employees (doing more with less).</a:t>
            </a:r>
          </a:p>
          <a:p>
            <a:pPr fontAlgn="auto">
              <a:spcAft>
                <a:spcPts val="0"/>
              </a:spcAft>
              <a:buFont typeface="Arial"/>
              <a:buChar char="•"/>
              <a:defRPr/>
            </a:pPr>
            <a:r>
              <a:rPr lang="en-US" sz="2000" dirty="0" smtClean="0">
                <a:solidFill>
                  <a:srgbClr val="0000FF"/>
                </a:solidFill>
              </a:rPr>
              <a:t>Interpersonal skills like conversation, negotiating, presenting, critical thinking &amp; logic, troubleshooting and documenting continue to be in high demand and are infrequently found.  Excel at any of these and it will greatly increase the opportunities you might have in your career.</a:t>
            </a:r>
          </a:p>
          <a:p>
            <a:pPr marL="0" indent="0" fontAlgn="auto">
              <a:spcAft>
                <a:spcPts val="0"/>
              </a:spcAft>
              <a:buFont typeface="Arial"/>
              <a:buNone/>
              <a:defRPr/>
            </a:pPr>
            <a:endParaRPr lang="en-US" sz="2000" dirty="0">
              <a:solidFill>
                <a:srgbClr val="0000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smtClean="0">
                <a:solidFill>
                  <a:srgbClr val="0000FF"/>
                </a:solidFill>
                <a:latin typeface="Apple Casual"/>
                <a:ea typeface="Apple Casual"/>
                <a:cs typeface="Apple Casual"/>
              </a:rPr>
              <a:t>What I’ve learned</a:t>
            </a:r>
          </a:p>
        </p:txBody>
      </p:sp>
      <p:sp>
        <p:nvSpPr>
          <p:cNvPr id="3" name="Content Placeholder 2"/>
          <p:cNvSpPr>
            <a:spLocks noGrp="1"/>
          </p:cNvSpPr>
          <p:nvPr>
            <p:ph idx="1"/>
          </p:nvPr>
        </p:nvSpPr>
        <p:spPr>
          <a:xfrm>
            <a:off x="457200" y="1176338"/>
            <a:ext cx="8229600" cy="4816475"/>
          </a:xfrm>
        </p:spPr>
        <p:txBody>
          <a:bodyPr rtlCol="0">
            <a:normAutofit fontScale="92500" lnSpcReduction="10000"/>
          </a:bodyPr>
          <a:lstStyle/>
          <a:p>
            <a:pPr fontAlgn="auto">
              <a:spcAft>
                <a:spcPts val="0"/>
              </a:spcAft>
              <a:buFont typeface="Arial"/>
              <a:buChar char="•"/>
              <a:defRPr/>
            </a:pPr>
            <a:r>
              <a:rPr lang="en-US" sz="2000" dirty="0" smtClean="0"/>
              <a:t>Build your network </a:t>
            </a:r>
            <a:r>
              <a:rPr lang="en-US" sz="2000" dirty="0" smtClean="0">
                <a:solidFill>
                  <a:srgbClr val="FF0000"/>
                </a:solidFill>
              </a:rPr>
              <a:t>– Knowing the right person can make all the difference.</a:t>
            </a:r>
          </a:p>
          <a:p>
            <a:pPr fontAlgn="auto">
              <a:spcAft>
                <a:spcPts val="0"/>
              </a:spcAft>
              <a:buFont typeface="Arial"/>
              <a:buChar char="•"/>
              <a:defRPr/>
            </a:pPr>
            <a:r>
              <a:rPr lang="en-US" sz="2000" dirty="0" smtClean="0"/>
              <a:t>Always treat others with tact, respect, and assume positive intent</a:t>
            </a:r>
            <a:r>
              <a:rPr lang="en-US" sz="2000" dirty="0" smtClean="0">
                <a:solidFill>
                  <a:srgbClr val="FF0000"/>
                </a:solidFill>
              </a:rPr>
              <a:t> -  Always act like a true professional</a:t>
            </a:r>
          </a:p>
          <a:p>
            <a:pPr fontAlgn="auto">
              <a:spcAft>
                <a:spcPts val="0"/>
              </a:spcAft>
              <a:buFont typeface="Arial"/>
              <a:buChar char="•"/>
              <a:defRPr/>
            </a:pPr>
            <a:r>
              <a:rPr lang="en-US" sz="2000" dirty="0" smtClean="0"/>
              <a:t>Learn something new everyday – </a:t>
            </a:r>
            <a:r>
              <a:rPr lang="en-US" sz="2000" dirty="0" smtClean="0">
                <a:solidFill>
                  <a:srgbClr val="FF0000"/>
                </a:solidFill>
              </a:rPr>
              <a:t>Flexibility and positivity are keys to succes</a:t>
            </a:r>
            <a:r>
              <a:rPr lang="en-US" sz="2000" dirty="0" smtClean="0">
                <a:solidFill>
                  <a:srgbClr val="FF6600"/>
                </a:solidFill>
              </a:rPr>
              <a:t>s</a:t>
            </a:r>
          </a:p>
          <a:p>
            <a:pPr fontAlgn="auto">
              <a:spcAft>
                <a:spcPts val="0"/>
              </a:spcAft>
              <a:buFont typeface="Arial"/>
              <a:buChar char="•"/>
              <a:defRPr/>
            </a:pPr>
            <a:r>
              <a:rPr lang="en-US" sz="2000" dirty="0" smtClean="0"/>
              <a:t>Never be afraid to say “I don’t know”. Never be afraid to ask questions or ask someone to teach what they know – </a:t>
            </a:r>
            <a:r>
              <a:rPr lang="en-US" sz="2000" dirty="0" smtClean="0">
                <a:solidFill>
                  <a:srgbClr val="FF0000"/>
                </a:solidFill>
              </a:rPr>
              <a:t>There is ALWAYS someone smarter than you out there.</a:t>
            </a:r>
            <a:endParaRPr lang="en-US" sz="2000" dirty="0" smtClean="0"/>
          </a:p>
          <a:p>
            <a:pPr fontAlgn="auto">
              <a:spcAft>
                <a:spcPts val="0"/>
              </a:spcAft>
              <a:buFont typeface="Arial"/>
              <a:buChar char="•"/>
              <a:defRPr/>
            </a:pPr>
            <a:r>
              <a:rPr lang="en-US" sz="2000" dirty="0" smtClean="0"/>
              <a:t>You’ll do/learn more over lunch or coffee than you ever thought possible</a:t>
            </a:r>
          </a:p>
          <a:p>
            <a:pPr fontAlgn="auto">
              <a:spcAft>
                <a:spcPts val="0"/>
              </a:spcAft>
              <a:buFont typeface="Arial"/>
              <a:buChar char="•"/>
              <a:defRPr/>
            </a:pPr>
            <a:r>
              <a:rPr lang="en-US" sz="2000" dirty="0" smtClean="0"/>
              <a:t>Sometimes having broad knowledge is just as good as deep – </a:t>
            </a:r>
            <a:r>
              <a:rPr lang="en-US" sz="2000" dirty="0" smtClean="0">
                <a:solidFill>
                  <a:srgbClr val="FF0000"/>
                </a:solidFill>
              </a:rPr>
              <a:t>Have a skill your best at, but don’t close yourself off to everything else.</a:t>
            </a:r>
          </a:p>
          <a:p>
            <a:pPr fontAlgn="auto">
              <a:spcAft>
                <a:spcPts val="0"/>
              </a:spcAft>
              <a:buFont typeface="Arial"/>
              <a:buChar char="•"/>
              <a:defRPr/>
            </a:pPr>
            <a:r>
              <a:rPr lang="en-US" sz="2000" dirty="0" smtClean="0"/>
              <a:t>Know your customer and always inspect the expectation – </a:t>
            </a:r>
            <a:r>
              <a:rPr lang="en-US" sz="2000" dirty="0" smtClean="0">
                <a:solidFill>
                  <a:srgbClr val="FF0000"/>
                </a:solidFill>
              </a:rPr>
              <a:t>Your customer pays your salary.</a:t>
            </a:r>
          </a:p>
          <a:p>
            <a:pPr fontAlgn="auto">
              <a:spcAft>
                <a:spcPts val="0"/>
              </a:spcAft>
              <a:buFont typeface="Arial"/>
              <a:buChar char="•"/>
              <a:defRPr/>
            </a:pPr>
            <a:r>
              <a:rPr lang="en-US" sz="2000" dirty="0" smtClean="0"/>
              <a:t>Always understand the value-proposition to the business – </a:t>
            </a:r>
            <a:r>
              <a:rPr lang="en-US" sz="2000" dirty="0" smtClean="0">
                <a:solidFill>
                  <a:srgbClr val="FF0000"/>
                </a:solidFill>
              </a:rPr>
              <a:t>Work must be more than “cool”, it HAS TO bring value to your client</a:t>
            </a:r>
          </a:p>
          <a:p>
            <a:pPr fontAlgn="auto">
              <a:spcAft>
                <a:spcPts val="0"/>
              </a:spcAft>
              <a:buFont typeface="Arial"/>
              <a:buChar char="•"/>
              <a:defRPr/>
            </a:pPr>
            <a:r>
              <a:rPr lang="en-US" sz="2000" dirty="0" smtClean="0"/>
              <a:t>Be your brand</a:t>
            </a:r>
          </a:p>
          <a:p>
            <a:pPr fontAlgn="auto">
              <a:spcAft>
                <a:spcPts val="0"/>
              </a:spcAft>
              <a:buFont typeface="Arial"/>
              <a:buChar char="•"/>
              <a:defRPr/>
            </a:pPr>
            <a:r>
              <a:rPr lang="en-US" sz="2000" dirty="0" smtClean="0"/>
              <a:t>Always have fun and love what you do; love your work</a:t>
            </a:r>
            <a:endParaRPr lang="en-US" sz="2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1729</TotalTime>
  <Words>826</Words>
  <Application>Microsoft Macintosh PowerPoint</Application>
  <PresentationFormat>On-screen Show (4:3)</PresentationFormat>
  <Paragraphs>69</Paragraphs>
  <Slides>10</Slides>
  <Notes>0</Notes>
  <HiddenSlides>0</HiddenSlides>
  <MMClips>0</MMClips>
  <ScaleCrop>false</ScaleCrop>
  <HeadingPairs>
    <vt:vector size="6" baseType="variant">
      <vt:variant>
        <vt:lpstr>Fonts Used</vt:lpstr>
      </vt:variant>
      <vt:variant>
        <vt:i4>3</vt:i4>
      </vt:variant>
      <vt:variant>
        <vt:lpstr>Design Template</vt:lpstr>
      </vt:variant>
      <vt:variant>
        <vt:i4>1</vt:i4>
      </vt:variant>
      <vt:variant>
        <vt:lpstr>Slide Titles</vt:lpstr>
      </vt:variant>
      <vt:variant>
        <vt:i4>10</vt:i4>
      </vt:variant>
    </vt:vector>
  </HeadingPairs>
  <TitlesOfParts>
    <vt:vector size="14" baseType="lpstr">
      <vt:lpstr>Calibri</vt:lpstr>
      <vt:lpstr>Arial</vt:lpstr>
      <vt:lpstr>Apple Casual</vt:lpstr>
      <vt:lpstr>Office Theme</vt:lpstr>
      <vt:lpstr>Information Security Professionals </vt:lpstr>
      <vt:lpstr>Who is This Guy?</vt:lpstr>
      <vt:lpstr>Notable accomplishments </vt:lpstr>
      <vt:lpstr>Slide 4</vt:lpstr>
      <vt:lpstr>What is Information Security and why do we need it?</vt:lpstr>
      <vt:lpstr>Why does security matter?</vt:lpstr>
      <vt:lpstr>Slide 7</vt:lpstr>
      <vt:lpstr>Industry Trends</vt:lpstr>
      <vt:lpstr>What I’ve learned</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of Information Technology Professionals Chat</dc:title>
  <dc:creator>C Rob</dc:creator>
  <cp:lastModifiedBy>crr</cp:lastModifiedBy>
  <cp:revision>17</cp:revision>
  <dcterms:created xsi:type="dcterms:W3CDTF">2012-01-04T00:26:20Z</dcterms:created>
  <dcterms:modified xsi:type="dcterms:W3CDTF">2013-02-01T17:53:45Z</dcterms:modified>
</cp:coreProperties>
</file>