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30"/>
  </p:notesMasterIdLst>
  <p:sldIdLst>
    <p:sldId id="259" r:id="rId2"/>
    <p:sldId id="284" r:id="rId3"/>
    <p:sldId id="257" r:id="rId4"/>
    <p:sldId id="258"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210D6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4312" autoAdjust="0"/>
  </p:normalViewPr>
  <p:slideViewPr>
    <p:cSldViewPr>
      <p:cViewPr varScale="1">
        <p:scale>
          <a:sx n="54" d="100"/>
          <a:sy n="54" d="100"/>
        </p:scale>
        <p:origin x="-828"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F82FD800-8486-4D6D-8DEE-9B3DD9889CF2}" type="datetimeFigureOut">
              <a:rPr lang="en-US"/>
              <a:pPr>
                <a:defRPr/>
              </a:pPr>
              <a:t>10/19/2015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9D2BCEE8-1807-4AA5-A37B-7462A3D8A462}" type="slidenum">
              <a:rPr lang="en-US"/>
              <a:pPr>
                <a:defRPr/>
              </a:pPr>
              <a:t>‹#›</a:t>
            </a:fld>
            <a:endParaRPr lang="en-US"/>
          </a:p>
        </p:txBody>
      </p:sp>
    </p:spTree>
    <p:extLst>
      <p:ext uri="{BB962C8B-B14F-4D97-AF65-F5344CB8AC3E}">
        <p14:creationId xmlns:p14="http://schemas.microsoft.com/office/powerpoint/2010/main" val="226923897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r>
              <a:rPr lang="en-US" altLang="en-US" dirty="0" smtClean="0"/>
              <a:t>Created by Educational Technology Network. www.edtechnetwork.com 2009</a:t>
            </a:r>
          </a:p>
        </p:txBody>
      </p:sp>
      <p:sp>
        <p:nvSpPr>
          <p:cNvPr id="3174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1B07A3C-1BD4-46A5-8C23-D445F5A2D04F}" type="slidenum">
              <a:rPr lang="en-US" smtClean="0"/>
              <a:pPr fontAlgn="base">
                <a:spcBef>
                  <a:spcPct val="0"/>
                </a:spcBef>
                <a:spcAft>
                  <a:spcPct val="0"/>
                </a:spcAft>
                <a:defRPr/>
              </a:pPr>
              <a:t>1</a:t>
            </a:fld>
            <a:endParaRPr lang="en-US"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993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dirty="0" smtClean="0"/>
              <a:t>Threat</a:t>
            </a:r>
            <a:r>
              <a:rPr lang="en-US" altLang="en-US" baseline="0" dirty="0" smtClean="0"/>
              <a:t> modeling is a process used to identify and document all of the threats to a system.  Part of the description will include the mitigating actions that resolve exposure.  </a:t>
            </a:r>
          </a:p>
          <a:p>
            <a:pPr eaLnBrk="1" hangingPunct="1">
              <a:spcBef>
                <a:spcPct val="0"/>
              </a:spcBef>
            </a:pPr>
            <a:endParaRPr lang="en-US" altLang="en-US" baseline="0" dirty="0" smtClean="0"/>
          </a:p>
          <a:p>
            <a:pPr eaLnBrk="1" hangingPunct="1">
              <a:spcBef>
                <a:spcPct val="0"/>
              </a:spcBef>
            </a:pPr>
            <a:r>
              <a:rPr lang="en-US" altLang="en-US" baseline="0" dirty="0" smtClean="0"/>
              <a:t>Performing threat modeling from the beginning of the development process helps highlight the issues that need to be resolved early in the process, when it is easier to resolve them.</a:t>
            </a:r>
          </a:p>
          <a:p>
            <a:pPr eaLnBrk="1" hangingPunct="1">
              <a:spcBef>
                <a:spcPct val="0"/>
              </a:spcBef>
            </a:pPr>
            <a:endParaRPr lang="en-US" altLang="en-US" baseline="0" dirty="0" smtClean="0"/>
          </a:p>
          <a:p>
            <a:pPr eaLnBrk="1" hangingPunct="1">
              <a:spcBef>
                <a:spcPct val="0"/>
              </a:spcBef>
            </a:pPr>
            <a:r>
              <a:rPr lang="en-US" altLang="en-US" baseline="0" dirty="0" smtClean="0"/>
              <a:t>Threat modeling is an </a:t>
            </a:r>
            <a:r>
              <a:rPr lang="en-US" altLang="en-US" baseline="0" dirty="0" err="1" smtClean="0"/>
              <a:t>entier</a:t>
            </a:r>
            <a:r>
              <a:rPr lang="en-US" altLang="en-US" baseline="0" dirty="0" smtClean="0"/>
              <a:t> team effort, with everyone having a role in the complete documentation of the threats and issues associated with the software.</a:t>
            </a:r>
            <a:endParaRPr lang="en-US" altLang="en-US" dirty="0" smtClean="0"/>
          </a:p>
          <a:p>
            <a:pPr eaLnBrk="1" hangingPunct="1">
              <a:spcBef>
                <a:spcPct val="0"/>
              </a:spcBef>
            </a:pPr>
            <a:endParaRPr lang="en-US" altLang="en-US" dirty="0" smtClean="0"/>
          </a:p>
        </p:txBody>
      </p:sp>
      <p:sp>
        <p:nvSpPr>
          <p:cNvPr id="4096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AD92A1E-4B69-4DBF-B63D-44717151FA00}" type="slidenum">
              <a:rPr lang="en-US" smtClean="0"/>
              <a:pPr fontAlgn="base">
                <a:spcBef>
                  <a:spcPct val="0"/>
                </a:spcBef>
                <a:spcAft>
                  <a:spcPct val="0"/>
                </a:spcAft>
                <a:defRPr/>
              </a:pPr>
              <a:t>11</a:t>
            </a:fld>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dirty="0" smtClean="0"/>
              <a:t>The objective</a:t>
            </a:r>
            <a:r>
              <a:rPr lang="en-US" altLang="en-US" baseline="0" dirty="0" smtClean="0"/>
              <a:t> of RIA is to create an application with the characteristics of a desktop application, but is delivered across the internet.</a:t>
            </a:r>
          </a:p>
          <a:p>
            <a:pPr eaLnBrk="1" hangingPunct="1">
              <a:spcBef>
                <a:spcPct val="0"/>
              </a:spcBef>
            </a:pPr>
            <a:endParaRPr lang="en-US" altLang="en-US" baseline="0" dirty="0" smtClean="0"/>
          </a:p>
          <a:p>
            <a:pPr eaLnBrk="1" hangingPunct="1">
              <a:spcBef>
                <a:spcPct val="0"/>
              </a:spcBef>
            </a:pPr>
            <a:r>
              <a:rPr lang="en-US" altLang="en-US" baseline="0" dirty="0" smtClean="0"/>
              <a:t>RIAs are created using a variety of frameworks, including Adobe Flash, Java, and Microsoft Silverlight.  With the introduction of HTML5, the future appears to be one dominated by HTML5/JavaScript-based RIAs.  </a:t>
            </a:r>
          </a:p>
          <a:p>
            <a:pPr eaLnBrk="1" hangingPunct="1">
              <a:spcBef>
                <a:spcPct val="0"/>
              </a:spcBef>
            </a:pPr>
            <a:endParaRPr lang="en-US" altLang="en-US" baseline="0" dirty="0" smtClean="0"/>
          </a:p>
          <a:p>
            <a:pPr eaLnBrk="1" hangingPunct="1">
              <a:spcBef>
                <a:spcPct val="0"/>
              </a:spcBef>
            </a:pPr>
            <a:r>
              <a:rPr lang="en-US" altLang="en-US" baseline="0" dirty="0" smtClean="0"/>
              <a:t>Just because the RIA does the majority of the processing on a server or back-end platform, however, does not mean that security can be ignored.  In fact, the opposite is true.  Client-side exploits and remote code execution-type attacks can exploit the architecture of an RIA.</a:t>
            </a:r>
            <a:endParaRPr lang="en-US" altLang="en-US" dirty="0" smtClean="0"/>
          </a:p>
        </p:txBody>
      </p:sp>
      <p:sp>
        <p:nvSpPr>
          <p:cNvPr id="4198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2923C83-735C-4D82-8611-18DB36F5D056}" type="slidenum">
              <a:rPr lang="en-US" smtClean="0"/>
              <a:pPr fontAlgn="base">
                <a:spcBef>
                  <a:spcPct val="0"/>
                </a:spcBef>
                <a:spcAft>
                  <a:spcPct val="0"/>
                </a:spcAft>
                <a:defRPr/>
              </a:pPr>
              <a:t>12</a:t>
            </a:fld>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98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dirty="0" smtClean="0"/>
              <a:t>Unmanaged code is executed directly on the target operating system.  Unmanaged code is always compile to a specific target</a:t>
            </a:r>
            <a:r>
              <a:rPr lang="en-US" altLang="en-US" baseline="0" dirty="0" smtClean="0"/>
              <a:t> system.  </a:t>
            </a:r>
          </a:p>
          <a:p>
            <a:pPr eaLnBrk="1" hangingPunct="1">
              <a:spcBef>
                <a:spcPct val="0"/>
              </a:spcBef>
            </a:pPr>
            <a:endParaRPr lang="en-US" altLang="en-US" baseline="0" dirty="0" smtClean="0"/>
          </a:p>
          <a:p>
            <a:pPr eaLnBrk="1" hangingPunct="1">
              <a:spcBef>
                <a:spcPct val="0"/>
              </a:spcBef>
            </a:pPr>
            <a:r>
              <a:rPr lang="en-US" altLang="en-US" baseline="0" dirty="0" smtClean="0"/>
              <a:t>In unmanaged code, memory allocation, type safety, garbage collection, etc., need to be taken care of by the developer.  This makes unmanaged code prone to memory leaks like buffer over-runs and pointer overrides and increases the risk.</a:t>
            </a:r>
            <a:endParaRPr lang="en-US" altLang="en-US" dirty="0" smtClean="0"/>
          </a:p>
        </p:txBody>
      </p:sp>
      <p:sp>
        <p:nvSpPr>
          <p:cNvPr id="4301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09E3C47-87A7-4EBC-8CE1-7D5DD80B21C0}" type="slidenum">
              <a:rPr lang="en-US" smtClean="0"/>
              <a:pPr fontAlgn="base">
                <a:spcBef>
                  <a:spcPct val="0"/>
                </a:spcBef>
                <a:spcAft>
                  <a:spcPct val="0"/>
                </a:spcAft>
                <a:defRPr/>
              </a:pPr>
              <a:t>13</a:t>
            </a:fld>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301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dirty="0" smtClean="0"/>
              <a:t>Databases</a:t>
            </a:r>
            <a:r>
              <a:rPr lang="en-US" altLang="en-US" baseline="0" dirty="0" smtClean="0"/>
              <a:t> are one of the primary methods used to store data, especially large quantities of user data.  Access to and manipulation of the data is done using Structured Query Language (SQL) statements.</a:t>
            </a:r>
          </a:p>
          <a:p>
            <a:pPr eaLnBrk="1" hangingPunct="1">
              <a:spcBef>
                <a:spcPct val="0"/>
              </a:spcBef>
            </a:pPr>
            <a:endParaRPr lang="en-US" altLang="en-US" baseline="0" dirty="0" smtClean="0"/>
          </a:p>
          <a:p>
            <a:pPr eaLnBrk="1" hangingPunct="1">
              <a:spcBef>
                <a:spcPct val="0"/>
              </a:spcBef>
            </a:pPr>
            <a:r>
              <a:rPr lang="en-US" altLang="en-US" baseline="0" dirty="0" smtClean="0"/>
              <a:t>The best method to avoid SQL injection is to design database SQL access in a manner that does not allow the SQL statements to be manipulated by users.  The safest method is to use stored procedures for all access, with user input being in the form of variables to the stored procedure.  The stored procedure can validate the input and ensure that the SQL statements are not manipulated.  Another method is to use parameterized queries.</a:t>
            </a:r>
          </a:p>
          <a:p>
            <a:pPr eaLnBrk="1" hangingPunct="1">
              <a:spcBef>
                <a:spcPct val="0"/>
              </a:spcBef>
            </a:pPr>
            <a:endParaRPr lang="en-US" altLang="en-US" baseline="0" dirty="0" smtClean="0"/>
          </a:p>
          <a:p>
            <a:pPr eaLnBrk="1" hangingPunct="1">
              <a:spcBef>
                <a:spcPct val="0"/>
              </a:spcBef>
            </a:pPr>
            <a:r>
              <a:rPr lang="en-US" altLang="en-US" baseline="0" dirty="0" smtClean="0"/>
              <a:t>The primary mitigation for SQL injection is developer awareness.  SQL injection vulnerabilities can be designed out of a project, and where exposure is unavoidable, input validation can greatly mitigate the issue.  SQL injection can be easily tested for and caught as part of a normal test cycle.  Failure to catch inputs susceptible to SQL injection is a testing failure.  As with all known common attack vectors, SQL injection should be included in test plans.</a:t>
            </a:r>
            <a:endParaRPr lang="en-US" altLang="en-US" dirty="0" smtClean="0"/>
          </a:p>
        </p:txBody>
      </p:sp>
      <p:sp>
        <p:nvSpPr>
          <p:cNvPr id="4403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7FFC03E3-62DF-4F70-8622-E1F9B8C0D0C1}" type="slidenum">
              <a:rPr lang="en-US" smtClean="0"/>
              <a:pPr fontAlgn="base">
                <a:spcBef>
                  <a:spcPct val="0"/>
                </a:spcBef>
                <a:spcAft>
                  <a:spcPct val="0"/>
                </a:spcAft>
                <a:defRPr/>
              </a:pPr>
              <a:t>14</a:t>
            </a:fld>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dirty="0" smtClean="0"/>
              <a:t>As hash values</a:t>
            </a:r>
            <a:r>
              <a:rPr lang="en-US" altLang="en-US" baseline="0" dirty="0" smtClean="0"/>
              <a:t> are impossible to reverse, the only solution is to try all possible inputs and look for a matching hash value.  This worked well until the creation of rainbow tables.  Rainbow tables exist for all possible combinations of passwords up to 14 characters, making the hash value a simple lookup field to get the original password from the table.</a:t>
            </a:r>
          </a:p>
          <a:p>
            <a:pPr eaLnBrk="1" hangingPunct="1">
              <a:spcBef>
                <a:spcPct val="0"/>
              </a:spcBef>
            </a:pPr>
            <a:endParaRPr lang="en-US" altLang="en-US" baseline="0" dirty="0" smtClean="0"/>
          </a:p>
          <a:p>
            <a:pPr eaLnBrk="1" hangingPunct="1">
              <a:spcBef>
                <a:spcPct val="0"/>
              </a:spcBef>
            </a:pPr>
            <a:r>
              <a:rPr lang="en-US" altLang="en-US" baseline="0" dirty="0" smtClean="0"/>
              <a:t>If two items have the same hash, the inputs are considered to be identical.  By increasing the length of the input with a salt value, you solve rainbow table lookups.  By making part of the salt specific to USERID, you solve the issue of identical passwords being shown by identical hash values.</a:t>
            </a:r>
            <a:endParaRPr lang="en-US" altLang="en-US" dirty="0" smtClean="0"/>
          </a:p>
        </p:txBody>
      </p:sp>
      <p:sp>
        <p:nvSpPr>
          <p:cNvPr id="4506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E5F6017-ADBD-46C7-9985-24F8CBB4C235}" type="slidenum">
              <a:rPr lang="en-US" smtClean="0"/>
              <a:pPr fontAlgn="base">
                <a:spcBef>
                  <a:spcPct val="0"/>
                </a:spcBef>
                <a:spcAft>
                  <a:spcPct val="0"/>
                </a:spcAft>
                <a:defRPr/>
              </a:pPr>
              <a:t>15</a:t>
            </a:fld>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5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dirty="0" smtClean="0"/>
              <a:t>Static analysis</a:t>
            </a:r>
            <a:r>
              <a:rPr lang="en-US" altLang="en-US" baseline="0" dirty="0" smtClean="0"/>
              <a:t> involves examination of the code without execution.  Dynamic analysis involves the execution of the code as part of the testing.  Both static and dynamic analyses are typically done with tools.</a:t>
            </a:r>
          </a:p>
          <a:p>
            <a:pPr eaLnBrk="1" hangingPunct="1">
              <a:spcBef>
                <a:spcPct val="0"/>
              </a:spcBef>
            </a:pPr>
            <a:endParaRPr lang="en-US" altLang="en-US" baseline="0" dirty="0" smtClean="0"/>
          </a:p>
          <a:p>
            <a:pPr eaLnBrk="1" hangingPunct="1">
              <a:spcBef>
                <a:spcPct val="0"/>
              </a:spcBef>
            </a:pPr>
            <a:r>
              <a:rPr lang="en-US" altLang="en-US" baseline="0" dirty="0" smtClean="0"/>
              <a:t>Code analysis can be performed at virtually any level of development, from unit level to subsystem to system to complete application.  The higher the level, the greater the test space and more complex the analysis.  </a:t>
            </a:r>
          </a:p>
          <a:p>
            <a:pPr eaLnBrk="1" hangingPunct="1">
              <a:spcBef>
                <a:spcPct val="0"/>
              </a:spcBef>
            </a:pPr>
            <a:endParaRPr lang="en-US" altLang="en-US" baseline="0" dirty="0" smtClean="0"/>
          </a:p>
          <a:p>
            <a:pPr eaLnBrk="1" hangingPunct="1">
              <a:spcBef>
                <a:spcPct val="0"/>
              </a:spcBef>
            </a:pPr>
            <a:r>
              <a:rPr lang="en-US" altLang="en-US" baseline="0" dirty="0" smtClean="0"/>
              <a:t>Code analysis should be done at every level of development, because the sooner that weaknesses and vulnerabilities are discovered, the easier they are to fix.  Issues found in design are cheaper to fix than those found in coding, which are cheaper than those found in final testing, and all of these are cheaper than fixing errors once the software has been deployed.</a:t>
            </a:r>
            <a:endParaRPr lang="en-US" altLang="en-US" dirty="0" smtClean="0"/>
          </a:p>
        </p:txBody>
      </p:sp>
      <p:sp>
        <p:nvSpPr>
          <p:cNvPr id="4608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21373B1-F12B-46E8-9CD8-FC09A7A45A5D}" type="slidenum">
              <a:rPr lang="en-US" smtClean="0"/>
              <a:pPr fontAlgn="base">
                <a:spcBef>
                  <a:spcPct val="0"/>
                </a:spcBef>
                <a:spcAft>
                  <a:spcPct val="0"/>
                </a:spcAft>
                <a:defRPr/>
              </a:pPr>
              <a:t>16</a:t>
            </a:fld>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608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dirty="0" smtClean="0"/>
              <a:t>Security can be instantiated in two different ways in code:  in the container itself or in the content of the container.</a:t>
            </a:r>
          </a:p>
          <a:p>
            <a:pPr eaLnBrk="1" hangingPunct="1">
              <a:spcBef>
                <a:spcPct val="0"/>
              </a:spcBef>
            </a:pPr>
            <a:endParaRPr lang="en-US" altLang="en-US" dirty="0" smtClean="0"/>
          </a:p>
          <a:p>
            <a:pPr eaLnBrk="1" hangingPunct="1">
              <a:spcBef>
                <a:spcPct val="0"/>
              </a:spcBef>
            </a:pPr>
            <a:r>
              <a:rPr lang="en-US" altLang="en-US" dirty="0" smtClean="0"/>
              <a:t>Thus declarative</a:t>
            </a:r>
            <a:r>
              <a:rPr lang="en-US" altLang="en-US" baseline="0" dirty="0" smtClean="0"/>
              <a:t> security refers to defining security relations with respect to the container.  Using a container-based approach to instantiating security creates a solution that is more flexible, with security rules that are configured as part of the deployment and not the code itself.  Security is managed by the operational personnel, not the development team.</a:t>
            </a:r>
          </a:p>
          <a:p>
            <a:pPr eaLnBrk="1" hangingPunct="1">
              <a:spcBef>
                <a:spcPct val="0"/>
              </a:spcBef>
            </a:pPr>
            <a:endParaRPr lang="en-US" altLang="en-US" baseline="0" dirty="0" smtClean="0"/>
          </a:p>
          <a:p>
            <a:pPr eaLnBrk="1" hangingPunct="1">
              <a:spcBef>
                <a:spcPct val="0"/>
              </a:spcBef>
            </a:pPr>
            <a:r>
              <a:rPr lang="en-US" altLang="en-US" baseline="0" dirty="0" smtClean="0"/>
              <a:t>Imperative programming, also called programmatic security, is the opposite case, where the security implementation is embedded into the code itself.  This can enable a much greater granularity in the approach to security.  This type of fine-grained security, under programmatic control, can be used to enforce complex business rules that would not be possible under an all-or-nothing container-based approach.  This is an advantage for specific conditions, but it tends to make code less portable or reusable because of the specific business logic that is built into the program.</a:t>
            </a:r>
            <a:endParaRPr lang="en-US" altLang="en-US" dirty="0" smtClean="0"/>
          </a:p>
        </p:txBody>
      </p:sp>
      <p:sp>
        <p:nvSpPr>
          <p:cNvPr id="4710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A4C4BC85-814F-46DD-937C-4054CC1A58B5}" type="slidenum">
              <a:rPr lang="en-US" smtClean="0"/>
              <a:pPr fontAlgn="base">
                <a:spcBef>
                  <a:spcPct val="0"/>
                </a:spcBef>
                <a:spcAft>
                  <a:spcPct val="0"/>
                </a:spcAft>
                <a:defRPr/>
              </a:pPr>
              <a:t>17</a:t>
            </a:fld>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710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dirty="0" smtClean="0"/>
              <a:t>Type safety can be enforced either statically at compile time or dynamically at runtime to prevent errors.  Type safety</a:t>
            </a:r>
            <a:r>
              <a:rPr lang="en-US" altLang="en-US" baseline="0" dirty="0" smtClean="0"/>
              <a:t> is linked to memory safety.  Type-safe code will not inadvertently access arbitrary locations of memory outside the expected memory range.</a:t>
            </a:r>
          </a:p>
          <a:p>
            <a:pPr eaLnBrk="1" hangingPunct="1">
              <a:spcBef>
                <a:spcPct val="0"/>
              </a:spcBef>
            </a:pPr>
            <a:endParaRPr lang="en-US" altLang="en-US" baseline="0" dirty="0" smtClean="0"/>
          </a:p>
          <a:p>
            <a:pPr eaLnBrk="1" hangingPunct="1">
              <a:spcBef>
                <a:spcPct val="0"/>
              </a:spcBef>
            </a:pPr>
            <a:r>
              <a:rPr lang="en-US" altLang="en-US" baseline="0" dirty="0" smtClean="0"/>
              <a:t>Type safety defines all variables, and this typing defines the memory lengths.</a:t>
            </a:r>
            <a:endParaRPr lang="en-US" altLang="en-US" dirty="0" smtClean="0"/>
          </a:p>
        </p:txBody>
      </p:sp>
      <p:sp>
        <p:nvSpPr>
          <p:cNvPr id="4813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BE5EBAF-F6C9-40A7-96A7-2B3A38433705}" type="slidenum">
              <a:rPr lang="en-US" smtClean="0"/>
              <a:pPr fontAlgn="base">
                <a:spcBef>
                  <a:spcPct val="0"/>
                </a:spcBef>
                <a:spcAft>
                  <a:spcPct val="0"/>
                </a:spcAft>
                <a:defRPr/>
              </a:pPr>
              <a:t>18</a:t>
            </a:fld>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dirty="0" smtClean="0"/>
              <a:t>This is common</a:t>
            </a:r>
            <a:r>
              <a:rPr lang="en-US" altLang="en-US" baseline="0" dirty="0" smtClean="0"/>
              <a:t> in more advanced system-level tests, such as penetration testing.  The lack of knowledge of the specific implementation is not as important as one may think at times, for the attacker still has the same knowledge that an end user would possess, so they know what inputs are requested.  Using their knowledge of how things work and what patterns of vulnerabilities are likely to exist, an attacker is not as blind in black-box testing as you might think.</a:t>
            </a:r>
          </a:p>
          <a:p>
            <a:pPr eaLnBrk="1" hangingPunct="1">
              <a:spcBef>
                <a:spcPct val="0"/>
              </a:spcBef>
            </a:pPr>
            <a:endParaRPr lang="en-US" altLang="en-US" baseline="0" dirty="0" smtClean="0"/>
          </a:p>
          <a:p>
            <a:pPr eaLnBrk="1" hangingPunct="1">
              <a:spcBef>
                <a:spcPct val="0"/>
              </a:spcBef>
            </a:pPr>
            <a:r>
              <a:rPr lang="en-US" altLang="en-US" baseline="0" dirty="0" smtClean="0"/>
              <a:t>Black-box testing focuses on the behavioral characteristics of the application.</a:t>
            </a:r>
            <a:endParaRPr lang="en-US" altLang="en-US" dirty="0" smtClean="0"/>
          </a:p>
        </p:txBody>
      </p:sp>
      <p:sp>
        <p:nvSpPr>
          <p:cNvPr id="4915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60BEB481-348C-45F4-A90A-1088CA1ECAE5}" type="slidenum">
              <a:rPr lang="en-US" smtClean="0"/>
              <a:pPr fontAlgn="base">
                <a:spcBef>
                  <a:spcPct val="0"/>
                </a:spcBef>
                <a:spcAft>
                  <a:spcPct val="0"/>
                </a:spcAft>
                <a:defRPr/>
              </a:pPr>
              <a:t>19</a:t>
            </a:fld>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915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dirty="0" smtClean="0"/>
              <a:t>This is</a:t>
            </a:r>
            <a:r>
              <a:rPr lang="en-US" altLang="en-US" baseline="0" dirty="0" smtClean="0"/>
              <a:t> the first level of testing and is essential to ensure that logic elements are correct and that the software under development meets the published requirements.</a:t>
            </a:r>
          </a:p>
          <a:p>
            <a:pPr eaLnBrk="1" hangingPunct="1">
              <a:spcBef>
                <a:spcPct val="0"/>
              </a:spcBef>
            </a:pPr>
            <a:endParaRPr lang="en-US" altLang="en-US" baseline="0" dirty="0" smtClean="0"/>
          </a:p>
          <a:p>
            <a:pPr eaLnBrk="1" hangingPunct="1">
              <a:spcBef>
                <a:spcPct val="0"/>
              </a:spcBef>
            </a:pPr>
            <a:r>
              <a:rPr lang="en-US" altLang="en-US" baseline="0" dirty="0" smtClean="0"/>
              <a:t>Unit testing is essential to the overall stability of the project, as each unit must stand on its own before being connected together.  At a minimum, unit testing will ensure functional logic, understandable code, and reasonable level of vulnerability control and mitigation.</a:t>
            </a:r>
            <a:endParaRPr lang="en-US" altLang="en-US" dirty="0" smtClean="0"/>
          </a:p>
        </p:txBody>
      </p:sp>
      <p:sp>
        <p:nvSpPr>
          <p:cNvPr id="5018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515010C-F07A-417B-BD17-D426F2ADC2B4}" type="slidenum">
              <a:rPr lang="en-US" smtClean="0"/>
              <a:pPr fontAlgn="base">
                <a:spcBef>
                  <a:spcPct val="0"/>
                </a:spcBef>
                <a:spcAft>
                  <a:spcPct val="0"/>
                </a:spcAft>
                <a:defRPr/>
              </a:pPr>
              <a:t>20</a:t>
            </a:fld>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dirty="0" smtClean="0"/>
          </a:p>
        </p:txBody>
      </p:sp>
      <p:sp>
        <p:nvSpPr>
          <p:cNvPr id="3277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FA50854-0570-4787-B295-630EECD6916C}" type="slidenum">
              <a:rPr lang="en-US" smtClean="0"/>
              <a:pPr fontAlgn="base">
                <a:spcBef>
                  <a:spcPct val="0"/>
                </a:spcBef>
                <a:spcAft>
                  <a:spcPct val="0"/>
                </a:spcAft>
                <a:defRPr/>
              </a:pPr>
              <a:t>3</a:t>
            </a:fld>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017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dirty="0" smtClean="0"/>
              <a:t>The</a:t>
            </a:r>
            <a:r>
              <a:rPr lang="en-US" altLang="en-US" baseline="0" dirty="0" smtClean="0"/>
              <a:t> bug bar needs to be defined at the beginning of the project as a fixed security requirement.  Doing this establishes an understanding of the appropriate level of risk with security issues and establishes a level of </a:t>
            </a:r>
            <a:r>
              <a:rPr lang="en-US" altLang="en-US" baseline="0" dirty="0" err="1" smtClean="0"/>
              <a:t>understanidng</a:t>
            </a:r>
            <a:r>
              <a:rPr lang="en-US" altLang="en-US" baseline="0" dirty="0" smtClean="0"/>
              <a:t> as to what must be remediated before release.</a:t>
            </a:r>
          </a:p>
          <a:p>
            <a:pPr eaLnBrk="1" hangingPunct="1">
              <a:spcBef>
                <a:spcPct val="0"/>
              </a:spcBef>
            </a:pPr>
            <a:endParaRPr lang="en-US" altLang="en-US" baseline="0" dirty="0" smtClean="0"/>
          </a:p>
          <a:p>
            <a:pPr eaLnBrk="1" hangingPunct="1">
              <a:spcBef>
                <a:spcPct val="0"/>
              </a:spcBef>
            </a:pPr>
            <a:r>
              <a:rPr lang="en-US" altLang="en-US" baseline="0" dirty="0" smtClean="0"/>
              <a:t>During the testing phase, it is important to hold true to this objective and not let the bar slip because of production pressures.</a:t>
            </a:r>
          </a:p>
          <a:p>
            <a:pPr eaLnBrk="1" hangingPunct="1">
              <a:spcBef>
                <a:spcPct val="0"/>
              </a:spcBef>
            </a:pPr>
            <a:endParaRPr lang="en-US" altLang="en-US" baseline="0" dirty="0" smtClean="0"/>
          </a:p>
          <a:p>
            <a:pPr eaLnBrk="1" hangingPunct="1">
              <a:spcBef>
                <a:spcPct val="0"/>
              </a:spcBef>
            </a:pPr>
            <a:r>
              <a:rPr lang="en-US" altLang="en-US" baseline="0" dirty="0" smtClean="0"/>
              <a:t>A detailed bug bar will list the types of errors that cannot go forward into production.  These could include bugs that permit access violations, elevation of privilege, denial of service, or information disclosure.  The specifics of what constitutes each level of bug criticality need to be defined by the security team in advance of the project so that the testing effort will have concrete guidance to work from when determining level of criticality and associate go/no-go status for remediation.</a:t>
            </a:r>
            <a:endParaRPr lang="en-US" altLang="en-US" dirty="0" smtClean="0"/>
          </a:p>
        </p:txBody>
      </p:sp>
      <p:sp>
        <p:nvSpPr>
          <p:cNvPr id="5120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599BA248-4FA8-4063-B9E1-CBBA8FC57BE2}" type="slidenum">
              <a:rPr lang="en-US" smtClean="0"/>
              <a:pPr fontAlgn="base">
                <a:spcBef>
                  <a:spcPct val="0"/>
                </a:spcBef>
                <a:spcAft>
                  <a:spcPct val="0"/>
                </a:spcAft>
                <a:defRPr/>
              </a:pPr>
              <a:t>21</a:t>
            </a:fld>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0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dirty="0" smtClean="0"/>
              <a:t>The</a:t>
            </a:r>
            <a:r>
              <a:rPr lang="en-US" altLang="en-US" baseline="0" dirty="0" smtClean="0"/>
              <a:t> basis for fuzzing a program is the application of large numbers of inputs to determine which ones cause faults and which ones might be vulnerable to exploitation.  Fuzz testing can be applied to anywhere data is exchanged to verify that input validation is being performed properly.</a:t>
            </a:r>
          </a:p>
          <a:p>
            <a:pPr eaLnBrk="1" hangingPunct="1">
              <a:spcBef>
                <a:spcPct val="0"/>
              </a:spcBef>
            </a:pPr>
            <a:endParaRPr lang="en-US" altLang="en-US" baseline="0" dirty="0" smtClean="0"/>
          </a:p>
          <a:p>
            <a:pPr eaLnBrk="1" hangingPunct="1">
              <a:spcBef>
                <a:spcPct val="0"/>
              </a:spcBef>
            </a:pPr>
            <a:r>
              <a:rPr lang="en-US" altLang="en-US" baseline="0" dirty="0" smtClean="0"/>
              <a:t>Network protocols can be fuzzed, file protocols can be fuzzed, web protocols can be fuzzed.</a:t>
            </a:r>
          </a:p>
          <a:p>
            <a:pPr eaLnBrk="1" hangingPunct="1">
              <a:spcBef>
                <a:spcPct val="0"/>
              </a:spcBef>
            </a:pPr>
            <a:endParaRPr lang="en-US" altLang="en-US" baseline="0" dirty="0" smtClean="0"/>
          </a:p>
          <a:p>
            <a:pPr eaLnBrk="1" hangingPunct="1">
              <a:spcBef>
                <a:spcPct val="0"/>
              </a:spcBef>
            </a:pPr>
            <a:r>
              <a:rPr lang="en-US" altLang="en-US" baseline="0" dirty="0" smtClean="0"/>
              <a:t>The vast majority of browser errors are found via fuzzing.</a:t>
            </a:r>
            <a:endParaRPr lang="en-US" altLang="en-US" dirty="0" smtClean="0"/>
          </a:p>
        </p:txBody>
      </p:sp>
      <p:sp>
        <p:nvSpPr>
          <p:cNvPr id="5222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421072D-B758-47B5-B62A-BDADEB26389C}" type="slidenum">
              <a:rPr lang="en-US" smtClean="0"/>
              <a:pPr fontAlgn="base">
                <a:spcBef>
                  <a:spcPct val="0"/>
                </a:spcBef>
                <a:spcAft>
                  <a:spcPct val="0"/>
                </a:spcAft>
                <a:defRPr/>
              </a:pPr>
              <a:t>22</a:t>
            </a:fld>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222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dirty="0" smtClean="0"/>
              <a:t>OSSTMM</a:t>
            </a:r>
            <a:r>
              <a:rPr lang="en-US" altLang="en-US" baseline="0" dirty="0" smtClean="0"/>
              <a:t> provides a scientific methodology for assessing operational security built upon analytical metrics.  It is broken into five sections:  Data networks, telecommunications, wireless, human, and physical security.</a:t>
            </a:r>
          </a:p>
          <a:p>
            <a:pPr eaLnBrk="1" hangingPunct="1">
              <a:spcBef>
                <a:spcPct val="0"/>
              </a:spcBef>
            </a:pPr>
            <a:endParaRPr lang="en-US" altLang="en-US" baseline="0" dirty="0" smtClean="0"/>
          </a:p>
          <a:p>
            <a:pPr eaLnBrk="1" hangingPunct="1">
              <a:spcBef>
                <a:spcPct val="0"/>
              </a:spcBef>
            </a:pPr>
            <a:r>
              <a:rPr lang="en-US" altLang="en-US" baseline="0" dirty="0" smtClean="0"/>
              <a:t>The purpose of the OSSTMM is to create a system that can accurately characterize the security of an operational system in a consistent and reliable fashion.</a:t>
            </a:r>
          </a:p>
          <a:p>
            <a:pPr eaLnBrk="1" hangingPunct="1">
              <a:spcBef>
                <a:spcPct val="0"/>
              </a:spcBef>
            </a:pPr>
            <a:endParaRPr lang="en-US" altLang="en-US" baseline="0" dirty="0" smtClean="0"/>
          </a:p>
          <a:p>
            <a:pPr eaLnBrk="1" hangingPunct="1">
              <a:spcBef>
                <a:spcPct val="0"/>
              </a:spcBef>
            </a:pPr>
            <a:endParaRPr lang="en-US" altLang="en-US" dirty="0" smtClean="0"/>
          </a:p>
        </p:txBody>
      </p:sp>
      <p:sp>
        <p:nvSpPr>
          <p:cNvPr id="5325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7881FED-59F1-4DEE-963E-FB3796415871}" type="slidenum">
              <a:rPr lang="en-US" smtClean="0"/>
              <a:pPr fontAlgn="base">
                <a:spcBef>
                  <a:spcPct val="0"/>
                </a:spcBef>
                <a:spcAft>
                  <a:spcPct val="0"/>
                </a:spcAft>
                <a:defRPr/>
              </a:pPr>
              <a:t>23</a:t>
            </a:fld>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325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dirty="0" smtClean="0"/>
              <a:t>Configuration</a:t>
            </a:r>
            <a:r>
              <a:rPr lang="en-US" altLang="en-US" baseline="0" dirty="0" smtClean="0"/>
              <a:t> management’s specific function is to exercise rational control over changes to software and related artifacts during development and after release.</a:t>
            </a:r>
          </a:p>
          <a:p>
            <a:pPr eaLnBrk="1" hangingPunct="1">
              <a:spcBef>
                <a:spcPct val="0"/>
              </a:spcBef>
            </a:pPr>
            <a:endParaRPr lang="en-US" altLang="en-US" baseline="0" dirty="0" smtClean="0"/>
          </a:p>
          <a:p>
            <a:pPr eaLnBrk="1" hangingPunct="1">
              <a:spcBef>
                <a:spcPct val="0"/>
              </a:spcBef>
            </a:pPr>
            <a:r>
              <a:rPr lang="en-US" altLang="en-US" baseline="0" dirty="0" smtClean="0"/>
              <a:t>In concept, configuration management refers to the “organization and maintenance of software objects”.  It’s main purpose is to try to control the changes that are made to the software.  This control is exercised in a manner intended to preserve the integrity of the system.</a:t>
            </a:r>
            <a:endParaRPr lang="en-US" altLang="en-US" dirty="0" smtClean="0"/>
          </a:p>
        </p:txBody>
      </p:sp>
      <p:sp>
        <p:nvSpPr>
          <p:cNvPr id="5427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C83BBD5-5797-473B-AD07-4CDD8AB6EB0D}" type="slidenum">
              <a:rPr lang="en-US" smtClean="0"/>
              <a:pPr fontAlgn="base">
                <a:spcBef>
                  <a:spcPct val="0"/>
                </a:spcBef>
                <a:spcAft>
                  <a:spcPct val="0"/>
                </a:spcAft>
                <a:defRPr/>
              </a:pPr>
              <a:t>24</a:t>
            </a:fld>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427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dirty="0" smtClean="0"/>
              <a:t>In practice, the release and delivery of software products and documentation  have to be formally controlled.</a:t>
            </a:r>
          </a:p>
          <a:p>
            <a:pPr eaLnBrk="1" hangingPunct="1">
              <a:spcBef>
                <a:spcPct val="0"/>
              </a:spcBef>
            </a:pPr>
            <a:endParaRPr lang="en-US" altLang="en-US" dirty="0" smtClean="0"/>
          </a:p>
          <a:p>
            <a:pPr eaLnBrk="1" hangingPunct="1">
              <a:spcBef>
                <a:spcPct val="0"/>
              </a:spcBef>
            </a:pPr>
            <a:r>
              <a:rPr lang="en-US" altLang="en-US" dirty="0" smtClean="0"/>
              <a:t>Release management</a:t>
            </a:r>
            <a:r>
              <a:rPr lang="en-US" altLang="en-US" baseline="0" dirty="0" smtClean="0"/>
              <a:t> is a control function that is designed to ensure the integrity of the baselines of a given product.</a:t>
            </a:r>
          </a:p>
          <a:p>
            <a:pPr eaLnBrk="1" hangingPunct="1">
              <a:spcBef>
                <a:spcPct val="0"/>
              </a:spcBef>
            </a:pPr>
            <a:endParaRPr lang="en-US" altLang="en-US" baseline="0" dirty="0" smtClean="0"/>
          </a:p>
          <a:p>
            <a:pPr eaLnBrk="1" hangingPunct="1">
              <a:spcBef>
                <a:spcPct val="0"/>
              </a:spcBef>
            </a:pPr>
            <a:r>
              <a:rPr lang="en-US" altLang="en-US" baseline="0" dirty="0" smtClean="0"/>
              <a:t>The term version control is commonly used in the security industry to refer to the process of labeling different releases of software such that the end user has the ability to determine which specific release they are using.  Version control is the means by which operations can manage their software deployments to specific configurations.</a:t>
            </a:r>
          </a:p>
          <a:p>
            <a:pPr eaLnBrk="1" hangingPunct="1">
              <a:spcBef>
                <a:spcPct val="0"/>
              </a:spcBef>
            </a:pPr>
            <a:endParaRPr lang="en-US" altLang="en-US" baseline="0" dirty="0" smtClean="0"/>
          </a:p>
          <a:p>
            <a:pPr eaLnBrk="1" hangingPunct="1">
              <a:spcBef>
                <a:spcPct val="0"/>
              </a:spcBef>
            </a:pPr>
            <a:endParaRPr lang="en-US" altLang="en-US" dirty="0" smtClean="0"/>
          </a:p>
        </p:txBody>
      </p:sp>
      <p:sp>
        <p:nvSpPr>
          <p:cNvPr id="5530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3ABDF7C-3202-4BF1-B60E-5DE9D9535A8C}" type="slidenum">
              <a:rPr lang="en-US" smtClean="0"/>
              <a:pPr fontAlgn="base">
                <a:spcBef>
                  <a:spcPct val="0"/>
                </a:spcBef>
                <a:spcAft>
                  <a:spcPct val="0"/>
                </a:spcAft>
                <a:defRPr/>
              </a:pPr>
              <a:t>25</a:t>
            </a:fld>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529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dirty="0" smtClean="0"/>
              <a:t>The application of the bootstrapping principle to the deployment of any product or process implies a set of operations that will both properly</a:t>
            </a:r>
            <a:r>
              <a:rPr lang="en-US" altLang="en-US" baseline="0" dirty="0" smtClean="0"/>
              <a:t> launch the function and ensure its continuing correctness.</a:t>
            </a:r>
          </a:p>
          <a:p>
            <a:pPr eaLnBrk="1" hangingPunct="1">
              <a:spcBef>
                <a:spcPct val="0"/>
              </a:spcBef>
            </a:pPr>
            <a:endParaRPr lang="en-US" altLang="en-US" baseline="0" dirty="0" smtClean="0"/>
          </a:p>
          <a:p>
            <a:pPr eaLnBrk="1" hangingPunct="1">
              <a:spcBef>
                <a:spcPct val="0"/>
              </a:spcBef>
            </a:pPr>
            <a:r>
              <a:rPr lang="en-US" altLang="en-US" baseline="0" dirty="0" smtClean="0"/>
              <a:t>With regard to the technical aspects of the deployment of a software product, bootstrapping tends to entail any one-shot process that ensures the correctness of the initial configuration.  That includes setting the proper defaults and execution parameters, as well as ensuring the accuracy and correctness of the security features in the operational product.</a:t>
            </a:r>
          </a:p>
          <a:p>
            <a:pPr eaLnBrk="1" hangingPunct="1">
              <a:spcBef>
                <a:spcPct val="0"/>
              </a:spcBef>
            </a:pPr>
            <a:endParaRPr lang="en-US" altLang="en-US" baseline="0" dirty="0" smtClean="0"/>
          </a:p>
          <a:p>
            <a:pPr eaLnBrk="1" hangingPunct="1">
              <a:spcBef>
                <a:spcPct val="0"/>
              </a:spcBef>
            </a:pPr>
            <a:r>
              <a:rPr lang="en-US" altLang="en-US" baseline="0" dirty="0" smtClean="0"/>
              <a:t>Examples of this would be the configuration of the reference monitor settings in the operating system to ensure the desired level of access control and the definition of privacy, security, and public key infrastructure management settings to ensure effective protection of information.</a:t>
            </a:r>
          </a:p>
          <a:p>
            <a:pPr eaLnBrk="1" hangingPunct="1">
              <a:spcBef>
                <a:spcPct val="0"/>
              </a:spcBef>
            </a:pPr>
            <a:endParaRPr lang="en-US" altLang="en-US" baseline="0" dirty="0" smtClean="0"/>
          </a:p>
          <a:p>
            <a:pPr eaLnBrk="1" hangingPunct="1">
              <a:spcBef>
                <a:spcPct val="0"/>
              </a:spcBef>
            </a:pPr>
            <a:r>
              <a:rPr lang="en-US" altLang="en-US" baseline="0" dirty="0" smtClean="0"/>
              <a:t>Booting your pc – power on self-test (POST) followed by the initial program load (IPL)</a:t>
            </a:r>
            <a:endParaRPr lang="en-US" altLang="en-US" dirty="0" smtClean="0"/>
          </a:p>
        </p:txBody>
      </p:sp>
      <p:sp>
        <p:nvSpPr>
          <p:cNvPr id="5632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BAFD2CA1-3786-423F-8A78-C44BE474EC1C}" type="slidenum">
              <a:rPr lang="en-US" smtClean="0"/>
              <a:pPr fontAlgn="base">
                <a:spcBef>
                  <a:spcPct val="0"/>
                </a:spcBef>
                <a:spcAft>
                  <a:spcPct val="0"/>
                </a:spcAft>
                <a:defRPr/>
              </a:pPr>
              <a:t>26</a:t>
            </a:fld>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6323"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dirty="0" smtClean="0"/>
              <a:t>Changes to software to fix vulnerabilities or bugs occur as the result of the application of patches from the vendor.</a:t>
            </a:r>
          </a:p>
          <a:p>
            <a:pPr eaLnBrk="1" hangingPunct="1">
              <a:spcBef>
                <a:spcPct val="0"/>
              </a:spcBef>
            </a:pPr>
            <a:endParaRPr lang="en-US" altLang="en-US" dirty="0" smtClean="0"/>
          </a:p>
          <a:p>
            <a:pPr eaLnBrk="1" hangingPunct="1">
              <a:spcBef>
                <a:spcPct val="0"/>
              </a:spcBef>
            </a:pPr>
            <a:r>
              <a:rPr lang="en-US" altLang="en-US" dirty="0" smtClean="0"/>
              <a:t>Because</a:t>
            </a:r>
            <a:r>
              <a:rPr lang="en-US" altLang="en-US" baseline="0" dirty="0" smtClean="0"/>
              <a:t> patches are issued as a form of repair, the questions that need to be understood before blindly applying them in production are, “What does the patch repair? and “Is it necessary to do so in production?”</a:t>
            </a:r>
          </a:p>
          <a:p>
            <a:pPr eaLnBrk="1" hangingPunct="1">
              <a:spcBef>
                <a:spcPct val="0"/>
              </a:spcBef>
            </a:pPr>
            <a:endParaRPr lang="en-US" altLang="en-US" baseline="0" dirty="0" smtClean="0"/>
          </a:p>
          <a:p>
            <a:pPr eaLnBrk="1" hangingPunct="1">
              <a:spcBef>
                <a:spcPct val="0"/>
              </a:spcBef>
            </a:pPr>
            <a:r>
              <a:rPr lang="en-US" altLang="en-US" baseline="0" dirty="0" smtClean="0"/>
              <a:t>One of the challenges associated with the patching of software is in the regression testing of the patch against all of the different configurations of software to ensure that a fix for one problem does not create other problems.  </a:t>
            </a:r>
            <a:endParaRPr lang="en-US" altLang="en-US" dirty="0" smtClean="0"/>
          </a:p>
        </p:txBody>
      </p:sp>
      <p:sp>
        <p:nvSpPr>
          <p:cNvPr id="5734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0D65049-A527-4BFF-95F8-139FE6ABD003}" type="slidenum">
              <a:rPr lang="en-US" smtClean="0"/>
              <a:pPr fontAlgn="base">
                <a:spcBef>
                  <a:spcPct val="0"/>
                </a:spcBef>
                <a:spcAft>
                  <a:spcPct val="0"/>
                </a:spcAft>
                <a:defRPr/>
              </a:pPr>
              <a:t>27</a:t>
            </a:fld>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734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dirty="0" smtClean="0"/>
              <a:t>Items defined at any level of abstraction within</a:t>
            </a:r>
            <a:r>
              <a:rPr lang="en-US" altLang="en-US" baseline="0" dirty="0" smtClean="0"/>
              <a:t> a baseline must be given unique and appropriate labels, which are typically referred to as product identification numbers (PINs).  Generally the numbering of PINs is associated with the item’s placement in the structure itself.  Thus, PINs can be used to designate and relate the position of any given item in the overall “family tree” of the product.  Change occurs when new baselines are created through the promotion of release of a baseline.  If the items in the evolving structure represent a new configuration of the product, the PINs are modified to reflect that change configuration.</a:t>
            </a:r>
            <a:endParaRPr lang="en-US" altLang="en-US" dirty="0" smtClean="0"/>
          </a:p>
        </p:txBody>
      </p:sp>
      <p:sp>
        <p:nvSpPr>
          <p:cNvPr id="5837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B566511-10D0-418A-91E1-E91EE241F26F}" type="slidenum">
              <a:rPr lang="en-US" smtClean="0"/>
              <a:pPr fontAlgn="base">
                <a:spcBef>
                  <a:spcPct val="0"/>
                </a:spcBef>
                <a:spcAft>
                  <a:spcPct val="0"/>
                </a:spcAft>
                <a:defRPr/>
              </a:pPr>
              <a:t>28</a:t>
            </a:fld>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2771" name="Notes Placeholder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defRPr/>
            </a:pPr>
            <a:r>
              <a:rPr lang="en-US" altLang="en-US" dirty="0" smtClean="0"/>
              <a:t>Availability is concerned with two issues:</a:t>
            </a:r>
          </a:p>
          <a:p>
            <a:pPr marL="171450" indent="-171450" eaLnBrk="1" hangingPunct="1">
              <a:spcBef>
                <a:spcPct val="0"/>
              </a:spcBef>
              <a:buFont typeface="Arial" panose="020B0604020202020204" pitchFamily="34" charset="0"/>
              <a:buChar char="•"/>
              <a:defRPr/>
            </a:pPr>
            <a:r>
              <a:rPr lang="en-US" altLang="en-US" dirty="0" smtClean="0"/>
              <a:t>Ensuring systems are available for authorized users </a:t>
            </a:r>
          </a:p>
          <a:p>
            <a:pPr marL="171450" indent="-171450" eaLnBrk="1" hangingPunct="1">
              <a:spcBef>
                <a:spcPct val="0"/>
              </a:spcBef>
              <a:buFont typeface="Arial" panose="020B0604020202020204" pitchFamily="34" charset="0"/>
              <a:buChar char="•"/>
              <a:defRPr/>
            </a:pPr>
            <a:r>
              <a:rPr lang="en-US" altLang="en-US" dirty="0" smtClean="0"/>
              <a:t>Denying access to unauthorized users</a:t>
            </a:r>
          </a:p>
          <a:p>
            <a:pPr marL="171450" indent="-171450" eaLnBrk="1" hangingPunct="1">
              <a:spcBef>
                <a:spcPct val="0"/>
              </a:spcBef>
              <a:buFont typeface="Arial" panose="020B0604020202020204" pitchFamily="34" charset="0"/>
              <a:buChar char="•"/>
              <a:defRPr/>
            </a:pPr>
            <a:endParaRPr lang="en-US" altLang="en-US" dirty="0" smtClean="0"/>
          </a:p>
          <a:p>
            <a:pPr eaLnBrk="1" hangingPunct="1">
              <a:spcBef>
                <a:spcPct val="0"/>
              </a:spcBef>
              <a:buFont typeface="Arial" panose="020B0604020202020204" pitchFamily="34" charset="0"/>
              <a:buNone/>
              <a:defRPr/>
            </a:pPr>
            <a:r>
              <a:rPr lang="en-US" altLang="en-US" dirty="0" smtClean="0"/>
              <a:t>Policy elements associated with determining access can be translated into the availability requirements.</a:t>
            </a:r>
          </a:p>
          <a:p>
            <a:pPr eaLnBrk="1" hangingPunct="1">
              <a:spcBef>
                <a:spcPct val="0"/>
              </a:spcBef>
              <a:buFont typeface="Arial" panose="020B0604020202020204" pitchFamily="34" charset="0"/>
              <a:buNone/>
              <a:defRPr/>
            </a:pPr>
            <a:endParaRPr lang="en-US" altLang="en-US" dirty="0" smtClean="0"/>
          </a:p>
          <a:p>
            <a:pPr eaLnBrk="1" hangingPunct="1">
              <a:spcBef>
                <a:spcPct val="0"/>
              </a:spcBef>
              <a:buFont typeface="Arial" panose="020B0604020202020204" pitchFamily="34" charset="0"/>
              <a:buNone/>
              <a:defRPr/>
            </a:pPr>
            <a:r>
              <a:rPr lang="en-US" altLang="en-US" dirty="0" smtClean="0"/>
              <a:t>Common availability issues include:</a:t>
            </a:r>
          </a:p>
          <a:p>
            <a:pPr marL="171450" indent="-171450" eaLnBrk="1" hangingPunct="1">
              <a:spcBef>
                <a:spcPct val="0"/>
              </a:spcBef>
              <a:buFont typeface="Arial" panose="020B0604020202020204" pitchFamily="34" charset="0"/>
              <a:buChar char="•"/>
              <a:defRPr/>
            </a:pPr>
            <a:r>
              <a:rPr lang="en-US" altLang="en-US" dirty="0" smtClean="0"/>
              <a:t>Denying illegitimate access to systems</a:t>
            </a:r>
          </a:p>
          <a:p>
            <a:pPr marL="171450" indent="-171450" eaLnBrk="1" hangingPunct="1">
              <a:spcBef>
                <a:spcPct val="0"/>
              </a:spcBef>
              <a:buFont typeface="Arial" panose="020B0604020202020204" pitchFamily="34" charset="0"/>
              <a:buChar char="•"/>
              <a:defRPr/>
            </a:pPr>
            <a:r>
              <a:rPr lang="en-US" altLang="en-US" dirty="0" smtClean="0"/>
              <a:t>Preventing availability attacks such as denial of server (</a:t>
            </a:r>
            <a:r>
              <a:rPr lang="en-US" altLang="en-US" dirty="0" err="1" smtClean="0"/>
              <a:t>DoS</a:t>
            </a:r>
            <a:r>
              <a:rPr lang="en-US" altLang="en-US" dirty="0" smtClean="0"/>
              <a:t>)</a:t>
            </a:r>
          </a:p>
          <a:p>
            <a:pPr eaLnBrk="1" hangingPunct="1">
              <a:spcBef>
                <a:spcPct val="0"/>
              </a:spcBef>
              <a:defRPr/>
            </a:pPr>
            <a:endParaRPr lang="en-US" altLang="en-US" dirty="0" smtClean="0"/>
          </a:p>
          <a:p>
            <a:pPr eaLnBrk="1" hangingPunct="1">
              <a:spcBef>
                <a:spcPct val="0"/>
              </a:spcBef>
              <a:defRPr/>
            </a:pPr>
            <a:r>
              <a:rPr lang="en-US" altLang="en-US" dirty="0" smtClean="0">
                <a:solidFill>
                  <a:srgbClr val="FF0000"/>
                </a:solidFill>
              </a:rPr>
              <a:t>To Do:  Tie to Non-Functional Requirements</a:t>
            </a:r>
          </a:p>
        </p:txBody>
      </p:sp>
      <p:sp>
        <p:nvSpPr>
          <p:cNvPr id="3379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C23F57EA-FA30-43BB-AA15-D046CFE01E40}" type="slidenum">
              <a:rPr lang="en-US" smtClean="0"/>
              <a:pPr fontAlgn="base">
                <a:spcBef>
                  <a:spcPct val="0"/>
                </a:spcBef>
                <a:spcAft>
                  <a:spcPct val="0"/>
                </a:spcAft>
                <a:defRPr/>
              </a:pPr>
              <a:t>4</a:t>
            </a:fld>
            <a:endParaRPr lang="en-US" smtClean="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3795" name="Notes Placeholder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ctr">
              <a:defRPr/>
            </a:pPr>
            <a:r>
              <a:rPr lang="en-US" dirty="0" smtClean="0"/>
              <a:t>RBAC - Role Based Access Control</a:t>
            </a:r>
          </a:p>
          <a:p>
            <a:pPr marL="171450" indent="-171450" fontAlgn="ctr">
              <a:buFont typeface="Arial" panose="020B0604020202020204" pitchFamily="34" charset="0"/>
              <a:buChar char="•"/>
              <a:defRPr/>
            </a:pPr>
            <a:r>
              <a:rPr lang="en-US" dirty="0" smtClean="0"/>
              <a:t>Role-Based Access Control (RBAC) defines how information is accessed on a system based on the role of a subject.  A role could be a nurse, backup administrator, a help desk technician, etc.</a:t>
            </a:r>
          </a:p>
          <a:p>
            <a:pPr marL="171450" indent="-171450" fontAlgn="ctr">
              <a:buFont typeface="Arial" panose="020B0604020202020204" pitchFamily="34" charset="0"/>
              <a:buChar char="•"/>
              <a:defRPr/>
            </a:pPr>
            <a:r>
              <a:rPr lang="en-US" dirty="0" smtClean="0"/>
              <a:t>Subjects are grouped into roles and each defined role has access permissions based upon the role, not the individual</a:t>
            </a:r>
          </a:p>
          <a:p>
            <a:pPr marL="171450" indent="-171450" fontAlgn="ctr">
              <a:buFont typeface="Arial" panose="020B0604020202020204" pitchFamily="34" charset="0"/>
              <a:buChar char="•"/>
              <a:defRPr/>
            </a:pPr>
            <a:r>
              <a:rPr lang="en-US" dirty="0" smtClean="0"/>
              <a:t>Type of nondiscretionary access control because users do not have discretion regarding the groups of objects they are allowed to access and are unable to transfer objects to other subjects.</a:t>
            </a:r>
          </a:p>
          <a:p>
            <a:pPr marL="171450" indent="-171450" fontAlgn="ctr">
              <a:buFont typeface="Arial" panose="020B0604020202020204" pitchFamily="34" charset="0"/>
              <a:buChar char="•"/>
              <a:defRPr/>
            </a:pPr>
            <a:endParaRPr lang="en-US" dirty="0" smtClean="0"/>
          </a:p>
          <a:p>
            <a:pPr fontAlgn="ctr">
              <a:buFont typeface="Arial" panose="020B0604020202020204" pitchFamily="34" charset="0"/>
              <a:buNone/>
              <a:defRPr/>
            </a:pPr>
            <a:r>
              <a:rPr lang="en-US" dirty="0" smtClean="0"/>
              <a:t>To Do:  Discuss Rule-Based Access Control</a:t>
            </a:r>
          </a:p>
          <a:p>
            <a:pPr eaLnBrk="1" hangingPunct="1">
              <a:spcBef>
                <a:spcPct val="0"/>
              </a:spcBef>
              <a:defRPr/>
            </a:pPr>
            <a:endParaRPr lang="en-US" altLang="en-US" dirty="0" smtClean="0">
              <a:solidFill>
                <a:srgbClr val="FF0000"/>
              </a:solidFill>
            </a:endParaRPr>
          </a:p>
        </p:txBody>
      </p:sp>
      <p:sp>
        <p:nvSpPr>
          <p:cNvPr id="3482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F6112649-2925-40FE-A325-BD04A7EE415A}" type="slidenum">
              <a:rPr lang="en-US" smtClean="0"/>
              <a:pPr fontAlgn="base">
                <a:spcBef>
                  <a:spcPct val="0"/>
                </a:spcBef>
                <a:spcAft>
                  <a:spcPct val="0"/>
                </a:spcAft>
                <a:defRPr/>
              </a:pPr>
              <a:t>5</a:t>
            </a:fld>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19"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smtClean="0"/>
              <a:t>Misuse cases can present commonly known attack scenarios and are designed to facilitate communication between designers, developers, and testers to ensure that potential security holes are managed in a proactive manner.</a:t>
            </a:r>
          </a:p>
          <a:p>
            <a:pPr eaLnBrk="1" hangingPunct="1">
              <a:spcBef>
                <a:spcPct val="0"/>
              </a:spcBef>
            </a:pPr>
            <a:endParaRPr lang="en-US" altLang="en-US" smtClean="0"/>
          </a:p>
          <a:p>
            <a:pPr eaLnBrk="1" hangingPunct="1">
              <a:spcBef>
                <a:spcPct val="0"/>
              </a:spcBef>
            </a:pPr>
            <a:r>
              <a:rPr lang="en-US" altLang="en-US" smtClean="0"/>
              <a:t>Property constructed misuse cases can trigger specific test scenarios to ensure know weaknesses have been recognized and dealt with appropriately before deployment.</a:t>
            </a:r>
          </a:p>
          <a:p>
            <a:pPr eaLnBrk="1" hangingPunct="1">
              <a:spcBef>
                <a:spcPct val="0"/>
              </a:spcBef>
            </a:pPr>
            <a:endParaRPr lang="en-US" altLang="en-US" smtClean="0"/>
          </a:p>
          <a:p>
            <a:pPr eaLnBrk="1" hangingPunct="1">
              <a:spcBef>
                <a:spcPct val="0"/>
              </a:spcBef>
            </a:pPr>
            <a:r>
              <a:rPr lang="en-US" altLang="en-US" smtClean="0"/>
              <a:t>A business may have legitimate business requirements that exceed compliance requirements.</a:t>
            </a:r>
          </a:p>
        </p:txBody>
      </p:sp>
      <p:sp>
        <p:nvSpPr>
          <p:cNvPr id="35844"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E955EB22-CCAC-45F5-B99E-5A6820C93A32}" type="slidenum">
              <a:rPr lang="en-US" smtClean="0"/>
              <a:pPr fontAlgn="base">
                <a:spcBef>
                  <a:spcPct val="0"/>
                </a:spcBef>
                <a:spcAft>
                  <a:spcPct val="0"/>
                </a:spcAft>
                <a:defRPr/>
              </a:pPr>
              <a:t>6</a:t>
            </a:fld>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Notes Placeholder 2"/>
          <p:cNvSpPr>
            <a:spLocks noGrp="1"/>
          </p:cNvSpPr>
          <p:nvPr>
            <p:ph type="body" idx="1"/>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defRPr/>
            </a:pPr>
            <a:r>
              <a:rPr lang="en-US" altLang="en-US" dirty="0" smtClean="0"/>
              <a:t>Three types of policies:</a:t>
            </a:r>
          </a:p>
          <a:p>
            <a:pPr marL="171450" indent="-171450" eaLnBrk="1" hangingPunct="1">
              <a:spcBef>
                <a:spcPct val="0"/>
              </a:spcBef>
              <a:buFont typeface="Arial" panose="020B0604020202020204" pitchFamily="34" charset="0"/>
              <a:buChar char="•"/>
              <a:defRPr/>
            </a:pPr>
            <a:r>
              <a:rPr lang="en-US" altLang="en-US" dirty="0" smtClean="0"/>
              <a:t>Program policies</a:t>
            </a:r>
          </a:p>
          <a:p>
            <a:pPr marL="171450" indent="-171450" eaLnBrk="1" hangingPunct="1">
              <a:spcBef>
                <a:spcPct val="0"/>
              </a:spcBef>
              <a:buFont typeface="Arial" panose="020B0604020202020204" pitchFamily="34" charset="0"/>
              <a:buChar char="•"/>
              <a:defRPr/>
            </a:pPr>
            <a:r>
              <a:rPr lang="en-US" altLang="en-US" dirty="0" smtClean="0"/>
              <a:t>Issue-specific policies</a:t>
            </a:r>
          </a:p>
          <a:p>
            <a:pPr marL="171450" indent="-171450" eaLnBrk="1" hangingPunct="1">
              <a:spcBef>
                <a:spcPct val="0"/>
              </a:spcBef>
              <a:buFont typeface="Arial" panose="020B0604020202020204" pitchFamily="34" charset="0"/>
              <a:buChar char="•"/>
              <a:defRPr/>
            </a:pPr>
            <a:r>
              <a:rPr lang="en-US" altLang="en-US" dirty="0" smtClean="0"/>
              <a:t>System-specific policies</a:t>
            </a:r>
          </a:p>
          <a:p>
            <a:pPr marL="171450" indent="-171450" eaLnBrk="1" hangingPunct="1">
              <a:spcBef>
                <a:spcPct val="0"/>
              </a:spcBef>
              <a:buFont typeface="Arial" panose="020B0604020202020204" pitchFamily="34" charset="0"/>
              <a:buChar char="•"/>
              <a:defRPr/>
            </a:pPr>
            <a:endParaRPr lang="en-US" altLang="en-US" dirty="0" smtClean="0"/>
          </a:p>
          <a:p>
            <a:pPr eaLnBrk="1" hangingPunct="1">
              <a:spcBef>
                <a:spcPct val="0"/>
              </a:spcBef>
              <a:buFont typeface="Arial" panose="020B0604020202020204" pitchFamily="34" charset="0"/>
              <a:buNone/>
              <a:defRPr/>
            </a:pPr>
            <a:r>
              <a:rPr lang="en-US" altLang="en-US" dirty="0" smtClean="0"/>
              <a:t>Regardless of the source or type, policies need to be decomposed into security requirements so that they can be enforced.</a:t>
            </a:r>
          </a:p>
          <a:p>
            <a:pPr eaLnBrk="1" hangingPunct="1">
              <a:spcBef>
                <a:spcPct val="0"/>
              </a:spcBef>
              <a:buFont typeface="Arial" panose="020B0604020202020204" pitchFamily="34" charset="0"/>
              <a:buNone/>
              <a:defRPr/>
            </a:pPr>
            <a:endParaRPr lang="en-US" altLang="en-US" dirty="0" smtClean="0"/>
          </a:p>
          <a:p>
            <a:pPr eaLnBrk="1" hangingPunct="1">
              <a:spcBef>
                <a:spcPct val="0"/>
              </a:spcBef>
              <a:buFont typeface="Arial" panose="020B0604020202020204" pitchFamily="34" charset="0"/>
              <a:buNone/>
              <a:defRPr/>
            </a:pPr>
            <a:r>
              <a:rPr lang="en-US" altLang="en-US" dirty="0" smtClean="0"/>
              <a:t>Besides policy-based requirements, other sources of security requirements include regulations and government directives.</a:t>
            </a:r>
          </a:p>
          <a:p>
            <a:pPr eaLnBrk="1" hangingPunct="1">
              <a:spcBef>
                <a:spcPct val="0"/>
              </a:spcBef>
              <a:defRPr/>
            </a:pPr>
            <a:endParaRPr lang="en-US" altLang="en-US" dirty="0" smtClean="0"/>
          </a:p>
          <a:p>
            <a:pPr fontAlgn="ctr">
              <a:defRPr/>
            </a:pPr>
            <a:endParaRPr lang="en-US" dirty="0"/>
          </a:p>
        </p:txBody>
      </p:sp>
      <p:sp>
        <p:nvSpPr>
          <p:cNvPr id="36868"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C892CC8-C548-454B-8AE4-CD6E7B086B78}" type="slidenum">
              <a:rPr lang="en-US" smtClean="0"/>
              <a:pPr fontAlgn="base">
                <a:spcBef>
                  <a:spcPct val="0"/>
                </a:spcBef>
                <a:spcAft>
                  <a:spcPct val="0"/>
                </a:spcAft>
                <a:defRPr/>
              </a:pPr>
              <a:t>7</a:t>
            </a:fld>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6867"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dirty="0" smtClean="0"/>
              <a:t>Race conditions are software flaws that arise from different threads or processes with a dependence on an object or resource that affects another thread or process.</a:t>
            </a:r>
          </a:p>
          <a:p>
            <a:pPr eaLnBrk="1" hangingPunct="1">
              <a:spcBef>
                <a:spcPct val="0"/>
              </a:spcBef>
            </a:pPr>
            <a:endParaRPr lang="en-US" altLang="en-US" dirty="0" smtClean="0"/>
          </a:p>
          <a:p>
            <a:pPr eaLnBrk="1" hangingPunct="1">
              <a:spcBef>
                <a:spcPct val="0"/>
              </a:spcBef>
            </a:pPr>
            <a:r>
              <a:rPr lang="en-US" altLang="en-US" dirty="0" smtClean="0"/>
              <a:t>Race conditions are defined by race windows, a period of opportunity when concurrent threads can compete in attempting to alter the same object.  The first step to avoid race conditions is to identify the race windows.  Then, once the windows are identified, the system can be designed so that they are not called concurrently, a process known as mutual exclusion.</a:t>
            </a:r>
          </a:p>
          <a:p>
            <a:pPr eaLnBrk="1" hangingPunct="1">
              <a:spcBef>
                <a:spcPct val="0"/>
              </a:spcBef>
            </a:pPr>
            <a:endParaRPr lang="en-US" altLang="en-US" dirty="0" smtClean="0"/>
          </a:p>
          <a:p>
            <a:pPr eaLnBrk="1" hangingPunct="1">
              <a:spcBef>
                <a:spcPct val="0"/>
              </a:spcBef>
            </a:pPr>
            <a:r>
              <a:rPr lang="en-US" altLang="en-US" dirty="0" smtClean="0"/>
              <a:t>From an attack point of view, a system is vulnerable to a time of check/time of use (TOC/TOU) attack during a race condition.</a:t>
            </a:r>
          </a:p>
          <a:p>
            <a:pPr eaLnBrk="1" hangingPunct="1">
              <a:spcBef>
                <a:spcPct val="0"/>
              </a:spcBef>
            </a:pPr>
            <a:endParaRPr lang="en-US" altLang="en-US" dirty="0" smtClean="0"/>
          </a:p>
          <a:p>
            <a:pPr eaLnBrk="1" hangingPunct="1">
              <a:spcBef>
                <a:spcPct val="0"/>
              </a:spcBef>
            </a:pPr>
            <a:endParaRPr lang="en-US" altLang="en-US" dirty="0" smtClean="0"/>
          </a:p>
        </p:txBody>
      </p:sp>
      <p:sp>
        <p:nvSpPr>
          <p:cNvPr id="37892"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8AC8C60D-8248-4472-89A4-D526AD8DC6BF}" type="slidenum">
              <a:rPr lang="en-US" smtClean="0"/>
              <a:pPr fontAlgn="base">
                <a:spcBef>
                  <a:spcPct val="0"/>
                </a:spcBef>
                <a:spcAft>
                  <a:spcPct val="0"/>
                </a:spcAft>
                <a:defRPr/>
              </a:pPr>
              <a:t>8</a:t>
            </a:fld>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7891"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dirty="0" smtClean="0"/>
              <a:t>The attack surface of software is the code within the system</a:t>
            </a:r>
            <a:r>
              <a:rPr lang="en-US" altLang="en-US" baseline="0" dirty="0" smtClean="0"/>
              <a:t> that can be accessed by unauthorized parties.  This is not just the code itself, but can also include a wide range of resources associated with the code, including user input fields, protocols, interfaces, resource files and services.</a:t>
            </a:r>
          </a:p>
          <a:p>
            <a:pPr eaLnBrk="1" hangingPunct="1">
              <a:spcBef>
                <a:spcPct val="0"/>
              </a:spcBef>
            </a:pPr>
            <a:endParaRPr lang="en-US" altLang="en-US" baseline="0" dirty="0" smtClean="0"/>
          </a:p>
          <a:p>
            <a:pPr eaLnBrk="1" hangingPunct="1">
              <a:spcBef>
                <a:spcPct val="0"/>
              </a:spcBef>
            </a:pPr>
            <a:r>
              <a:rPr lang="en-US" altLang="en-US" baseline="0" dirty="0" smtClean="0"/>
              <a:t>The attack surface of software does not represent the quality of the code – it does not mean there are flaws; it is merely a measure of how many features/items are available for attack.</a:t>
            </a:r>
            <a:endParaRPr lang="en-US" altLang="en-US" dirty="0" smtClean="0"/>
          </a:p>
        </p:txBody>
      </p:sp>
      <p:sp>
        <p:nvSpPr>
          <p:cNvPr id="38916"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C7667F4-CA02-40A1-8227-BD33633DF3C8}" type="slidenum">
              <a:rPr lang="en-US" smtClean="0"/>
              <a:pPr fontAlgn="base">
                <a:spcBef>
                  <a:spcPct val="0"/>
                </a:spcBef>
                <a:spcAft>
                  <a:spcPct val="0"/>
                </a:spcAft>
                <a:defRPr/>
              </a:pPr>
              <a:t>9</a:t>
            </a:fld>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Notes Placeholder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en-US" dirty="0" smtClean="0"/>
              <a:t>The terms security and complexity are often at odds</a:t>
            </a:r>
            <a:r>
              <a:rPr lang="en-US" altLang="en-US" baseline="0" dirty="0" smtClean="0"/>
              <a:t> with each other.  This is because the more complex something is, the harder it is to understand, and you cannot truly secure something if you do not understand it.</a:t>
            </a:r>
          </a:p>
          <a:p>
            <a:pPr eaLnBrk="1" hangingPunct="1">
              <a:spcBef>
                <a:spcPct val="0"/>
              </a:spcBef>
            </a:pPr>
            <a:endParaRPr lang="en-US" altLang="en-US" baseline="0" dirty="0" smtClean="0"/>
          </a:p>
          <a:p>
            <a:pPr eaLnBrk="1" hangingPunct="1">
              <a:spcBef>
                <a:spcPct val="0"/>
              </a:spcBef>
            </a:pPr>
            <a:r>
              <a:rPr lang="en-US" altLang="en-US" baseline="0" dirty="0" smtClean="0"/>
              <a:t>During the design phase of the project, it is important to emphasize simplicity.  Smaller and simpler is easier to secure.  Designs that are easy to understand, easy to implement, and well documented will lead to more secure applications.</a:t>
            </a:r>
          </a:p>
          <a:p>
            <a:pPr eaLnBrk="1" hangingPunct="1">
              <a:spcBef>
                <a:spcPct val="0"/>
              </a:spcBef>
            </a:pPr>
            <a:endParaRPr lang="en-US" altLang="en-US" baseline="0" dirty="0" smtClean="0"/>
          </a:p>
          <a:p>
            <a:pPr eaLnBrk="1" hangingPunct="1">
              <a:spcBef>
                <a:spcPct val="0"/>
              </a:spcBef>
            </a:pPr>
            <a:r>
              <a:rPr lang="en-US" altLang="en-US" baseline="0" dirty="0" smtClean="0"/>
              <a:t>Applications should be designed to be simple to troubleshoot, simple to expand, simple to use, and simple to administer.</a:t>
            </a:r>
            <a:endParaRPr lang="en-US" altLang="en-US" dirty="0" smtClean="0"/>
          </a:p>
        </p:txBody>
      </p:sp>
      <p:sp>
        <p:nvSpPr>
          <p:cNvPr id="39940" name="Slide Number Placehold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935DD905-BB05-4895-B6F0-C2C577C7094C}" type="slidenum">
              <a:rPr lang="en-US" smtClean="0"/>
              <a:pPr fontAlgn="base">
                <a:spcBef>
                  <a:spcPct val="0"/>
                </a:spcBef>
                <a:spcAft>
                  <a:spcPct val="0"/>
                </a:spcAft>
                <a:defRPr/>
              </a:pPr>
              <a:t>10</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DC2145FB-891A-417F-95A8-4D852FCE63C2}" type="datetimeFigureOut">
              <a:rPr lang="en-US"/>
              <a:pPr>
                <a:defRPr/>
              </a:pPr>
              <a:t>10/19/2015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13F5A5FC-3801-4FD9-AAB6-7F2E946AB4F2}" type="slidenum">
              <a:rPr lang="en-US"/>
              <a:pPr>
                <a:defRPr/>
              </a:pPr>
              <a:t>‹#›</a:t>
            </a:fld>
            <a:endParaRPr lang="en-US"/>
          </a:p>
        </p:txBody>
      </p:sp>
    </p:spTree>
    <p:extLst>
      <p:ext uri="{BB962C8B-B14F-4D97-AF65-F5344CB8AC3E}">
        <p14:creationId xmlns:p14="http://schemas.microsoft.com/office/powerpoint/2010/main" val="40766306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282D6017-2739-456A-8B5A-4D31C8F151D3}" type="datetimeFigureOut">
              <a:rPr lang="en-US"/>
              <a:pPr>
                <a:defRPr/>
              </a:pPr>
              <a:t>10/19/2015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295DE24-61F5-4B48-8E2C-2B35ADD4C8CD}" type="slidenum">
              <a:rPr lang="en-US"/>
              <a:pPr>
                <a:defRPr/>
              </a:pPr>
              <a:t>‹#›</a:t>
            </a:fld>
            <a:endParaRPr lang="en-US"/>
          </a:p>
        </p:txBody>
      </p:sp>
    </p:spTree>
    <p:extLst>
      <p:ext uri="{BB962C8B-B14F-4D97-AF65-F5344CB8AC3E}">
        <p14:creationId xmlns:p14="http://schemas.microsoft.com/office/powerpoint/2010/main" val="16205847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48A8F560-427A-41B7-9CD4-D0E6316BE1AA}" type="datetimeFigureOut">
              <a:rPr lang="en-US"/>
              <a:pPr>
                <a:defRPr/>
              </a:pPr>
              <a:t>10/19/2015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D8E6F39C-79E3-4BD8-ABCA-64F0DF3986B2}" type="slidenum">
              <a:rPr lang="en-US"/>
              <a:pPr>
                <a:defRPr/>
              </a:pPr>
              <a:t>‹#›</a:t>
            </a:fld>
            <a:endParaRPr lang="en-US"/>
          </a:p>
        </p:txBody>
      </p:sp>
    </p:spTree>
    <p:extLst>
      <p:ext uri="{BB962C8B-B14F-4D97-AF65-F5344CB8AC3E}">
        <p14:creationId xmlns:p14="http://schemas.microsoft.com/office/powerpoint/2010/main" val="4793674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fld id="{AF6E618D-811D-4EE6-84FD-1CD7E7594E24}" type="datetimeFigureOut">
              <a:rPr lang="en-US"/>
              <a:pPr>
                <a:defRPr/>
              </a:pPr>
              <a:t>10/19/2015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C541015E-17E5-440A-B488-422E73148991}" type="slidenum">
              <a:rPr lang="en-US"/>
              <a:pPr>
                <a:defRPr/>
              </a:pPr>
              <a:t>‹#›</a:t>
            </a:fld>
            <a:endParaRPr lang="en-US"/>
          </a:p>
        </p:txBody>
      </p:sp>
    </p:spTree>
    <p:extLst>
      <p:ext uri="{BB962C8B-B14F-4D97-AF65-F5344CB8AC3E}">
        <p14:creationId xmlns:p14="http://schemas.microsoft.com/office/powerpoint/2010/main" val="16014584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134FE830-233B-4163-AA03-EB9ED9F18207}" type="datetimeFigureOut">
              <a:rPr lang="en-US"/>
              <a:pPr>
                <a:defRPr/>
              </a:pPr>
              <a:t>10/19/2015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6B201039-1F77-4044-8A87-9C067C4FB197}" type="slidenum">
              <a:rPr lang="en-US"/>
              <a:pPr>
                <a:defRPr/>
              </a:pPr>
              <a:t>‹#›</a:t>
            </a:fld>
            <a:endParaRPr lang="en-US"/>
          </a:p>
        </p:txBody>
      </p:sp>
    </p:spTree>
    <p:extLst>
      <p:ext uri="{BB962C8B-B14F-4D97-AF65-F5344CB8AC3E}">
        <p14:creationId xmlns:p14="http://schemas.microsoft.com/office/powerpoint/2010/main" val="8121255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fld id="{733EF98A-7CD8-4107-B529-A4FEB1309C07}" type="datetimeFigureOut">
              <a:rPr lang="en-US"/>
              <a:pPr>
                <a:defRPr/>
              </a:pPr>
              <a:t>10/19/2015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0E27BDB8-FAE4-4C49-81E8-5BBE2B869B9C}" type="slidenum">
              <a:rPr lang="en-US"/>
              <a:pPr>
                <a:defRPr/>
              </a:pPr>
              <a:t>‹#›</a:t>
            </a:fld>
            <a:endParaRPr lang="en-US"/>
          </a:p>
        </p:txBody>
      </p:sp>
    </p:spTree>
    <p:extLst>
      <p:ext uri="{BB962C8B-B14F-4D97-AF65-F5344CB8AC3E}">
        <p14:creationId xmlns:p14="http://schemas.microsoft.com/office/powerpoint/2010/main" val="7953574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fld id="{0FA2BEA5-1D7A-4D9D-A244-9CD4F96E1037}" type="datetimeFigureOut">
              <a:rPr lang="en-US"/>
              <a:pPr>
                <a:defRPr/>
              </a:pPr>
              <a:t>10/19/2015</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1C5DA8ED-DC26-4C4A-9E02-96B9B50B973A}" type="slidenum">
              <a:rPr lang="en-US"/>
              <a:pPr>
                <a:defRPr/>
              </a:pPr>
              <a:t>‹#›</a:t>
            </a:fld>
            <a:endParaRPr lang="en-US"/>
          </a:p>
        </p:txBody>
      </p:sp>
    </p:spTree>
    <p:extLst>
      <p:ext uri="{BB962C8B-B14F-4D97-AF65-F5344CB8AC3E}">
        <p14:creationId xmlns:p14="http://schemas.microsoft.com/office/powerpoint/2010/main" val="2288416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B7D3F8EB-EDD5-4360-B40B-C309A06D2503}" type="datetimeFigureOut">
              <a:rPr lang="en-US"/>
              <a:pPr>
                <a:defRPr/>
              </a:pPr>
              <a:t>10/19/2015</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49915BAF-210E-4A80-A2AA-28575B31DF98}" type="slidenum">
              <a:rPr lang="en-US"/>
              <a:pPr>
                <a:defRPr/>
              </a:pPr>
              <a:t>‹#›</a:t>
            </a:fld>
            <a:endParaRPr lang="en-US"/>
          </a:p>
        </p:txBody>
      </p:sp>
    </p:spTree>
    <p:extLst>
      <p:ext uri="{BB962C8B-B14F-4D97-AF65-F5344CB8AC3E}">
        <p14:creationId xmlns:p14="http://schemas.microsoft.com/office/powerpoint/2010/main" val="10323370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E1848E07-C981-4FFA-83C2-EACA88A3F6C3}" type="datetimeFigureOut">
              <a:rPr lang="en-US"/>
              <a:pPr>
                <a:defRPr/>
              </a:pPr>
              <a:t>10/19/2015</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7328CBF4-EAC1-4C9F-A943-9D31B29A9B14}" type="slidenum">
              <a:rPr lang="en-US"/>
              <a:pPr>
                <a:defRPr/>
              </a:pPr>
              <a:t>‹#›</a:t>
            </a:fld>
            <a:endParaRPr lang="en-US"/>
          </a:p>
        </p:txBody>
      </p:sp>
    </p:spTree>
    <p:extLst>
      <p:ext uri="{BB962C8B-B14F-4D97-AF65-F5344CB8AC3E}">
        <p14:creationId xmlns:p14="http://schemas.microsoft.com/office/powerpoint/2010/main" val="15897463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27A4C244-099E-4562-A19E-C65C55D42A69}" type="datetimeFigureOut">
              <a:rPr lang="en-US"/>
              <a:pPr>
                <a:defRPr/>
              </a:pPr>
              <a:t>10/19/2015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26BC54AA-D918-4C01-A7A4-1478CF2B3E2D}" type="slidenum">
              <a:rPr lang="en-US"/>
              <a:pPr>
                <a:defRPr/>
              </a:pPr>
              <a:t>‹#›</a:t>
            </a:fld>
            <a:endParaRPr lang="en-US"/>
          </a:p>
        </p:txBody>
      </p:sp>
    </p:spTree>
    <p:extLst>
      <p:ext uri="{BB962C8B-B14F-4D97-AF65-F5344CB8AC3E}">
        <p14:creationId xmlns:p14="http://schemas.microsoft.com/office/powerpoint/2010/main" val="40047277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8A713B20-BAA9-4AB3-AD60-AF14545D9453}" type="datetimeFigureOut">
              <a:rPr lang="en-US"/>
              <a:pPr>
                <a:defRPr/>
              </a:pPr>
              <a:t>10/19/2015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0A8E0DBA-C53A-42F2-9DD6-15B8F1626402}" type="slidenum">
              <a:rPr lang="en-US"/>
              <a:pPr>
                <a:defRPr/>
              </a:pPr>
              <a:t>‹#›</a:t>
            </a:fld>
            <a:endParaRPr lang="en-US"/>
          </a:p>
        </p:txBody>
      </p:sp>
    </p:spTree>
    <p:extLst>
      <p:ext uri="{BB962C8B-B14F-4D97-AF65-F5344CB8AC3E}">
        <p14:creationId xmlns:p14="http://schemas.microsoft.com/office/powerpoint/2010/main" val="12956934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9844F3BB-F838-407A-96A3-A230E5335CAD}" type="datetimeFigureOut">
              <a:rPr lang="en-US"/>
              <a:pPr>
                <a:defRPr/>
              </a:pPr>
              <a:t>10/19/2015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C9BC85AE-DA65-4A2B-BB34-CA4CF9C5E47C}"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8" Type="http://schemas.openxmlformats.org/officeDocument/2006/relationships/slide" Target="slide12.xml"/><Relationship Id="rId13" Type="http://schemas.openxmlformats.org/officeDocument/2006/relationships/slide" Target="slide18.xml"/><Relationship Id="rId18" Type="http://schemas.openxmlformats.org/officeDocument/2006/relationships/slide" Target="slide23.xml"/><Relationship Id="rId26" Type="http://schemas.openxmlformats.org/officeDocument/2006/relationships/slide" Target="slide25.xml"/><Relationship Id="rId3" Type="http://schemas.openxmlformats.org/officeDocument/2006/relationships/slide" Target="slide4.xml"/><Relationship Id="rId21" Type="http://schemas.openxmlformats.org/officeDocument/2006/relationships/slide" Target="slide20.xml"/><Relationship Id="rId7" Type="http://schemas.openxmlformats.org/officeDocument/2006/relationships/slide" Target="slide8.xml"/><Relationship Id="rId12" Type="http://schemas.openxmlformats.org/officeDocument/2006/relationships/slide" Target="slide13.xml"/><Relationship Id="rId17" Type="http://schemas.openxmlformats.org/officeDocument/2006/relationships/slide" Target="slide14.xml"/><Relationship Id="rId25" Type="http://schemas.openxmlformats.org/officeDocument/2006/relationships/slide" Target="slide26.xml"/><Relationship Id="rId2" Type="http://schemas.openxmlformats.org/officeDocument/2006/relationships/notesSlide" Target="../notesSlides/notesSlide2.xml"/><Relationship Id="rId16" Type="http://schemas.openxmlformats.org/officeDocument/2006/relationships/slide" Target="slide15.xml"/><Relationship Id="rId20" Type="http://schemas.openxmlformats.org/officeDocument/2006/relationships/slide" Target="slide21.xml"/><Relationship Id="rId1" Type="http://schemas.openxmlformats.org/officeDocument/2006/relationships/slideLayout" Target="../slideLayouts/slideLayout7.xml"/><Relationship Id="rId6" Type="http://schemas.openxmlformats.org/officeDocument/2006/relationships/slide" Target="slide7.xml"/><Relationship Id="rId11" Type="http://schemas.openxmlformats.org/officeDocument/2006/relationships/slide" Target="slide9.xml"/><Relationship Id="rId24" Type="http://schemas.openxmlformats.org/officeDocument/2006/relationships/slide" Target="slide27.xml"/><Relationship Id="rId5" Type="http://schemas.openxmlformats.org/officeDocument/2006/relationships/slide" Target="slide6.xml"/><Relationship Id="rId15" Type="http://schemas.openxmlformats.org/officeDocument/2006/relationships/slide" Target="slide16.xml"/><Relationship Id="rId23" Type="http://schemas.openxmlformats.org/officeDocument/2006/relationships/slide" Target="slide28.xml"/><Relationship Id="rId10" Type="http://schemas.openxmlformats.org/officeDocument/2006/relationships/slide" Target="slide10.xml"/><Relationship Id="rId19" Type="http://schemas.openxmlformats.org/officeDocument/2006/relationships/slide" Target="slide22.xml"/><Relationship Id="rId4" Type="http://schemas.openxmlformats.org/officeDocument/2006/relationships/slide" Target="slide5.xml"/><Relationship Id="rId9" Type="http://schemas.openxmlformats.org/officeDocument/2006/relationships/slide" Target="slide11.xml"/><Relationship Id="rId14" Type="http://schemas.openxmlformats.org/officeDocument/2006/relationships/slide" Target="slide17.xml"/><Relationship Id="rId22" Type="http://schemas.openxmlformats.org/officeDocument/2006/relationships/slide" Target="slide19.xml"/><Relationship Id="rId27" Type="http://schemas.openxmlformats.org/officeDocument/2006/relationships/slide" Target="slide24.xml"/></Relationships>
</file>

<file path=ppt/slides/_rels/slide4.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5" descr="JeopardyIcon2.pn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62000" y="457200"/>
            <a:ext cx="7908925" cy="3295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p:cNvSpPr txBox="1">
            <a:spLocks noChangeArrowheads="1"/>
          </p:cNvSpPr>
          <p:nvPr/>
        </p:nvSpPr>
        <p:spPr bwMode="auto">
          <a:xfrm>
            <a:off x="990600" y="4191000"/>
            <a:ext cx="7086600" cy="1815882"/>
          </a:xfrm>
          <a:prstGeom prst="rect">
            <a:avLst/>
          </a:prstGeom>
          <a:noFill/>
          <a:ln w="9525">
            <a:noFill/>
            <a:miter lim="800000"/>
            <a:headEnd/>
            <a:tailEnd/>
          </a:ln>
        </p:spPr>
        <p:txBody>
          <a:bodyPr>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defRPr/>
            </a:pPr>
            <a:r>
              <a:rPr lang="en-US" sz="2800" b="1" cap="all" dirty="0">
                <a:ln/>
                <a:solidFill>
                  <a:srgbClr val="000000"/>
                </a:solidFill>
                <a:effectLst>
                  <a:reflection blurRad="10000" stA="55000" endPos="48000" dist="500" dir="5400000" sy="-100000" algn="bl" rotWithShape="0"/>
                </a:effectLst>
                <a:latin typeface="Arial" panose="020B0604020202020204" pitchFamily="34" charset="0"/>
                <a:cs typeface="Arial" panose="020B0604020202020204" pitchFamily="34" charset="0"/>
              </a:rPr>
              <a:t>Application </a:t>
            </a:r>
            <a:r>
              <a:rPr lang="en-US" sz="2800" b="1" cap="all" dirty="0">
                <a:ln/>
                <a:solidFill>
                  <a:srgbClr val="000000"/>
                </a:solidFill>
                <a:effectLst>
                  <a:reflection blurRad="10000" stA="55000" endPos="48000" dist="500" dir="5400000" sy="-100000" algn="bl" rotWithShape="0"/>
                </a:effectLst>
                <a:latin typeface="Arial" panose="020B0604020202020204" pitchFamily="34" charset="0"/>
                <a:cs typeface="Arial" panose="020B0604020202020204" pitchFamily="34" charset="0"/>
              </a:rPr>
              <a:t>security</a:t>
            </a:r>
          </a:p>
          <a:p>
            <a:pPr algn="ctr">
              <a:defRPr/>
            </a:pPr>
            <a:r>
              <a:rPr lang="en-US" sz="2800" b="1" cap="all" dirty="0">
                <a:ln/>
                <a:solidFill>
                  <a:srgbClr val="000000"/>
                </a:solidFill>
                <a:effectLst>
                  <a:reflection blurRad="10000" stA="55000" endPos="48000" dist="500" dir="5400000" sy="-100000" algn="bl" rotWithShape="0"/>
                </a:effectLst>
                <a:latin typeface="Arial" panose="020B0604020202020204" pitchFamily="34" charset="0"/>
                <a:cs typeface="Arial" panose="020B0604020202020204" pitchFamily="34" charset="0"/>
              </a:rPr>
              <a:t>By</a:t>
            </a:r>
          </a:p>
          <a:p>
            <a:pPr algn="ctr">
              <a:defRPr/>
            </a:pPr>
            <a:r>
              <a:rPr lang="en-US" sz="2800" b="1" cap="all" dirty="0">
                <a:ln/>
                <a:solidFill>
                  <a:srgbClr val="000000"/>
                </a:solidFill>
                <a:effectLst>
                  <a:reflection blurRad="10000" stA="55000" endPos="48000" dist="500" dir="5400000" sy="-100000" algn="bl" rotWithShape="0"/>
                </a:effectLst>
                <a:latin typeface="Arial" panose="020B0604020202020204" pitchFamily="34" charset="0"/>
                <a:cs typeface="Arial" panose="020B0604020202020204" pitchFamily="34" charset="0"/>
              </a:rPr>
              <a:t>Christopher Robinson</a:t>
            </a:r>
          </a:p>
          <a:p>
            <a:pPr algn="ctr">
              <a:defRPr/>
            </a:pPr>
            <a:r>
              <a:rPr lang="en-US" sz="2800" b="1" cap="all" dirty="0">
                <a:ln/>
                <a:solidFill>
                  <a:srgbClr val="000000"/>
                </a:solidFill>
                <a:effectLst>
                  <a:reflection blurRad="10000" stA="55000" endPos="48000" dist="500" dir="5400000" sy="-100000" algn="bl" rotWithShape="0"/>
                </a:effectLst>
                <a:latin typeface="Arial" panose="020B0604020202020204" pitchFamily="34" charset="0"/>
                <a:cs typeface="Arial" panose="020B0604020202020204" pitchFamily="34" charset="0"/>
              </a:rPr>
              <a:t>Melanie McKean</a:t>
            </a:r>
            <a:endParaRPr lang="en-US" sz="2800" b="1" cap="all" dirty="0">
              <a:ln/>
              <a:solidFill>
                <a:srgbClr val="000000"/>
              </a:solidFill>
              <a:effectLst>
                <a:reflection blurRad="10000" stA="55000" endPos="48000" dist="500" dir="5400000" sy="-100000" algn="bl" rotWithShape="0"/>
              </a:effectLst>
              <a:latin typeface="Arial" panose="020B0604020202020204" pitchFamily="34" charset="0"/>
              <a:cs typeface="Arial" panose="020B060402020202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457200" y="0"/>
            <a:ext cx="8229600" cy="792163"/>
          </a:xfrm>
        </p:spPr>
        <p:txBody>
          <a:bodyPr/>
          <a:lstStyle/>
          <a:p>
            <a:pPr eaLnBrk="1" hangingPunct="1"/>
            <a:r>
              <a:rPr lang="en-US" altLang="en-US" sz="3200" smtClean="0"/>
              <a:t>Secure Software Design – 200 Points</a:t>
            </a:r>
          </a:p>
        </p:txBody>
      </p:sp>
      <p:sp>
        <p:nvSpPr>
          <p:cNvPr id="4" name="Left Arrow 3">
            <a:hlinkClick r:id="rId3" action="ppaction://hlinksldjump"/>
          </p:cNvPr>
          <p:cNvSpPr/>
          <p:nvPr/>
        </p:nvSpPr>
        <p:spPr bwMode="auto">
          <a:xfrm>
            <a:off x="838200" y="5867400"/>
            <a:ext cx="990600" cy="609600"/>
          </a:xfrm>
          <a:prstGeom prst="leftArrow">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a:lstStyle/>
          <a:p>
            <a:pPr eaLnBrk="0" hangingPunct="0">
              <a:defRPr/>
            </a:pPr>
            <a:endParaRPr lang="en-US">
              <a:solidFill>
                <a:schemeClr val="tx1"/>
              </a:solidFill>
            </a:endParaRPr>
          </a:p>
        </p:txBody>
      </p:sp>
      <p:sp>
        <p:nvSpPr>
          <p:cNvPr id="5" name="TextBox 4"/>
          <p:cNvSpPr txBox="1">
            <a:spLocks noChangeArrowheads="1"/>
          </p:cNvSpPr>
          <p:nvPr/>
        </p:nvSpPr>
        <p:spPr bwMode="auto">
          <a:xfrm>
            <a:off x="533400" y="1371600"/>
            <a:ext cx="8229600" cy="3170238"/>
          </a:xfrm>
          <a:prstGeom prst="rect">
            <a:avLst/>
          </a:prstGeom>
          <a:noFill/>
          <a:ln w="9525">
            <a:noFill/>
            <a:miter lim="800000"/>
            <a:headEnd/>
            <a:tailEnd/>
          </a:ln>
        </p:spPr>
        <p:txBody>
          <a:bodyPr>
            <a:spAutoFit/>
          </a:bodyPr>
          <a:lstStyle/>
          <a:p>
            <a:pPr>
              <a:defRPr/>
            </a:pPr>
            <a:r>
              <a:rPr lang="en-US" sz="2800" b="1" dirty="0">
                <a:solidFill>
                  <a:schemeClr val="tx2">
                    <a:lumMod val="75000"/>
                  </a:schemeClr>
                </a:solidFill>
                <a:latin typeface="Times New Roman" pitchFamily="18" charset="0"/>
              </a:rPr>
              <a:t>QUESTION:</a:t>
            </a:r>
          </a:p>
          <a:p>
            <a:pPr>
              <a:buFont typeface="Arial" charset="0"/>
              <a:buChar char="•"/>
              <a:defRPr/>
            </a:pPr>
            <a:endParaRPr lang="en-US" sz="2400" dirty="0">
              <a:latin typeface="Times New Roman" pitchFamily="18" charset="0"/>
            </a:endParaRPr>
          </a:p>
          <a:p>
            <a:pPr lvl="1">
              <a:buFont typeface="Arial" charset="0"/>
              <a:buChar char="•"/>
              <a:defRPr/>
            </a:pPr>
            <a:r>
              <a:rPr lang="en-US" sz="2400" dirty="0">
                <a:latin typeface="Times New Roman" pitchFamily="18" charset="0"/>
              </a:rPr>
              <a:t>This secure design principle is also know as KISS…  (Keep it Simple Stupid).</a:t>
            </a:r>
          </a:p>
          <a:p>
            <a:pPr>
              <a:buFont typeface="Arial" charset="0"/>
              <a:buChar char="•"/>
              <a:defRPr/>
            </a:pPr>
            <a:endParaRPr lang="en-US" sz="2400" dirty="0">
              <a:latin typeface="Times New Roman" pitchFamily="18" charset="0"/>
            </a:endParaRPr>
          </a:p>
          <a:p>
            <a:pPr>
              <a:defRPr/>
            </a:pPr>
            <a:r>
              <a:rPr lang="en-US" sz="2800" b="1" dirty="0">
                <a:solidFill>
                  <a:schemeClr val="tx2">
                    <a:lumMod val="75000"/>
                  </a:schemeClr>
                </a:solidFill>
                <a:latin typeface="Times New Roman" pitchFamily="18" charset="0"/>
              </a:rPr>
              <a:t>ANSWER:</a:t>
            </a:r>
          </a:p>
          <a:p>
            <a:pPr>
              <a:buFont typeface="Arial" charset="0"/>
              <a:buChar char="•"/>
              <a:defRPr/>
            </a:pPr>
            <a:endParaRPr lang="en-US" sz="2400" dirty="0">
              <a:latin typeface="Times New Roman" pitchFamily="18" charset="0"/>
            </a:endParaRPr>
          </a:p>
          <a:p>
            <a:pPr lvl="1">
              <a:buFont typeface="Arial" charset="0"/>
              <a:buChar char="•"/>
              <a:defRPr/>
            </a:pPr>
            <a:r>
              <a:rPr lang="en-US" sz="2400" dirty="0">
                <a:latin typeface="Times New Roman" pitchFamily="18" charset="0"/>
              </a:rPr>
              <a:t>What is Economy of Mechanism?</a:t>
            </a:r>
            <a:endParaRPr lang="en-US" sz="2400" dirty="0">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457200" y="0"/>
            <a:ext cx="8229600" cy="792163"/>
          </a:xfrm>
        </p:spPr>
        <p:txBody>
          <a:bodyPr/>
          <a:lstStyle/>
          <a:p>
            <a:pPr eaLnBrk="1" hangingPunct="1"/>
            <a:r>
              <a:rPr lang="en-US" altLang="en-US" sz="3200" smtClean="0"/>
              <a:t>Secure Software Design – 300 Points</a:t>
            </a:r>
          </a:p>
        </p:txBody>
      </p:sp>
      <p:sp>
        <p:nvSpPr>
          <p:cNvPr id="4" name="Left Arrow 3">
            <a:hlinkClick r:id="rId3" action="ppaction://hlinksldjump"/>
          </p:cNvPr>
          <p:cNvSpPr/>
          <p:nvPr/>
        </p:nvSpPr>
        <p:spPr bwMode="auto">
          <a:xfrm>
            <a:off x="838200" y="5867400"/>
            <a:ext cx="990600" cy="609600"/>
          </a:xfrm>
          <a:prstGeom prst="leftArrow">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a:lstStyle/>
          <a:p>
            <a:pPr eaLnBrk="0" hangingPunct="0">
              <a:defRPr/>
            </a:pPr>
            <a:endParaRPr lang="en-US">
              <a:solidFill>
                <a:schemeClr val="tx1"/>
              </a:solidFill>
            </a:endParaRPr>
          </a:p>
        </p:txBody>
      </p:sp>
      <p:sp>
        <p:nvSpPr>
          <p:cNvPr id="5" name="TextBox 4"/>
          <p:cNvSpPr txBox="1">
            <a:spLocks noChangeArrowheads="1"/>
          </p:cNvSpPr>
          <p:nvPr/>
        </p:nvSpPr>
        <p:spPr bwMode="auto">
          <a:xfrm>
            <a:off x="533400" y="1371600"/>
            <a:ext cx="8229600" cy="3170238"/>
          </a:xfrm>
          <a:prstGeom prst="rect">
            <a:avLst/>
          </a:prstGeom>
          <a:noFill/>
          <a:ln w="9525">
            <a:noFill/>
            <a:miter lim="800000"/>
            <a:headEnd/>
            <a:tailEnd/>
          </a:ln>
        </p:spPr>
        <p:txBody>
          <a:bodyPr>
            <a:spAutoFit/>
          </a:bodyPr>
          <a:lstStyle/>
          <a:p>
            <a:pPr>
              <a:defRPr/>
            </a:pPr>
            <a:r>
              <a:rPr lang="en-US" sz="2800" b="1" dirty="0">
                <a:solidFill>
                  <a:schemeClr val="tx2">
                    <a:lumMod val="75000"/>
                  </a:schemeClr>
                </a:solidFill>
                <a:latin typeface="Times New Roman" pitchFamily="18" charset="0"/>
              </a:rPr>
              <a:t>QUESTION:</a:t>
            </a:r>
          </a:p>
          <a:p>
            <a:pPr>
              <a:buFont typeface="Arial" charset="0"/>
              <a:buChar char="•"/>
              <a:defRPr/>
            </a:pPr>
            <a:endParaRPr lang="en-US" sz="2400" dirty="0">
              <a:latin typeface="Times New Roman" pitchFamily="18" charset="0"/>
            </a:endParaRPr>
          </a:p>
          <a:p>
            <a:pPr lvl="1">
              <a:buFont typeface="Arial" charset="0"/>
              <a:buChar char="•"/>
              <a:defRPr/>
            </a:pPr>
            <a:r>
              <a:rPr lang="en-US" sz="2400" dirty="0">
                <a:latin typeface="Times New Roman" pitchFamily="18" charset="0"/>
              </a:rPr>
              <a:t>A process used to identify and document all of the threats to a </a:t>
            </a:r>
            <a:r>
              <a:rPr lang="en-US" sz="2400" dirty="0">
                <a:latin typeface="Times New Roman" pitchFamily="18" charset="0"/>
              </a:rPr>
              <a:t>system.</a:t>
            </a:r>
            <a:endParaRPr lang="en-US" sz="2400" dirty="0">
              <a:latin typeface="Times New Roman" pitchFamily="18" charset="0"/>
            </a:endParaRPr>
          </a:p>
          <a:p>
            <a:pPr>
              <a:buFont typeface="Arial" charset="0"/>
              <a:buChar char="•"/>
              <a:defRPr/>
            </a:pPr>
            <a:endParaRPr lang="en-US" sz="2400" dirty="0">
              <a:latin typeface="Times New Roman" pitchFamily="18" charset="0"/>
            </a:endParaRPr>
          </a:p>
          <a:p>
            <a:pPr>
              <a:defRPr/>
            </a:pPr>
            <a:r>
              <a:rPr lang="en-US" sz="2800" b="1" dirty="0">
                <a:solidFill>
                  <a:schemeClr val="tx2">
                    <a:lumMod val="75000"/>
                  </a:schemeClr>
                </a:solidFill>
                <a:latin typeface="Times New Roman" pitchFamily="18" charset="0"/>
              </a:rPr>
              <a:t>ANSWER:</a:t>
            </a:r>
          </a:p>
          <a:p>
            <a:pPr>
              <a:buFont typeface="Arial" charset="0"/>
              <a:buChar char="•"/>
              <a:defRPr/>
            </a:pPr>
            <a:endParaRPr lang="en-US" sz="2400" dirty="0">
              <a:latin typeface="Times New Roman" pitchFamily="18" charset="0"/>
            </a:endParaRPr>
          </a:p>
          <a:p>
            <a:pPr lvl="1">
              <a:buFont typeface="Arial" charset="0"/>
              <a:buChar char="•"/>
              <a:defRPr/>
            </a:pPr>
            <a:r>
              <a:rPr lang="en-US" sz="2400" dirty="0">
                <a:latin typeface="Times New Roman" pitchFamily="18" charset="0"/>
              </a:rPr>
              <a:t>What is threat modeling?</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457200" y="0"/>
            <a:ext cx="8229600" cy="792163"/>
          </a:xfrm>
        </p:spPr>
        <p:txBody>
          <a:bodyPr/>
          <a:lstStyle/>
          <a:p>
            <a:pPr eaLnBrk="1" hangingPunct="1"/>
            <a:r>
              <a:rPr lang="en-US" altLang="en-US" sz="3200" smtClean="0"/>
              <a:t>Secure Software Design – 400 Points</a:t>
            </a:r>
          </a:p>
        </p:txBody>
      </p:sp>
      <p:sp>
        <p:nvSpPr>
          <p:cNvPr id="4" name="Left Arrow 3">
            <a:hlinkClick r:id="rId3" action="ppaction://hlinksldjump"/>
          </p:cNvPr>
          <p:cNvSpPr/>
          <p:nvPr/>
        </p:nvSpPr>
        <p:spPr bwMode="auto">
          <a:xfrm>
            <a:off x="838200" y="5867400"/>
            <a:ext cx="990600" cy="609600"/>
          </a:xfrm>
          <a:prstGeom prst="leftArrow">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a:lstStyle/>
          <a:p>
            <a:pPr eaLnBrk="0" hangingPunct="0">
              <a:defRPr/>
            </a:pPr>
            <a:endParaRPr lang="en-US">
              <a:solidFill>
                <a:schemeClr val="tx1"/>
              </a:solidFill>
            </a:endParaRPr>
          </a:p>
        </p:txBody>
      </p:sp>
      <p:sp>
        <p:nvSpPr>
          <p:cNvPr id="5" name="TextBox 4"/>
          <p:cNvSpPr txBox="1">
            <a:spLocks noChangeArrowheads="1"/>
          </p:cNvSpPr>
          <p:nvPr/>
        </p:nvSpPr>
        <p:spPr bwMode="auto">
          <a:xfrm>
            <a:off x="533400" y="1371600"/>
            <a:ext cx="8229600" cy="3540125"/>
          </a:xfrm>
          <a:prstGeom prst="rect">
            <a:avLst/>
          </a:prstGeom>
          <a:noFill/>
          <a:ln w="9525">
            <a:noFill/>
            <a:miter lim="800000"/>
            <a:headEnd/>
            <a:tailEnd/>
          </a:ln>
        </p:spPr>
        <p:txBody>
          <a:bodyPr>
            <a:spAutoFit/>
          </a:bodyPr>
          <a:lstStyle/>
          <a:p>
            <a:pPr>
              <a:defRPr/>
            </a:pPr>
            <a:r>
              <a:rPr lang="en-US" sz="2800" b="1" dirty="0">
                <a:solidFill>
                  <a:schemeClr val="tx2">
                    <a:lumMod val="75000"/>
                  </a:schemeClr>
                </a:solidFill>
                <a:latin typeface="Times New Roman" pitchFamily="18" charset="0"/>
              </a:rPr>
              <a:t>QUESTION:</a:t>
            </a:r>
          </a:p>
          <a:p>
            <a:pPr>
              <a:buFont typeface="Arial" charset="0"/>
              <a:buChar char="•"/>
              <a:defRPr/>
            </a:pPr>
            <a:endParaRPr lang="en-US" sz="2400" dirty="0">
              <a:latin typeface="Times New Roman" pitchFamily="18" charset="0"/>
            </a:endParaRPr>
          </a:p>
          <a:p>
            <a:pPr lvl="1">
              <a:buFont typeface="Arial" charset="0"/>
              <a:buChar char="•"/>
              <a:defRPr/>
            </a:pPr>
            <a:r>
              <a:rPr lang="en-US" sz="2400" dirty="0">
                <a:latin typeface="Times New Roman" pitchFamily="18" charset="0"/>
              </a:rPr>
              <a:t>A form of architecture that uses the Web as a transfer mechanism and the client as a processing device, typically for display formatting control </a:t>
            </a:r>
            <a:r>
              <a:rPr lang="en-US" sz="2400" dirty="0" smtClean="0">
                <a:latin typeface="Times New Roman" pitchFamily="18" charset="0"/>
              </a:rPr>
              <a:t>functions.</a:t>
            </a:r>
            <a:endParaRPr lang="en-US" sz="2400" dirty="0">
              <a:latin typeface="Times New Roman" pitchFamily="18" charset="0"/>
            </a:endParaRPr>
          </a:p>
          <a:p>
            <a:pPr>
              <a:buFont typeface="Arial" charset="0"/>
              <a:buChar char="•"/>
              <a:defRPr/>
            </a:pPr>
            <a:endParaRPr lang="en-US" sz="2400" dirty="0">
              <a:latin typeface="Times New Roman" pitchFamily="18" charset="0"/>
            </a:endParaRPr>
          </a:p>
          <a:p>
            <a:pPr>
              <a:defRPr/>
            </a:pPr>
            <a:r>
              <a:rPr lang="en-US" sz="2800" b="1" dirty="0">
                <a:solidFill>
                  <a:schemeClr val="tx2">
                    <a:lumMod val="75000"/>
                  </a:schemeClr>
                </a:solidFill>
                <a:latin typeface="Times New Roman" pitchFamily="18" charset="0"/>
              </a:rPr>
              <a:t>ANSWER:</a:t>
            </a:r>
          </a:p>
          <a:p>
            <a:pPr>
              <a:buFont typeface="Arial" charset="0"/>
              <a:buChar char="•"/>
              <a:defRPr/>
            </a:pPr>
            <a:endParaRPr lang="en-US" sz="2400" dirty="0">
              <a:latin typeface="Times New Roman" pitchFamily="18" charset="0"/>
            </a:endParaRPr>
          </a:p>
          <a:p>
            <a:pPr lvl="1">
              <a:buFont typeface="Arial" charset="0"/>
              <a:buChar char="•"/>
              <a:defRPr/>
            </a:pPr>
            <a:r>
              <a:rPr lang="en-US" sz="2400" dirty="0">
                <a:latin typeface="Times New Roman" pitchFamily="18" charset="0"/>
              </a:rPr>
              <a:t>What are Rich Internet Applications (RIAs)?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a:xfrm>
            <a:off x="457200" y="0"/>
            <a:ext cx="8229600" cy="792163"/>
          </a:xfrm>
        </p:spPr>
        <p:txBody>
          <a:bodyPr/>
          <a:lstStyle/>
          <a:p>
            <a:pPr eaLnBrk="1" hangingPunct="1"/>
            <a:r>
              <a:rPr lang="en-US" altLang="en-US" sz="3200" smtClean="0"/>
              <a:t>Secure Software Design – 500 Points</a:t>
            </a:r>
          </a:p>
        </p:txBody>
      </p:sp>
      <p:sp>
        <p:nvSpPr>
          <p:cNvPr id="4" name="Left Arrow 3">
            <a:hlinkClick r:id="rId3" action="ppaction://hlinksldjump"/>
          </p:cNvPr>
          <p:cNvSpPr/>
          <p:nvPr/>
        </p:nvSpPr>
        <p:spPr bwMode="auto">
          <a:xfrm>
            <a:off x="838200" y="5867400"/>
            <a:ext cx="990600" cy="609600"/>
          </a:xfrm>
          <a:prstGeom prst="leftArrow">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a:lstStyle/>
          <a:p>
            <a:pPr eaLnBrk="0" hangingPunct="0">
              <a:defRPr/>
            </a:pPr>
            <a:endParaRPr lang="en-US">
              <a:solidFill>
                <a:schemeClr val="tx1"/>
              </a:solidFill>
            </a:endParaRPr>
          </a:p>
        </p:txBody>
      </p:sp>
      <p:sp>
        <p:nvSpPr>
          <p:cNvPr id="5" name="TextBox 4"/>
          <p:cNvSpPr txBox="1">
            <a:spLocks noChangeArrowheads="1"/>
          </p:cNvSpPr>
          <p:nvPr/>
        </p:nvSpPr>
        <p:spPr bwMode="auto">
          <a:xfrm>
            <a:off x="533400" y="1371600"/>
            <a:ext cx="8229600" cy="3170238"/>
          </a:xfrm>
          <a:prstGeom prst="rect">
            <a:avLst/>
          </a:prstGeom>
          <a:noFill/>
          <a:ln w="9525">
            <a:noFill/>
            <a:miter lim="800000"/>
            <a:headEnd/>
            <a:tailEnd/>
          </a:ln>
        </p:spPr>
        <p:txBody>
          <a:bodyPr>
            <a:spAutoFit/>
          </a:bodyPr>
          <a:lstStyle/>
          <a:p>
            <a:pPr>
              <a:defRPr/>
            </a:pPr>
            <a:r>
              <a:rPr lang="en-US" sz="2800" b="1" dirty="0">
                <a:solidFill>
                  <a:schemeClr val="tx2">
                    <a:lumMod val="75000"/>
                  </a:schemeClr>
                </a:solidFill>
                <a:latin typeface="Times New Roman" pitchFamily="18" charset="0"/>
              </a:rPr>
              <a:t>QUESTION:</a:t>
            </a:r>
          </a:p>
          <a:p>
            <a:pPr>
              <a:buFont typeface="Arial" charset="0"/>
              <a:buChar char="•"/>
              <a:defRPr/>
            </a:pPr>
            <a:endParaRPr lang="en-US" sz="2400" dirty="0">
              <a:latin typeface="Times New Roman" pitchFamily="18" charset="0"/>
            </a:endParaRPr>
          </a:p>
          <a:p>
            <a:pPr lvl="1">
              <a:buFont typeface="Arial" charset="0"/>
              <a:buChar char="•"/>
              <a:defRPr/>
            </a:pPr>
            <a:r>
              <a:rPr lang="en-US" sz="2400" dirty="0">
                <a:latin typeface="Times New Roman" pitchFamily="18" charset="0"/>
              </a:rPr>
              <a:t>This type of code can have a performance advantage over other types of code.</a:t>
            </a:r>
            <a:endParaRPr lang="en-US" sz="2400" dirty="0">
              <a:latin typeface="Times New Roman" pitchFamily="18" charset="0"/>
            </a:endParaRPr>
          </a:p>
          <a:p>
            <a:pPr>
              <a:buFont typeface="Arial" charset="0"/>
              <a:buChar char="•"/>
              <a:defRPr/>
            </a:pPr>
            <a:endParaRPr lang="en-US" sz="2400" dirty="0">
              <a:latin typeface="Times New Roman" pitchFamily="18" charset="0"/>
            </a:endParaRPr>
          </a:p>
          <a:p>
            <a:pPr>
              <a:defRPr/>
            </a:pPr>
            <a:r>
              <a:rPr lang="en-US" sz="2800" b="1" dirty="0">
                <a:solidFill>
                  <a:schemeClr val="tx2">
                    <a:lumMod val="75000"/>
                  </a:schemeClr>
                </a:solidFill>
                <a:latin typeface="Times New Roman" pitchFamily="18" charset="0"/>
              </a:rPr>
              <a:t>ANSWER:</a:t>
            </a:r>
          </a:p>
          <a:p>
            <a:pPr>
              <a:buFont typeface="Arial" charset="0"/>
              <a:buChar char="•"/>
              <a:defRPr/>
            </a:pPr>
            <a:endParaRPr lang="en-US" sz="2400" dirty="0">
              <a:latin typeface="Times New Roman" pitchFamily="18" charset="0"/>
            </a:endParaRPr>
          </a:p>
          <a:p>
            <a:pPr lvl="1">
              <a:buFont typeface="Arial" charset="0"/>
              <a:buChar char="•"/>
              <a:defRPr/>
            </a:pPr>
            <a:r>
              <a:rPr lang="en-US" sz="2400" dirty="0">
                <a:latin typeface="Times New Roman" pitchFamily="18" charset="0"/>
              </a:rPr>
              <a:t>What is unmanaged code?</a:t>
            </a:r>
            <a:endParaRPr lang="en-US" sz="2400" dirty="0">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457200" y="0"/>
            <a:ext cx="8229600" cy="792163"/>
          </a:xfrm>
        </p:spPr>
        <p:txBody>
          <a:bodyPr/>
          <a:lstStyle/>
          <a:p>
            <a:pPr eaLnBrk="1" hangingPunct="1"/>
            <a:r>
              <a:rPr lang="en-US" altLang="en-US" sz="3200" smtClean="0"/>
              <a:t>Secure Software Implementation – 100 Points</a:t>
            </a:r>
          </a:p>
        </p:txBody>
      </p:sp>
      <p:sp>
        <p:nvSpPr>
          <p:cNvPr id="4" name="Left Arrow 3">
            <a:hlinkClick r:id="rId3" action="ppaction://hlinksldjump"/>
          </p:cNvPr>
          <p:cNvSpPr/>
          <p:nvPr/>
        </p:nvSpPr>
        <p:spPr bwMode="auto">
          <a:xfrm>
            <a:off x="838200" y="5867400"/>
            <a:ext cx="990600" cy="609600"/>
          </a:xfrm>
          <a:prstGeom prst="leftArrow">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a:lstStyle/>
          <a:p>
            <a:pPr eaLnBrk="0" hangingPunct="0">
              <a:defRPr/>
            </a:pPr>
            <a:endParaRPr lang="en-US">
              <a:solidFill>
                <a:schemeClr val="tx1"/>
              </a:solidFill>
            </a:endParaRPr>
          </a:p>
        </p:txBody>
      </p:sp>
      <p:sp>
        <p:nvSpPr>
          <p:cNvPr id="5" name="TextBox 4"/>
          <p:cNvSpPr txBox="1">
            <a:spLocks noChangeArrowheads="1"/>
          </p:cNvSpPr>
          <p:nvPr/>
        </p:nvSpPr>
        <p:spPr bwMode="auto">
          <a:xfrm>
            <a:off x="533400" y="1371600"/>
            <a:ext cx="8229600" cy="3540125"/>
          </a:xfrm>
          <a:prstGeom prst="rect">
            <a:avLst/>
          </a:prstGeom>
          <a:noFill/>
          <a:ln w="9525">
            <a:noFill/>
            <a:miter lim="800000"/>
            <a:headEnd/>
            <a:tailEnd/>
          </a:ln>
        </p:spPr>
        <p:txBody>
          <a:bodyPr>
            <a:spAutoFit/>
          </a:bodyPr>
          <a:lstStyle/>
          <a:p>
            <a:pPr>
              <a:defRPr/>
            </a:pPr>
            <a:r>
              <a:rPr lang="en-US" sz="2800" b="1" dirty="0">
                <a:solidFill>
                  <a:schemeClr val="tx2">
                    <a:lumMod val="75000"/>
                  </a:schemeClr>
                </a:solidFill>
                <a:latin typeface="Times New Roman" pitchFamily="18" charset="0"/>
              </a:rPr>
              <a:t>QUESTION:</a:t>
            </a:r>
          </a:p>
          <a:p>
            <a:pPr>
              <a:buFont typeface="Arial" charset="0"/>
              <a:buChar char="•"/>
              <a:defRPr/>
            </a:pPr>
            <a:endParaRPr lang="en-US" sz="2400" dirty="0">
              <a:latin typeface="Times New Roman" pitchFamily="18" charset="0"/>
            </a:endParaRPr>
          </a:p>
          <a:p>
            <a:pPr lvl="1">
              <a:buFont typeface="Arial" charset="0"/>
              <a:buChar char="•"/>
              <a:defRPr/>
            </a:pPr>
            <a:r>
              <a:rPr lang="en-US" sz="2400" dirty="0">
                <a:latin typeface="Times New Roman" pitchFamily="18" charset="0"/>
              </a:rPr>
              <a:t>An attack performed by an attacker inputting a specific string to manipulate the SQL statement to do something other than that intended by the programmer or designer. </a:t>
            </a:r>
            <a:endParaRPr lang="en-US" sz="2400" dirty="0">
              <a:latin typeface="Times New Roman" pitchFamily="18" charset="0"/>
            </a:endParaRPr>
          </a:p>
          <a:p>
            <a:pPr>
              <a:buFont typeface="Arial" charset="0"/>
              <a:buChar char="•"/>
              <a:defRPr/>
            </a:pPr>
            <a:endParaRPr lang="en-US" sz="2400" dirty="0">
              <a:latin typeface="Times New Roman" pitchFamily="18" charset="0"/>
            </a:endParaRPr>
          </a:p>
          <a:p>
            <a:pPr>
              <a:defRPr/>
            </a:pPr>
            <a:r>
              <a:rPr lang="en-US" sz="2800" b="1" dirty="0">
                <a:solidFill>
                  <a:schemeClr val="tx2">
                    <a:lumMod val="75000"/>
                  </a:schemeClr>
                </a:solidFill>
                <a:latin typeface="Times New Roman" pitchFamily="18" charset="0"/>
              </a:rPr>
              <a:t>ANSWER:</a:t>
            </a:r>
          </a:p>
          <a:p>
            <a:pPr>
              <a:buFont typeface="Arial" charset="0"/>
              <a:buChar char="•"/>
              <a:defRPr/>
            </a:pPr>
            <a:endParaRPr lang="en-US" sz="2400" dirty="0">
              <a:latin typeface="Times New Roman" pitchFamily="18" charset="0"/>
            </a:endParaRPr>
          </a:p>
          <a:p>
            <a:pPr lvl="1">
              <a:buFont typeface="Arial" charset="0"/>
              <a:buChar char="•"/>
              <a:defRPr/>
            </a:pPr>
            <a:r>
              <a:rPr lang="en-US" sz="2400" dirty="0">
                <a:latin typeface="Times New Roman" pitchFamily="18" charset="0"/>
              </a:rPr>
              <a:t>What is a SQL injection attack?</a:t>
            </a:r>
            <a:endParaRPr lang="en-US" sz="2400" dirty="0">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a:xfrm>
            <a:off x="457200" y="0"/>
            <a:ext cx="8229600" cy="792163"/>
          </a:xfrm>
        </p:spPr>
        <p:txBody>
          <a:bodyPr/>
          <a:lstStyle/>
          <a:p>
            <a:pPr eaLnBrk="1" hangingPunct="1"/>
            <a:r>
              <a:rPr lang="en-US" altLang="en-US" sz="3200" smtClean="0"/>
              <a:t>Secure Software Implementation – 200 Points</a:t>
            </a:r>
          </a:p>
        </p:txBody>
      </p:sp>
      <p:sp>
        <p:nvSpPr>
          <p:cNvPr id="4" name="Left Arrow 3">
            <a:hlinkClick r:id="rId3" action="ppaction://hlinksldjump"/>
          </p:cNvPr>
          <p:cNvSpPr/>
          <p:nvPr/>
        </p:nvSpPr>
        <p:spPr bwMode="auto">
          <a:xfrm>
            <a:off x="838200" y="5867400"/>
            <a:ext cx="990600" cy="609600"/>
          </a:xfrm>
          <a:prstGeom prst="leftArrow">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a:lstStyle/>
          <a:p>
            <a:pPr eaLnBrk="0" hangingPunct="0">
              <a:defRPr/>
            </a:pPr>
            <a:endParaRPr lang="en-US">
              <a:solidFill>
                <a:schemeClr val="tx1"/>
              </a:solidFill>
            </a:endParaRPr>
          </a:p>
        </p:txBody>
      </p:sp>
      <p:sp>
        <p:nvSpPr>
          <p:cNvPr id="5" name="TextBox 4"/>
          <p:cNvSpPr txBox="1">
            <a:spLocks noChangeArrowheads="1"/>
          </p:cNvSpPr>
          <p:nvPr/>
        </p:nvSpPr>
        <p:spPr bwMode="auto">
          <a:xfrm>
            <a:off x="533400" y="1371600"/>
            <a:ext cx="8229600" cy="3540125"/>
          </a:xfrm>
          <a:prstGeom prst="rect">
            <a:avLst/>
          </a:prstGeom>
          <a:noFill/>
          <a:ln w="9525">
            <a:noFill/>
            <a:miter lim="800000"/>
            <a:headEnd/>
            <a:tailEnd/>
          </a:ln>
        </p:spPr>
        <p:txBody>
          <a:bodyPr>
            <a:spAutoFit/>
          </a:bodyPr>
          <a:lstStyle/>
          <a:p>
            <a:pPr>
              <a:defRPr/>
            </a:pPr>
            <a:r>
              <a:rPr lang="en-US" sz="2800" b="1" dirty="0">
                <a:solidFill>
                  <a:schemeClr val="tx2">
                    <a:lumMod val="75000"/>
                  </a:schemeClr>
                </a:solidFill>
                <a:latin typeface="Times New Roman" pitchFamily="18" charset="0"/>
              </a:rPr>
              <a:t>QUESTION:</a:t>
            </a:r>
          </a:p>
          <a:p>
            <a:pPr>
              <a:buFont typeface="Arial" charset="0"/>
              <a:buChar char="•"/>
              <a:defRPr/>
            </a:pPr>
            <a:endParaRPr lang="en-US" sz="2400" dirty="0">
              <a:latin typeface="Times New Roman" pitchFamily="18" charset="0"/>
            </a:endParaRPr>
          </a:p>
          <a:p>
            <a:pPr lvl="1">
              <a:buFont typeface="Arial" charset="0"/>
              <a:buChar char="•"/>
              <a:defRPr/>
            </a:pPr>
            <a:r>
              <a:rPr lang="en-US" sz="2400" dirty="0">
                <a:latin typeface="Times New Roman" pitchFamily="18" charset="0"/>
              </a:rPr>
              <a:t>A value concatenated to the password, or other value being hashed, effectively increasing its length beyond that of a rainbow table.</a:t>
            </a:r>
            <a:endParaRPr lang="en-US" sz="2400" dirty="0">
              <a:latin typeface="Times New Roman" pitchFamily="18" charset="0"/>
            </a:endParaRPr>
          </a:p>
          <a:p>
            <a:pPr>
              <a:buFont typeface="Arial" charset="0"/>
              <a:buChar char="•"/>
              <a:defRPr/>
            </a:pPr>
            <a:endParaRPr lang="en-US" sz="2400" dirty="0">
              <a:latin typeface="Times New Roman" pitchFamily="18" charset="0"/>
            </a:endParaRPr>
          </a:p>
          <a:p>
            <a:pPr>
              <a:defRPr/>
            </a:pPr>
            <a:r>
              <a:rPr lang="en-US" sz="2800" b="1" dirty="0">
                <a:solidFill>
                  <a:schemeClr val="tx2">
                    <a:lumMod val="75000"/>
                  </a:schemeClr>
                </a:solidFill>
                <a:latin typeface="Times New Roman" pitchFamily="18" charset="0"/>
              </a:rPr>
              <a:t>ANSWER:</a:t>
            </a:r>
          </a:p>
          <a:p>
            <a:pPr>
              <a:buFont typeface="Arial" charset="0"/>
              <a:buChar char="•"/>
              <a:defRPr/>
            </a:pPr>
            <a:endParaRPr lang="en-US" sz="2400" dirty="0">
              <a:latin typeface="Times New Roman" pitchFamily="18" charset="0"/>
            </a:endParaRPr>
          </a:p>
          <a:p>
            <a:pPr lvl="1">
              <a:buFont typeface="Arial" charset="0"/>
              <a:buChar char="•"/>
              <a:defRPr/>
            </a:pPr>
            <a:r>
              <a:rPr lang="en-US" sz="2400" dirty="0">
                <a:latin typeface="Times New Roman" pitchFamily="18" charset="0"/>
              </a:rPr>
              <a:t>What is a salt value?</a:t>
            </a:r>
            <a:endParaRPr lang="en-US" sz="2400" dirty="0">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457200" y="0"/>
            <a:ext cx="8229600" cy="792163"/>
          </a:xfrm>
        </p:spPr>
        <p:txBody>
          <a:bodyPr/>
          <a:lstStyle/>
          <a:p>
            <a:pPr eaLnBrk="1" hangingPunct="1"/>
            <a:r>
              <a:rPr lang="en-US" altLang="en-US" sz="3200" smtClean="0"/>
              <a:t>Secure Software Implementation – 300 Points</a:t>
            </a:r>
          </a:p>
        </p:txBody>
      </p:sp>
      <p:sp>
        <p:nvSpPr>
          <p:cNvPr id="4" name="Left Arrow 3">
            <a:hlinkClick r:id="rId3" action="ppaction://hlinksldjump"/>
          </p:cNvPr>
          <p:cNvSpPr/>
          <p:nvPr/>
        </p:nvSpPr>
        <p:spPr bwMode="auto">
          <a:xfrm>
            <a:off x="838200" y="5867400"/>
            <a:ext cx="990600" cy="609600"/>
          </a:xfrm>
          <a:prstGeom prst="leftArrow">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a:lstStyle/>
          <a:p>
            <a:pPr eaLnBrk="0" hangingPunct="0">
              <a:defRPr/>
            </a:pPr>
            <a:endParaRPr lang="en-US">
              <a:solidFill>
                <a:schemeClr val="tx1"/>
              </a:solidFill>
            </a:endParaRPr>
          </a:p>
        </p:txBody>
      </p:sp>
      <p:sp>
        <p:nvSpPr>
          <p:cNvPr id="5" name="TextBox 4"/>
          <p:cNvSpPr txBox="1">
            <a:spLocks noChangeArrowheads="1"/>
          </p:cNvSpPr>
          <p:nvPr/>
        </p:nvSpPr>
        <p:spPr bwMode="auto">
          <a:xfrm>
            <a:off x="533400" y="1371600"/>
            <a:ext cx="8229600" cy="3540125"/>
          </a:xfrm>
          <a:prstGeom prst="rect">
            <a:avLst/>
          </a:prstGeom>
          <a:noFill/>
          <a:ln w="9525">
            <a:noFill/>
            <a:miter lim="800000"/>
            <a:headEnd/>
            <a:tailEnd/>
          </a:ln>
        </p:spPr>
        <p:txBody>
          <a:bodyPr>
            <a:spAutoFit/>
          </a:bodyPr>
          <a:lstStyle/>
          <a:p>
            <a:pPr>
              <a:defRPr/>
            </a:pPr>
            <a:r>
              <a:rPr lang="en-US" sz="2800" b="1" dirty="0">
                <a:solidFill>
                  <a:schemeClr val="tx2">
                    <a:lumMod val="75000"/>
                  </a:schemeClr>
                </a:solidFill>
                <a:latin typeface="Times New Roman" pitchFamily="18" charset="0"/>
              </a:rPr>
              <a:t>QUESTION:</a:t>
            </a:r>
          </a:p>
          <a:p>
            <a:pPr>
              <a:buFont typeface="Arial" charset="0"/>
              <a:buChar char="•"/>
              <a:defRPr/>
            </a:pPr>
            <a:endParaRPr lang="en-US" sz="2400" dirty="0">
              <a:latin typeface="Times New Roman" pitchFamily="18" charset="0"/>
            </a:endParaRPr>
          </a:p>
          <a:p>
            <a:pPr lvl="1">
              <a:buFont typeface="Arial" charset="0"/>
              <a:buChar char="•"/>
              <a:defRPr/>
            </a:pPr>
            <a:r>
              <a:rPr lang="en-US" sz="2400" dirty="0">
                <a:latin typeface="Times New Roman" pitchFamily="18" charset="0"/>
              </a:rPr>
              <a:t>The processes to inspect code for weaknesses and vulnerabilities in which the execution of the code is a part of the testing.</a:t>
            </a:r>
            <a:endParaRPr lang="en-US" sz="2400" dirty="0">
              <a:latin typeface="Times New Roman" pitchFamily="18" charset="0"/>
            </a:endParaRPr>
          </a:p>
          <a:p>
            <a:pPr>
              <a:buFont typeface="Arial" charset="0"/>
              <a:buChar char="•"/>
              <a:defRPr/>
            </a:pPr>
            <a:endParaRPr lang="en-US" sz="2400" dirty="0">
              <a:latin typeface="Times New Roman" pitchFamily="18" charset="0"/>
            </a:endParaRPr>
          </a:p>
          <a:p>
            <a:pPr>
              <a:defRPr/>
            </a:pPr>
            <a:r>
              <a:rPr lang="en-US" sz="2800" b="1" dirty="0">
                <a:solidFill>
                  <a:schemeClr val="tx2">
                    <a:lumMod val="75000"/>
                  </a:schemeClr>
                </a:solidFill>
                <a:latin typeface="Times New Roman" pitchFamily="18" charset="0"/>
              </a:rPr>
              <a:t>ANSWER:</a:t>
            </a:r>
          </a:p>
          <a:p>
            <a:pPr>
              <a:buFont typeface="Arial" charset="0"/>
              <a:buChar char="•"/>
              <a:defRPr/>
            </a:pPr>
            <a:endParaRPr lang="en-US" sz="2400" dirty="0">
              <a:latin typeface="Times New Roman" pitchFamily="18" charset="0"/>
            </a:endParaRPr>
          </a:p>
          <a:p>
            <a:pPr lvl="1">
              <a:buFont typeface="Arial" charset="0"/>
              <a:buChar char="•"/>
              <a:defRPr/>
            </a:pPr>
            <a:r>
              <a:rPr lang="en-US" sz="2400" dirty="0">
                <a:latin typeface="Times New Roman" pitchFamily="18" charset="0"/>
              </a:rPr>
              <a:t>What is dynamic code analysis?</a:t>
            </a:r>
            <a:endParaRPr lang="en-US" sz="2400" dirty="0">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457200" y="0"/>
            <a:ext cx="8229600" cy="792163"/>
          </a:xfrm>
        </p:spPr>
        <p:txBody>
          <a:bodyPr/>
          <a:lstStyle/>
          <a:p>
            <a:pPr eaLnBrk="1" hangingPunct="1"/>
            <a:r>
              <a:rPr lang="en-US" altLang="en-US" sz="3200" smtClean="0"/>
              <a:t>Secure Software Implementation – 400 Points</a:t>
            </a:r>
          </a:p>
        </p:txBody>
      </p:sp>
      <p:sp>
        <p:nvSpPr>
          <p:cNvPr id="4" name="Left Arrow 3">
            <a:hlinkClick r:id="rId3" action="ppaction://hlinksldjump"/>
          </p:cNvPr>
          <p:cNvSpPr/>
          <p:nvPr/>
        </p:nvSpPr>
        <p:spPr bwMode="auto">
          <a:xfrm>
            <a:off x="838200" y="5867400"/>
            <a:ext cx="990600" cy="609600"/>
          </a:xfrm>
          <a:prstGeom prst="leftArrow">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a:lstStyle/>
          <a:p>
            <a:pPr eaLnBrk="0" hangingPunct="0">
              <a:defRPr/>
            </a:pPr>
            <a:endParaRPr lang="en-US">
              <a:solidFill>
                <a:schemeClr val="tx1"/>
              </a:solidFill>
            </a:endParaRPr>
          </a:p>
        </p:txBody>
      </p:sp>
      <p:sp>
        <p:nvSpPr>
          <p:cNvPr id="5" name="TextBox 4"/>
          <p:cNvSpPr txBox="1">
            <a:spLocks noChangeArrowheads="1"/>
          </p:cNvSpPr>
          <p:nvPr/>
        </p:nvSpPr>
        <p:spPr bwMode="auto">
          <a:xfrm>
            <a:off x="533400" y="1371600"/>
            <a:ext cx="8229600" cy="3170238"/>
          </a:xfrm>
          <a:prstGeom prst="rect">
            <a:avLst/>
          </a:prstGeom>
          <a:noFill/>
          <a:ln w="9525">
            <a:noFill/>
            <a:miter lim="800000"/>
            <a:headEnd/>
            <a:tailEnd/>
          </a:ln>
        </p:spPr>
        <p:txBody>
          <a:bodyPr>
            <a:spAutoFit/>
          </a:bodyPr>
          <a:lstStyle/>
          <a:p>
            <a:pPr>
              <a:defRPr/>
            </a:pPr>
            <a:r>
              <a:rPr lang="en-US" sz="2800" b="1" dirty="0">
                <a:solidFill>
                  <a:schemeClr val="tx2">
                    <a:lumMod val="75000"/>
                  </a:schemeClr>
                </a:solidFill>
                <a:latin typeface="Times New Roman" pitchFamily="18" charset="0"/>
              </a:rPr>
              <a:t>QUESTION:</a:t>
            </a:r>
          </a:p>
          <a:p>
            <a:pPr>
              <a:buFont typeface="Arial" charset="0"/>
              <a:buChar char="•"/>
              <a:defRPr/>
            </a:pPr>
            <a:endParaRPr lang="en-US" sz="2400" dirty="0">
              <a:latin typeface="Times New Roman" pitchFamily="18" charset="0"/>
            </a:endParaRPr>
          </a:p>
          <a:p>
            <a:pPr lvl="1">
              <a:buFont typeface="Arial" charset="0"/>
              <a:buChar char="•"/>
              <a:defRPr/>
            </a:pPr>
            <a:r>
              <a:rPr lang="en-US" sz="2400" dirty="0">
                <a:latin typeface="Times New Roman" pitchFamily="18" charset="0"/>
              </a:rPr>
              <a:t>When programming specifies the what, but not the how, with respect to the tasks to be accomplished.</a:t>
            </a:r>
            <a:endParaRPr lang="en-US" sz="2400" dirty="0">
              <a:latin typeface="Times New Roman" pitchFamily="18" charset="0"/>
            </a:endParaRPr>
          </a:p>
          <a:p>
            <a:pPr>
              <a:buFont typeface="Arial" charset="0"/>
              <a:buChar char="•"/>
              <a:defRPr/>
            </a:pPr>
            <a:endParaRPr lang="en-US" sz="2400" dirty="0">
              <a:latin typeface="Times New Roman" pitchFamily="18" charset="0"/>
            </a:endParaRPr>
          </a:p>
          <a:p>
            <a:pPr>
              <a:defRPr/>
            </a:pPr>
            <a:r>
              <a:rPr lang="en-US" sz="2800" b="1" dirty="0">
                <a:solidFill>
                  <a:schemeClr val="tx2">
                    <a:lumMod val="75000"/>
                  </a:schemeClr>
                </a:solidFill>
                <a:latin typeface="Times New Roman" pitchFamily="18" charset="0"/>
              </a:rPr>
              <a:t>ANSWER:</a:t>
            </a:r>
          </a:p>
          <a:p>
            <a:pPr>
              <a:buFont typeface="Arial" charset="0"/>
              <a:buChar char="•"/>
              <a:defRPr/>
            </a:pPr>
            <a:endParaRPr lang="en-US" sz="2400" dirty="0">
              <a:latin typeface="Times New Roman" pitchFamily="18" charset="0"/>
            </a:endParaRPr>
          </a:p>
          <a:p>
            <a:pPr lvl="1">
              <a:buFont typeface="Arial" charset="0"/>
              <a:buChar char="•"/>
              <a:defRPr/>
            </a:pPr>
            <a:r>
              <a:rPr lang="en-US" sz="2400" dirty="0">
                <a:latin typeface="Times New Roman" pitchFamily="18" charset="0"/>
              </a:rPr>
              <a:t>What is declarative programming?</a:t>
            </a:r>
            <a:endParaRPr lang="en-US" sz="2400" dirty="0">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57200" y="0"/>
            <a:ext cx="8229600" cy="792163"/>
          </a:xfrm>
        </p:spPr>
        <p:txBody>
          <a:bodyPr/>
          <a:lstStyle/>
          <a:p>
            <a:pPr eaLnBrk="1" hangingPunct="1"/>
            <a:r>
              <a:rPr lang="en-US" altLang="en-US" sz="3200" smtClean="0"/>
              <a:t>Secure Software Implementation – 500 Points</a:t>
            </a:r>
          </a:p>
        </p:txBody>
      </p:sp>
      <p:sp>
        <p:nvSpPr>
          <p:cNvPr id="4" name="Left Arrow 3">
            <a:hlinkClick r:id="rId3" action="ppaction://hlinksldjump"/>
          </p:cNvPr>
          <p:cNvSpPr/>
          <p:nvPr/>
        </p:nvSpPr>
        <p:spPr bwMode="auto">
          <a:xfrm>
            <a:off x="838200" y="5867400"/>
            <a:ext cx="990600" cy="609600"/>
          </a:xfrm>
          <a:prstGeom prst="leftArrow">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a:lstStyle/>
          <a:p>
            <a:pPr eaLnBrk="0" hangingPunct="0">
              <a:defRPr/>
            </a:pPr>
            <a:endParaRPr lang="en-US">
              <a:solidFill>
                <a:schemeClr val="tx1"/>
              </a:solidFill>
            </a:endParaRPr>
          </a:p>
        </p:txBody>
      </p:sp>
      <p:sp>
        <p:nvSpPr>
          <p:cNvPr id="5" name="TextBox 4"/>
          <p:cNvSpPr txBox="1">
            <a:spLocks noChangeArrowheads="1"/>
          </p:cNvSpPr>
          <p:nvPr/>
        </p:nvSpPr>
        <p:spPr bwMode="auto">
          <a:xfrm>
            <a:off x="533400" y="1371600"/>
            <a:ext cx="8229600" cy="3540125"/>
          </a:xfrm>
          <a:prstGeom prst="rect">
            <a:avLst/>
          </a:prstGeom>
          <a:noFill/>
          <a:ln w="9525">
            <a:noFill/>
            <a:miter lim="800000"/>
            <a:headEnd/>
            <a:tailEnd/>
          </a:ln>
        </p:spPr>
        <p:txBody>
          <a:bodyPr>
            <a:spAutoFit/>
          </a:bodyPr>
          <a:lstStyle/>
          <a:p>
            <a:pPr>
              <a:defRPr/>
            </a:pPr>
            <a:r>
              <a:rPr lang="en-US" sz="2800" b="1" dirty="0">
                <a:solidFill>
                  <a:schemeClr val="tx2">
                    <a:lumMod val="75000"/>
                  </a:schemeClr>
                </a:solidFill>
                <a:latin typeface="Times New Roman" pitchFamily="18" charset="0"/>
              </a:rPr>
              <a:t>QUESTION:</a:t>
            </a:r>
          </a:p>
          <a:p>
            <a:pPr>
              <a:buFont typeface="Arial" charset="0"/>
              <a:buChar char="•"/>
              <a:defRPr/>
            </a:pPr>
            <a:endParaRPr lang="en-US" sz="2400" dirty="0">
              <a:latin typeface="Times New Roman" pitchFamily="18" charset="0"/>
            </a:endParaRPr>
          </a:p>
          <a:p>
            <a:pPr lvl="1">
              <a:buFont typeface="Arial" charset="0"/>
              <a:buChar char="•"/>
              <a:defRPr/>
            </a:pPr>
            <a:r>
              <a:rPr lang="en-US" sz="2400" dirty="0">
                <a:latin typeface="Times New Roman" pitchFamily="18" charset="0"/>
              </a:rPr>
              <a:t>This is </a:t>
            </a:r>
            <a:r>
              <a:rPr lang="en-US" sz="2400" dirty="0" smtClean="0">
                <a:latin typeface="Times New Roman" pitchFamily="18" charset="0"/>
              </a:rPr>
              <a:t>defined </a:t>
            </a:r>
            <a:r>
              <a:rPr lang="en-US" sz="2400" dirty="0">
                <a:latin typeface="Times New Roman" pitchFamily="18" charset="0"/>
              </a:rPr>
              <a:t>as the extent to which a programming language prevents errors resulting from different data types in a program.</a:t>
            </a:r>
            <a:endParaRPr lang="en-US" sz="2400" dirty="0">
              <a:latin typeface="Times New Roman" pitchFamily="18" charset="0"/>
            </a:endParaRPr>
          </a:p>
          <a:p>
            <a:pPr>
              <a:buFont typeface="Arial" charset="0"/>
              <a:buChar char="•"/>
              <a:defRPr/>
            </a:pPr>
            <a:endParaRPr lang="en-US" sz="2400" dirty="0">
              <a:latin typeface="Times New Roman" pitchFamily="18" charset="0"/>
            </a:endParaRPr>
          </a:p>
          <a:p>
            <a:pPr>
              <a:defRPr/>
            </a:pPr>
            <a:r>
              <a:rPr lang="en-US" sz="2800" b="1" dirty="0">
                <a:solidFill>
                  <a:schemeClr val="tx2">
                    <a:lumMod val="75000"/>
                  </a:schemeClr>
                </a:solidFill>
                <a:latin typeface="Times New Roman" pitchFamily="18" charset="0"/>
              </a:rPr>
              <a:t>ANSWER:</a:t>
            </a:r>
          </a:p>
          <a:p>
            <a:pPr>
              <a:buFont typeface="Arial" charset="0"/>
              <a:buChar char="•"/>
              <a:defRPr/>
            </a:pPr>
            <a:endParaRPr lang="en-US" sz="2400" dirty="0">
              <a:latin typeface="Times New Roman" pitchFamily="18" charset="0"/>
            </a:endParaRPr>
          </a:p>
          <a:p>
            <a:pPr lvl="1">
              <a:buFont typeface="Arial" charset="0"/>
              <a:buChar char="•"/>
              <a:defRPr/>
            </a:pPr>
            <a:r>
              <a:rPr lang="en-US" sz="2400" dirty="0">
                <a:latin typeface="Times New Roman" pitchFamily="18" charset="0"/>
              </a:rPr>
              <a:t>What is type safety?</a:t>
            </a:r>
            <a:endParaRPr lang="en-US" sz="2400" dirty="0">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457200" y="0"/>
            <a:ext cx="8229600" cy="792163"/>
          </a:xfrm>
        </p:spPr>
        <p:txBody>
          <a:bodyPr/>
          <a:lstStyle/>
          <a:p>
            <a:pPr eaLnBrk="1" hangingPunct="1"/>
            <a:r>
              <a:rPr lang="en-US" altLang="en-US" sz="3200" smtClean="0"/>
              <a:t>Secure Software Testing – 100 Points</a:t>
            </a:r>
          </a:p>
        </p:txBody>
      </p:sp>
      <p:sp>
        <p:nvSpPr>
          <p:cNvPr id="4" name="Left Arrow 3">
            <a:hlinkClick r:id="rId3" action="ppaction://hlinksldjump"/>
          </p:cNvPr>
          <p:cNvSpPr/>
          <p:nvPr/>
        </p:nvSpPr>
        <p:spPr bwMode="auto">
          <a:xfrm>
            <a:off x="838200" y="5867400"/>
            <a:ext cx="990600" cy="609600"/>
          </a:xfrm>
          <a:prstGeom prst="leftArrow">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a:lstStyle/>
          <a:p>
            <a:pPr eaLnBrk="0" hangingPunct="0">
              <a:defRPr/>
            </a:pPr>
            <a:endParaRPr lang="en-US">
              <a:solidFill>
                <a:schemeClr val="tx1"/>
              </a:solidFill>
            </a:endParaRPr>
          </a:p>
        </p:txBody>
      </p:sp>
      <p:sp>
        <p:nvSpPr>
          <p:cNvPr id="5" name="TextBox 4"/>
          <p:cNvSpPr txBox="1">
            <a:spLocks noChangeArrowheads="1"/>
          </p:cNvSpPr>
          <p:nvPr/>
        </p:nvSpPr>
        <p:spPr bwMode="auto">
          <a:xfrm>
            <a:off x="533400" y="1371600"/>
            <a:ext cx="8229600" cy="3170238"/>
          </a:xfrm>
          <a:prstGeom prst="rect">
            <a:avLst/>
          </a:prstGeom>
          <a:noFill/>
          <a:ln w="9525">
            <a:noFill/>
            <a:miter lim="800000"/>
            <a:headEnd/>
            <a:tailEnd/>
          </a:ln>
        </p:spPr>
        <p:txBody>
          <a:bodyPr>
            <a:spAutoFit/>
          </a:bodyPr>
          <a:lstStyle/>
          <a:p>
            <a:pPr>
              <a:defRPr/>
            </a:pPr>
            <a:r>
              <a:rPr lang="en-US" sz="2800" b="1" dirty="0">
                <a:solidFill>
                  <a:schemeClr val="tx2">
                    <a:lumMod val="75000"/>
                  </a:schemeClr>
                </a:solidFill>
                <a:latin typeface="Times New Roman" pitchFamily="18" charset="0"/>
              </a:rPr>
              <a:t>QUESTION:</a:t>
            </a:r>
          </a:p>
          <a:p>
            <a:pPr>
              <a:buFont typeface="Arial" charset="0"/>
              <a:buChar char="•"/>
              <a:defRPr/>
            </a:pPr>
            <a:endParaRPr lang="en-US" sz="2400" dirty="0">
              <a:latin typeface="Times New Roman" pitchFamily="18" charset="0"/>
            </a:endParaRPr>
          </a:p>
          <a:p>
            <a:pPr lvl="1">
              <a:buFont typeface="Arial" charset="0"/>
              <a:buChar char="•"/>
              <a:defRPr/>
            </a:pPr>
            <a:r>
              <a:rPr lang="en-US" sz="2400" dirty="0">
                <a:latin typeface="Times New Roman" pitchFamily="18" charset="0"/>
              </a:rPr>
              <a:t>A type of security testing </a:t>
            </a:r>
            <a:r>
              <a:rPr lang="en-US" sz="2400" dirty="0">
                <a:latin typeface="Times New Roman" pitchFamily="18" charset="0"/>
              </a:rPr>
              <a:t>w</a:t>
            </a:r>
            <a:r>
              <a:rPr lang="en-US" sz="2400" dirty="0">
                <a:latin typeface="Times New Roman" pitchFamily="18" charset="0"/>
              </a:rPr>
              <a:t>here the attacker has no knowledge of the inner workings of the software under test.</a:t>
            </a:r>
            <a:endParaRPr lang="en-US" sz="2400" dirty="0">
              <a:latin typeface="Times New Roman" pitchFamily="18" charset="0"/>
            </a:endParaRPr>
          </a:p>
          <a:p>
            <a:pPr>
              <a:buFont typeface="Arial" charset="0"/>
              <a:buChar char="•"/>
              <a:defRPr/>
            </a:pPr>
            <a:endParaRPr lang="en-US" sz="2400" dirty="0">
              <a:latin typeface="Times New Roman" pitchFamily="18" charset="0"/>
            </a:endParaRPr>
          </a:p>
          <a:p>
            <a:pPr>
              <a:defRPr/>
            </a:pPr>
            <a:r>
              <a:rPr lang="en-US" sz="2800" b="1" dirty="0">
                <a:solidFill>
                  <a:schemeClr val="tx2">
                    <a:lumMod val="75000"/>
                  </a:schemeClr>
                </a:solidFill>
                <a:latin typeface="Times New Roman" pitchFamily="18" charset="0"/>
              </a:rPr>
              <a:t>ANSWER:</a:t>
            </a:r>
          </a:p>
          <a:p>
            <a:pPr>
              <a:buFont typeface="Arial" charset="0"/>
              <a:buChar char="•"/>
              <a:defRPr/>
            </a:pPr>
            <a:endParaRPr lang="en-US" sz="2400" dirty="0">
              <a:latin typeface="Times New Roman" pitchFamily="18" charset="0"/>
            </a:endParaRPr>
          </a:p>
          <a:p>
            <a:pPr lvl="1">
              <a:buFont typeface="Arial" charset="0"/>
              <a:buChar char="•"/>
              <a:defRPr/>
            </a:pPr>
            <a:r>
              <a:rPr lang="en-US" sz="2400" dirty="0">
                <a:latin typeface="Times New Roman" pitchFamily="18" charset="0"/>
              </a:rPr>
              <a:t>What is Black-Box testing?</a:t>
            </a:r>
            <a:endParaRPr lang="en-US" sz="2400" dirty="0">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90600" y="3105835"/>
            <a:ext cx="7391400" cy="1477328"/>
          </a:xfrm>
          <a:prstGeom prst="rect">
            <a:avLst/>
          </a:prstGeom>
        </p:spPr>
        <p:txBody>
          <a:bodyPr wrap="square">
            <a:spAutoFit/>
          </a:bodyPr>
          <a:lstStyle/>
          <a:p>
            <a:r>
              <a:rPr lang="en-US" altLang="en-US" dirty="0" smtClean="0"/>
              <a:t>Created by Educational Technology Network. www.edtechnetwork.com 2009</a:t>
            </a:r>
          </a:p>
          <a:p>
            <a:endParaRPr lang="en-US" altLang="en-US" dirty="0"/>
          </a:p>
          <a:p>
            <a:r>
              <a:rPr lang="en-US" altLang="en-US" dirty="0" smtClean="0"/>
              <a:t>All In One CSSLP Exam Guide by WM. Arthur Conklin and Daniel Shoemaker</a:t>
            </a:r>
            <a:endParaRPr lang="en-US" altLang="en-US" dirty="0" smtClean="0"/>
          </a:p>
        </p:txBody>
      </p:sp>
      <p:sp>
        <p:nvSpPr>
          <p:cNvPr id="5" name="Rectangle 4"/>
          <p:cNvSpPr/>
          <p:nvPr/>
        </p:nvSpPr>
        <p:spPr>
          <a:xfrm>
            <a:off x="1981200" y="457200"/>
            <a:ext cx="4572000" cy="646331"/>
          </a:xfrm>
          <a:prstGeom prst="rect">
            <a:avLst/>
          </a:prstGeom>
        </p:spPr>
        <p:txBody>
          <a:bodyPr>
            <a:spAutoFit/>
          </a:bodyPr>
          <a:lstStyle/>
          <a:p>
            <a:pPr algn="ctr"/>
            <a:r>
              <a:rPr lang="en-US" sz="3600" dirty="0" smtClean="0"/>
              <a:t>Acknowledgements</a:t>
            </a:r>
            <a:endParaRPr lang="en-US" sz="3600" dirty="0"/>
          </a:p>
        </p:txBody>
      </p:sp>
    </p:spTree>
    <p:extLst>
      <p:ext uri="{BB962C8B-B14F-4D97-AF65-F5344CB8AC3E}">
        <p14:creationId xmlns:p14="http://schemas.microsoft.com/office/powerpoint/2010/main" val="149616984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457200" y="0"/>
            <a:ext cx="8229600" cy="792163"/>
          </a:xfrm>
        </p:spPr>
        <p:txBody>
          <a:bodyPr/>
          <a:lstStyle/>
          <a:p>
            <a:pPr eaLnBrk="1" hangingPunct="1"/>
            <a:r>
              <a:rPr lang="en-US" altLang="en-US" sz="3200" smtClean="0"/>
              <a:t>Secure Software Testing – 200 Points</a:t>
            </a:r>
          </a:p>
        </p:txBody>
      </p:sp>
      <p:sp>
        <p:nvSpPr>
          <p:cNvPr id="4" name="Left Arrow 3">
            <a:hlinkClick r:id="rId3" action="ppaction://hlinksldjump"/>
          </p:cNvPr>
          <p:cNvSpPr/>
          <p:nvPr/>
        </p:nvSpPr>
        <p:spPr bwMode="auto">
          <a:xfrm>
            <a:off x="838200" y="5867400"/>
            <a:ext cx="990600" cy="609600"/>
          </a:xfrm>
          <a:prstGeom prst="leftArrow">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a:lstStyle/>
          <a:p>
            <a:pPr eaLnBrk="0" hangingPunct="0">
              <a:defRPr/>
            </a:pPr>
            <a:endParaRPr lang="en-US">
              <a:solidFill>
                <a:schemeClr val="tx1"/>
              </a:solidFill>
            </a:endParaRPr>
          </a:p>
        </p:txBody>
      </p:sp>
      <p:sp>
        <p:nvSpPr>
          <p:cNvPr id="5" name="TextBox 4"/>
          <p:cNvSpPr txBox="1">
            <a:spLocks noChangeArrowheads="1"/>
          </p:cNvSpPr>
          <p:nvPr/>
        </p:nvSpPr>
        <p:spPr bwMode="auto">
          <a:xfrm>
            <a:off x="533400" y="1371600"/>
            <a:ext cx="8229600" cy="3170238"/>
          </a:xfrm>
          <a:prstGeom prst="rect">
            <a:avLst/>
          </a:prstGeom>
          <a:noFill/>
          <a:ln w="9525">
            <a:noFill/>
            <a:miter lim="800000"/>
            <a:headEnd/>
            <a:tailEnd/>
          </a:ln>
        </p:spPr>
        <p:txBody>
          <a:bodyPr>
            <a:spAutoFit/>
          </a:bodyPr>
          <a:lstStyle/>
          <a:p>
            <a:pPr>
              <a:defRPr/>
            </a:pPr>
            <a:r>
              <a:rPr lang="en-US" sz="2800" b="1" dirty="0">
                <a:solidFill>
                  <a:schemeClr val="tx2">
                    <a:lumMod val="75000"/>
                  </a:schemeClr>
                </a:solidFill>
                <a:latin typeface="Times New Roman" pitchFamily="18" charset="0"/>
              </a:rPr>
              <a:t>QUESTION:</a:t>
            </a:r>
          </a:p>
          <a:p>
            <a:pPr>
              <a:buFont typeface="Arial" charset="0"/>
              <a:buChar char="•"/>
              <a:defRPr/>
            </a:pPr>
            <a:endParaRPr lang="en-US" sz="2400" dirty="0">
              <a:latin typeface="Times New Roman" pitchFamily="18" charset="0"/>
            </a:endParaRPr>
          </a:p>
          <a:p>
            <a:pPr lvl="1">
              <a:buFont typeface="Arial" charset="0"/>
              <a:buChar char="•"/>
              <a:defRPr/>
            </a:pPr>
            <a:r>
              <a:rPr lang="en-US" sz="2400" dirty="0">
                <a:latin typeface="Times New Roman" pitchFamily="18" charset="0"/>
              </a:rPr>
              <a:t>This type of testing is conducted by developers as they develop code.</a:t>
            </a:r>
            <a:endParaRPr lang="en-US" sz="2400" dirty="0">
              <a:latin typeface="Times New Roman" pitchFamily="18" charset="0"/>
            </a:endParaRPr>
          </a:p>
          <a:p>
            <a:pPr>
              <a:buFont typeface="Arial" charset="0"/>
              <a:buChar char="•"/>
              <a:defRPr/>
            </a:pPr>
            <a:endParaRPr lang="en-US" sz="2400" dirty="0">
              <a:latin typeface="Times New Roman" pitchFamily="18" charset="0"/>
            </a:endParaRPr>
          </a:p>
          <a:p>
            <a:pPr>
              <a:defRPr/>
            </a:pPr>
            <a:r>
              <a:rPr lang="en-US" sz="2800" b="1" dirty="0">
                <a:solidFill>
                  <a:schemeClr val="tx2">
                    <a:lumMod val="75000"/>
                  </a:schemeClr>
                </a:solidFill>
                <a:latin typeface="Times New Roman" pitchFamily="18" charset="0"/>
              </a:rPr>
              <a:t>ANSWER:</a:t>
            </a:r>
          </a:p>
          <a:p>
            <a:pPr>
              <a:buFont typeface="Arial" charset="0"/>
              <a:buChar char="•"/>
              <a:defRPr/>
            </a:pPr>
            <a:endParaRPr lang="en-US" sz="2400" dirty="0">
              <a:latin typeface="Times New Roman" pitchFamily="18" charset="0"/>
            </a:endParaRPr>
          </a:p>
          <a:p>
            <a:pPr lvl="1">
              <a:buFont typeface="Arial" charset="0"/>
              <a:buChar char="•"/>
              <a:defRPr/>
            </a:pPr>
            <a:r>
              <a:rPr lang="en-US" sz="2400" dirty="0">
                <a:latin typeface="Times New Roman" pitchFamily="18" charset="0"/>
              </a:rPr>
              <a:t>What is unit testing?</a:t>
            </a:r>
            <a:endParaRPr lang="en-US" sz="2400" dirty="0">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457200" y="0"/>
            <a:ext cx="8229600" cy="792163"/>
          </a:xfrm>
        </p:spPr>
        <p:txBody>
          <a:bodyPr/>
          <a:lstStyle/>
          <a:p>
            <a:pPr eaLnBrk="1" hangingPunct="1"/>
            <a:r>
              <a:rPr lang="en-US" altLang="en-US" sz="3200" smtClean="0"/>
              <a:t>Secure Software Testing – 300 Points</a:t>
            </a:r>
          </a:p>
        </p:txBody>
      </p:sp>
      <p:sp>
        <p:nvSpPr>
          <p:cNvPr id="4" name="Left Arrow 3">
            <a:hlinkClick r:id="rId3" action="ppaction://hlinksldjump"/>
          </p:cNvPr>
          <p:cNvSpPr/>
          <p:nvPr/>
        </p:nvSpPr>
        <p:spPr bwMode="auto">
          <a:xfrm>
            <a:off x="838200" y="5867400"/>
            <a:ext cx="990600" cy="609600"/>
          </a:xfrm>
          <a:prstGeom prst="leftArrow">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a:lstStyle/>
          <a:p>
            <a:pPr eaLnBrk="0" hangingPunct="0">
              <a:defRPr/>
            </a:pPr>
            <a:endParaRPr lang="en-US">
              <a:solidFill>
                <a:schemeClr val="tx1"/>
              </a:solidFill>
            </a:endParaRPr>
          </a:p>
        </p:txBody>
      </p:sp>
      <p:sp>
        <p:nvSpPr>
          <p:cNvPr id="5" name="TextBox 4"/>
          <p:cNvSpPr txBox="1">
            <a:spLocks noChangeArrowheads="1"/>
          </p:cNvSpPr>
          <p:nvPr/>
        </p:nvSpPr>
        <p:spPr bwMode="auto">
          <a:xfrm>
            <a:off x="533400" y="1371600"/>
            <a:ext cx="8229600" cy="3170238"/>
          </a:xfrm>
          <a:prstGeom prst="rect">
            <a:avLst/>
          </a:prstGeom>
          <a:noFill/>
          <a:ln w="9525">
            <a:noFill/>
            <a:miter lim="800000"/>
            <a:headEnd/>
            <a:tailEnd/>
          </a:ln>
        </p:spPr>
        <p:txBody>
          <a:bodyPr>
            <a:spAutoFit/>
          </a:bodyPr>
          <a:lstStyle/>
          <a:p>
            <a:pPr>
              <a:defRPr/>
            </a:pPr>
            <a:r>
              <a:rPr lang="en-US" sz="2800" b="1" dirty="0">
                <a:solidFill>
                  <a:schemeClr val="tx2">
                    <a:lumMod val="75000"/>
                  </a:schemeClr>
                </a:solidFill>
                <a:latin typeface="Times New Roman" pitchFamily="18" charset="0"/>
              </a:rPr>
              <a:t>QUESTION:</a:t>
            </a:r>
          </a:p>
          <a:p>
            <a:pPr>
              <a:buFont typeface="Arial" charset="0"/>
              <a:buChar char="•"/>
              <a:defRPr/>
            </a:pPr>
            <a:endParaRPr lang="en-US" sz="2400" dirty="0">
              <a:latin typeface="Times New Roman" pitchFamily="18" charset="0"/>
            </a:endParaRPr>
          </a:p>
          <a:p>
            <a:pPr lvl="1">
              <a:buFont typeface="Arial" charset="0"/>
              <a:buChar char="•"/>
              <a:defRPr/>
            </a:pPr>
            <a:r>
              <a:rPr lang="en-US" sz="2400" dirty="0">
                <a:latin typeface="Times New Roman" pitchFamily="18" charset="0"/>
              </a:rPr>
              <a:t>An operational measure for what constitutes a minimum level of quality in the code.</a:t>
            </a:r>
            <a:endParaRPr lang="en-US" sz="2400" dirty="0">
              <a:latin typeface="Times New Roman" pitchFamily="18" charset="0"/>
            </a:endParaRPr>
          </a:p>
          <a:p>
            <a:pPr>
              <a:buFont typeface="Arial" charset="0"/>
              <a:buChar char="•"/>
              <a:defRPr/>
            </a:pPr>
            <a:endParaRPr lang="en-US" sz="2400" dirty="0">
              <a:latin typeface="Times New Roman" pitchFamily="18" charset="0"/>
            </a:endParaRPr>
          </a:p>
          <a:p>
            <a:pPr>
              <a:defRPr/>
            </a:pPr>
            <a:r>
              <a:rPr lang="en-US" sz="2800" b="1" dirty="0">
                <a:solidFill>
                  <a:schemeClr val="tx2">
                    <a:lumMod val="75000"/>
                  </a:schemeClr>
                </a:solidFill>
                <a:latin typeface="Times New Roman" pitchFamily="18" charset="0"/>
              </a:rPr>
              <a:t>ANSWER:</a:t>
            </a:r>
          </a:p>
          <a:p>
            <a:pPr>
              <a:buFont typeface="Arial" charset="0"/>
              <a:buChar char="•"/>
              <a:defRPr/>
            </a:pPr>
            <a:endParaRPr lang="en-US" sz="2400" dirty="0">
              <a:latin typeface="Times New Roman" pitchFamily="18" charset="0"/>
            </a:endParaRPr>
          </a:p>
          <a:p>
            <a:pPr lvl="1">
              <a:buFont typeface="Arial" charset="0"/>
              <a:buChar char="•"/>
              <a:defRPr/>
            </a:pPr>
            <a:r>
              <a:rPr lang="en-US" sz="2400" dirty="0">
                <a:latin typeface="Times New Roman" pitchFamily="18" charset="0"/>
              </a:rPr>
              <a:t>What is a bug bar?</a:t>
            </a:r>
            <a:endParaRPr lang="en-US" sz="2400" dirty="0">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457200" y="0"/>
            <a:ext cx="8229600" cy="792163"/>
          </a:xfrm>
        </p:spPr>
        <p:txBody>
          <a:bodyPr/>
          <a:lstStyle/>
          <a:p>
            <a:pPr eaLnBrk="1" hangingPunct="1"/>
            <a:r>
              <a:rPr lang="en-US" altLang="en-US" sz="3200" smtClean="0"/>
              <a:t>Secure Software Testing – 400 Points</a:t>
            </a:r>
          </a:p>
        </p:txBody>
      </p:sp>
      <p:sp>
        <p:nvSpPr>
          <p:cNvPr id="4" name="Left Arrow 3">
            <a:hlinkClick r:id="rId3" action="ppaction://hlinksldjump"/>
          </p:cNvPr>
          <p:cNvSpPr/>
          <p:nvPr/>
        </p:nvSpPr>
        <p:spPr bwMode="auto">
          <a:xfrm>
            <a:off x="838200" y="5867400"/>
            <a:ext cx="990600" cy="609600"/>
          </a:xfrm>
          <a:prstGeom prst="leftArrow">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a:lstStyle/>
          <a:p>
            <a:pPr eaLnBrk="0" hangingPunct="0">
              <a:defRPr/>
            </a:pPr>
            <a:endParaRPr lang="en-US">
              <a:solidFill>
                <a:schemeClr val="tx1"/>
              </a:solidFill>
            </a:endParaRPr>
          </a:p>
        </p:txBody>
      </p:sp>
      <p:sp>
        <p:nvSpPr>
          <p:cNvPr id="5" name="TextBox 4"/>
          <p:cNvSpPr txBox="1">
            <a:spLocks noChangeArrowheads="1"/>
          </p:cNvSpPr>
          <p:nvPr/>
        </p:nvSpPr>
        <p:spPr bwMode="auto">
          <a:xfrm>
            <a:off x="533400" y="1371600"/>
            <a:ext cx="8229600" cy="3170238"/>
          </a:xfrm>
          <a:prstGeom prst="rect">
            <a:avLst/>
          </a:prstGeom>
          <a:noFill/>
          <a:ln w="9525">
            <a:noFill/>
            <a:miter lim="800000"/>
            <a:headEnd/>
            <a:tailEnd/>
          </a:ln>
        </p:spPr>
        <p:txBody>
          <a:bodyPr>
            <a:spAutoFit/>
          </a:bodyPr>
          <a:lstStyle/>
          <a:p>
            <a:pPr>
              <a:defRPr/>
            </a:pPr>
            <a:r>
              <a:rPr lang="en-US" sz="2800" b="1" dirty="0">
                <a:solidFill>
                  <a:schemeClr val="tx2">
                    <a:lumMod val="75000"/>
                  </a:schemeClr>
                </a:solidFill>
                <a:latin typeface="Times New Roman" pitchFamily="18" charset="0"/>
              </a:rPr>
              <a:t>QUESTION:</a:t>
            </a:r>
          </a:p>
          <a:p>
            <a:pPr>
              <a:buFont typeface="Arial" charset="0"/>
              <a:buChar char="•"/>
              <a:defRPr/>
            </a:pPr>
            <a:endParaRPr lang="en-US" sz="2400" dirty="0">
              <a:latin typeface="Times New Roman" pitchFamily="18" charset="0"/>
            </a:endParaRPr>
          </a:p>
          <a:p>
            <a:pPr lvl="1">
              <a:buFont typeface="Arial" charset="0"/>
              <a:buChar char="•"/>
              <a:defRPr/>
            </a:pPr>
            <a:r>
              <a:rPr lang="en-US" sz="2400" dirty="0">
                <a:latin typeface="Times New Roman" pitchFamily="18" charset="0"/>
              </a:rPr>
              <a:t>A brute-force method of addressing input validation issues and vulnerabilities.</a:t>
            </a:r>
            <a:endParaRPr lang="en-US" sz="2400" dirty="0">
              <a:latin typeface="Times New Roman" pitchFamily="18" charset="0"/>
            </a:endParaRPr>
          </a:p>
          <a:p>
            <a:pPr>
              <a:buFont typeface="Arial" charset="0"/>
              <a:buChar char="•"/>
              <a:defRPr/>
            </a:pPr>
            <a:endParaRPr lang="en-US" sz="2400" dirty="0">
              <a:latin typeface="Times New Roman" pitchFamily="18" charset="0"/>
            </a:endParaRPr>
          </a:p>
          <a:p>
            <a:pPr>
              <a:defRPr/>
            </a:pPr>
            <a:r>
              <a:rPr lang="en-US" sz="2800" b="1" dirty="0">
                <a:solidFill>
                  <a:schemeClr val="tx2">
                    <a:lumMod val="75000"/>
                  </a:schemeClr>
                </a:solidFill>
                <a:latin typeface="Times New Roman" pitchFamily="18" charset="0"/>
              </a:rPr>
              <a:t>ANSWER:</a:t>
            </a:r>
          </a:p>
          <a:p>
            <a:pPr>
              <a:buFont typeface="Arial" charset="0"/>
              <a:buChar char="•"/>
              <a:defRPr/>
            </a:pPr>
            <a:endParaRPr lang="en-US" sz="2400" dirty="0">
              <a:latin typeface="Times New Roman" pitchFamily="18" charset="0"/>
            </a:endParaRPr>
          </a:p>
          <a:p>
            <a:pPr lvl="1">
              <a:buFont typeface="Arial" charset="0"/>
              <a:buChar char="•"/>
              <a:defRPr/>
            </a:pPr>
            <a:r>
              <a:rPr lang="en-US" sz="2400" dirty="0">
                <a:latin typeface="Times New Roman" pitchFamily="18" charset="0"/>
              </a:rPr>
              <a:t>What is fuzz testing?</a:t>
            </a:r>
            <a:endParaRPr lang="en-US" sz="2400" dirty="0">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a:xfrm>
            <a:off x="457200" y="0"/>
            <a:ext cx="8229600" cy="792163"/>
          </a:xfrm>
        </p:spPr>
        <p:txBody>
          <a:bodyPr/>
          <a:lstStyle/>
          <a:p>
            <a:pPr eaLnBrk="1" hangingPunct="1"/>
            <a:r>
              <a:rPr lang="en-US" altLang="en-US" sz="3200" smtClean="0"/>
              <a:t>Secure Software Testing – 500 Points</a:t>
            </a:r>
          </a:p>
        </p:txBody>
      </p:sp>
      <p:sp>
        <p:nvSpPr>
          <p:cNvPr id="4" name="Left Arrow 3">
            <a:hlinkClick r:id="rId3" action="ppaction://hlinksldjump"/>
          </p:cNvPr>
          <p:cNvSpPr/>
          <p:nvPr/>
        </p:nvSpPr>
        <p:spPr bwMode="auto">
          <a:xfrm>
            <a:off x="838200" y="5867400"/>
            <a:ext cx="990600" cy="609600"/>
          </a:xfrm>
          <a:prstGeom prst="leftArrow">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a:lstStyle/>
          <a:p>
            <a:pPr eaLnBrk="0" hangingPunct="0">
              <a:defRPr/>
            </a:pPr>
            <a:endParaRPr lang="en-US">
              <a:solidFill>
                <a:schemeClr val="tx1"/>
              </a:solidFill>
            </a:endParaRPr>
          </a:p>
        </p:txBody>
      </p:sp>
      <p:sp>
        <p:nvSpPr>
          <p:cNvPr id="6" name="TextBox 5"/>
          <p:cNvSpPr txBox="1">
            <a:spLocks noChangeArrowheads="1"/>
          </p:cNvSpPr>
          <p:nvPr/>
        </p:nvSpPr>
        <p:spPr bwMode="auto">
          <a:xfrm>
            <a:off x="533400" y="1371600"/>
            <a:ext cx="8229600" cy="3170238"/>
          </a:xfrm>
          <a:prstGeom prst="rect">
            <a:avLst/>
          </a:prstGeom>
          <a:noFill/>
          <a:ln w="9525">
            <a:noFill/>
            <a:miter lim="800000"/>
            <a:headEnd/>
            <a:tailEnd/>
          </a:ln>
        </p:spPr>
        <p:txBody>
          <a:bodyPr>
            <a:spAutoFit/>
          </a:bodyPr>
          <a:lstStyle/>
          <a:p>
            <a:pPr>
              <a:defRPr/>
            </a:pPr>
            <a:r>
              <a:rPr lang="en-US" sz="2800" b="1" dirty="0">
                <a:solidFill>
                  <a:schemeClr val="tx2">
                    <a:lumMod val="75000"/>
                  </a:schemeClr>
                </a:solidFill>
                <a:latin typeface="Times New Roman" pitchFamily="18" charset="0"/>
              </a:rPr>
              <a:t>QUESTION:</a:t>
            </a:r>
          </a:p>
          <a:p>
            <a:pPr>
              <a:buFont typeface="Arial" charset="0"/>
              <a:buChar char="•"/>
              <a:defRPr/>
            </a:pPr>
            <a:endParaRPr lang="en-US" sz="2400" dirty="0">
              <a:latin typeface="Times New Roman" pitchFamily="18" charset="0"/>
            </a:endParaRPr>
          </a:p>
          <a:p>
            <a:pPr lvl="1">
              <a:buFont typeface="Arial" charset="0"/>
              <a:buChar char="•"/>
              <a:defRPr/>
            </a:pPr>
            <a:r>
              <a:rPr lang="en-US" sz="2400" dirty="0">
                <a:latin typeface="Times New Roman" pitchFamily="18" charset="0"/>
              </a:rPr>
              <a:t>A peer-reviewed system describing security testing.</a:t>
            </a:r>
            <a:endParaRPr lang="en-US" sz="2400" dirty="0">
              <a:latin typeface="Times New Roman" pitchFamily="18" charset="0"/>
            </a:endParaRPr>
          </a:p>
          <a:p>
            <a:pPr>
              <a:buFont typeface="Arial" charset="0"/>
              <a:buChar char="•"/>
              <a:defRPr/>
            </a:pPr>
            <a:endParaRPr lang="en-US" sz="2400" dirty="0">
              <a:latin typeface="Times New Roman" pitchFamily="18" charset="0"/>
            </a:endParaRPr>
          </a:p>
          <a:p>
            <a:pPr>
              <a:defRPr/>
            </a:pPr>
            <a:r>
              <a:rPr lang="en-US" sz="2800" b="1" dirty="0">
                <a:solidFill>
                  <a:schemeClr val="tx2">
                    <a:lumMod val="75000"/>
                  </a:schemeClr>
                </a:solidFill>
                <a:latin typeface="Times New Roman" pitchFamily="18" charset="0"/>
              </a:rPr>
              <a:t>ANSWER:</a:t>
            </a:r>
          </a:p>
          <a:p>
            <a:pPr>
              <a:buFont typeface="Arial" charset="0"/>
              <a:buChar char="•"/>
              <a:defRPr/>
            </a:pPr>
            <a:endParaRPr lang="en-US" sz="2400" dirty="0">
              <a:latin typeface="Times New Roman" pitchFamily="18" charset="0"/>
            </a:endParaRPr>
          </a:p>
          <a:p>
            <a:pPr lvl="1">
              <a:buFont typeface="Arial" charset="0"/>
              <a:buChar char="•"/>
              <a:defRPr/>
            </a:pPr>
            <a:r>
              <a:rPr lang="en-US" sz="2400" dirty="0">
                <a:latin typeface="Times New Roman" pitchFamily="18" charset="0"/>
              </a:rPr>
              <a:t>What is the Open Source Security Testing </a:t>
            </a:r>
            <a:r>
              <a:rPr lang="en-US" sz="2400" dirty="0" smtClean="0">
                <a:latin typeface="Times New Roman" pitchFamily="18" charset="0"/>
              </a:rPr>
              <a:t>Methodology Manual </a:t>
            </a:r>
            <a:r>
              <a:rPr lang="en-US" sz="2400" dirty="0">
                <a:latin typeface="Times New Roman" pitchFamily="18" charset="0"/>
              </a:rPr>
              <a:t>(OSSTMM)?</a:t>
            </a:r>
            <a:endParaRPr lang="en-US" sz="2400" dirty="0">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p:cNvSpPr>
            <a:spLocks noGrp="1"/>
          </p:cNvSpPr>
          <p:nvPr>
            <p:ph type="title"/>
          </p:nvPr>
        </p:nvSpPr>
        <p:spPr>
          <a:xfrm>
            <a:off x="228600" y="0"/>
            <a:ext cx="8686800" cy="792163"/>
          </a:xfrm>
        </p:spPr>
        <p:txBody>
          <a:bodyPr/>
          <a:lstStyle/>
          <a:p>
            <a:pPr eaLnBrk="1" hangingPunct="1"/>
            <a:r>
              <a:rPr lang="en-US" altLang="en-US" sz="3200" dirty="0" smtClean="0"/>
              <a:t>Secure Installation, Deployment, Operations, Maintenance and Disposal</a:t>
            </a:r>
            <a:r>
              <a:rPr lang="en-US" altLang="en-US" sz="3200" dirty="0" smtClean="0"/>
              <a:t> </a:t>
            </a:r>
            <a:r>
              <a:rPr lang="en-US" altLang="en-US" sz="3200" dirty="0" smtClean="0"/>
              <a:t>– 100 Points</a:t>
            </a:r>
          </a:p>
        </p:txBody>
      </p:sp>
      <p:sp>
        <p:nvSpPr>
          <p:cNvPr id="4" name="Left Arrow 3">
            <a:hlinkClick r:id="rId3" action="ppaction://hlinksldjump"/>
          </p:cNvPr>
          <p:cNvSpPr/>
          <p:nvPr/>
        </p:nvSpPr>
        <p:spPr bwMode="auto">
          <a:xfrm>
            <a:off x="838200" y="5867400"/>
            <a:ext cx="990600" cy="609600"/>
          </a:xfrm>
          <a:prstGeom prst="leftArrow">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a:lstStyle/>
          <a:p>
            <a:pPr eaLnBrk="0" hangingPunct="0">
              <a:defRPr/>
            </a:pPr>
            <a:endParaRPr lang="en-US">
              <a:solidFill>
                <a:schemeClr val="tx1"/>
              </a:solidFill>
            </a:endParaRPr>
          </a:p>
        </p:txBody>
      </p:sp>
      <p:sp>
        <p:nvSpPr>
          <p:cNvPr id="5" name="TextBox 4"/>
          <p:cNvSpPr txBox="1">
            <a:spLocks noChangeArrowheads="1"/>
          </p:cNvSpPr>
          <p:nvPr/>
        </p:nvSpPr>
        <p:spPr bwMode="auto">
          <a:xfrm>
            <a:off x="533400" y="1371600"/>
            <a:ext cx="8229600" cy="3539430"/>
          </a:xfrm>
          <a:prstGeom prst="rect">
            <a:avLst/>
          </a:prstGeom>
          <a:noFill/>
          <a:ln w="9525">
            <a:noFill/>
            <a:miter lim="800000"/>
            <a:headEnd/>
            <a:tailEnd/>
          </a:ln>
        </p:spPr>
        <p:txBody>
          <a:bodyPr>
            <a:spAutoFit/>
          </a:bodyPr>
          <a:lstStyle/>
          <a:p>
            <a:pPr>
              <a:defRPr/>
            </a:pPr>
            <a:r>
              <a:rPr lang="en-US" sz="2800" b="1" dirty="0">
                <a:solidFill>
                  <a:schemeClr val="tx2">
                    <a:lumMod val="75000"/>
                  </a:schemeClr>
                </a:solidFill>
                <a:latin typeface="Times New Roman" pitchFamily="18" charset="0"/>
              </a:rPr>
              <a:t>QUESTION:</a:t>
            </a:r>
          </a:p>
          <a:p>
            <a:pPr>
              <a:buFont typeface="Arial" charset="0"/>
              <a:buChar char="•"/>
              <a:defRPr/>
            </a:pPr>
            <a:endParaRPr lang="en-US" sz="2400" dirty="0">
              <a:latin typeface="Times New Roman" pitchFamily="18" charset="0"/>
            </a:endParaRPr>
          </a:p>
          <a:p>
            <a:pPr lvl="1">
              <a:buFont typeface="Arial" charset="0"/>
              <a:buChar char="•"/>
              <a:defRPr/>
            </a:pPr>
            <a:r>
              <a:rPr lang="en-US" sz="2400" dirty="0" smtClean="0">
                <a:latin typeface="Times New Roman" pitchFamily="18" charset="0"/>
              </a:rPr>
              <a:t>The set of processes employed to create baseline configurations in an environment and managing configurations to comply with those baselines.</a:t>
            </a:r>
            <a:endParaRPr lang="en-US" sz="2400" dirty="0">
              <a:latin typeface="Times New Roman" pitchFamily="18" charset="0"/>
            </a:endParaRPr>
          </a:p>
          <a:p>
            <a:pPr>
              <a:buFont typeface="Arial" charset="0"/>
              <a:buChar char="•"/>
              <a:defRPr/>
            </a:pPr>
            <a:endParaRPr lang="en-US" sz="2400" dirty="0">
              <a:latin typeface="Times New Roman" pitchFamily="18" charset="0"/>
            </a:endParaRPr>
          </a:p>
          <a:p>
            <a:pPr>
              <a:defRPr/>
            </a:pPr>
            <a:r>
              <a:rPr lang="en-US" sz="2800" b="1" dirty="0">
                <a:solidFill>
                  <a:schemeClr val="tx2">
                    <a:lumMod val="75000"/>
                  </a:schemeClr>
                </a:solidFill>
                <a:latin typeface="Times New Roman" pitchFamily="18" charset="0"/>
              </a:rPr>
              <a:t>ANSWER:</a:t>
            </a:r>
          </a:p>
          <a:p>
            <a:pPr>
              <a:buFont typeface="Arial" charset="0"/>
              <a:buChar char="•"/>
              <a:defRPr/>
            </a:pPr>
            <a:endParaRPr lang="en-US" sz="2400" dirty="0">
              <a:latin typeface="Times New Roman" pitchFamily="18" charset="0"/>
            </a:endParaRPr>
          </a:p>
          <a:p>
            <a:pPr lvl="1">
              <a:buFont typeface="Arial" charset="0"/>
              <a:buChar char="•"/>
              <a:defRPr/>
            </a:pPr>
            <a:r>
              <a:rPr lang="en-US" sz="2400" dirty="0" smtClean="0">
                <a:latin typeface="Times New Roman" pitchFamily="18" charset="0"/>
              </a:rPr>
              <a:t>What is configuration management?</a:t>
            </a:r>
            <a:endParaRPr lang="en-US" sz="2400" dirty="0">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228600" y="0"/>
            <a:ext cx="8686800" cy="792163"/>
          </a:xfrm>
        </p:spPr>
        <p:txBody>
          <a:bodyPr/>
          <a:lstStyle/>
          <a:p>
            <a:pPr eaLnBrk="1" hangingPunct="1"/>
            <a:r>
              <a:rPr lang="en-US" altLang="en-US" sz="3200" dirty="0" smtClean="0"/>
              <a:t>Secure Installation, Deployment, Operations, Maintenance and Disposal</a:t>
            </a:r>
            <a:r>
              <a:rPr lang="en-US" altLang="en-US" sz="3200" dirty="0" smtClean="0"/>
              <a:t> </a:t>
            </a:r>
            <a:r>
              <a:rPr lang="en-US" altLang="en-US" sz="3200" dirty="0" smtClean="0"/>
              <a:t>– 200 Points</a:t>
            </a:r>
          </a:p>
        </p:txBody>
      </p:sp>
      <p:sp>
        <p:nvSpPr>
          <p:cNvPr id="4" name="Left Arrow 3">
            <a:hlinkClick r:id="rId3" action="ppaction://hlinksldjump"/>
          </p:cNvPr>
          <p:cNvSpPr/>
          <p:nvPr/>
        </p:nvSpPr>
        <p:spPr bwMode="auto">
          <a:xfrm>
            <a:off x="838200" y="5867400"/>
            <a:ext cx="990600" cy="609600"/>
          </a:xfrm>
          <a:prstGeom prst="leftArrow">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a:lstStyle/>
          <a:p>
            <a:pPr eaLnBrk="0" hangingPunct="0">
              <a:defRPr/>
            </a:pPr>
            <a:endParaRPr lang="en-US">
              <a:solidFill>
                <a:schemeClr val="tx1"/>
              </a:solidFill>
            </a:endParaRPr>
          </a:p>
        </p:txBody>
      </p:sp>
      <p:sp>
        <p:nvSpPr>
          <p:cNvPr id="5" name="TextBox 4"/>
          <p:cNvSpPr txBox="1">
            <a:spLocks noChangeArrowheads="1"/>
          </p:cNvSpPr>
          <p:nvPr/>
        </p:nvSpPr>
        <p:spPr bwMode="auto">
          <a:xfrm>
            <a:off x="533400" y="1371600"/>
            <a:ext cx="8229600" cy="3170099"/>
          </a:xfrm>
          <a:prstGeom prst="rect">
            <a:avLst/>
          </a:prstGeom>
          <a:noFill/>
          <a:ln w="9525">
            <a:noFill/>
            <a:miter lim="800000"/>
            <a:headEnd/>
            <a:tailEnd/>
          </a:ln>
        </p:spPr>
        <p:txBody>
          <a:bodyPr>
            <a:spAutoFit/>
          </a:bodyPr>
          <a:lstStyle/>
          <a:p>
            <a:pPr>
              <a:defRPr/>
            </a:pPr>
            <a:r>
              <a:rPr lang="en-US" sz="2800" b="1" dirty="0">
                <a:solidFill>
                  <a:schemeClr val="tx2">
                    <a:lumMod val="75000"/>
                  </a:schemeClr>
                </a:solidFill>
                <a:latin typeface="Times New Roman" pitchFamily="18" charset="0"/>
              </a:rPr>
              <a:t>QUESTION:</a:t>
            </a:r>
          </a:p>
          <a:p>
            <a:pPr>
              <a:buFont typeface="Arial" charset="0"/>
              <a:buChar char="•"/>
              <a:defRPr/>
            </a:pPr>
            <a:endParaRPr lang="en-US" sz="2400" dirty="0">
              <a:latin typeface="Times New Roman" pitchFamily="18" charset="0"/>
            </a:endParaRPr>
          </a:p>
          <a:p>
            <a:pPr lvl="1">
              <a:buFont typeface="Arial" charset="0"/>
              <a:buChar char="•"/>
              <a:defRPr/>
            </a:pPr>
            <a:r>
              <a:rPr lang="en-US" sz="2400" dirty="0" smtClean="0">
                <a:latin typeface="Times New Roman" pitchFamily="18" charset="0"/>
              </a:rPr>
              <a:t>The business process associated with the packaging and release of software to production.</a:t>
            </a:r>
            <a:endParaRPr lang="en-US" sz="2400" dirty="0">
              <a:latin typeface="Times New Roman" pitchFamily="18" charset="0"/>
            </a:endParaRPr>
          </a:p>
          <a:p>
            <a:pPr>
              <a:buFont typeface="Arial" charset="0"/>
              <a:buChar char="•"/>
              <a:defRPr/>
            </a:pPr>
            <a:endParaRPr lang="en-US" sz="2400" dirty="0">
              <a:latin typeface="Times New Roman" pitchFamily="18" charset="0"/>
            </a:endParaRPr>
          </a:p>
          <a:p>
            <a:pPr>
              <a:defRPr/>
            </a:pPr>
            <a:r>
              <a:rPr lang="en-US" sz="2800" b="1" dirty="0">
                <a:solidFill>
                  <a:schemeClr val="tx2">
                    <a:lumMod val="75000"/>
                  </a:schemeClr>
                </a:solidFill>
                <a:latin typeface="Times New Roman" pitchFamily="18" charset="0"/>
              </a:rPr>
              <a:t>ANSWER:</a:t>
            </a:r>
          </a:p>
          <a:p>
            <a:pPr>
              <a:buFont typeface="Arial" charset="0"/>
              <a:buChar char="•"/>
              <a:defRPr/>
            </a:pPr>
            <a:endParaRPr lang="en-US" sz="2400" dirty="0">
              <a:latin typeface="Times New Roman" pitchFamily="18" charset="0"/>
            </a:endParaRPr>
          </a:p>
          <a:p>
            <a:pPr lvl="1">
              <a:buFont typeface="Arial" charset="0"/>
              <a:buChar char="•"/>
              <a:defRPr/>
            </a:pPr>
            <a:r>
              <a:rPr lang="en-US" sz="2400" dirty="0" smtClean="0">
                <a:latin typeface="Times New Roman" pitchFamily="18" charset="0"/>
              </a:rPr>
              <a:t>What is release management?</a:t>
            </a:r>
            <a:endParaRPr lang="en-US" sz="2400" dirty="0">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a:xfrm>
            <a:off x="228600" y="0"/>
            <a:ext cx="8686800" cy="792163"/>
          </a:xfrm>
        </p:spPr>
        <p:txBody>
          <a:bodyPr/>
          <a:lstStyle/>
          <a:p>
            <a:pPr eaLnBrk="1" hangingPunct="1"/>
            <a:r>
              <a:rPr lang="en-US" altLang="en-US" sz="3200" dirty="0" smtClean="0"/>
              <a:t>Secure Installation, Deployment, Operations, Maintenance and Disposal</a:t>
            </a:r>
            <a:r>
              <a:rPr lang="en-US" altLang="en-US" sz="3200" dirty="0" smtClean="0"/>
              <a:t> </a:t>
            </a:r>
            <a:r>
              <a:rPr lang="en-US" altLang="en-US" sz="3200" dirty="0" smtClean="0"/>
              <a:t>– 300 Points</a:t>
            </a:r>
          </a:p>
        </p:txBody>
      </p:sp>
      <p:sp>
        <p:nvSpPr>
          <p:cNvPr id="4" name="Left Arrow 3">
            <a:hlinkClick r:id="rId3" action="ppaction://hlinksldjump"/>
          </p:cNvPr>
          <p:cNvSpPr/>
          <p:nvPr/>
        </p:nvSpPr>
        <p:spPr bwMode="auto">
          <a:xfrm>
            <a:off x="838200" y="5867400"/>
            <a:ext cx="990600" cy="609600"/>
          </a:xfrm>
          <a:prstGeom prst="leftArrow">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a:lstStyle/>
          <a:p>
            <a:pPr eaLnBrk="0" hangingPunct="0">
              <a:defRPr/>
            </a:pPr>
            <a:endParaRPr lang="en-US">
              <a:solidFill>
                <a:schemeClr val="tx1"/>
              </a:solidFill>
            </a:endParaRPr>
          </a:p>
        </p:txBody>
      </p:sp>
      <p:sp>
        <p:nvSpPr>
          <p:cNvPr id="5" name="TextBox 4"/>
          <p:cNvSpPr txBox="1">
            <a:spLocks noChangeArrowheads="1"/>
          </p:cNvSpPr>
          <p:nvPr/>
        </p:nvSpPr>
        <p:spPr bwMode="auto">
          <a:xfrm>
            <a:off x="533400" y="1371600"/>
            <a:ext cx="8229600" cy="3170099"/>
          </a:xfrm>
          <a:prstGeom prst="rect">
            <a:avLst/>
          </a:prstGeom>
          <a:noFill/>
          <a:ln w="9525">
            <a:noFill/>
            <a:miter lim="800000"/>
            <a:headEnd/>
            <a:tailEnd/>
          </a:ln>
        </p:spPr>
        <p:txBody>
          <a:bodyPr>
            <a:spAutoFit/>
          </a:bodyPr>
          <a:lstStyle/>
          <a:p>
            <a:pPr>
              <a:defRPr/>
            </a:pPr>
            <a:r>
              <a:rPr lang="en-US" sz="2800" b="1" dirty="0">
                <a:solidFill>
                  <a:schemeClr val="tx2">
                    <a:lumMod val="75000"/>
                  </a:schemeClr>
                </a:solidFill>
                <a:latin typeface="Times New Roman" pitchFamily="18" charset="0"/>
              </a:rPr>
              <a:t>QUESTION:</a:t>
            </a:r>
          </a:p>
          <a:p>
            <a:pPr>
              <a:buFont typeface="Arial" charset="0"/>
              <a:buChar char="•"/>
              <a:defRPr/>
            </a:pPr>
            <a:endParaRPr lang="en-US" sz="2400" dirty="0">
              <a:latin typeface="Times New Roman" pitchFamily="18" charset="0"/>
            </a:endParaRPr>
          </a:p>
          <a:p>
            <a:pPr lvl="1">
              <a:buFont typeface="Arial" charset="0"/>
              <a:buChar char="•"/>
              <a:defRPr/>
            </a:pPr>
            <a:r>
              <a:rPr lang="en-US" sz="2400" dirty="0">
                <a:latin typeface="Times New Roman" pitchFamily="18" charset="0"/>
              </a:rPr>
              <a:t>A self-sustaining process that continues through its course with-out external stimuli</a:t>
            </a:r>
            <a:r>
              <a:rPr lang="en-US" sz="2400" dirty="0" smtClean="0">
                <a:latin typeface="Times New Roman" pitchFamily="18" charset="0"/>
              </a:rPr>
              <a:t>.</a:t>
            </a:r>
            <a:endParaRPr lang="en-US" sz="2400" dirty="0">
              <a:latin typeface="Times New Roman" pitchFamily="18" charset="0"/>
            </a:endParaRPr>
          </a:p>
          <a:p>
            <a:pPr>
              <a:buFont typeface="Arial" charset="0"/>
              <a:buChar char="•"/>
              <a:defRPr/>
            </a:pPr>
            <a:endParaRPr lang="en-US" sz="2400" dirty="0">
              <a:latin typeface="Times New Roman" pitchFamily="18" charset="0"/>
            </a:endParaRPr>
          </a:p>
          <a:p>
            <a:pPr>
              <a:defRPr/>
            </a:pPr>
            <a:r>
              <a:rPr lang="en-US" sz="2800" b="1" dirty="0">
                <a:solidFill>
                  <a:schemeClr val="tx2">
                    <a:lumMod val="75000"/>
                  </a:schemeClr>
                </a:solidFill>
                <a:latin typeface="Times New Roman" pitchFamily="18" charset="0"/>
              </a:rPr>
              <a:t>ANSWER:</a:t>
            </a:r>
          </a:p>
          <a:p>
            <a:pPr>
              <a:buFont typeface="Arial" charset="0"/>
              <a:buChar char="•"/>
              <a:defRPr/>
            </a:pPr>
            <a:endParaRPr lang="en-US" sz="2400" dirty="0">
              <a:latin typeface="Times New Roman" pitchFamily="18" charset="0"/>
            </a:endParaRPr>
          </a:p>
          <a:p>
            <a:pPr lvl="1">
              <a:buFont typeface="Arial" charset="0"/>
              <a:buChar char="•"/>
              <a:defRPr/>
            </a:pPr>
            <a:r>
              <a:rPr lang="en-US" sz="2400" dirty="0">
                <a:latin typeface="Times New Roman" pitchFamily="18" charset="0"/>
              </a:rPr>
              <a:t>What is bootstrapping</a:t>
            </a:r>
            <a:r>
              <a:rPr lang="en-US" sz="2400" dirty="0" smtClean="0">
                <a:latin typeface="Times New Roman" pitchFamily="18" charset="0"/>
              </a:rPr>
              <a:t>?</a:t>
            </a:r>
            <a:endParaRPr lang="en-US" sz="2400" dirty="0">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152400" y="0"/>
            <a:ext cx="8763000" cy="792163"/>
          </a:xfrm>
        </p:spPr>
        <p:txBody>
          <a:bodyPr/>
          <a:lstStyle/>
          <a:p>
            <a:pPr eaLnBrk="1" hangingPunct="1"/>
            <a:r>
              <a:rPr lang="en-US" altLang="en-US" sz="3200" dirty="0" smtClean="0"/>
              <a:t>Secure Installation, Deployment, Operations, Maintenance and Disposal</a:t>
            </a:r>
            <a:r>
              <a:rPr lang="en-US" altLang="en-US" sz="3200" dirty="0" smtClean="0"/>
              <a:t> </a:t>
            </a:r>
            <a:r>
              <a:rPr lang="en-US" altLang="en-US" sz="3200" dirty="0" smtClean="0"/>
              <a:t>– 400 Points</a:t>
            </a:r>
          </a:p>
        </p:txBody>
      </p:sp>
      <p:sp>
        <p:nvSpPr>
          <p:cNvPr id="4" name="Left Arrow 3">
            <a:hlinkClick r:id="rId3" action="ppaction://hlinksldjump"/>
          </p:cNvPr>
          <p:cNvSpPr/>
          <p:nvPr/>
        </p:nvSpPr>
        <p:spPr bwMode="auto">
          <a:xfrm>
            <a:off x="838200" y="5867400"/>
            <a:ext cx="990600" cy="609600"/>
          </a:xfrm>
          <a:prstGeom prst="leftArrow">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a:lstStyle/>
          <a:p>
            <a:pPr eaLnBrk="0" hangingPunct="0">
              <a:defRPr/>
            </a:pPr>
            <a:endParaRPr lang="en-US">
              <a:solidFill>
                <a:schemeClr val="tx1"/>
              </a:solidFill>
            </a:endParaRPr>
          </a:p>
        </p:txBody>
      </p:sp>
      <p:sp>
        <p:nvSpPr>
          <p:cNvPr id="5" name="TextBox 4"/>
          <p:cNvSpPr txBox="1">
            <a:spLocks noChangeArrowheads="1"/>
          </p:cNvSpPr>
          <p:nvPr/>
        </p:nvSpPr>
        <p:spPr bwMode="auto">
          <a:xfrm>
            <a:off x="533400" y="1371600"/>
            <a:ext cx="8229600" cy="3170099"/>
          </a:xfrm>
          <a:prstGeom prst="rect">
            <a:avLst/>
          </a:prstGeom>
          <a:noFill/>
          <a:ln w="9525">
            <a:noFill/>
            <a:miter lim="800000"/>
            <a:headEnd/>
            <a:tailEnd/>
          </a:ln>
        </p:spPr>
        <p:txBody>
          <a:bodyPr>
            <a:spAutoFit/>
          </a:bodyPr>
          <a:lstStyle/>
          <a:p>
            <a:pPr>
              <a:defRPr/>
            </a:pPr>
            <a:r>
              <a:rPr lang="en-US" sz="2800" b="1" dirty="0">
                <a:solidFill>
                  <a:schemeClr val="tx2">
                    <a:lumMod val="75000"/>
                  </a:schemeClr>
                </a:solidFill>
                <a:latin typeface="Times New Roman" pitchFamily="18" charset="0"/>
              </a:rPr>
              <a:t>QUESTION:</a:t>
            </a:r>
          </a:p>
          <a:p>
            <a:pPr>
              <a:buFont typeface="Arial" charset="0"/>
              <a:buChar char="•"/>
              <a:defRPr/>
            </a:pPr>
            <a:endParaRPr lang="en-US" sz="2400" dirty="0">
              <a:latin typeface="Times New Roman" pitchFamily="18" charset="0"/>
            </a:endParaRPr>
          </a:p>
          <a:p>
            <a:pPr lvl="1">
              <a:buFont typeface="Arial" charset="0"/>
              <a:buChar char="•"/>
              <a:defRPr/>
            </a:pPr>
            <a:r>
              <a:rPr lang="en-US" sz="2400" dirty="0" smtClean="0">
                <a:latin typeface="Times New Roman" pitchFamily="18" charset="0"/>
              </a:rPr>
              <a:t>A replacement set of code designed to correct problems or vulnerabilities in existing software.</a:t>
            </a:r>
            <a:endParaRPr lang="en-US" sz="2400" dirty="0">
              <a:latin typeface="Times New Roman" pitchFamily="18" charset="0"/>
            </a:endParaRPr>
          </a:p>
          <a:p>
            <a:pPr>
              <a:buFont typeface="Arial" charset="0"/>
              <a:buChar char="•"/>
              <a:defRPr/>
            </a:pPr>
            <a:endParaRPr lang="en-US" sz="2400" dirty="0">
              <a:latin typeface="Times New Roman" pitchFamily="18" charset="0"/>
            </a:endParaRPr>
          </a:p>
          <a:p>
            <a:pPr>
              <a:defRPr/>
            </a:pPr>
            <a:r>
              <a:rPr lang="en-US" sz="2800" b="1" dirty="0">
                <a:solidFill>
                  <a:schemeClr val="tx2">
                    <a:lumMod val="75000"/>
                  </a:schemeClr>
                </a:solidFill>
                <a:latin typeface="Times New Roman" pitchFamily="18" charset="0"/>
              </a:rPr>
              <a:t>ANSWER:</a:t>
            </a:r>
          </a:p>
          <a:p>
            <a:pPr>
              <a:buFont typeface="Arial" charset="0"/>
              <a:buChar char="•"/>
              <a:defRPr/>
            </a:pPr>
            <a:endParaRPr lang="en-US" sz="2400" dirty="0">
              <a:latin typeface="Times New Roman" pitchFamily="18" charset="0"/>
            </a:endParaRPr>
          </a:p>
          <a:p>
            <a:pPr lvl="1">
              <a:buFont typeface="Arial" charset="0"/>
              <a:buChar char="•"/>
              <a:defRPr/>
            </a:pPr>
            <a:r>
              <a:rPr lang="en-US" sz="2400" dirty="0" smtClean="0">
                <a:latin typeface="Times New Roman" pitchFamily="18" charset="0"/>
              </a:rPr>
              <a:t>What is a patch?</a:t>
            </a:r>
            <a:endParaRPr lang="en-US" sz="2400" dirty="0">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228600" y="0"/>
            <a:ext cx="8686800" cy="792163"/>
          </a:xfrm>
        </p:spPr>
        <p:txBody>
          <a:bodyPr/>
          <a:lstStyle/>
          <a:p>
            <a:pPr eaLnBrk="1" hangingPunct="1"/>
            <a:r>
              <a:rPr lang="en-US" altLang="en-US" sz="3200" dirty="0" smtClean="0"/>
              <a:t>Secure Installation, Deployment, Operations, Maintenance and Disposal</a:t>
            </a:r>
            <a:r>
              <a:rPr lang="en-US" altLang="en-US" sz="3200" dirty="0" smtClean="0"/>
              <a:t> </a:t>
            </a:r>
            <a:r>
              <a:rPr lang="en-US" altLang="en-US" sz="3200" dirty="0" smtClean="0"/>
              <a:t>– 500 Points</a:t>
            </a:r>
          </a:p>
        </p:txBody>
      </p:sp>
      <p:sp>
        <p:nvSpPr>
          <p:cNvPr id="4" name="Left Arrow 3">
            <a:hlinkClick r:id="rId3" action="ppaction://hlinksldjump"/>
          </p:cNvPr>
          <p:cNvSpPr/>
          <p:nvPr/>
        </p:nvSpPr>
        <p:spPr bwMode="auto">
          <a:xfrm>
            <a:off x="838200" y="5867400"/>
            <a:ext cx="990600" cy="609600"/>
          </a:xfrm>
          <a:prstGeom prst="leftArrow">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a:lstStyle/>
          <a:p>
            <a:pPr eaLnBrk="0" hangingPunct="0">
              <a:defRPr/>
            </a:pPr>
            <a:endParaRPr lang="en-US">
              <a:solidFill>
                <a:schemeClr val="tx1"/>
              </a:solidFill>
            </a:endParaRPr>
          </a:p>
        </p:txBody>
      </p:sp>
      <p:sp>
        <p:nvSpPr>
          <p:cNvPr id="5" name="TextBox 4"/>
          <p:cNvSpPr txBox="1">
            <a:spLocks noChangeArrowheads="1"/>
          </p:cNvSpPr>
          <p:nvPr/>
        </p:nvSpPr>
        <p:spPr bwMode="auto">
          <a:xfrm>
            <a:off x="533400" y="1371600"/>
            <a:ext cx="8229600" cy="3170099"/>
          </a:xfrm>
          <a:prstGeom prst="rect">
            <a:avLst/>
          </a:prstGeom>
          <a:noFill/>
          <a:ln w="9525">
            <a:noFill/>
            <a:miter lim="800000"/>
            <a:headEnd/>
            <a:tailEnd/>
          </a:ln>
        </p:spPr>
        <p:txBody>
          <a:bodyPr>
            <a:spAutoFit/>
          </a:bodyPr>
          <a:lstStyle/>
          <a:p>
            <a:pPr>
              <a:defRPr/>
            </a:pPr>
            <a:r>
              <a:rPr lang="en-US" sz="2800" b="1" dirty="0">
                <a:solidFill>
                  <a:schemeClr val="tx2">
                    <a:lumMod val="75000"/>
                  </a:schemeClr>
                </a:solidFill>
                <a:latin typeface="Times New Roman" pitchFamily="18" charset="0"/>
              </a:rPr>
              <a:t>QUESTION:</a:t>
            </a:r>
          </a:p>
          <a:p>
            <a:pPr>
              <a:buFont typeface="Arial" charset="0"/>
              <a:buChar char="•"/>
              <a:defRPr/>
            </a:pPr>
            <a:endParaRPr lang="en-US" sz="2400" dirty="0">
              <a:latin typeface="Times New Roman" pitchFamily="18" charset="0"/>
            </a:endParaRPr>
          </a:p>
          <a:p>
            <a:pPr lvl="1">
              <a:buFont typeface="Arial" charset="0"/>
              <a:buChar char="•"/>
              <a:defRPr/>
            </a:pPr>
            <a:r>
              <a:rPr lang="en-US" sz="2400" dirty="0" smtClean="0">
                <a:latin typeface="Times New Roman" pitchFamily="18" charset="0"/>
              </a:rPr>
              <a:t>This is used to designate a configuration item’s placement in the product hierarchy.</a:t>
            </a:r>
            <a:endParaRPr lang="en-US" sz="2400" dirty="0">
              <a:latin typeface="Times New Roman" pitchFamily="18" charset="0"/>
            </a:endParaRPr>
          </a:p>
          <a:p>
            <a:pPr>
              <a:buFont typeface="Arial" charset="0"/>
              <a:buChar char="•"/>
              <a:defRPr/>
            </a:pPr>
            <a:endParaRPr lang="en-US" sz="2400" dirty="0">
              <a:latin typeface="Times New Roman" pitchFamily="18" charset="0"/>
            </a:endParaRPr>
          </a:p>
          <a:p>
            <a:pPr>
              <a:defRPr/>
            </a:pPr>
            <a:r>
              <a:rPr lang="en-US" sz="2800" b="1" dirty="0">
                <a:solidFill>
                  <a:schemeClr val="tx2">
                    <a:lumMod val="75000"/>
                  </a:schemeClr>
                </a:solidFill>
                <a:latin typeface="Times New Roman" pitchFamily="18" charset="0"/>
              </a:rPr>
              <a:t>ANSWER:</a:t>
            </a:r>
          </a:p>
          <a:p>
            <a:pPr>
              <a:buFont typeface="Arial" charset="0"/>
              <a:buChar char="•"/>
              <a:defRPr/>
            </a:pPr>
            <a:endParaRPr lang="en-US" sz="2400" dirty="0">
              <a:latin typeface="Times New Roman" pitchFamily="18" charset="0"/>
            </a:endParaRPr>
          </a:p>
          <a:p>
            <a:pPr lvl="1">
              <a:buFont typeface="Arial" charset="0"/>
              <a:buChar char="•"/>
              <a:defRPr/>
            </a:pPr>
            <a:r>
              <a:rPr lang="en-US" sz="2400" dirty="0" smtClean="0">
                <a:latin typeface="Times New Roman" pitchFamily="18" charset="0"/>
              </a:rPr>
              <a:t>What is a PIN?</a:t>
            </a:r>
            <a:endParaRPr lang="en-US" sz="2400" dirty="0">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7239000" y="228600"/>
            <a:ext cx="1676400" cy="914400"/>
          </a:xfrm>
          <a:prstGeom prst="roundRect">
            <a:avLst/>
          </a:prstGeom>
          <a:solidFill>
            <a:srgbClr val="210D69"/>
          </a:solidFill>
          <a:ln>
            <a:solidFill>
              <a:schemeClr val="tx1">
                <a:lumMod val="95000"/>
                <a:lumOff val="5000"/>
              </a:schemeClr>
            </a:solidFill>
          </a:ln>
          <a:scene3d>
            <a:camera prst="orthographicFront"/>
            <a:lightRig rig="threePt" dir="t"/>
          </a:scene3d>
          <a:sp3d>
            <a:bevelT w="165100" prst="coolSlant"/>
          </a:sp3d>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r>
              <a:rPr lang="en-US" sz="1600" b="1" dirty="0" smtClean="0"/>
              <a:t>Secure Installation and Deployment</a:t>
            </a:r>
            <a:endParaRPr lang="en-US" sz="1600" b="1" dirty="0"/>
          </a:p>
        </p:txBody>
      </p:sp>
      <p:sp>
        <p:nvSpPr>
          <p:cNvPr id="7" name="Rounded Rectangle 6"/>
          <p:cNvSpPr/>
          <p:nvPr/>
        </p:nvSpPr>
        <p:spPr>
          <a:xfrm>
            <a:off x="228600" y="228600"/>
            <a:ext cx="1676400" cy="914400"/>
          </a:xfrm>
          <a:prstGeom prst="roundRect">
            <a:avLst/>
          </a:prstGeom>
          <a:solidFill>
            <a:srgbClr val="210D69"/>
          </a:solidFill>
          <a:ln>
            <a:solidFill>
              <a:schemeClr val="tx1">
                <a:lumMod val="95000"/>
                <a:lumOff val="5000"/>
              </a:schemeClr>
            </a:solidFill>
          </a:ln>
          <a:scene3d>
            <a:camera prst="orthographicFront"/>
            <a:lightRig rig="threePt" dir="t"/>
          </a:scene3d>
          <a:sp3d>
            <a:bevelT w="165100" prst="coolSlant"/>
          </a:sp3d>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r>
              <a:rPr lang="en-US" sz="1600" b="1" dirty="0"/>
              <a:t>Secure Software Requirements</a:t>
            </a:r>
          </a:p>
        </p:txBody>
      </p:sp>
      <p:sp>
        <p:nvSpPr>
          <p:cNvPr id="8" name="Rounded Rectangle 7"/>
          <p:cNvSpPr/>
          <p:nvPr/>
        </p:nvSpPr>
        <p:spPr>
          <a:xfrm>
            <a:off x="1981200" y="228600"/>
            <a:ext cx="1676400" cy="914400"/>
          </a:xfrm>
          <a:prstGeom prst="roundRect">
            <a:avLst/>
          </a:prstGeom>
          <a:solidFill>
            <a:srgbClr val="210D69"/>
          </a:solidFill>
          <a:ln>
            <a:solidFill>
              <a:schemeClr val="tx1">
                <a:lumMod val="95000"/>
                <a:lumOff val="5000"/>
              </a:schemeClr>
            </a:solidFill>
          </a:ln>
          <a:scene3d>
            <a:camera prst="orthographicFront"/>
            <a:lightRig rig="threePt" dir="t"/>
          </a:scene3d>
          <a:sp3d>
            <a:bevelT w="165100" prst="coolSlant"/>
          </a:sp3d>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r>
              <a:rPr lang="en-US" sz="1600" b="1" dirty="0"/>
              <a:t>Secure Software Design</a:t>
            </a:r>
          </a:p>
        </p:txBody>
      </p:sp>
      <p:sp>
        <p:nvSpPr>
          <p:cNvPr id="9" name="Rounded Rectangle 8"/>
          <p:cNvSpPr/>
          <p:nvPr/>
        </p:nvSpPr>
        <p:spPr>
          <a:xfrm>
            <a:off x="3733800" y="228600"/>
            <a:ext cx="1676400" cy="914400"/>
          </a:xfrm>
          <a:prstGeom prst="roundRect">
            <a:avLst/>
          </a:prstGeom>
          <a:solidFill>
            <a:srgbClr val="210D69"/>
          </a:solidFill>
          <a:ln>
            <a:solidFill>
              <a:schemeClr val="tx1">
                <a:lumMod val="95000"/>
                <a:lumOff val="5000"/>
              </a:schemeClr>
            </a:solidFill>
          </a:ln>
          <a:scene3d>
            <a:camera prst="orthographicFront"/>
            <a:lightRig rig="threePt" dir="t"/>
          </a:scene3d>
          <a:sp3d>
            <a:bevelT w="165100" prst="coolSlant"/>
          </a:sp3d>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r>
              <a:rPr lang="en-US" sz="1600" b="1" dirty="0"/>
              <a:t>Secure Software  Implementation</a:t>
            </a:r>
          </a:p>
        </p:txBody>
      </p:sp>
      <p:sp>
        <p:nvSpPr>
          <p:cNvPr id="10" name="Rounded Rectangle 9"/>
          <p:cNvSpPr/>
          <p:nvPr/>
        </p:nvSpPr>
        <p:spPr>
          <a:xfrm>
            <a:off x="5486400" y="228600"/>
            <a:ext cx="1676400" cy="914400"/>
          </a:xfrm>
          <a:prstGeom prst="roundRect">
            <a:avLst/>
          </a:prstGeom>
          <a:solidFill>
            <a:srgbClr val="210D69"/>
          </a:solidFill>
          <a:ln>
            <a:solidFill>
              <a:schemeClr val="tx1">
                <a:lumMod val="95000"/>
                <a:lumOff val="5000"/>
              </a:schemeClr>
            </a:solidFill>
          </a:ln>
          <a:scene3d>
            <a:camera prst="orthographicFront"/>
            <a:lightRig rig="threePt" dir="t"/>
          </a:scene3d>
          <a:sp3d>
            <a:bevelT w="165100" prst="coolSlant"/>
          </a:sp3d>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r>
              <a:rPr lang="en-US" sz="1600" b="1" dirty="0"/>
              <a:t>Secure Software Testing</a:t>
            </a:r>
          </a:p>
        </p:txBody>
      </p:sp>
      <p:sp>
        <p:nvSpPr>
          <p:cNvPr id="11" name="Rounded Rectangle 10">
            <a:hlinkClick r:id="rId3" action="ppaction://hlinksldjump"/>
          </p:cNvPr>
          <p:cNvSpPr/>
          <p:nvPr/>
        </p:nvSpPr>
        <p:spPr>
          <a:xfrm>
            <a:off x="228600" y="1219200"/>
            <a:ext cx="1676400" cy="1066800"/>
          </a:xfrm>
          <a:prstGeom prst="roundRect">
            <a:avLst/>
          </a:prstGeom>
          <a:solidFill>
            <a:srgbClr val="210D69"/>
          </a:solidFill>
          <a:ln>
            <a:solidFill>
              <a:schemeClr val="tx1">
                <a:lumMod val="95000"/>
                <a:lumOff val="5000"/>
              </a:schemeClr>
            </a:solidFill>
          </a:ln>
          <a:scene3d>
            <a:camera prst="orthographicFront"/>
            <a:lightRig rig="threePt" dir="t"/>
          </a:scene3d>
          <a:sp3d>
            <a:bevelT w="165100" prst="coolSlant"/>
          </a:sp3d>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r>
              <a:rPr lang="en-US" sz="2800" b="1" dirty="0"/>
              <a:t>100</a:t>
            </a:r>
          </a:p>
        </p:txBody>
      </p:sp>
      <p:sp>
        <p:nvSpPr>
          <p:cNvPr id="12" name="Rounded Rectangle 11">
            <a:hlinkClick r:id="rId4" action="ppaction://hlinksldjump"/>
          </p:cNvPr>
          <p:cNvSpPr/>
          <p:nvPr/>
        </p:nvSpPr>
        <p:spPr>
          <a:xfrm>
            <a:off x="228600" y="2362200"/>
            <a:ext cx="1676400" cy="1066800"/>
          </a:xfrm>
          <a:prstGeom prst="roundRect">
            <a:avLst/>
          </a:prstGeom>
          <a:solidFill>
            <a:srgbClr val="210D69"/>
          </a:solidFill>
          <a:ln>
            <a:solidFill>
              <a:schemeClr val="tx1">
                <a:lumMod val="95000"/>
                <a:lumOff val="5000"/>
              </a:schemeClr>
            </a:solidFill>
          </a:ln>
          <a:scene3d>
            <a:camera prst="orthographicFront"/>
            <a:lightRig rig="threePt" dir="t"/>
          </a:scene3d>
          <a:sp3d>
            <a:bevelT w="165100" prst="coolSlant"/>
          </a:sp3d>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r>
              <a:rPr lang="en-US" sz="2800" b="1" dirty="0"/>
              <a:t>200</a:t>
            </a:r>
          </a:p>
        </p:txBody>
      </p:sp>
      <p:sp>
        <p:nvSpPr>
          <p:cNvPr id="13" name="Rounded Rectangle 12">
            <a:hlinkClick r:id="rId5" action="ppaction://hlinksldjump"/>
          </p:cNvPr>
          <p:cNvSpPr/>
          <p:nvPr/>
        </p:nvSpPr>
        <p:spPr>
          <a:xfrm>
            <a:off x="228600" y="3505200"/>
            <a:ext cx="1676400" cy="1066800"/>
          </a:xfrm>
          <a:prstGeom prst="roundRect">
            <a:avLst/>
          </a:prstGeom>
          <a:solidFill>
            <a:srgbClr val="210D69"/>
          </a:solidFill>
          <a:ln>
            <a:solidFill>
              <a:schemeClr val="tx1">
                <a:lumMod val="95000"/>
                <a:lumOff val="5000"/>
              </a:schemeClr>
            </a:solidFill>
          </a:ln>
          <a:scene3d>
            <a:camera prst="orthographicFront"/>
            <a:lightRig rig="threePt" dir="t"/>
          </a:scene3d>
          <a:sp3d>
            <a:bevelT w="165100" prst="coolSlant"/>
          </a:sp3d>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r>
              <a:rPr lang="en-US" sz="2800" b="1" dirty="0"/>
              <a:t>300</a:t>
            </a:r>
          </a:p>
        </p:txBody>
      </p:sp>
      <p:sp>
        <p:nvSpPr>
          <p:cNvPr id="14" name="Rounded Rectangle 13">
            <a:hlinkClick r:id="rId6" action="ppaction://hlinksldjump"/>
          </p:cNvPr>
          <p:cNvSpPr/>
          <p:nvPr/>
        </p:nvSpPr>
        <p:spPr>
          <a:xfrm>
            <a:off x="228600" y="4648200"/>
            <a:ext cx="1676400" cy="1066800"/>
          </a:xfrm>
          <a:prstGeom prst="roundRect">
            <a:avLst/>
          </a:prstGeom>
          <a:solidFill>
            <a:srgbClr val="210D69"/>
          </a:solidFill>
          <a:ln>
            <a:solidFill>
              <a:schemeClr val="tx1">
                <a:lumMod val="95000"/>
                <a:lumOff val="5000"/>
              </a:schemeClr>
            </a:solidFill>
          </a:ln>
          <a:scene3d>
            <a:camera prst="orthographicFront"/>
            <a:lightRig rig="threePt" dir="t"/>
          </a:scene3d>
          <a:sp3d>
            <a:bevelT w="165100" prst="coolSlant"/>
          </a:sp3d>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r>
              <a:rPr lang="en-US" sz="2800" b="1" dirty="0"/>
              <a:t>400</a:t>
            </a:r>
          </a:p>
        </p:txBody>
      </p:sp>
      <p:sp>
        <p:nvSpPr>
          <p:cNvPr id="15" name="Rounded Rectangle 14">
            <a:hlinkClick r:id="rId7" action="ppaction://hlinksldjump"/>
          </p:cNvPr>
          <p:cNvSpPr/>
          <p:nvPr/>
        </p:nvSpPr>
        <p:spPr>
          <a:xfrm>
            <a:off x="228600" y="5791200"/>
            <a:ext cx="1676400" cy="1066800"/>
          </a:xfrm>
          <a:prstGeom prst="roundRect">
            <a:avLst/>
          </a:prstGeom>
          <a:solidFill>
            <a:srgbClr val="210D69"/>
          </a:solidFill>
          <a:ln>
            <a:solidFill>
              <a:schemeClr val="tx1">
                <a:lumMod val="95000"/>
                <a:lumOff val="5000"/>
              </a:schemeClr>
            </a:solidFill>
          </a:ln>
          <a:scene3d>
            <a:camera prst="orthographicFront"/>
            <a:lightRig rig="threePt" dir="t"/>
          </a:scene3d>
          <a:sp3d>
            <a:bevelT w="165100" prst="coolSlant"/>
          </a:sp3d>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r>
              <a:rPr lang="en-US" sz="2800" b="1" dirty="0"/>
              <a:t>500</a:t>
            </a:r>
          </a:p>
        </p:txBody>
      </p:sp>
      <p:sp>
        <p:nvSpPr>
          <p:cNvPr id="16" name="Rounded Rectangle 15">
            <a:hlinkClick r:id="rId8" action="ppaction://hlinksldjump"/>
          </p:cNvPr>
          <p:cNvSpPr/>
          <p:nvPr/>
        </p:nvSpPr>
        <p:spPr>
          <a:xfrm>
            <a:off x="1981200" y="4648200"/>
            <a:ext cx="1676400" cy="1066800"/>
          </a:xfrm>
          <a:prstGeom prst="roundRect">
            <a:avLst/>
          </a:prstGeom>
          <a:solidFill>
            <a:srgbClr val="210D69"/>
          </a:solidFill>
          <a:ln>
            <a:solidFill>
              <a:schemeClr val="tx1">
                <a:lumMod val="95000"/>
                <a:lumOff val="5000"/>
              </a:schemeClr>
            </a:solidFill>
          </a:ln>
          <a:scene3d>
            <a:camera prst="orthographicFront"/>
            <a:lightRig rig="threePt" dir="t"/>
          </a:scene3d>
          <a:sp3d>
            <a:bevelT w="165100" prst="coolSlant"/>
          </a:sp3d>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r>
              <a:rPr lang="en-US" sz="2800" b="1" dirty="0"/>
              <a:t>400</a:t>
            </a:r>
          </a:p>
        </p:txBody>
      </p:sp>
      <p:sp>
        <p:nvSpPr>
          <p:cNvPr id="17" name="Rounded Rectangle 16">
            <a:hlinkClick r:id="rId9" action="ppaction://hlinksldjump"/>
          </p:cNvPr>
          <p:cNvSpPr/>
          <p:nvPr/>
        </p:nvSpPr>
        <p:spPr>
          <a:xfrm>
            <a:off x="1981200" y="3505200"/>
            <a:ext cx="1676400" cy="1066800"/>
          </a:xfrm>
          <a:prstGeom prst="roundRect">
            <a:avLst/>
          </a:prstGeom>
          <a:solidFill>
            <a:srgbClr val="210D69"/>
          </a:solidFill>
          <a:ln>
            <a:solidFill>
              <a:schemeClr val="tx1">
                <a:lumMod val="95000"/>
                <a:lumOff val="5000"/>
              </a:schemeClr>
            </a:solidFill>
          </a:ln>
          <a:scene3d>
            <a:camera prst="orthographicFront"/>
            <a:lightRig rig="threePt" dir="t"/>
          </a:scene3d>
          <a:sp3d>
            <a:bevelT w="165100" prst="coolSlant"/>
          </a:sp3d>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r>
              <a:rPr lang="en-US" sz="2800" b="1" dirty="0"/>
              <a:t>300</a:t>
            </a:r>
          </a:p>
        </p:txBody>
      </p:sp>
      <p:sp>
        <p:nvSpPr>
          <p:cNvPr id="18" name="Rounded Rectangle 17">
            <a:hlinkClick r:id="rId10" action="ppaction://hlinksldjump"/>
          </p:cNvPr>
          <p:cNvSpPr/>
          <p:nvPr/>
        </p:nvSpPr>
        <p:spPr>
          <a:xfrm>
            <a:off x="1981200" y="2362200"/>
            <a:ext cx="1676400" cy="1066800"/>
          </a:xfrm>
          <a:prstGeom prst="roundRect">
            <a:avLst/>
          </a:prstGeom>
          <a:solidFill>
            <a:srgbClr val="210D69"/>
          </a:solidFill>
          <a:ln>
            <a:solidFill>
              <a:schemeClr val="tx1">
                <a:lumMod val="95000"/>
                <a:lumOff val="5000"/>
              </a:schemeClr>
            </a:solidFill>
          </a:ln>
          <a:scene3d>
            <a:camera prst="orthographicFront"/>
            <a:lightRig rig="threePt" dir="t"/>
          </a:scene3d>
          <a:sp3d>
            <a:bevelT w="165100" prst="coolSlant"/>
          </a:sp3d>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r>
              <a:rPr lang="en-US" sz="2800" b="1" dirty="0"/>
              <a:t>200</a:t>
            </a:r>
          </a:p>
        </p:txBody>
      </p:sp>
      <p:sp>
        <p:nvSpPr>
          <p:cNvPr id="19" name="Rounded Rectangle 18">
            <a:hlinkClick r:id="rId11" action="ppaction://hlinksldjump"/>
          </p:cNvPr>
          <p:cNvSpPr/>
          <p:nvPr/>
        </p:nvSpPr>
        <p:spPr>
          <a:xfrm>
            <a:off x="1981200" y="1219200"/>
            <a:ext cx="1676400" cy="1066800"/>
          </a:xfrm>
          <a:prstGeom prst="roundRect">
            <a:avLst/>
          </a:prstGeom>
          <a:solidFill>
            <a:srgbClr val="210D69"/>
          </a:solidFill>
          <a:ln>
            <a:solidFill>
              <a:schemeClr val="tx1">
                <a:lumMod val="95000"/>
                <a:lumOff val="5000"/>
              </a:schemeClr>
            </a:solidFill>
          </a:ln>
          <a:scene3d>
            <a:camera prst="orthographicFront"/>
            <a:lightRig rig="threePt" dir="t"/>
          </a:scene3d>
          <a:sp3d>
            <a:bevelT w="165100" prst="coolSlant"/>
          </a:sp3d>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r>
              <a:rPr lang="en-US" sz="2800" b="1" dirty="0"/>
              <a:t>100</a:t>
            </a:r>
          </a:p>
        </p:txBody>
      </p:sp>
      <p:sp>
        <p:nvSpPr>
          <p:cNvPr id="20" name="Rounded Rectangle 19">
            <a:hlinkClick r:id="rId12" action="ppaction://hlinksldjump"/>
          </p:cNvPr>
          <p:cNvSpPr/>
          <p:nvPr/>
        </p:nvSpPr>
        <p:spPr>
          <a:xfrm>
            <a:off x="1981200" y="5791200"/>
            <a:ext cx="1676400" cy="1066800"/>
          </a:xfrm>
          <a:prstGeom prst="roundRect">
            <a:avLst/>
          </a:prstGeom>
          <a:solidFill>
            <a:srgbClr val="210D69"/>
          </a:solidFill>
          <a:ln>
            <a:solidFill>
              <a:schemeClr val="tx1">
                <a:lumMod val="95000"/>
                <a:lumOff val="5000"/>
              </a:schemeClr>
            </a:solidFill>
          </a:ln>
          <a:scene3d>
            <a:camera prst="orthographicFront"/>
            <a:lightRig rig="threePt" dir="t"/>
          </a:scene3d>
          <a:sp3d>
            <a:bevelT w="165100" prst="coolSlant"/>
          </a:sp3d>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r>
              <a:rPr lang="en-US" sz="2800" b="1" dirty="0"/>
              <a:t>500</a:t>
            </a:r>
          </a:p>
        </p:txBody>
      </p:sp>
      <p:sp>
        <p:nvSpPr>
          <p:cNvPr id="21" name="Rounded Rectangle 20">
            <a:hlinkClick r:id="rId13" action="ppaction://hlinksldjump"/>
          </p:cNvPr>
          <p:cNvSpPr/>
          <p:nvPr/>
        </p:nvSpPr>
        <p:spPr>
          <a:xfrm>
            <a:off x="3733800" y="5791200"/>
            <a:ext cx="1676400" cy="1066800"/>
          </a:xfrm>
          <a:prstGeom prst="roundRect">
            <a:avLst/>
          </a:prstGeom>
          <a:solidFill>
            <a:srgbClr val="210D69"/>
          </a:solidFill>
          <a:ln>
            <a:solidFill>
              <a:schemeClr val="tx1">
                <a:lumMod val="95000"/>
                <a:lumOff val="5000"/>
              </a:schemeClr>
            </a:solidFill>
          </a:ln>
          <a:scene3d>
            <a:camera prst="orthographicFront"/>
            <a:lightRig rig="threePt" dir="t"/>
          </a:scene3d>
          <a:sp3d>
            <a:bevelT w="165100" prst="coolSlant"/>
          </a:sp3d>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r>
              <a:rPr lang="en-US" sz="2800" b="1" dirty="0"/>
              <a:t>500</a:t>
            </a:r>
          </a:p>
        </p:txBody>
      </p:sp>
      <p:sp>
        <p:nvSpPr>
          <p:cNvPr id="22" name="Rounded Rectangle 21">
            <a:hlinkClick r:id="rId14" action="ppaction://hlinksldjump"/>
          </p:cNvPr>
          <p:cNvSpPr/>
          <p:nvPr/>
        </p:nvSpPr>
        <p:spPr>
          <a:xfrm>
            <a:off x="3733800" y="4648200"/>
            <a:ext cx="1676400" cy="1066800"/>
          </a:xfrm>
          <a:prstGeom prst="roundRect">
            <a:avLst/>
          </a:prstGeom>
          <a:solidFill>
            <a:srgbClr val="210D69"/>
          </a:solidFill>
          <a:ln>
            <a:solidFill>
              <a:schemeClr val="tx1">
                <a:lumMod val="95000"/>
                <a:lumOff val="5000"/>
              </a:schemeClr>
            </a:solidFill>
          </a:ln>
          <a:scene3d>
            <a:camera prst="orthographicFront"/>
            <a:lightRig rig="threePt" dir="t"/>
          </a:scene3d>
          <a:sp3d>
            <a:bevelT w="165100" prst="coolSlant"/>
          </a:sp3d>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r>
              <a:rPr lang="en-US" sz="2800" b="1" dirty="0"/>
              <a:t>400</a:t>
            </a:r>
          </a:p>
        </p:txBody>
      </p:sp>
      <p:sp>
        <p:nvSpPr>
          <p:cNvPr id="23" name="Rounded Rectangle 22">
            <a:hlinkClick r:id="rId15" action="ppaction://hlinksldjump"/>
          </p:cNvPr>
          <p:cNvSpPr/>
          <p:nvPr/>
        </p:nvSpPr>
        <p:spPr>
          <a:xfrm>
            <a:off x="3733800" y="3505200"/>
            <a:ext cx="1676400" cy="1066800"/>
          </a:xfrm>
          <a:prstGeom prst="roundRect">
            <a:avLst/>
          </a:prstGeom>
          <a:solidFill>
            <a:srgbClr val="210D69"/>
          </a:solidFill>
          <a:ln>
            <a:solidFill>
              <a:schemeClr val="tx1">
                <a:lumMod val="95000"/>
                <a:lumOff val="5000"/>
              </a:schemeClr>
            </a:solidFill>
          </a:ln>
          <a:scene3d>
            <a:camera prst="orthographicFront"/>
            <a:lightRig rig="threePt" dir="t"/>
          </a:scene3d>
          <a:sp3d>
            <a:bevelT w="165100" prst="coolSlant"/>
          </a:sp3d>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r>
              <a:rPr lang="en-US" sz="2800" b="1" dirty="0"/>
              <a:t>300</a:t>
            </a:r>
          </a:p>
        </p:txBody>
      </p:sp>
      <p:sp>
        <p:nvSpPr>
          <p:cNvPr id="24" name="Rounded Rectangle 23">
            <a:hlinkClick r:id="rId16" action="ppaction://hlinksldjump"/>
          </p:cNvPr>
          <p:cNvSpPr/>
          <p:nvPr/>
        </p:nvSpPr>
        <p:spPr>
          <a:xfrm>
            <a:off x="3733800" y="2362200"/>
            <a:ext cx="1676400" cy="1066800"/>
          </a:xfrm>
          <a:prstGeom prst="roundRect">
            <a:avLst/>
          </a:prstGeom>
          <a:solidFill>
            <a:srgbClr val="210D69"/>
          </a:solidFill>
          <a:ln>
            <a:solidFill>
              <a:schemeClr val="tx1">
                <a:lumMod val="95000"/>
                <a:lumOff val="5000"/>
              </a:schemeClr>
            </a:solidFill>
          </a:ln>
          <a:scene3d>
            <a:camera prst="orthographicFront"/>
            <a:lightRig rig="threePt" dir="t"/>
          </a:scene3d>
          <a:sp3d>
            <a:bevelT w="165100" prst="coolSlant"/>
          </a:sp3d>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r>
              <a:rPr lang="en-US" sz="2800" b="1" dirty="0"/>
              <a:t>200</a:t>
            </a:r>
          </a:p>
        </p:txBody>
      </p:sp>
      <p:sp>
        <p:nvSpPr>
          <p:cNvPr id="25" name="Rounded Rectangle 24">
            <a:hlinkClick r:id="rId17" action="ppaction://hlinksldjump"/>
          </p:cNvPr>
          <p:cNvSpPr/>
          <p:nvPr/>
        </p:nvSpPr>
        <p:spPr>
          <a:xfrm>
            <a:off x="3733800" y="1219200"/>
            <a:ext cx="1676400" cy="1066800"/>
          </a:xfrm>
          <a:prstGeom prst="roundRect">
            <a:avLst/>
          </a:prstGeom>
          <a:solidFill>
            <a:srgbClr val="210D69"/>
          </a:solidFill>
          <a:ln>
            <a:solidFill>
              <a:schemeClr val="tx1">
                <a:lumMod val="95000"/>
                <a:lumOff val="5000"/>
              </a:schemeClr>
            </a:solidFill>
          </a:ln>
          <a:scene3d>
            <a:camera prst="orthographicFront"/>
            <a:lightRig rig="threePt" dir="t"/>
          </a:scene3d>
          <a:sp3d>
            <a:bevelT w="165100" prst="coolSlant"/>
          </a:sp3d>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r>
              <a:rPr lang="en-US" sz="2800" b="1" dirty="0"/>
              <a:t>100</a:t>
            </a:r>
          </a:p>
        </p:txBody>
      </p:sp>
      <p:sp>
        <p:nvSpPr>
          <p:cNvPr id="26" name="Rounded Rectangle 25">
            <a:hlinkClick r:id="rId18" action="ppaction://hlinksldjump"/>
          </p:cNvPr>
          <p:cNvSpPr/>
          <p:nvPr/>
        </p:nvSpPr>
        <p:spPr>
          <a:xfrm>
            <a:off x="5486400" y="5791200"/>
            <a:ext cx="1676400" cy="1066800"/>
          </a:xfrm>
          <a:prstGeom prst="roundRect">
            <a:avLst/>
          </a:prstGeom>
          <a:solidFill>
            <a:srgbClr val="210D69"/>
          </a:solidFill>
          <a:ln>
            <a:solidFill>
              <a:schemeClr val="tx1">
                <a:lumMod val="95000"/>
                <a:lumOff val="5000"/>
              </a:schemeClr>
            </a:solidFill>
          </a:ln>
          <a:scene3d>
            <a:camera prst="orthographicFront"/>
            <a:lightRig rig="threePt" dir="t"/>
          </a:scene3d>
          <a:sp3d>
            <a:bevelT w="165100" prst="coolSlant"/>
          </a:sp3d>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r>
              <a:rPr lang="en-US" sz="2800" b="1" dirty="0"/>
              <a:t>500</a:t>
            </a:r>
          </a:p>
        </p:txBody>
      </p:sp>
      <p:sp>
        <p:nvSpPr>
          <p:cNvPr id="27" name="Rounded Rectangle 26">
            <a:hlinkClick r:id="rId19" action="ppaction://hlinksldjump"/>
          </p:cNvPr>
          <p:cNvSpPr/>
          <p:nvPr/>
        </p:nvSpPr>
        <p:spPr>
          <a:xfrm>
            <a:off x="5486400" y="4648200"/>
            <a:ext cx="1676400" cy="1066800"/>
          </a:xfrm>
          <a:prstGeom prst="roundRect">
            <a:avLst/>
          </a:prstGeom>
          <a:solidFill>
            <a:srgbClr val="210D69"/>
          </a:solidFill>
          <a:ln>
            <a:solidFill>
              <a:schemeClr val="tx1">
                <a:lumMod val="95000"/>
                <a:lumOff val="5000"/>
              </a:schemeClr>
            </a:solidFill>
          </a:ln>
          <a:scene3d>
            <a:camera prst="orthographicFront"/>
            <a:lightRig rig="threePt" dir="t"/>
          </a:scene3d>
          <a:sp3d>
            <a:bevelT w="165100" prst="coolSlant"/>
          </a:sp3d>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r>
              <a:rPr lang="en-US" sz="2800" b="1" dirty="0"/>
              <a:t>400</a:t>
            </a:r>
          </a:p>
        </p:txBody>
      </p:sp>
      <p:sp>
        <p:nvSpPr>
          <p:cNvPr id="28" name="Rounded Rectangle 27">
            <a:hlinkClick r:id="rId20" action="ppaction://hlinksldjump"/>
          </p:cNvPr>
          <p:cNvSpPr/>
          <p:nvPr/>
        </p:nvSpPr>
        <p:spPr>
          <a:xfrm>
            <a:off x="5486400" y="3505200"/>
            <a:ext cx="1676400" cy="1066800"/>
          </a:xfrm>
          <a:prstGeom prst="roundRect">
            <a:avLst/>
          </a:prstGeom>
          <a:solidFill>
            <a:srgbClr val="210D69"/>
          </a:solidFill>
          <a:ln>
            <a:solidFill>
              <a:schemeClr val="tx1">
                <a:lumMod val="95000"/>
                <a:lumOff val="5000"/>
              </a:schemeClr>
            </a:solidFill>
          </a:ln>
          <a:scene3d>
            <a:camera prst="orthographicFront"/>
            <a:lightRig rig="threePt" dir="t"/>
          </a:scene3d>
          <a:sp3d>
            <a:bevelT w="165100" prst="coolSlant"/>
          </a:sp3d>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r>
              <a:rPr lang="en-US" sz="2800" b="1" dirty="0"/>
              <a:t>300</a:t>
            </a:r>
          </a:p>
        </p:txBody>
      </p:sp>
      <p:sp>
        <p:nvSpPr>
          <p:cNvPr id="29" name="Rounded Rectangle 28">
            <a:hlinkClick r:id="rId21" action="ppaction://hlinksldjump"/>
          </p:cNvPr>
          <p:cNvSpPr/>
          <p:nvPr/>
        </p:nvSpPr>
        <p:spPr>
          <a:xfrm>
            <a:off x="5486400" y="2362200"/>
            <a:ext cx="1676400" cy="1066800"/>
          </a:xfrm>
          <a:prstGeom prst="roundRect">
            <a:avLst/>
          </a:prstGeom>
          <a:solidFill>
            <a:srgbClr val="210D69"/>
          </a:solidFill>
          <a:ln>
            <a:solidFill>
              <a:schemeClr val="tx1">
                <a:lumMod val="95000"/>
                <a:lumOff val="5000"/>
              </a:schemeClr>
            </a:solidFill>
          </a:ln>
          <a:scene3d>
            <a:camera prst="orthographicFront"/>
            <a:lightRig rig="threePt" dir="t"/>
          </a:scene3d>
          <a:sp3d>
            <a:bevelT w="165100" prst="coolSlant"/>
          </a:sp3d>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r>
              <a:rPr lang="en-US" sz="2800" b="1" dirty="0"/>
              <a:t>200</a:t>
            </a:r>
          </a:p>
        </p:txBody>
      </p:sp>
      <p:sp>
        <p:nvSpPr>
          <p:cNvPr id="30" name="Rounded Rectangle 29">
            <a:hlinkClick r:id="rId22" action="ppaction://hlinksldjump"/>
          </p:cNvPr>
          <p:cNvSpPr/>
          <p:nvPr/>
        </p:nvSpPr>
        <p:spPr>
          <a:xfrm>
            <a:off x="5486400" y="1219200"/>
            <a:ext cx="1676400" cy="1066800"/>
          </a:xfrm>
          <a:prstGeom prst="roundRect">
            <a:avLst/>
          </a:prstGeom>
          <a:solidFill>
            <a:srgbClr val="210D69"/>
          </a:solidFill>
          <a:ln>
            <a:solidFill>
              <a:schemeClr val="tx1">
                <a:lumMod val="95000"/>
                <a:lumOff val="5000"/>
              </a:schemeClr>
            </a:solidFill>
          </a:ln>
          <a:scene3d>
            <a:camera prst="orthographicFront"/>
            <a:lightRig rig="threePt" dir="t"/>
          </a:scene3d>
          <a:sp3d>
            <a:bevelT w="165100" prst="coolSlant"/>
          </a:sp3d>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r>
              <a:rPr lang="en-US" sz="2800" b="1" dirty="0"/>
              <a:t>100</a:t>
            </a:r>
          </a:p>
        </p:txBody>
      </p:sp>
      <p:sp>
        <p:nvSpPr>
          <p:cNvPr id="31" name="Rounded Rectangle 30">
            <a:hlinkClick r:id="rId23" action="ppaction://hlinksldjump"/>
          </p:cNvPr>
          <p:cNvSpPr/>
          <p:nvPr/>
        </p:nvSpPr>
        <p:spPr>
          <a:xfrm>
            <a:off x="7239000" y="5791200"/>
            <a:ext cx="1676400" cy="1066800"/>
          </a:xfrm>
          <a:prstGeom prst="roundRect">
            <a:avLst/>
          </a:prstGeom>
          <a:solidFill>
            <a:srgbClr val="210D69"/>
          </a:solidFill>
          <a:ln>
            <a:solidFill>
              <a:schemeClr val="tx1">
                <a:lumMod val="95000"/>
                <a:lumOff val="5000"/>
              </a:schemeClr>
            </a:solidFill>
          </a:ln>
          <a:scene3d>
            <a:camera prst="orthographicFront"/>
            <a:lightRig rig="threePt" dir="t"/>
          </a:scene3d>
          <a:sp3d>
            <a:bevelT w="165100" prst="coolSlant"/>
          </a:sp3d>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r>
              <a:rPr lang="en-US" sz="2800" b="1" dirty="0"/>
              <a:t>500</a:t>
            </a:r>
          </a:p>
        </p:txBody>
      </p:sp>
      <p:sp>
        <p:nvSpPr>
          <p:cNvPr id="32" name="Rounded Rectangle 31">
            <a:hlinkClick r:id="rId24" action="ppaction://hlinksldjump"/>
          </p:cNvPr>
          <p:cNvSpPr/>
          <p:nvPr/>
        </p:nvSpPr>
        <p:spPr>
          <a:xfrm>
            <a:off x="7239000" y="4648200"/>
            <a:ext cx="1676400" cy="1066800"/>
          </a:xfrm>
          <a:prstGeom prst="roundRect">
            <a:avLst/>
          </a:prstGeom>
          <a:solidFill>
            <a:srgbClr val="210D69"/>
          </a:solidFill>
          <a:ln>
            <a:solidFill>
              <a:schemeClr val="tx1">
                <a:lumMod val="95000"/>
                <a:lumOff val="5000"/>
              </a:schemeClr>
            </a:solidFill>
          </a:ln>
          <a:scene3d>
            <a:camera prst="orthographicFront"/>
            <a:lightRig rig="threePt" dir="t"/>
          </a:scene3d>
          <a:sp3d>
            <a:bevelT w="165100" prst="coolSlant"/>
          </a:sp3d>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r>
              <a:rPr lang="en-US" sz="2800" b="1" dirty="0"/>
              <a:t>400</a:t>
            </a:r>
          </a:p>
        </p:txBody>
      </p:sp>
      <p:sp>
        <p:nvSpPr>
          <p:cNvPr id="33" name="Rounded Rectangle 32">
            <a:hlinkClick r:id="rId25" action="ppaction://hlinksldjump"/>
          </p:cNvPr>
          <p:cNvSpPr/>
          <p:nvPr/>
        </p:nvSpPr>
        <p:spPr>
          <a:xfrm>
            <a:off x="7239000" y="3505200"/>
            <a:ext cx="1676400" cy="1066800"/>
          </a:xfrm>
          <a:prstGeom prst="roundRect">
            <a:avLst/>
          </a:prstGeom>
          <a:solidFill>
            <a:srgbClr val="210D69"/>
          </a:solidFill>
          <a:ln>
            <a:solidFill>
              <a:schemeClr val="tx1">
                <a:lumMod val="95000"/>
                <a:lumOff val="5000"/>
              </a:schemeClr>
            </a:solidFill>
          </a:ln>
          <a:scene3d>
            <a:camera prst="orthographicFront"/>
            <a:lightRig rig="threePt" dir="t"/>
          </a:scene3d>
          <a:sp3d>
            <a:bevelT w="165100" prst="coolSlant"/>
          </a:sp3d>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r>
              <a:rPr lang="en-US" sz="2800" b="1" dirty="0"/>
              <a:t>300</a:t>
            </a:r>
          </a:p>
        </p:txBody>
      </p:sp>
      <p:sp>
        <p:nvSpPr>
          <p:cNvPr id="34" name="Rounded Rectangle 33">
            <a:hlinkClick r:id="rId26" action="ppaction://hlinksldjump"/>
          </p:cNvPr>
          <p:cNvSpPr/>
          <p:nvPr/>
        </p:nvSpPr>
        <p:spPr>
          <a:xfrm>
            <a:off x="7239000" y="2362200"/>
            <a:ext cx="1676400" cy="1066800"/>
          </a:xfrm>
          <a:prstGeom prst="roundRect">
            <a:avLst/>
          </a:prstGeom>
          <a:solidFill>
            <a:srgbClr val="210D69"/>
          </a:solidFill>
          <a:ln>
            <a:solidFill>
              <a:schemeClr val="tx1">
                <a:lumMod val="95000"/>
                <a:lumOff val="5000"/>
              </a:schemeClr>
            </a:solidFill>
          </a:ln>
          <a:scene3d>
            <a:camera prst="orthographicFront"/>
            <a:lightRig rig="threePt" dir="t"/>
          </a:scene3d>
          <a:sp3d>
            <a:bevelT w="165100" prst="coolSlant"/>
          </a:sp3d>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r>
              <a:rPr lang="en-US" sz="2800" b="1" dirty="0"/>
              <a:t>200</a:t>
            </a:r>
          </a:p>
        </p:txBody>
      </p:sp>
      <p:sp>
        <p:nvSpPr>
          <p:cNvPr id="35" name="Rounded Rectangle 34">
            <a:hlinkClick r:id="rId27" action="ppaction://hlinksldjump"/>
          </p:cNvPr>
          <p:cNvSpPr/>
          <p:nvPr/>
        </p:nvSpPr>
        <p:spPr>
          <a:xfrm>
            <a:off x="7239000" y="1219200"/>
            <a:ext cx="1676400" cy="1066800"/>
          </a:xfrm>
          <a:prstGeom prst="roundRect">
            <a:avLst/>
          </a:prstGeom>
          <a:solidFill>
            <a:srgbClr val="210D69"/>
          </a:solidFill>
          <a:ln>
            <a:solidFill>
              <a:schemeClr val="tx1">
                <a:lumMod val="95000"/>
                <a:lumOff val="5000"/>
              </a:schemeClr>
            </a:solidFill>
          </a:ln>
          <a:scene3d>
            <a:camera prst="orthographicFront"/>
            <a:lightRig rig="threePt" dir="t"/>
          </a:scene3d>
          <a:sp3d>
            <a:bevelT w="165100" prst="coolSlant"/>
          </a:sp3d>
        </p:spPr>
        <p:style>
          <a:lnRef idx="3">
            <a:schemeClr val="lt1"/>
          </a:lnRef>
          <a:fillRef idx="1">
            <a:schemeClr val="accent1"/>
          </a:fillRef>
          <a:effectRef idx="1">
            <a:schemeClr val="accent1"/>
          </a:effectRef>
          <a:fontRef idx="minor">
            <a:schemeClr val="lt1"/>
          </a:fontRef>
        </p:style>
        <p:txBody>
          <a:bodyPr anchor="ctr"/>
          <a:lstStyle/>
          <a:p>
            <a:pPr algn="ctr" fontAlgn="auto">
              <a:spcBef>
                <a:spcPts val="0"/>
              </a:spcBef>
              <a:spcAft>
                <a:spcPts val="0"/>
              </a:spcAft>
              <a:defRPr/>
            </a:pPr>
            <a:r>
              <a:rPr lang="en-US" sz="2800" b="1" dirty="0"/>
              <a:t>100</a:t>
            </a:r>
          </a:p>
        </p:txBody>
      </p:sp>
    </p:spTree>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13"/>
                    </p:tgtEl>
                  </p:cond>
                </p:stCondLst>
                <p:endSync evt="end" delay="0">
                  <p:rtn val="all"/>
                </p:endSync>
                <p:childTnLst>
                  <p:par>
                    <p:cTn id="3" fill="hold">
                      <p:stCondLst>
                        <p:cond delay="0"/>
                      </p:stCondLst>
                      <p:childTnLst>
                        <p:par>
                          <p:cTn id="4" fill="hold">
                            <p:stCondLst>
                              <p:cond delay="0"/>
                            </p:stCondLst>
                            <p:childTnLst>
                              <p:par>
                                <p:cTn id="5" presetID="30" presetClass="emph" presetSubtype="0" fill="hold" grpId="0" nodeType="clickEffect">
                                  <p:stCondLst>
                                    <p:cond delay="0"/>
                                  </p:stCondLst>
                                  <p:childTnLst>
                                    <p:animClr clrSpc="hsl" dir="cw">
                                      <p:cBhvr override="childStyle">
                                        <p:cTn id="6" dur="500" fill="hold"/>
                                        <p:tgtEl>
                                          <p:spTgt spid="13"/>
                                        </p:tgtEl>
                                        <p:attrNameLst>
                                          <p:attrName>style.color</p:attrName>
                                        </p:attrNameLst>
                                      </p:cBhvr>
                                      <p:by>
                                        <p:hsl h="0" s="12549" l="25098"/>
                                      </p:by>
                                    </p:animClr>
                                    <p:animClr clrSpc="hsl" dir="cw">
                                      <p:cBhvr>
                                        <p:cTn id="7" dur="500" fill="hold"/>
                                        <p:tgtEl>
                                          <p:spTgt spid="13"/>
                                        </p:tgtEl>
                                        <p:attrNameLst>
                                          <p:attrName>fillcolor</p:attrName>
                                        </p:attrNameLst>
                                      </p:cBhvr>
                                      <p:by>
                                        <p:hsl h="0" s="12549" l="25098"/>
                                      </p:by>
                                    </p:animClr>
                                    <p:animClr clrSpc="hsl" dir="cw">
                                      <p:cBhvr>
                                        <p:cTn id="8" dur="500" fill="hold"/>
                                        <p:tgtEl>
                                          <p:spTgt spid="13"/>
                                        </p:tgtEl>
                                        <p:attrNameLst>
                                          <p:attrName>stroke.color</p:attrName>
                                        </p:attrNameLst>
                                      </p:cBhvr>
                                      <p:by>
                                        <p:hsl h="0" s="12549" l="25098"/>
                                      </p:by>
                                    </p:animClr>
                                    <p:set>
                                      <p:cBhvr>
                                        <p:cTn id="9" dur="500" fill="hold"/>
                                        <p:tgtEl>
                                          <p:spTgt spid="13"/>
                                        </p:tgtEl>
                                        <p:attrNameLst>
                                          <p:attrName>fill.type</p:attrName>
                                        </p:attrNameLst>
                                      </p:cBhvr>
                                      <p:to>
                                        <p:strVal val="solid"/>
                                      </p:to>
                                    </p:set>
                                  </p:childTnLst>
                                </p:cTn>
                              </p:par>
                            </p:childTnLst>
                          </p:cTn>
                        </p:par>
                      </p:childTnLst>
                    </p:cTn>
                  </p:par>
                </p:childTnLst>
              </p:cTn>
              <p:nextCondLst>
                <p:cond evt="onClick" delay="0">
                  <p:tgtEl>
                    <p:spTgt spid="13"/>
                  </p:tgtEl>
                </p:cond>
              </p:nextCondLst>
            </p:seq>
            <p:seq concurrent="1" nextAc="seek">
              <p:cTn id="10" restart="whenNotActive" fill="hold" evtFilter="cancelBubble" nodeType="interactiveSeq">
                <p:stCondLst>
                  <p:cond evt="onClick" delay="0">
                    <p:tgtEl>
                      <p:spTgt spid="12"/>
                    </p:tgtEl>
                  </p:cond>
                </p:stCondLst>
                <p:endSync evt="end" delay="0">
                  <p:rtn val="all"/>
                </p:endSync>
                <p:childTnLst>
                  <p:par>
                    <p:cTn id="11" fill="hold">
                      <p:stCondLst>
                        <p:cond delay="0"/>
                      </p:stCondLst>
                      <p:childTnLst>
                        <p:par>
                          <p:cTn id="12" fill="hold">
                            <p:stCondLst>
                              <p:cond delay="0"/>
                            </p:stCondLst>
                            <p:childTnLst>
                              <p:par>
                                <p:cTn id="13" presetID="30" presetClass="emph" presetSubtype="0" fill="hold" grpId="0" nodeType="clickEffect">
                                  <p:stCondLst>
                                    <p:cond delay="0"/>
                                  </p:stCondLst>
                                  <p:childTnLst>
                                    <p:animClr clrSpc="hsl" dir="cw">
                                      <p:cBhvr override="childStyle">
                                        <p:cTn id="14" dur="500" fill="hold"/>
                                        <p:tgtEl>
                                          <p:spTgt spid="12"/>
                                        </p:tgtEl>
                                        <p:attrNameLst>
                                          <p:attrName>style.color</p:attrName>
                                        </p:attrNameLst>
                                      </p:cBhvr>
                                      <p:by>
                                        <p:hsl h="0" s="12549" l="25098"/>
                                      </p:by>
                                    </p:animClr>
                                    <p:animClr clrSpc="hsl" dir="cw">
                                      <p:cBhvr>
                                        <p:cTn id="15" dur="500" fill="hold"/>
                                        <p:tgtEl>
                                          <p:spTgt spid="12"/>
                                        </p:tgtEl>
                                        <p:attrNameLst>
                                          <p:attrName>fillcolor</p:attrName>
                                        </p:attrNameLst>
                                      </p:cBhvr>
                                      <p:by>
                                        <p:hsl h="0" s="12549" l="25098"/>
                                      </p:by>
                                    </p:animClr>
                                    <p:animClr clrSpc="hsl" dir="cw">
                                      <p:cBhvr>
                                        <p:cTn id="16" dur="500" fill="hold"/>
                                        <p:tgtEl>
                                          <p:spTgt spid="12"/>
                                        </p:tgtEl>
                                        <p:attrNameLst>
                                          <p:attrName>stroke.color</p:attrName>
                                        </p:attrNameLst>
                                      </p:cBhvr>
                                      <p:by>
                                        <p:hsl h="0" s="12549" l="25098"/>
                                      </p:by>
                                    </p:animClr>
                                    <p:set>
                                      <p:cBhvr>
                                        <p:cTn id="17" dur="500" fill="hold"/>
                                        <p:tgtEl>
                                          <p:spTgt spid="12"/>
                                        </p:tgtEl>
                                        <p:attrNameLst>
                                          <p:attrName>fill.type</p:attrName>
                                        </p:attrNameLst>
                                      </p:cBhvr>
                                      <p:to>
                                        <p:strVal val="solid"/>
                                      </p:to>
                                    </p:set>
                                  </p:childTnLst>
                                </p:cTn>
                              </p:par>
                            </p:childTnLst>
                          </p:cTn>
                        </p:par>
                      </p:childTnLst>
                    </p:cTn>
                  </p:par>
                </p:childTnLst>
              </p:cTn>
              <p:nextCondLst>
                <p:cond evt="onClick" delay="0">
                  <p:tgtEl>
                    <p:spTgt spid="12"/>
                  </p:tgtEl>
                </p:cond>
              </p:nextCondLst>
            </p:seq>
            <p:seq concurrent="1" nextAc="seek">
              <p:cTn id="18" restart="whenNotActive" fill="hold" evtFilter="cancelBubble" nodeType="interactiveSeq">
                <p:stCondLst>
                  <p:cond evt="onClick" delay="0">
                    <p:tgtEl>
                      <p:spTgt spid="15"/>
                    </p:tgtEl>
                  </p:cond>
                </p:stCondLst>
                <p:endSync evt="end" delay="0">
                  <p:rtn val="all"/>
                </p:endSync>
                <p:childTnLst>
                  <p:par>
                    <p:cTn id="19" fill="hold">
                      <p:stCondLst>
                        <p:cond delay="0"/>
                      </p:stCondLst>
                      <p:childTnLst>
                        <p:par>
                          <p:cTn id="20" fill="hold">
                            <p:stCondLst>
                              <p:cond delay="0"/>
                            </p:stCondLst>
                            <p:childTnLst>
                              <p:par>
                                <p:cTn id="21" presetID="30" presetClass="emph" presetSubtype="0" fill="hold" grpId="0" nodeType="clickEffect">
                                  <p:stCondLst>
                                    <p:cond delay="0"/>
                                  </p:stCondLst>
                                  <p:childTnLst>
                                    <p:animClr clrSpc="hsl" dir="cw">
                                      <p:cBhvr override="childStyle">
                                        <p:cTn id="22" dur="500" fill="hold"/>
                                        <p:tgtEl>
                                          <p:spTgt spid="15"/>
                                        </p:tgtEl>
                                        <p:attrNameLst>
                                          <p:attrName>style.color</p:attrName>
                                        </p:attrNameLst>
                                      </p:cBhvr>
                                      <p:by>
                                        <p:hsl h="0" s="12549" l="25098"/>
                                      </p:by>
                                    </p:animClr>
                                    <p:animClr clrSpc="hsl" dir="cw">
                                      <p:cBhvr>
                                        <p:cTn id="23" dur="500" fill="hold"/>
                                        <p:tgtEl>
                                          <p:spTgt spid="15"/>
                                        </p:tgtEl>
                                        <p:attrNameLst>
                                          <p:attrName>fillcolor</p:attrName>
                                        </p:attrNameLst>
                                      </p:cBhvr>
                                      <p:by>
                                        <p:hsl h="0" s="12549" l="25098"/>
                                      </p:by>
                                    </p:animClr>
                                    <p:animClr clrSpc="hsl" dir="cw">
                                      <p:cBhvr>
                                        <p:cTn id="24" dur="500" fill="hold"/>
                                        <p:tgtEl>
                                          <p:spTgt spid="15"/>
                                        </p:tgtEl>
                                        <p:attrNameLst>
                                          <p:attrName>stroke.color</p:attrName>
                                        </p:attrNameLst>
                                      </p:cBhvr>
                                      <p:by>
                                        <p:hsl h="0" s="12549" l="25098"/>
                                      </p:by>
                                    </p:animClr>
                                    <p:set>
                                      <p:cBhvr>
                                        <p:cTn id="25" dur="500" fill="hold"/>
                                        <p:tgtEl>
                                          <p:spTgt spid="15"/>
                                        </p:tgtEl>
                                        <p:attrNameLst>
                                          <p:attrName>fill.type</p:attrName>
                                        </p:attrNameLst>
                                      </p:cBhvr>
                                      <p:to>
                                        <p:strVal val="solid"/>
                                      </p:to>
                                    </p:set>
                                  </p:childTnLst>
                                </p:cTn>
                              </p:par>
                            </p:childTnLst>
                          </p:cTn>
                        </p:par>
                      </p:childTnLst>
                    </p:cTn>
                  </p:par>
                </p:childTnLst>
              </p:cTn>
              <p:nextCondLst>
                <p:cond evt="onClick" delay="0">
                  <p:tgtEl>
                    <p:spTgt spid="15"/>
                  </p:tgtEl>
                </p:cond>
              </p:nextCondLst>
            </p:seq>
            <p:seq concurrent="1" nextAc="seek">
              <p:cTn id="26" restart="whenNotActive" fill="hold" evtFilter="cancelBubble" nodeType="interactiveSeq">
                <p:stCondLst>
                  <p:cond evt="onClick" delay="0">
                    <p:tgtEl>
                      <p:spTgt spid="11"/>
                    </p:tgtEl>
                  </p:cond>
                </p:stCondLst>
                <p:endSync evt="end" delay="0">
                  <p:rtn val="all"/>
                </p:endSync>
                <p:childTnLst>
                  <p:par>
                    <p:cTn id="27" fill="hold">
                      <p:stCondLst>
                        <p:cond delay="0"/>
                      </p:stCondLst>
                      <p:childTnLst>
                        <p:par>
                          <p:cTn id="28" fill="hold">
                            <p:stCondLst>
                              <p:cond delay="0"/>
                            </p:stCondLst>
                            <p:childTnLst>
                              <p:par>
                                <p:cTn id="29" presetID="30" presetClass="emph" presetSubtype="0" fill="hold" grpId="0" nodeType="clickEffect">
                                  <p:stCondLst>
                                    <p:cond delay="0"/>
                                  </p:stCondLst>
                                  <p:childTnLst>
                                    <p:animClr clrSpc="hsl" dir="cw">
                                      <p:cBhvr override="childStyle">
                                        <p:cTn id="30" dur="500" fill="hold"/>
                                        <p:tgtEl>
                                          <p:spTgt spid="11"/>
                                        </p:tgtEl>
                                        <p:attrNameLst>
                                          <p:attrName>style.color</p:attrName>
                                        </p:attrNameLst>
                                      </p:cBhvr>
                                      <p:by>
                                        <p:hsl h="0" s="12549" l="25098"/>
                                      </p:by>
                                    </p:animClr>
                                    <p:animClr clrSpc="hsl" dir="cw">
                                      <p:cBhvr>
                                        <p:cTn id="31" dur="500" fill="hold"/>
                                        <p:tgtEl>
                                          <p:spTgt spid="11"/>
                                        </p:tgtEl>
                                        <p:attrNameLst>
                                          <p:attrName>fillcolor</p:attrName>
                                        </p:attrNameLst>
                                      </p:cBhvr>
                                      <p:by>
                                        <p:hsl h="0" s="12549" l="25098"/>
                                      </p:by>
                                    </p:animClr>
                                    <p:animClr clrSpc="hsl" dir="cw">
                                      <p:cBhvr>
                                        <p:cTn id="32" dur="500" fill="hold"/>
                                        <p:tgtEl>
                                          <p:spTgt spid="11"/>
                                        </p:tgtEl>
                                        <p:attrNameLst>
                                          <p:attrName>stroke.color</p:attrName>
                                        </p:attrNameLst>
                                      </p:cBhvr>
                                      <p:by>
                                        <p:hsl h="0" s="12549" l="25098"/>
                                      </p:by>
                                    </p:animClr>
                                    <p:set>
                                      <p:cBhvr>
                                        <p:cTn id="33" dur="500" fill="hold"/>
                                        <p:tgtEl>
                                          <p:spTgt spid="11"/>
                                        </p:tgtEl>
                                        <p:attrNameLst>
                                          <p:attrName>fill.type</p:attrName>
                                        </p:attrNameLst>
                                      </p:cBhvr>
                                      <p:to>
                                        <p:strVal val="solid"/>
                                      </p:to>
                                    </p:set>
                                  </p:childTnLst>
                                </p:cTn>
                              </p:par>
                            </p:childTnLst>
                          </p:cTn>
                        </p:par>
                      </p:childTnLst>
                    </p:cTn>
                  </p:par>
                </p:childTnLst>
              </p:cTn>
              <p:nextCondLst>
                <p:cond evt="onClick" delay="0">
                  <p:tgtEl>
                    <p:spTgt spid="11"/>
                  </p:tgtEl>
                </p:cond>
              </p:nextCondLst>
            </p:seq>
            <p:seq concurrent="1" nextAc="seek">
              <p:cTn id="34" restart="whenNotActive" fill="hold" evtFilter="cancelBubble" nodeType="interactiveSeq">
                <p:stCondLst>
                  <p:cond evt="onClick" delay="0">
                    <p:tgtEl>
                      <p:spTgt spid="19"/>
                    </p:tgtEl>
                  </p:cond>
                </p:stCondLst>
                <p:endSync evt="end" delay="0">
                  <p:rtn val="all"/>
                </p:endSync>
                <p:childTnLst>
                  <p:par>
                    <p:cTn id="35" fill="hold">
                      <p:stCondLst>
                        <p:cond delay="0"/>
                      </p:stCondLst>
                      <p:childTnLst>
                        <p:par>
                          <p:cTn id="36" fill="hold">
                            <p:stCondLst>
                              <p:cond delay="0"/>
                            </p:stCondLst>
                            <p:childTnLst>
                              <p:par>
                                <p:cTn id="37" presetID="30" presetClass="emph" presetSubtype="0" fill="hold" grpId="0" nodeType="clickEffect">
                                  <p:stCondLst>
                                    <p:cond delay="0"/>
                                  </p:stCondLst>
                                  <p:childTnLst>
                                    <p:animClr clrSpc="hsl" dir="cw">
                                      <p:cBhvr override="childStyle">
                                        <p:cTn id="38" dur="500" fill="hold"/>
                                        <p:tgtEl>
                                          <p:spTgt spid="19"/>
                                        </p:tgtEl>
                                        <p:attrNameLst>
                                          <p:attrName>style.color</p:attrName>
                                        </p:attrNameLst>
                                      </p:cBhvr>
                                      <p:by>
                                        <p:hsl h="0" s="12549" l="25098"/>
                                      </p:by>
                                    </p:animClr>
                                    <p:animClr clrSpc="hsl" dir="cw">
                                      <p:cBhvr>
                                        <p:cTn id="39" dur="500" fill="hold"/>
                                        <p:tgtEl>
                                          <p:spTgt spid="19"/>
                                        </p:tgtEl>
                                        <p:attrNameLst>
                                          <p:attrName>fillcolor</p:attrName>
                                        </p:attrNameLst>
                                      </p:cBhvr>
                                      <p:by>
                                        <p:hsl h="0" s="12549" l="25098"/>
                                      </p:by>
                                    </p:animClr>
                                    <p:animClr clrSpc="hsl" dir="cw">
                                      <p:cBhvr>
                                        <p:cTn id="40" dur="500" fill="hold"/>
                                        <p:tgtEl>
                                          <p:spTgt spid="19"/>
                                        </p:tgtEl>
                                        <p:attrNameLst>
                                          <p:attrName>stroke.color</p:attrName>
                                        </p:attrNameLst>
                                      </p:cBhvr>
                                      <p:by>
                                        <p:hsl h="0" s="12549" l="25098"/>
                                      </p:by>
                                    </p:animClr>
                                    <p:set>
                                      <p:cBhvr>
                                        <p:cTn id="41" dur="500" fill="hold"/>
                                        <p:tgtEl>
                                          <p:spTgt spid="19"/>
                                        </p:tgtEl>
                                        <p:attrNameLst>
                                          <p:attrName>fill.type</p:attrName>
                                        </p:attrNameLst>
                                      </p:cBhvr>
                                      <p:to>
                                        <p:strVal val="solid"/>
                                      </p:to>
                                    </p:set>
                                  </p:childTnLst>
                                </p:cTn>
                              </p:par>
                            </p:childTnLst>
                          </p:cTn>
                        </p:par>
                      </p:childTnLst>
                    </p:cTn>
                  </p:par>
                </p:childTnLst>
              </p:cTn>
              <p:nextCondLst>
                <p:cond evt="onClick" delay="0">
                  <p:tgtEl>
                    <p:spTgt spid="19"/>
                  </p:tgtEl>
                </p:cond>
              </p:nextCondLst>
            </p:seq>
            <p:seq concurrent="1" nextAc="seek">
              <p:cTn id="42" restart="whenNotActive" fill="hold" evtFilter="cancelBubble" nodeType="interactiveSeq">
                <p:stCondLst>
                  <p:cond evt="onClick" delay="0">
                    <p:tgtEl>
                      <p:spTgt spid="18"/>
                    </p:tgtEl>
                  </p:cond>
                </p:stCondLst>
                <p:endSync evt="end" delay="0">
                  <p:rtn val="all"/>
                </p:endSync>
                <p:childTnLst>
                  <p:par>
                    <p:cTn id="43" fill="hold">
                      <p:stCondLst>
                        <p:cond delay="0"/>
                      </p:stCondLst>
                      <p:childTnLst>
                        <p:par>
                          <p:cTn id="44" fill="hold">
                            <p:stCondLst>
                              <p:cond delay="0"/>
                            </p:stCondLst>
                            <p:childTnLst>
                              <p:par>
                                <p:cTn id="45" presetID="30" presetClass="emph" presetSubtype="0" fill="hold" grpId="0" nodeType="clickEffect">
                                  <p:stCondLst>
                                    <p:cond delay="0"/>
                                  </p:stCondLst>
                                  <p:childTnLst>
                                    <p:animClr clrSpc="hsl" dir="cw">
                                      <p:cBhvr override="childStyle">
                                        <p:cTn id="46" dur="500" fill="hold"/>
                                        <p:tgtEl>
                                          <p:spTgt spid="18"/>
                                        </p:tgtEl>
                                        <p:attrNameLst>
                                          <p:attrName>style.color</p:attrName>
                                        </p:attrNameLst>
                                      </p:cBhvr>
                                      <p:by>
                                        <p:hsl h="0" s="12549" l="25098"/>
                                      </p:by>
                                    </p:animClr>
                                    <p:animClr clrSpc="hsl" dir="cw">
                                      <p:cBhvr>
                                        <p:cTn id="47" dur="500" fill="hold"/>
                                        <p:tgtEl>
                                          <p:spTgt spid="18"/>
                                        </p:tgtEl>
                                        <p:attrNameLst>
                                          <p:attrName>fillcolor</p:attrName>
                                        </p:attrNameLst>
                                      </p:cBhvr>
                                      <p:by>
                                        <p:hsl h="0" s="12549" l="25098"/>
                                      </p:by>
                                    </p:animClr>
                                    <p:animClr clrSpc="hsl" dir="cw">
                                      <p:cBhvr>
                                        <p:cTn id="48" dur="500" fill="hold"/>
                                        <p:tgtEl>
                                          <p:spTgt spid="18"/>
                                        </p:tgtEl>
                                        <p:attrNameLst>
                                          <p:attrName>stroke.color</p:attrName>
                                        </p:attrNameLst>
                                      </p:cBhvr>
                                      <p:by>
                                        <p:hsl h="0" s="12549" l="25098"/>
                                      </p:by>
                                    </p:animClr>
                                    <p:set>
                                      <p:cBhvr>
                                        <p:cTn id="49" dur="500" fill="hold"/>
                                        <p:tgtEl>
                                          <p:spTgt spid="18"/>
                                        </p:tgtEl>
                                        <p:attrNameLst>
                                          <p:attrName>fill.type</p:attrName>
                                        </p:attrNameLst>
                                      </p:cBhvr>
                                      <p:to>
                                        <p:strVal val="solid"/>
                                      </p:to>
                                    </p:set>
                                  </p:childTnLst>
                                </p:cTn>
                              </p:par>
                            </p:childTnLst>
                          </p:cTn>
                        </p:par>
                      </p:childTnLst>
                    </p:cTn>
                  </p:par>
                </p:childTnLst>
              </p:cTn>
              <p:nextCondLst>
                <p:cond evt="onClick" delay="0">
                  <p:tgtEl>
                    <p:spTgt spid="18"/>
                  </p:tgtEl>
                </p:cond>
              </p:nextCondLst>
            </p:seq>
            <p:seq concurrent="1" nextAc="seek">
              <p:cTn id="50" restart="whenNotActive" fill="hold" evtFilter="cancelBubble" nodeType="interactiveSeq">
                <p:stCondLst>
                  <p:cond evt="onClick" delay="0">
                    <p:tgtEl>
                      <p:spTgt spid="17"/>
                    </p:tgtEl>
                  </p:cond>
                </p:stCondLst>
                <p:endSync evt="end" delay="0">
                  <p:rtn val="all"/>
                </p:endSync>
                <p:childTnLst>
                  <p:par>
                    <p:cTn id="51" fill="hold">
                      <p:stCondLst>
                        <p:cond delay="0"/>
                      </p:stCondLst>
                      <p:childTnLst>
                        <p:par>
                          <p:cTn id="52" fill="hold">
                            <p:stCondLst>
                              <p:cond delay="0"/>
                            </p:stCondLst>
                            <p:childTnLst>
                              <p:par>
                                <p:cTn id="53" presetID="30" presetClass="emph" presetSubtype="0" fill="hold" grpId="0" nodeType="clickEffect">
                                  <p:stCondLst>
                                    <p:cond delay="0"/>
                                  </p:stCondLst>
                                  <p:childTnLst>
                                    <p:animClr clrSpc="hsl" dir="cw">
                                      <p:cBhvr override="childStyle">
                                        <p:cTn id="54" dur="500" fill="hold"/>
                                        <p:tgtEl>
                                          <p:spTgt spid="17"/>
                                        </p:tgtEl>
                                        <p:attrNameLst>
                                          <p:attrName>style.color</p:attrName>
                                        </p:attrNameLst>
                                      </p:cBhvr>
                                      <p:by>
                                        <p:hsl h="0" s="12549" l="25098"/>
                                      </p:by>
                                    </p:animClr>
                                    <p:animClr clrSpc="hsl" dir="cw">
                                      <p:cBhvr>
                                        <p:cTn id="55" dur="500" fill="hold"/>
                                        <p:tgtEl>
                                          <p:spTgt spid="17"/>
                                        </p:tgtEl>
                                        <p:attrNameLst>
                                          <p:attrName>fillcolor</p:attrName>
                                        </p:attrNameLst>
                                      </p:cBhvr>
                                      <p:by>
                                        <p:hsl h="0" s="12549" l="25098"/>
                                      </p:by>
                                    </p:animClr>
                                    <p:animClr clrSpc="hsl" dir="cw">
                                      <p:cBhvr>
                                        <p:cTn id="56" dur="500" fill="hold"/>
                                        <p:tgtEl>
                                          <p:spTgt spid="17"/>
                                        </p:tgtEl>
                                        <p:attrNameLst>
                                          <p:attrName>stroke.color</p:attrName>
                                        </p:attrNameLst>
                                      </p:cBhvr>
                                      <p:by>
                                        <p:hsl h="0" s="12549" l="25098"/>
                                      </p:by>
                                    </p:animClr>
                                    <p:set>
                                      <p:cBhvr>
                                        <p:cTn id="57" dur="500" fill="hold"/>
                                        <p:tgtEl>
                                          <p:spTgt spid="17"/>
                                        </p:tgtEl>
                                        <p:attrNameLst>
                                          <p:attrName>fill.type</p:attrName>
                                        </p:attrNameLst>
                                      </p:cBhvr>
                                      <p:to>
                                        <p:strVal val="solid"/>
                                      </p:to>
                                    </p:set>
                                  </p:childTnLst>
                                </p:cTn>
                              </p:par>
                            </p:childTnLst>
                          </p:cTn>
                        </p:par>
                      </p:childTnLst>
                    </p:cTn>
                  </p:par>
                </p:childTnLst>
              </p:cTn>
              <p:nextCondLst>
                <p:cond evt="onClick" delay="0">
                  <p:tgtEl>
                    <p:spTgt spid="17"/>
                  </p:tgtEl>
                </p:cond>
              </p:nextCondLst>
            </p:seq>
            <p:seq concurrent="1" nextAc="seek">
              <p:cTn id="58" restart="whenNotActive" fill="hold" evtFilter="cancelBubble" nodeType="interactiveSeq">
                <p:stCondLst>
                  <p:cond evt="onClick" delay="0">
                    <p:tgtEl>
                      <p:spTgt spid="16"/>
                    </p:tgtEl>
                  </p:cond>
                </p:stCondLst>
                <p:endSync evt="end" delay="0">
                  <p:rtn val="all"/>
                </p:endSync>
                <p:childTnLst>
                  <p:par>
                    <p:cTn id="59" fill="hold">
                      <p:stCondLst>
                        <p:cond delay="0"/>
                      </p:stCondLst>
                      <p:childTnLst>
                        <p:par>
                          <p:cTn id="60" fill="hold">
                            <p:stCondLst>
                              <p:cond delay="0"/>
                            </p:stCondLst>
                            <p:childTnLst>
                              <p:par>
                                <p:cTn id="61" presetID="30" presetClass="emph" presetSubtype="0" fill="hold" grpId="0" nodeType="clickEffect">
                                  <p:stCondLst>
                                    <p:cond delay="0"/>
                                  </p:stCondLst>
                                  <p:childTnLst>
                                    <p:animClr clrSpc="hsl" dir="cw">
                                      <p:cBhvr override="childStyle">
                                        <p:cTn id="62" dur="500" fill="hold"/>
                                        <p:tgtEl>
                                          <p:spTgt spid="16"/>
                                        </p:tgtEl>
                                        <p:attrNameLst>
                                          <p:attrName>style.color</p:attrName>
                                        </p:attrNameLst>
                                      </p:cBhvr>
                                      <p:by>
                                        <p:hsl h="0" s="12549" l="25098"/>
                                      </p:by>
                                    </p:animClr>
                                    <p:animClr clrSpc="hsl" dir="cw">
                                      <p:cBhvr>
                                        <p:cTn id="63" dur="500" fill="hold"/>
                                        <p:tgtEl>
                                          <p:spTgt spid="16"/>
                                        </p:tgtEl>
                                        <p:attrNameLst>
                                          <p:attrName>fillcolor</p:attrName>
                                        </p:attrNameLst>
                                      </p:cBhvr>
                                      <p:by>
                                        <p:hsl h="0" s="12549" l="25098"/>
                                      </p:by>
                                    </p:animClr>
                                    <p:animClr clrSpc="hsl" dir="cw">
                                      <p:cBhvr>
                                        <p:cTn id="64" dur="500" fill="hold"/>
                                        <p:tgtEl>
                                          <p:spTgt spid="16"/>
                                        </p:tgtEl>
                                        <p:attrNameLst>
                                          <p:attrName>stroke.color</p:attrName>
                                        </p:attrNameLst>
                                      </p:cBhvr>
                                      <p:by>
                                        <p:hsl h="0" s="12549" l="25098"/>
                                      </p:by>
                                    </p:animClr>
                                    <p:set>
                                      <p:cBhvr>
                                        <p:cTn id="65" dur="500" fill="hold"/>
                                        <p:tgtEl>
                                          <p:spTgt spid="16"/>
                                        </p:tgtEl>
                                        <p:attrNameLst>
                                          <p:attrName>fill.type</p:attrName>
                                        </p:attrNameLst>
                                      </p:cBhvr>
                                      <p:to>
                                        <p:strVal val="solid"/>
                                      </p:to>
                                    </p:set>
                                  </p:childTnLst>
                                </p:cTn>
                              </p:par>
                            </p:childTnLst>
                          </p:cTn>
                        </p:par>
                      </p:childTnLst>
                    </p:cTn>
                  </p:par>
                </p:childTnLst>
              </p:cTn>
              <p:nextCondLst>
                <p:cond evt="onClick" delay="0">
                  <p:tgtEl>
                    <p:spTgt spid="16"/>
                  </p:tgtEl>
                </p:cond>
              </p:nextCondLst>
            </p:seq>
            <p:seq concurrent="1" nextAc="seek">
              <p:cTn id="66" restart="whenNotActive" fill="hold" evtFilter="cancelBubble" nodeType="interactiveSeq">
                <p:stCondLst>
                  <p:cond evt="onClick" delay="0">
                    <p:tgtEl>
                      <p:spTgt spid="20"/>
                    </p:tgtEl>
                  </p:cond>
                </p:stCondLst>
                <p:endSync evt="end" delay="0">
                  <p:rtn val="all"/>
                </p:endSync>
                <p:childTnLst>
                  <p:par>
                    <p:cTn id="67" fill="hold">
                      <p:stCondLst>
                        <p:cond delay="0"/>
                      </p:stCondLst>
                      <p:childTnLst>
                        <p:par>
                          <p:cTn id="68" fill="hold">
                            <p:stCondLst>
                              <p:cond delay="0"/>
                            </p:stCondLst>
                            <p:childTnLst>
                              <p:par>
                                <p:cTn id="69" presetID="30" presetClass="emph" presetSubtype="0" fill="hold" grpId="0" nodeType="clickEffect">
                                  <p:stCondLst>
                                    <p:cond delay="0"/>
                                  </p:stCondLst>
                                  <p:childTnLst>
                                    <p:animClr clrSpc="hsl" dir="cw">
                                      <p:cBhvr override="childStyle">
                                        <p:cTn id="70" dur="500" fill="hold"/>
                                        <p:tgtEl>
                                          <p:spTgt spid="20"/>
                                        </p:tgtEl>
                                        <p:attrNameLst>
                                          <p:attrName>style.color</p:attrName>
                                        </p:attrNameLst>
                                      </p:cBhvr>
                                      <p:by>
                                        <p:hsl h="0" s="12549" l="25098"/>
                                      </p:by>
                                    </p:animClr>
                                    <p:animClr clrSpc="hsl" dir="cw">
                                      <p:cBhvr>
                                        <p:cTn id="71" dur="500" fill="hold"/>
                                        <p:tgtEl>
                                          <p:spTgt spid="20"/>
                                        </p:tgtEl>
                                        <p:attrNameLst>
                                          <p:attrName>fillcolor</p:attrName>
                                        </p:attrNameLst>
                                      </p:cBhvr>
                                      <p:by>
                                        <p:hsl h="0" s="12549" l="25098"/>
                                      </p:by>
                                    </p:animClr>
                                    <p:animClr clrSpc="hsl" dir="cw">
                                      <p:cBhvr>
                                        <p:cTn id="72" dur="500" fill="hold"/>
                                        <p:tgtEl>
                                          <p:spTgt spid="20"/>
                                        </p:tgtEl>
                                        <p:attrNameLst>
                                          <p:attrName>stroke.color</p:attrName>
                                        </p:attrNameLst>
                                      </p:cBhvr>
                                      <p:by>
                                        <p:hsl h="0" s="12549" l="25098"/>
                                      </p:by>
                                    </p:animClr>
                                    <p:set>
                                      <p:cBhvr>
                                        <p:cTn id="73" dur="500" fill="hold"/>
                                        <p:tgtEl>
                                          <p:spTgt spid="20"/>
                                        </p:tgtEl>
                                        <p:attrNameLst>
                                          <p:attrName>fill.type</p:attrName>
                                        </p:attrNameLst>
                                      </p:cBhvr>
                                      <p:to>
                                        <p:strVal val="solid"/>
                                      </p:to>
                                    </p:set>
                                  </p:childTnLst>
                                </p:cTn>
                              </p:par>
                            </p:childTnLst>
                          </p:cTn>
                        </p:par>
                      </p:childTnLst>
                    </p:cTn>
                  </p:par>
                </p:childTnLst>
              </p:cTn>
              <p:nextCondLst>
                <p:cond evt="onClick" delay="0">
                  <p:tgtEl>
                    <p:spTgt spid="20"/>
                  </p:tgtEl>
                </p:cond>
              </p:nextCondLst>
            </p:seq>
            <p:seq concurrent="1" nextAc="seek">
              <p:cTn id="74" restart="whenNotActive" fill="hold" evtFilter="cancelBubble" nodeType="interactiveSeq">
                <p:stCondLst>
                  <p:cond evt="onClick" delay="0">
                    <p:tgtEl>
                      <p:spTgt spid="25"/>
                    </p:tgtEl>
                  </p:cond>
                </p:stCondLst>
                <p:endSync evt="end" delay="0">
                  <p:rtn val="all"/>
                </p:endSync>
                <p:childTnLst>
                  <p:par>
                    <p:cTn id="75" fill="hold">
                      <p:stCondLst>
                        <p:cond delay="0"/>
                      </p:stCondLst>
                      <p:childTnLst>
                        <p:par>
                          <p:cTn id="76" fill="hold">
                            <p:stCondLst>
                              <p:cond delay="0"/>
                            </p:stCondLst>
                            <p:childTnLst>
                              <p:par>
                                <p:cTn id="77" presetID="30" presetClass="emph" presetSubtype="0" fill="hold" grpId="0" nodeType="clickEffect">
                                  <p:stCondLst>
                                    <p:cond delay="0"/>
                                  </p:stCondLst>
                                  <p:childTnLst>
                                    <p:animClr clrSpc="hsl" dir="cw">
                                      <p:cBhvr override="childStyle">
                                        <p:cTn id="78" dur="500" fill="hold"/>
                                        <p:tgtEl>
                                          <p:spTgt spid="25"/>
                                        </p:tgtEl>
                                        <p:attrNameLst>
                                          <p:attrName>style.color</p:attrName>
                                        </p:attrNameLst>
                                      </p:cBhvr>
                                      <p:by>
                                        <p:hsl h="0" s="12549" l="25098"/>
                                      </p:by>
                                    </p:animClr>
                                    <p:animClr clrSpc="hsl" dir="cw">
                                      <p:cBhvr>
                                        <p:cTn id="79" dur="500" fill="hold"/>
                                        <p:tgtEl>
                                          <p:spTgt spid="25"/>
                                        </p:tgtEl>
                                        <p:attrNameLst>
                                          <p:attrName>fillcolor</p:attrName>
                                        </p:attrNameLst>
                                      </p:cBhvr>
                                      <p:by>
                                        <p:hsl h="0" s="12549" l="25098"/>
                                      </p:by>
                                    </p:animClr>
                                    <p:animClr clrSpc="hsl" dir="cw">
                                      <p:cBhvr>
                                        <p:cTn id="80" dur="500" fill="hold"/>
                                        <p:tgtEl>
                                          <p:spTgt spid="25"/>
                                        </p:tgtEl>
                                        <p:attrNameLst>
                                          <p:attrName>stroke.color</p:attrName>
                                        </p:attrNameLst>
                                      </p:cBhvr>
                                      <p:by>
                                        <p:hsl h="0" s="12549" l="25098"/>
                                      </p:by>
                                    </p:animClr>
                                    <p:set>
                                      <p:cBhvr>
                                        <p:cTn id="81" dur="500" fill="hold"/>
                                        <p:tgtEl>
                                          <p:spTgt spid="25"/>
                                        </p:tgtEl>
                                        <p:attrNameLst>
                                          <p:attrName>fill.type</p:attrName>
                                        </p:attrNameLst>
                                      </p:cBhvr>
                                      <p:to>
                                        <p:strVal val="solid"/>
                                      </p:to>
                                    </p:set>
                                  </p:childTnLst>
                                </p:cTn>
                              </p:par>
                            </p:childTnLst>
                          </p:cTn>
                        </p:par>
                      </p:childTnLst>
                    </p:cTn>
                  </p:par>
                </p:childTnLst>
              </p:cTn>
              <p:nextCondLst>
                <p:cond evt="onClick" delay="0">
                  <p:tgtEl>
                    <p:spTgt spid="25"/>
                  </p:tgtEl>
                </p:cond>
              </p:nextCondLst>
            </p:seq>
            <p:seq concurrent="1" nextAc="seek">
              <p:cTn id="82" restart="whenNotActive" fill="hold" evtFilter="cancelBubble" nodeType="interactiveSeq">
                <p:stCondLst>
                  <p:cond evt="onClick" delay="0">
                    <p:tgtEl>
                      <p:spTgt spid="24"/>
                    </p:tgtEl>
                  </p:cond>
                </p:stCondLst>
                <p:endSync evt="end" delay="0">
                  <p:rtn val="all"/>
                </p:endSync>
                <p:childTnLst>
                  <p:par>
                    <p:cTn id="83" fill="hold">
                      <p:stCondLst>
                        <p:cond delay="0"/>
                      </p:stCondLst>
                      <p:childTnLst>
                        <p:par>
                          <p:cTn id="84" fill="hold">
                            <p:stCondLst>
                              <p:cond delay="0"/>
                            </p:stCondLst>
                            <p:childTnLst>
                              <p:par>
                                <p:cTn id="85" presetID="30" presetClass="emph" presetSubtype="0" fill="hold" grpId="0" nodeType="clickEffect">
                                  <p:stCondLst>
                                    <p:cond delay="0"/>
                                  </p:stCondLst>
                                  <p:childTnLst>
                                    <p:animClr clrSpc="hsl" dir="cw">
                                      <p:cBhvr override="childStyle">
                                        <p:cTn id="86" dur="500" fill="hold"/>
                                        <p:tgtEl>
                                          <p:spTgt spid="24"/>
                                        </p:tgtEl>
                                        <p:attrNameLst>
                                          <p:attrName>style.color</p:attrName>
                                        </p:attrNameLst>
                                      </p:cBhvr>
                                      <p:by>
                                        <p:hsl h="0" s="12549" l="25098"/>
                                      </p:by>
                                    </p:animClr>
                                    <p:animClr clrSpc="hsl" dir="cw">
                                      <p:cBhvr>
                                        <p:cTn id="87" dur="500" fill="hold"/>
                                        <p:tgtEl>
                                          <p:spTgt spid="24"/>
                                        </p:tgtEl>
                                        <p:attrNameLst>
                                          <p:attrName>fillcolor</p:attrName>
                                        </p:attrNameLst>
                                      </p:cBhvr>
                                      <p:by>
                                        <p:hsl h="0" s="12549" l="25098"/>
                                      </p:by>
                                    </p:animClr>
                                    <p:animClr clrSpc="hsl" dir="cw">
                                      <p:cBhvr>
                                        <p:cTn id="88" dur="500" fill="hold"/>
                                        <p:tgtEl>
                                          <p:spTgt spid="24"/>
                                        </p:tgtEl>
                                        <p:attrNameLst>
                                          <p:attrName>stroke.color</p:attrName>
                                        </p:attrNameLst>
                                      </p:cBhvr>
                                      <p:by>
                                        <p:hsl h="0" s="12549" l="25098"/>
                                      </p:by>
                                    </p:animClr>
                                    <p:set>
                                      <p:cBhvr>
                                        <p:cTn id="89" dur="500" fill="hold"/>
                                        <p:tgtEl>
                                          <p:spTgt spid="24"/>
                                        </p:tgtEl>
                                        <p:attrNameLst>
                                          <p:attrName>fill.type</p:attrName>
                                        </p:attrNameLst>
                                      </p:cBhvr>
                                      <p:to>
                                        <p:strVal val="solid"/>
                                      </p:to>
                                    </p:set>
                                  </p:childTnLst>
                                </p:cTn>
                              </p:par>
                            </p:childTnLst>
                          </p:cTn>
                        </p:par>
                      </p:childTnLst>
                    </p:cTn>
                  </p:par>
                </p:childTnLst>
              </p:cTn>
              <p:nextCondLst>
                <p:cond evt="onClick" delay="0">
                  <p:tgtEl>
                    <p:spTgt spid="24"/>
                  </p:tgtEl>
                </p:cond>
              </p:nextCondLst>
            </p:seq>
            <p:seq concurrent="1" nextAc="seek">
              <p:cTn id="90" restart="whenNotActive" fill="hold" evtFilter="cancelBubble" nodeType="interactiveSeq">
                <p:stCondLst>
                  <p:cond evt="onClick" delay="0">
                    <p:tgtEl>
                      <p:spTgt spid="23"/>
                    </p:tgtEl>
                  </p:cond>
                </p:stCondLst>
                <p:endSync evt="end" delay="0">
                  <p:rtn val="all"/>
                </p:endSync>
                <p:childTnLst>
                  <p:par>
                    <p:cTn id="91" fill="hold">
                      <p:stCondLst>
                        <p:cond delay="0"/>
                      </p:stCondLst>
                      <p:childTnLst>
                        <p:par>
                          <p:cTn id="92" fill="hold">
                            <p:stCondLst>
                              <p:cond delay="0"/>
                            </p:stCondLst>
                            <p:childTnLst>
                              <p:par>
                                <p:cTn id="93" presetID="30" presetClass="emph" presetSubtype="0" fill="hold" grpId="0" nodeType="clickEffect">
                                  <p:stCondLst>
                                    <p:cond delay="0"/>
                                  </p:stCondLst>
                                  <p:childTnLst>
                                    <p:animClr clrSpc="hsl" dir="cw">
                                      <p:cBhvr override="childStyle">
                                        <p:cTn id="94" dur="500" fill="hold"/>
                                        <p:tgtEl>
                                          <p:spTgt spid="23"/>
                                        </p:tgtEl>
                                        <p:attrNameLst>
                                          <p:attrName>style.color</p:attrName>
                                        </p:attrNameLst>
                                      </p:cBhvr>
                                      <p:by>
                                        <p:hsl h="0" s="12549" l="25098"/>
                                      </p:by>
                                    </p:animClr>
                                    <p:animClr clrSpc="hsl" dir="cw">
                                      <p:cBhvr>
                                        <p:cTn id="95" dur="500" fill="hold"/>
                                        <p:tgtEl>
                                          <p:spTgt spid="23"/>
                                        </p:tgtEl>
                                        <p:attrNameLst>
                                          <p:attrName>fillcolor</p:attrName>
                                        </p:attrNameLst>
                                      </p:cBhvr>
                                      <p:by>
                                        <p:hsl h="0" s="12549" l="25098"/>
                                      </p:by>
                                    </p:animClr>
                                    <p:animClr clrSpc="hsl" dir="cw">
                                      <p:cBhvr>
                                        <p:cTn id="96" dur="500" fill="hold"/>
                                        <p:tgtEl>
                                          <p:spTgt spid="23"/>
                                        </p:tgtEl>
                                        <p:attrNameLst>
                                          <p:attrName>stroke.color</p:attrName>
                                        </p:attrNameLst>
                                      </p:cBhvr>
                                      <p:by>
                                        <p:hsl h="0" s="12549" l="25098"/>
                                      </p:by>
                                    </p:animClr>
                                    <p:set>
                                      <p:cBhvr>
                                        <p:cTn id="97" dur="500" fill="hold"/>
                                        <p:tgtEl>
                                          <p:spTgt spid="23"/>
                                        </p:tgtEl>
                                        <p:attrNameLst>
                                          <p:attrName>fill.type</p:attrName>
                                        </p:attrNameLst>
                                      </p:cBhvr>
                                      <p:to>
                                        <p:strVal val="solid"/>
                                      </p:to>
                                    </p:set>
                                  </p:childTnLst>
                                </p:cTn>
                              </p:par>
                            </p:childTnLst>
                          </p:cTn>
                        </p:par>
                      </p:childTnLst>
                    </p:cTn>
                  </p:par>
                </p:childTnLst>
              </p:cTn>
              <p:nextCondLst>
                <p:cond evt="onClick" delay="0">
                  <p:tgtEl>
                    <p:spTgt spid="23"/>
                  </p:tgtEl>
                </p:cond>
              </p:nextCondLst>
            </p:seq>
            <p:seq concurrent="1" nextAc="seek">
              <p:cTn id="98" restart="whenNotActive" fill="hold" evtFilter="cancelBubble" nodeType="interactiveSeq">
                <p:stCondLst>
                  <p:cond evt="onClick" delay="0">
                    <p:tgtEl>
                      <p:spTgt spid="22"/>
                    </p:tgtEl>
                  </p:cond>
                </p:stCondLst>
                <p:endSync evt="end" delay="0">
                  <p:rtn val="all"/>
                </p:endSync>
                <p:childTnLst>
                  <p:par>
                    <p:cTn id="99" fill="hold">
                      <p:stCondLst>
                        <p:cond delay="0"/>
                      </p:stCondLst>
                      <p:childTnLst>
                        <p:par>
                          <p:cTn id="100" fill="hold">
                            <p:stCondLst>
                              <p:cond delay="0"/>
                            </p:stCondLst>
                            <p:childTnLst>
                              <p:par>
                                <p:cTn id="101" presetID="30" presetClass="emph" presetSubtype="0" fill="hold" grpId="0" nodeType="clickEffect">
                                  <p:stCondLst>
                                    <p:cond delay="0"/>
                                  </p:stCondLst>
                                  <p:childTnLst>
                                    <p:animClr clrSpc="hsl" dir="cw">
                                      <p:cBhvr override="childStyle">
                                        <p:cTn id="102" dur="500" fill="hold"/>
                                        <p:tgtEl>
                                          <p:spTgt spid="22"/>
                                        </p:tgtEl>
                                        <p:attrNameLst>
                                          <p:attrName>style.color</p:attrName>
                                        </p:attrNameLst>
                                      </p:cBhvr>
                                      <p:by>
                                        <p:hsl h="0" s="12549" l="25098"/>
                                      </p:by>
                                    </p:animClr>
                                    <p:animClr clrSpc="hsl" dir="cw">
                                      <p:cBhvr>
                                        <p:cTn id="103" dur="500" fill="hold"/>
                                        <p:tgtEl>
                                          <p:spTgt spid="22"/>
                                        </p:tgtEl>
                                        <p:attrNameLst>
                                          <p:attrName>fillcolor</p:attrName>
                                        </p:attrNameLst>
                                      </p:cBhvr>
                                      <p:by>
                                        <p:hsl h="0" s="12549" l="25098"/>
                                      </p:by>
                                    </p:animClr>
                                    <p:animClr clrSpc="hsl" dir="cw">
                                      <p:cBhvr>
                                        <p:cTn id="104" dur="500" fill="hold"/>
                                        <p:tgtEl>
                                          <p:spTgt spid="22"/>
                                        </p:tgtEl>
                                        <p:attrNameLst>
                                          <p:attrName>stroke.color</p:attrName>
                                        </p:attrNameLst>
                                      </p:cBhvr>
                                      <p:by>
                                        <p:hsl h="0" s="12549" l="25098"/>
                                      </p:by>
                                    </p:animClr>
                                    <p:set>
                                      <p:cBhvr>
                                        <p:cTn id="105" dur="500" fill="hold"/>
                                        <p:tgtEl>
                                          <p:spTgt spid="22"/>
                                        </p:tgtEl>
                                        <p:attrNameLst>
                                          <p:attrName>fill.type</p:attrName>
                                        </p:attrNameLst>
                                      </p:cBhvr>
                                      <p:to>
                                        <p:strVal val="solid"/>
                                      </p:to>
                                    </p:set>
                                  </p:childTnLst>
                                </p:cTn>
                              </p:par>
                            </p:childTnLst>
                          </p:cTn>
                        </p:par>
                      </p:childTnLst>
                    </p:cTn>
                  </p:par>
                </p:childTnLst>
              </p:cTn>
              <p:nextCondLst>
                <p:cond evt="onClick" delay="0">
                  <p:tgtEl>
                    <p:spTgt spid="22"/>
                  </p:tgtEl>
                </p:cond>
              </p:nextCondLst>
            </p:seq>
            <p:seq concurrent="1" nextAc="seek">
              <p:cTn id="106" restart="whenNotActive" fill="hold" evtFilter="cancelBubble" nodeType="interactiveSeq">
                <p:stCondLst>
                  <p:cond evt="onClick" delay="0">
                    <p:tgtEl>
                      <p:spTgt spid="21"/>
                    </p:tgtEl>
                  </p:cond>
                </p:stCondLst>
                <p:endSync evt="end" delay="0">
                  <p:rtn val="all"/>
                </p:endSync>
                <p:childTnLst>
                  <p:par>
                    <p:cTn id="107" fill="hold">
                      <p:stCondLst>
                        <p:cond delay="0"/>
                      </p:stCondLst>
                      <p:childTnLst>
                        <p:par>
                          <p:cTn id="108" fill="hold">
                            <p:stCondLst>
                              <p:cond delay="0"/>
                            </p:stCondLst>
                            <p:childTnLst>
                              <p:par>
                                <p:cTn id="109" presetID="30" presetClass="emph" presetSubtype="0" fill="hold" grpId="0" nodeType="clickEffect">
                                  <p:stCondLst>
                                    <p:cond delay="0"/>
                                  </p:stCondLst>
                                  <p:childTnLst>
                                    <p:animClr clrSpc="hsl" dir="cw">
                                      <p:cBhvr override="childStyle">
                                        <p:cTn id="110" dur="500" fill="hold"/>
                                        <p:tgtEl>
                                          <p:spTgt spid="21"/>
                                        </p:tgtEl>
                                        <p:attrNameLst>
                                          <p:attrName>style.color</p:attrName>
                                        </p:attrNameLst>
                                      </p:cBhvr>
                                      <p:by>
                                        <p:hsl h="0" s="12549" l="25098"/>
                                      </p:by>
                                    </p:animClr>
                                    <p:animClr clrSpc="hsl" dir="cw">
                                      <p:cBhvr>
                                        <p:cTn id="111" dur="500" fill="hold"/>
                                        <p:tgtEl>
                                          <p:spTgt spid="21"/>
                                        </p:tgtEl>
                                        <p:attrNameLst>
                                          <p:attrName>fillcolor</p:attrName>
                                        </p:attrNameLst>
                                      </p:cBhvr>
                                      <p:by>
                                        <p:hsl h="0" s="12549" l="25098"/>
                                      </p:by>
                                    </p:animClr>
                                    <p:animClr clrSpc="hsl" dir="cw">
                                      <p:cBhvr>
                                        <p:cTn id="112" dur="500" fill="hold"/>
                                        <p:tgtEl>
                                          <p:spTgt spid="21"/>
                                        </p:tgtEl>
                                        <p:attrNameLst>
                                          <p:attrName>stroke.color</p:attrName>
                                        </p:attrNameLst>
                                      </p:cBhvr>
                                      <p:by>
                                        <p:hsl h="0" s="12549" l="25098"/>
                                      </p:by>
                                    </p:animClr>
                                    <p:set>
                                      <p:cBhvr>
                                        <p:cTn id="113" dur="500" fill="hold"/>
                                        <p:tgtEl>
                                          <p:spTgt spid="21"/>
                                        </p:tgtEl>
                                        <p:attrNameLst>
                                          <p:attrName>fill.type</p:attrName>
                                        </p:attrNameLst>
                                      </p:cBhvr>
                                      <p:to>
                                        <p:strVal val="solid"/>
                                      </p:to>
                                    </p:set>
                                  </p:childTnLst>
                                </p:cTn>
                              </p:par>
                            </p:childTnLst>
                          </p:cTn>
                        </p:par>
                      </p:childTnLst>
                    </p:cTn>
                  </p:par>
                </p:childTnLst>
              </p:cTn>
              <p:nextCondLst>
                <p:cond evt="onClick" delay="0">
                  <p:tgtEl>
                    <p:spTgt spid="21"/>
                  </p:tgtEl>
                </p:cond>
              </p:nextCondLst>
            </p:seq>
            <p:seq concurrent="1" nextAc="seek">
              <p:cTn id="114" restart="whenNotActive" fill="hold" evtFilter="cancelBubble" nodeType="interactiveSeq">
                <p:stCondLst>
                  <p:cond evt="onClick" delay="0">
                    <p:tgtEl>
                      <p:spTgt spid="30"/>
                    </p:tgtEl>
                  </p:cond>
                </p:stCondLst>
                <p:endSync evt="end" delay="0">
                  <p:rtn val="all"/>
                </p:endSync>
                <p:childTnLst>
                  <p:par>
                    <p:cTn id="115" fill="hold">
                      <p:stCondLst>
                        <p:cond delay="0"/>
                      </p:stCondLst>
                      <p:childTnLst>
                        <p:par>
                          <p:cTn id="116" fill="hold">
                            <p:stCondLst>
                              <p:cond delay="0"/>
                            </p:stCondLst>
                            <p:childTnLst>
                              <p:par>
                                <p:cTn id="117" presetID="30" presetClass="emph" presetSubtype="0" fill="hold" grpId="0" nodeType="clickEffect">
                                  <p:stCondLst>
                                    <p:cond delay="0"/>
                                  </p:stCondLst>
                                  <p:childTnLst>
                                    <p:animClr clrSpc="hsl" dir="cw">
                                      <p:cBhvr override="childStyle">
                                        <p:cTn id="118" dur="500" fill="hold"/>
                                        <p:tgtEl>
                                          <p:spTgt spid="30"/>
                                        </p:tgtEl>
                                        <p:attrNameLst>
                                          <p:attrName>style.color</p:attrName>
                                        </p:attrNameLst>
                                      </p:cBhvr>
                                      <p:by>
                                        <p:hsl h="0" s="12549" l="25098"/>
                                      </p:by>
                                    </p:animClr>
                                    <p:animClr clrSpc="hsl" dir="cw">
                                      <p:cBhvr>
                                        <p:cTn id="119" dur="500" fill="hold"/>
                                        <p:tgtEl>
                                          <p:spTgt spid="30"/>
                                        </p:tgtEl>
                                        <p:attrNameLst>
                                          <p:attrName>fillcolor</p:attrName>
                                        </p:attrNameLst>
                                      </p:cBhvr>
                                      <p:by>
                                        <p:hsl h="0" s="12549" l="25098"/>
                                      </p:by>
                                    </p:animClr>
                                    <p:animClr clrSpc="hsl" dir="cw">
                                      <p:cBhvr>
                                        <p:cTn id="120" dur="500" fill="hold"/>
                                        <p:tgtEl>
                                          <p:spTgt spid="30"/>
                                        </p:tgtEl>
                                        <p:attrNameLst>
                                          <p:attrName>stroke.color</p:attrName>
                                        </p:attrNameLst>
                                      </p:cBhvr>
                                      <p:by>
                                        <p:hsl h="0" s="12549" l="25098"/>
                                      </p:by>
                                    </p:animClr>
                                    <p:set>
                                      <p:cBhvr>
                                        <p:cTn id="121" dur="500" fill="hold"/>
                                        <p:tgtEl>
                                          <p:spTgt spid="30"/>
                                        </p:tgtEl>
                                        <p:attrNameLst>
                                          <p:attrName>fill.type</p:attrName>
                                        </p:attrNameLst>
                                      </p:cBhvr>
                                      <p:to>
                                        <p:strVal val="solid"/>
                                      </p:to>
                                    </p:set>
                                  </p:childTnLst>
                                </p:cTn>
                              </p:par>
                            </p:childTnLst>
                          </p:cTn>
                        </p:par>
                      </p:childTnLst>
                    </p:cTn>
                  </p:par>
                </p:childTnLst>
              </p:cTn>
              <p:nextCondLst>
                <p:cond evt="onClick" delay="0">
                  <p:tgtEl>
                    <p:spTgt spid="30"/>
                  </p:tgtEl>
                </p:cond>
              </p:nextCondLst>
            </p:seq>
            <p:seq concurrent="1" nextAc="seek">
              <p:cTn id="122" restart="whenNotActive" fill="hold" evtFilter="cancelBubble" nodeType="interactiveSeq">
                <p:stCondLst>
                  <p:cond evt="onClick" delay="0">
                    <p:tgtEl>
                      <p:spTgt spid="29"/>
                    </p:tgtEl>
                  </p:cond>
                </p:stCondLst>
                <p:endSync evt="end" delay="0">
                  <p:rtn val="all"/>
                </p:endSync>
                <p:childTnLst>
                  <p:par>
                    <p:cTn id="123" fill="hold">
                      <p:stCondLst>
                        <p:cond delay="0"/>
                      </p:stCondLst>
                      <p:childTnLst>
                        <p:par>
                          <p:cTn id="124" fill="hold">
                            <p:stCondLst>
                              <p:cond delay="0"/>
                            </p:stCondLst>
                            <p:childTnLst>
                              <p:par>
                                <p:cTn id="125" presetID="30" presetClass="emph" presetSubtype="0" fill="hold" grpId="0" nodeType="clickEffect">
                                  <p:stCondLst>
                                    <p:cond delay="0"/>
                                  </p:stCondLst>
                                  <p:childTnLst>
                                    <p:animClr clrSpc="hsl" dir="cw">
                                      <p:cBhvr override="childStyle">
                                        <p:cTn id="126" dur="500" fill="hold"/>
                                        <p:tgtEl>
                                          <p:spTgt spid="29"/>
                                        </p:tgtEl>
                                        <p:attrNameLst>
                                          <p:attrName>style.color</p:attrName>
                                        </p:attrNameLst>
                                      </p:cBhvr>
                                      <p:by>
                                        <p:hsl h="0" s="12549" l="25098"/>
                                      </p:by>
                                    </p:animClr>
                                    <p:animClr clrSpc="hsl" dir="cw">
                                      <p:cBhvr>
                                        <p:cTn id="127" dur="500" fill="hold"/>
                                        <p:tgtEl>
                                          <p:spTgt spid="29"/>
                                        </p:tgtEl>
                                        <p:attrNameLst>
                                          <p:attrName>fillcolor</p:attrName>
                                        </p:attrNameLst>
                                      </p:cBhvr>
                                      <p:by>
                                        <p:hsl h="0" s="12549" l="25098"/>
                                      </p:by>
                                    </p:animClr>
                                    <p:animClr clrSpc="hsl" dir="cw">
                                      <p:cBhvr>
                                        <p:cTn id="128" dur="500" fill="hold"/>
                                        <p:tgtEl>
                                          <p:spTgt spid="29"/>
                                        </p:tgtEl>
                                        <p:attrNameLst>
                                          <p:attrName>stroke.color</p:attrName>
                                        </p:attrNameLst>
                                      </p:cBhvr>
                                      <p:by>
                                        <p:hsl h="0" s="12549" l="25098"/>
                                      </p:by>
                                    </p:animClr>
                                    <p:set>
                                      <p:cBhvr>
                                        <p:cTn id="129" dur="500" fill="hold"/>
                                        <p:tgtEl>
                                          <p:spTgt spid="29"/>
                                        </p:tgtEl>
                                        <p:attrNameLst>
                                          <p:attrName>fill.type</p:attrName>
                                        </p:attrNameLst>
                                      </p:cBhvr>
                                      <p:to>
                                        <p:strVal val="solid"/>
                                      </p:to>
                                    </p:set>
                                  </p:childTnLst>
                                </p:cTn>
                              </p:par>
                            </p:childTnLst>
                          </p:cTn>
                        </p:par>
                      </p:childTnLst>
                    </p:cTn>
                  </p:par>
                </p:childTnLst>
              </p:cTn>
              <p:nextCondLst>
                <p:cond evt="onClick" delay="0">
                  <p:tgtEl>
                    <p:spTgt spid="29"/>
                  </p:tgtEl>
                </p:cond>
              </p:nextCondLst>
            </p:seq>
            <p:seq concurrent="1" nextAc="seek">
              <p:cTn id="130" restart="whenNotActive" fill="hold" evtFilter="cancelBubble" nodeType="interactiveSeq">
                <p:stCondLst>
                  <p:cond evt="onClick" delay="0">
                    <p:tgtEl>
                      <p:spTgt spid="28"/>
                    </p:tgtEl>
                  </p:cond>
                </p:stCondLst>
                <p:endSync evt="end" delay="0">
                  <p:rtn val="all"/>
                </p:endSync>
                <p:childTnLst>
                  <p:par>
                    <p:cTn id="131" fill="hold">
                      <p:stCondLst>
                        <p:cond delay="0"/>
                      </p:stCondLst>
                      <p:childTnLst>
                        <p:par>
                          <p:cTn id="132" fill="hold">
                            <p:stCondLst>
                              <p:cond delay="0"/>
                            </p:stCondLst>
                            <p:childTnLst>
                              <p:par>
                                <p:cTn id="133" presetID="30" presetClass="emph" presetSubtype="0" fill="hold" grpId="0" nodeType="clickEffect">
                                  <p:stCondLst>
                                    <p:cond delay="0"/>
                                  </p:stCondLst>
                                  <p:childTnLst>
                                    <p:animClr clrSpc="hsl" dir="cw">
                                      <p:cBhvr override="childStyle">
                                        <p:cTn id="134" dur="500" fill="hold"/>
                                        <p:tgtEl>
                                          <p:spTgt spid="28"/>
                                        </p:tgtEl>
                                        <p:attrNameLst>
                                          <p:attrName>style.color</p:attrName>
                                        </p:attrNameLst>
                                      </p:cBhvr>
                                      <p:by>
                                        <p:hsl h="0" s="12549" l="25098"/>
                                      </p:by>
                                    </p:animClr>
                                    <p:animClr clrSpc="hsl" dir="cw">
                                      <p:cBhvr>
                                        <p:cTn id="135" dur="500" fill="hold"/>
                                        <p:tgtEl>
                                          <p:spTgt spid="28"/>
                                        </p:tgtEl>
                                        <p:attrNameLst>
                                          <p:attrName>fillcolor</p:attrName>
                                        </p:attrNameLst>
                                      </p:cBhvr>
                                      <p:by>
                                        <p:hsl h="0" s="12549" l="25098"/>
                                      </p:by>
                                    </p:animClr>
                                    <p:animClr clrSpc="hsl" dir="cw">
                                      <p:cBhvr>
                                        <p:cTn id="136" dur="500" fill="hold"/>
                                        <p:tgtEl>
                                          <p:spTgt spid="28"/>
                                        </p:tgtEl>
                                        <p:attrNameLst>
                                          <p:attrName>stroke.color</p:attrName>
                                        </p:attrNameLst>
                                      </p:cBhvr>
                                      <p:by>
                                        <p:hsl h="0" s="12549" l="25098"/>
                                      </p:by>
                                    </p:animClr>
                                    <p:set>
                                      <p:cBhvr>
                                        <p:cTn id="137" dur="500" fill="hold"/>
                                        <p:tgtEl>
                                          <p:spTgt spid="28"/>
                                        </p:tgtEl>
                                        <p:attrNameLst>
                                          <p:attrName>fill.type</p:attrName>
                                        </p:attrNameLst>
                                      </p:cBhvr>
                                      <p:to>
                                        <p:strVal val="solid"/>
                                      </p:to>
                                    </p:set>
                                  </p:childTnLst>
                                </p:cTn>
                              </p:par>
                            </p:childTnLst>
                          </p:cTn>
                        </p:par>
                      </p:childTnLst>
                    </p:cTn>
                  </p:par>
                </p:childTnLst>
              </p:cTn>
              <p:nextCondLst>
                <p:cond evt="onClick" delay="0">
                  <p:tgtEl>
                    <p:spTgt spid="28"/>
                  </p:tgtEl>
                </p:cond>
              </p:nextCondLst>
            </p:seq>
            <p:seq concurrent="1" nextAc="seek">
              <p:cTn id="138" restart="whenNotActive" fill="hold" evtFilter="cancelBubble" nodeType="interactiveSeq">
                <p:stCondLst>
                  <p:cond evt="onClick" delay="0">
                    <p:tgtEl>
                      <p:spTgt spid="27"/>
                    </p:tgtEl>
                  </p:cond>
                </p:stCondLst>
                <p:endSync evt="end" delay="0">
                  <p:rtn val="all"/>
                </p:endSync>
                <p:childTnLst>
                  <p:par>
                    <p:cTn id="139" fill="hold">
                      <p:stCondLst>
                        <p:cond delay="0"/>
                      </p:stCondLst>
                      <p:childTnLst>
                        <p:par>
                          <p:cTn id="140" fill="hold">
                            <p:stCondLst>
                              <p:cond delay="0"/>
                            </p:stCondLst>
                            <p:childTnLst>
                              <p:par>
                                <p:cTn id="141" presetID="30" presetClass="emph" presetSubtype="0" fill="hold" grpId="0" nodeType="clickEffect">
                                  <p:stCondLst>
                                    <p:cond delay="0"/>
                                  </p:stCondLst>
                                  <p:childTnLst>
                                    <p:animClr clrSpc="hsl" dir="cw">
                                      <p:cBhvr override="childStyle">
                                        <p:cTn id="142" dur="500" fill="hold"/>
                                        <p:tgtEl>
                                          <p:spTgt spid="27"/>
                                        </p:tgtEl>
                                        <p:attrNameLst>
                                          <p:attrName>style.color</p:attrName>
                                        </p:attrNameLst>
                                      </p:cBhvr>
                                      <p:by>
                                        <p:hsl h="0" s="12549" l="25098"/>
                                      </p:by>
                                    </p:animClr>
                                    <p:animClr clrSpc="hsl" dir="cw">
                                      <p:cBhvr>
                                        <p:cTn id="143" dur="500" fill="hold"/>
                                        <p:tgtEl>
                                          <p:spTgt spid="27"/>
                                        </p:tgtEl>
                                        <p:attrNameLst>
                                          <p:attrName>fillcolor</p:attrName>
                                        </p:attrNameLst>
                                      </p:cBhvr>
                                      <p:by>
                                        <p:hsl h="0" s="12549" l="25098"/>
                                      </p:by>
                                    </p:animClr>
                                    <p:animClr clrSpc="hsl" dir="cw">
                                      <p:cBhvr>
                                        <p:cTn id="144" dur="500" fill="hold"/>
                                        <p:tgtEl>
                                          <p:spTgt spid="27"/>
                                        </p:tgtEl>
                                        <p:attrNameLst>
                                          <p:attrName>stroke.color</p:attrName>
                                        </p:attrNameLst>
                                      </p:cBhvr>
                                      <p:by>
                                        <p:hsl h="0" s="12549" l="25098"/>
                                      </p:by>
                                    </p:animClr>
                                    <p:set>
                                      <p:cBhvr>
                                        <p:cTn id="145" dur="500" fill="hold"/>
                                        <p:tgtEl>
                                          <p:spTgt spid="27"/>
                                        </p:tgtEl>
                                        <p:attrNameLst>
                                          <p:attrName>fill.type</p:attrName>
                                        </p:attrNameLst>
                                      </p:cBhvr>
                                      <p:to>
                                        <p:strVal val="solid"/>
                                      </p:to>
                                    </p:set>
                                  </p:childTnLst>
                                </p:cTn>
                              </p:par>
                            </p:childTnLst>
                          </p:cTn>
                        </p:par>
                      </p:childTnLst>
                    </p:cTn>
                  </p:par>
                </p:childTnLst>
              </p:cTn>
              <p:nextCondLst>
                <p:cond evt="onClick" delay="0">
                  <p:tgtEl>
                    <p:spTgt spid="27"/>
                  </p:tgtEl>
                </p:cond>
              </p:nextCondLst>
            </p:seq>
            <p:seq concurrent="1" nextAc="seek">
              <p:cTn id="146" restart="whenNotActive" fill="hold" evtFilter="cancelBubble" nodeType="interactiveSeq">
                <p:stCondLst>
                  <p:cond evt="onClick" delay="0">
                    <p:tgtEl>
                      <p:spTgt spid="26"/>
                    </p:tgtEl>
                  </p:cond>
                </p:stCondLst>
                <p:endSync evt="end" delay="0">
                  <p:rtn val="all"/>
                </p:endSync>
                <p:childTnLst>
                  <p:par>
                    <p:cTn id="147" fill="hold">
                      <p:stCondLst>
                        <p:cond delay="0"/>
                      </p:stCondLst>
                      <p:childTnLst>
                        <p:par>
                          <p:cTn id="148" fill="hold">
                            <p:stCondLst>
                              <p:cond delay="0"/>
                            </p:stCondLst>
                            <p:childTnLst>
                              <p:par>
                                <p:cTn id="149" presetID="30" presetClass="emph" presetSubtype="0" fill="hold" grpId="0" nodeType="clickEffect">
                                  <p:stCondLst>
                                    <p:cond delay="0"/>
                                  </p:stCondLst>
                                  <p:childTnLst>
                                    <p:animClr clrSpc="hsl" dir="cw">
                                      <p:cBhvr override="childStyle">
                                        <p:cTn id="150" dur="500" fill="hold"/>
                                        <p:tgtEl>
                                          <p:spTgt spid="26"/>
                                        </p:tgtEl>
                                        <p:attrNameLst>
                                          <p:attrName>style.color</p:attrName>
                                        </p:attrNameLst>
                                      </p:cBhvr>
                                      <p:by>
                                        <p:hsl h="0" s="12549" l="25098"/>
                                      </p:by>
                                    </p:animClr>
                                    <p:animClr clrSpc="hsl" dir="cw">
                                      <p:cBhvr>
                                        <p:cTn id="151" dur="500" fill="hold"/>
                                        <p:tgtEl>
                                          <p:spTgt spid="26"/>
                                        </p:tgtEl>
                                        <p:attrNameLst>
                                          <p:attrName>fillcolor</p:attrName>
                                        </p:attrNameLst>
                                      </p:cBhvr>
                                      <p:by>
                                        <p:hsl h="0" s="12549" l="25098"/>
                                      </p:by>
                                    </p:animClr>
                                    <p:animClr clrSpc="hsl" dir="cw">
                                      <p:cBhvr>
                                        <p:cTn id="152" dur="500" fill="hold"/>
                                        <p:tgtEl>
                                          <p:spTgt spid="26"/>
                                        </p:tgtEl>
                                        <p:attrNameLst>
                                          <p:attrName>stroke.color</p:attrName>
                                        </p:attrNameLst>
                                      </p:cBhvr>
                                      <p:by>
                                        <p:hsl h="0" s="12549" l="25098"/>
                                      </p:by>
                                    </p:animClr>
                                    <p:set>
                                      <p:cBhvr>
                                        <p:cTn id="153" dur="500" fill="hold"/>
                                        <p:tgtEl>
                                          <p:spTgt spid="26"/>
                                        </p:tgtEl>
                                        <p:attrNameLst>
                                          <p:attrName>fill.type</p:attrName>
                                        </p:attrNameLst>
                                      </p:cBhvr>
                                      <p:to>
                                        <p:strVal val="solid"/>
                                      </p:to>
                                    </p:set>
                                  </p:childTnLst>
                                </p:cTn>
                              </p:par>
                            </p:childTnLst>
                          </p:cTn>
                        </p:par>
                      </p:childTnLst>
                    </p:cTn>
                  </p:par>
                </p:childTnLst>
              </p:cTn>
              <p:nextCondLst>
                <p:cond evt="onClick" delay="0">
                  <p:tgtEl>
                    <p:spTgt spid="26"/>
                  </p:tgtEl>
                </p:cond>
              </p:nextCondLst>
            </p:seq>
            <p:seq concurrent="1" nextAc="seek">
              <p:cTn id="154" restart="whenNotActive" fill="hold" evtFilter="cancelBubble" nodeType="interactiveSeq">
                <p:stCondLst>
                  <p:cond evt="onClick" delay="0">
                    <p:tgtEl>
                      <p:spTgt spid="35"/>
                    </p:tgtEl>
                  </p:cond>
                </p:stCondLst>
                <p:endSync evt="end" delay="0">
                  <p:rtn val="all"/>
                </p:endSync>
                <p:childTnLst>
                  <p:par>
                    <p:cTn id="155" fill="hold">
                      <p:stCondLst>
                        <p:cond delay="0"/>
                      </p:stCondLst>
                      <p:childTnLst>
                        <p:par>
                          <p:cTn id="156" fill="hold">
                            <p:stCondLst>
                              <p:cond delay="0"/>
                            </p:stCondLst>
                            <p:childTnLst>
                              <p:par>
                                <p:cTn id="157" presetID="30" presetClass="emph" presetSubtype="0" fill="hold" grpId="0" nodeType="clickEffect">
                                  <p:stCondLst>
                                    <p:cond delay="0"/>
                                  </p:stCondLst>
                                  <p:childTnLst>
                                    <p:animClr clrSpc="hsl" dir="cw">
                                      <p:cBhvr override="childStyle">
                                        <p:cTn id="158" dur="500" fill="hold"/>
                                        <p:tgtEl>
                                          <p:spTgt spid="35"/>
                                        </p:tgtEl>
                                        <p:attrNameLst>
                                          <p:attrName>style.color</p:attrName>
                                        </p:attrNameLst>
                                      </p:cBhvr>
                                      <p:by>
                                        <p:hsl h="0" s="12549" l="25098"/>
                                      </p:by>
                                    </p:animClr>
                                    <p:animClr clrSpc="hsl" dir="cw">
                                      <p:cBhvr>
                                        <p:cTn id="159" dur="500" fill="hold"/>
                                        <p:tgtEl>
                                          <p:spTgt spid="35"/>
                                        </p:tgtEl>
                                        <p:attrNameLst>
                                          <p:attrName>fillcolor</p:attrName>
                                        </p:attrNameLst>
                                      </p:cBhvr>
                                      <p:by>
                                        <p:hsl h="0" s="12549" l="25098"/>
                                      </p:by>
                                    </p:animClr>
                                    <p:animClr clrSpc="hsl" dir="cw">
                                      <p:cBhvr>
                                        <p:cTn id="160" dur="500" fill="hold"/>
                                        <p:tgtEl>
                                          <p:spTgt spid="35"/>
                                        </p:tgtEl>
                                        <p:attrNameLst>
                                          <p:attrName>stroke.color</p:attrName>
                                        </p:attrNameLst>
                                      </p:cBhvr>
                                      <p:by>
                                        <p:hsl h="0" s="12549" l="25098"/>
                                      </p:by>
                                    </p:animClr>
                                    <p:set>
                                      <p:cBhvr>
                                        <p:cTn id="161" dur="500" fill="hold"/>
                                        <p:tgtEl>
                                          <p:spTgt spid="35"/>
                                        </p:tgtEl>
                                        <p:attrNameLst>
                                          <p:attrName>fill.type</p:attrName>
                                        </p:attrNameLst>
                                      </p:cBhvr>
                                      <p:to>
                                        <p:strVal val="solid"/>
                                      </p:to>
                                    </p:set>
                                  </p:childTnLst>
                                </p:cTn>
                              </p:par>
                            </p:childTnLst>
                          </p:cTn>
                        </p:par>
                      </p:childTnLst>
                    </p:cTn>
                  </p:par>
                </p:childTnLst>
              </p:cTn>
              <p:nextCondLst>
                <p:cond evt="onClick" delay="0">
                  <p:tgtEl>
                    <p:spTgt spid="35"/>
                  </p:tgtEl>
                </p:cond>
              </p:nextCondLst>
            </p:seq>
            <p:seq concurrent="1" nextAc="seek">
              <p:cTn id="162" restart="whenNotActive" fill="hold" evtFilter="cancelBubble" nodeType="interactiveSeq">
                <p:stCondLst>
                  <p:cond evt="onClick" delay="0">
                    <p:tgtEl>
                      <p:spTgt spid="34"/>
                    </p:tgtEl>
                  </p:cond>
                </p:stCondLst>
                <p:endSync evt="end" delay="0">
                  <p:rtn val="all"/>
                </p:endSync>
                <p:childTnLst>
                  <p:par>
                    <p:cTn id="163" fill="hold">
                      <p:stCondLst>
                        <p:cond delay="0"/>
                      </p:stCondLst>
                      <p:childTnLst>
                        <p:par>
                          <p:cTn id="164" fill="hold">
                            <p:stCondLst>
                              <p:cond delay="0"/>
                            </p:stCondLst>
                            <p:childTnLst>
                              <p:par>
                                <p:cTn id="165" presetID="30" presetClass="emph" presetSubtype="0" fill="hold" grpId="0" nodeType="clickEffect">
                                  <p:stCondLst>
                                    <p:cond delay="0"/>
                                  </p:stCondLst>
                                  <p:childTnLst>
                                    <p:animClr clrSpc="hsl" dir="cw">
                                      <p:cBhvr override="childStyle">
                                        <p:cTn id="166" dur="500" fill="hold"/>
                                        <p:tgtEl>
                                          <p:spTgt spid="34"/>
                                        </p:tgtEl>
                                        <p:attrNameLst>
                                          <p:attrName>style.color</p:attrName>
                                        </p:attrNameLst>
                                      </p:cBhvr>
                                      <p:by>
                                        <p:hsl h="0" s="12549" l="25098"/>
                                      </p:by>
                                    </p:animClr>
                                    <p:animClr clrSpc="hsl" dir="cw">
                                      <p:cBhvr>
                                        <p:cTn id="167" dur="500" fill="hold"/>
                                        <p:tgtEl>
                                          <p:spTgt spid="34"/>
                                        </p:tgtEl>
                                        <p:attrNameLst>
                                          <p:attrName>fillcolor</p:attrName>
                                        </p:attrNameLst>
                                      </p:cBhvr>
                                      <p:by>
                                        <p:hsl h="0" s="12549" l="25098"/>
                                      </p:by>
                                    </p:animClr>
                                    <p:animClr clrSpc="hsl" dir="cw">
                                      <p:cBhvr>
                                        <p:cTn id="168" dur="500" fill="hold"/>
                                        <p:tgtEl>
                                          <p:spTgt spid="34"/>
                                        </p:tgtEl>
                                        <p:attrNameLst>
                                          <p:attrName>stroke.color</p:attrName>
                                        </p:attrNameLst>
                                      </p:cBhvr>
                                      <p:by>
                                        <p:hsl h="0" s="12549" l="25098"/>
                                      </p:by>
                                    </p:animClr>
                                    <p:set>
                                      <p:cBhvr>
                                        <p:cTn id="169" dur="500" fill="hold"/>
                                        <p:tgtEl>
                                          <p:spTgt spid="34"/>
                                        </p:tgtEl>
                                        <p:attrNameLst>
                                          <p:attrName>fill.type</p:attrName>
                                        </p:attrNameLst>
                                      </p:cBhvr>
                                      <p:to>
                                        <p:strVal val="solid"/>
                                      </p:to>
                                    </p:set>
                                  </p:childTnLst>
                                </p:cTn>
                              </p:par>
                            </p:childTnLst>
                          </p:cTn>
                        </p:par>
                      </p:childTnLst>
                    </p:cTn>
                  </p:par>
                </p:childTnLst>
              </p:cTn>
              <p:nextCondLst>
                <p:cond evt="onClick" delay="0">
                  <p:tgtEl>
                    <p:spTgt spid="34"/>
                  </p:tgtEl>
                </p:cond>
              </p:nextCondLst>
            </p:seq>
            <p:seq concurrent="1" nextAc="seek">
              <p:cTn id="170" restart="whenNotActive" fill="hold" evtFilter="cancelBubble" nodeType="interactiveSeq">
                <p:stCondLst>
                  <p:cond evt="onClick" delay="0">
                    <p:tgtEl>
                      <p:spTgt spid="33"/>
                    </p:tgtEl>
                  </p:cond>
                </p:stCondLst>
                <p:endSync evt="end" delay="0">
                  <p:rtn val="all"/>
                </p:endSync>
                <p:childTnLst>
                  <p:par>
                    <p:cTn id="171" fill="hold">
                      <p:stCondLst>
                        <p:cond delay="0"/>
                      </p:stCondLst>
                      <p:childTnLst>
                        <p:par>
                          <p:cTn id="172" fill="hold">
                            <p:stCondLst>
                              <p:cond delay="0"/>
                            </p:stCondLst>
                            <p:childTnLst>
                              <p:par>
                                <p:cTn id="173" presetID="30" presetClass="emph" presetSubtype="0" fill="hold" grpId="0" nodeType="clickEffect">
                                  <p:stCondLst>
                                    <p:cond delay="0"/>
                                  </p:stCondLst>
                                  <p:childTnLst>
                                    <p:animClr clrSpc="hsl" dir="cw">
                                      <p:cBhvr override="childStyle">
                                        <p:cTn id="174" dur="500" fill="hold"/>
                                        <p:tgtEl>
                                          <p:spTgt spid="33"/>
                                        </p:tgtEl>
                                        <p:attrNameLst>
                                          <p:attrName>style.color</p:attrName>
                                        </p:attrNameLst>
                                      </p:cBhvr>
                                      <p:by>
                                        <p:hsl h="0" s="12549" l="25098"/>
                                      </p:by>
                                    </p:animClr>
                                    <p:animClr clrSpc="hsl" dir="cw">
                                      <p:cBhvr>
                                        <p:cTn id="175" dur="500" fill="hold"/>
                                        <p:tgtEl>
                                          <p:spTgt spid="33"/>
                                        </p:tgtEl>
                                        <p:attrNameLst>
                                          <p:attrName>fillcolor</p:attrName>
                                        </p:attrNameLst>
                                      </p:cBhvr>
                                      <p:by>
                                        <p:hsl h="0" s="12549" l="25098"/>
                                      </p:by>
                                    </p:animClr>
                                    <p:animClr clrSpc="hsl" dir="cw">
                                      <p:cBhvr>
                                        <p:cTn id="176" dur="500" fill="hold"/>
                                        <p:tgtEl>
                                          <p:spTgt spid="33"/>
                                        </p:tgtEl>
                                        <p:attrNameLst>
                                          <p:attrName>stroke.color</p:attrName>
                                        </p:attrNameLst>
                                      </p:cBhvr>
                                      <p:by>
                                        <p:hsl h="0" s="12549" l="25098"/>
                                      </p:by>
                                    </p:animClr>
                                    <p:set>
                                      <p:cBhvr>
                                        <p:cTn id="177" dur="500" fill="hold"/>
                                        <p:tgtEl>
                                          <p:spTgt spid="33"/>
                                        </p:tgtEl>
                                        <p:attrNameLst>
                                          <p:attrName>fill.type</p:attrName>
                                        </p:attrNameLst>
                                      </p:cBhvr>
                                      <p:to>
                                        <p:strVal val="solid"/>
                                      </p:to>
                                    </p:set>
                                  </p:childTnLst>
                                </p:cTn>
                              </p:par>
                            </p:childTnLst>
                          </p:cTn>
                        </p:par>
                      </p:childTnLst>
                    </p:cTn>
                  </p:par>
                </p:childTnLst>
              </p:cTn>
              <p:nextCondLst>
                <p:cond evt="onClick" delay="0">
                  <p:tgtEl>
                    <p:spTgt spid="33"/>
                  </p:tgtEl>
                </p:cond>
              </p:nextCondLst>
            </p:seq>
            <p:seq concurrent="1" nextAc="seek">
              <p:cTn id="178" restart="whenNotActive" fill="hold" evtFilter="cancelBubble" nodeType="interactiveSeq">
                <p:stCondLst>
                  <p:cond evt="onClick" delay="0">
                    <p:tgtEl>
                      <p:spTgt spid="32"/>
                    </p:tgtEl>
                  </p:cond>
                </p:stCondLst>
                <p:endSync evt="end" delay="0">
                  <p:rtn val="all"/>
                </p:endSync>
                <p:childTnLst>
                  <p:par>
                    <p:cTn id="179" fill="hold">
                      <p:stCondLst>
                        <p:cond delay="0"/>
                      </p:stCondLst>
                      <p:childTnLst>
                        <p:par>
                          <p:cTn id="180" fill="hold">
                            <p:stCondLst>
                              <p:cond delay="0"/>
                            </p:stCondLst>
                            <p:childTnLst>
                              <p:par>
                                <p:cTn id="181" presetID="30" presetClass="emph" presetSubtype="0" fill="hold" grpId="0" nodeType="clickEffect">
                                  <p:stCondLst>
                                    <p:cond delay="0"/>
                                  </p:stCondLst>
                                  <p:childTnLst>
                                    <p:animClr clrSpc="hsl" dir="cw">
                                      <p:cBhvr override="childStyle">
                                        <p:cTn id="182" dur="500" fill="hold"/>
                                        <p:tgtEl>
                                          <p:spTgt spid="32"/>
                                        </p:tgtEl>
                                        <p:attrNameLst>
                                          <p:attrName>style.color</p:attrName>
                                        </p:attrNameLst>
                                      </p:cBhvr>
                                      <p:by>
                                        <p:hsl h="0" s="12549" l="25098"/>
                                      </p:by>
                                    </p:animClr>
                                    <p:animClr clrSpc="hsl" dir="cw">
                                      <p:cBhvr>
                                        <p:cTn id="183" dur="500" fill="hold"/>
                                        <p:tgtEl>
                                          <p:spTgt spid="32"/>
                                        </p:tgtEl>
                                        <p:attrNameLst>
                                          <p:attrName>fillcolor</p:attrName>
                                        </p:attrNameLst>
                                      </p:cBhvr>
                                      <p:by>
                                        <p:hsl h="0" s="12549" l="25098"/>
                                      </p:by>
                                    </p:animClr>
                                    <p:animClr clrSpc="hsl" dir="cw">
                                      <p:cBhvr>
                                        <p:cTn id="184" dur="500" fill="hold"/>
                                        <p:tgtEl>
                                          <p:spTgt spid="32"/>
                                        </p:tgtEl>
                                        <p:attrNameLst>
                                          <p:attrName>stroke.color</p:attrName>
                                        </p:attrNameLst>
                                      </p:cBhvr>
                                      <p:by>
                                        <p:hsl h="0" s="12549" l="25098"/>
                                      </p:by>
                                    </p:animClr>
                                    <p:set>
                                      <p:cBhvr>
                                        <p:cTn id="185" dur="500" fill="hold"/>
                                        <p:tgtEl>
                                          <p:spTgt spid="32"/>
                                        </p:tgtEl>
                                        <p:attrNameLst>
                                          <p:attrName>fill.type</p:attrName>
                                        </p:attrNameLst>
                                      </p:cBhvr>
                                      <p:to>
                                        <p:strVal val="solid"/>
                                      </p:to>
                                    </p:set>
                                  </p:childTnLst>
                                </p:cTn>
                              </p:par>
                            </p:childTnLst>
                          </p:cTn>
                        </p:par>
                      </p:childTnLst>
                    </p:cTn>
                  </p:par>
                </p:childTnLst>
              </p:cTn>
              <p:nextCondLst>
                <p:cond evt="onClick" delay="0">
                  <p:tgtEl>
                    <p:spTgt spid="32"/>
                  </p:tgtEl>
                </p:cond>
              </p:nextCondLst>
            </p:seq>
            <p:seq concurrent="1" nextAc="seek">
              <p:cTn id="186" restart="whenNotActive" fill="hold" evtFilter="cancelBubble" nodeType="interactiveSeq">
                <p:stCondLst>
                  <p:cond evt="onClick" delay="0">
                    <p:tgtEl>
                      <p:spTgt spid="31"/>
                    </p:tgtEl>
                  </p:cond>
                </p:stCondLst>
                <p:endSync evt="end" delay="0">
                  <p:rtn val="all"/>
                </p:endSync>
                <p:childTnLst>
                  <p:par>
                    <p:cTn id="187" fill="hold">
                      <p:stCondLst>
                        <p:cond delay="0"/>
                      </p:stCondLst>
                      <p:childTnLst>
                        <p:par>
                          <p:cTn id="188" fill="hold">
                            <p:stCondLst>
                              <p:cond delay="0"/>
                            </p:stCondLst>
                            <p:childTnLst>
                              <p:par>
                                <p:cTn id="189" presetID="30" presetClass="emph" presetSubtype="0" fill="hold" grpId="0" nodeType="clickEffect">
                                  <p:stCondLst>
                                    <p:cond delay="0"/>
                                  </p:stCondLst>
                                  <p:childTnLst>
                                    <p:animClr clrSpc="hsl" dir="cw">
                                      <p:cBhvr override="childStyle">
                                        <p:cTn id="190" dur="500" fill="hold"/>
                                        <p:tgtEl>
                                          <p:spTgt spid="31"/>
                                        </p:tgtEl>
                                        <p:attrNameLst>
                                          <p:attrName>style.color</p:attrName>
                                        </p:attrNameLst>
                                      </p:cBhvr>
                                      <p:by>
                                        <p:hsl h="0" s="12549" l="25098"/>
                                      </p:by>
                                    </p:animClr>
                                    <p:animClr clrSpc="hsl" dir="cw">
                                      <p:cBhvr>
                                        <p:cTn id="191" dur="500" fill="hold"/>
                                        <p:tgtEl>
                                          <p:spTgt spid="31"/>
                                        </p:tgtEl>
                                        <p:attrNameLst>
                                          <p:attrName>fillcolor</p:attrName>
                                        </p:attrNameLst>
                                      </p:cBhvr>
                                      <p:by>
                                        <p:hsl h="0" s="12549" l="25098"/>
                                      </p:by>
                                    </p:animClr>
                                    <p:animClr clrSpc="hsl" dir="cw">
                                      <p:cBhvr>
                                        <p:cTn id="192" dur="500" fill="hold"/>
                                        <p:tgtEl>
                                          <p:spTgt spid="31"/>
                                        </p:tgtEl>
                                        <p:attrNameLst>
                                          <p:attrName>stroke.color</p:attrName>
                                        </p:attrNameLst>
                                      </p:cBhvr>
                                      <p:by>
                                        <p:hsl h="0" s="12549" l="25098"/>
                                      </p:by>
                                    </p:animClr>
                                    <p:set>
                                      <p:cBhvr>
                                        <p:cTn id="193" dur="500" fill="hold"/>
                                        <p:tgtEl>
                                          <p:spTgt spid="31"/>
                                        </p:tgtEl>
                                        <p:attrNameLst>
                                          <p:attrName>fill.type</p:attrName>
                                        </p:attrNameLst>
                                      </p:cBhvr>
                                      <p:to>
                                        <p:strVal val="solid"/>
                                      </p:to>
                                    </p:set>
                                  </p:childTnLst>
                                </p:cTn>
                              </p:par>
                            </p:childTnLst>
                          </p:cTn>
                        </p:par>
                      </p:childTnLst>
                    </p:cTn>
                  </p:par>
                </p:childTnLst>
              </p:cTn>
              <p:nextCondLst>
                <p:cond evt="onClick" delay="0">
                  <p:tgtEl>
                    <p:spTgt spid="31"/>
                  </p:tgtEl>
                </p:cond>
              </p:nextCondLst>
            </p:seq>
            <p:seq concurrent="1" nextAc="seek">
              <p:cTn id="194" restart="whenNotActive" fill="hold" evtFilter="cancelBubble" nodeType="interactiveSeq">
                <p:stCondLst>
                  <p:cond evt="onClick" delay="0">
                    <p:tgtEl>
                      <p:spTgt spid="14"/>
                    </p:tgtEl>
                  </p:cond>
                </p:stCondLst>
                <p:endSync evt="end" delay="0">
                  <p:rtn val="all"/>
                </p:endSync>
                <p:childTnLst>
                  <p:par>
                    <p:cTn id="195" fill="hold">
                      <p:stCondLst>
                        <p:cond delay="0"/>
                      </p:stCondLst>
                      <p:childTnLst>
                        <p:par>
                          <p:cTn id="196" fill="hold">
                            <p:stCondLst>
                              <p:cond delay="0"/>
                            </p:stCondLst>
                            <p:childTnLst>
                              <p:par>
                                <p:cTn id="197" presetID="30" presetClass="emph" presetSubtype="0" fill="hold" grpId="0" nodeType="clickEffect">
                                  <p:stCondLst>
                                    <p:cond delay="0"/>
                                  </p:stCondLst>
                                  <p:childTnLst>
                                    <p:animClr clrSpc="hsl" dir="cw">
                                      <p:cBhvr override="childStyle">
                                        <p:cTn id="198" dur="500" fill="hold"/>
                                        <p:tgtEl>
                                          <p:spTgt spid="14"/>
                                        </p:tgtEl>
                                        <p:attrNameLst>
                                          <p:attrName>style.color</p:attrName>
                                        </p:attrNameLst>
                                      </p:cBhvr>
                                      <p:by>
                                        <p:hsl h="0" s="12549" l="25098"/>
                                      </p:by>
                                    </p:animClr>
                                    <p:animClr clrSpc="hsl" dir="cw">
                                      <p:cBhvr>
                                        <p:cTn id="199" dur="500" fill="hold"/>
                                        <p:tgtEl>
                                          <p:spTgt spid="14"/>
                                        </p:tgtEl>
                                        <p:attrNameLst>
                                          <p:attrName>fillcolor</p:attrName>
                                        </p:attrNameLst>
                                      </p:cBhvr>
                                      <p:by>
                                        <p:hsl h="0" s="12549" l="25098"/>
                                      </p:by>
                                    </p:animClr>
                                    <p:animClr clrSpc="hsl" dir="cw">
                                      <p:cBhvr>
                                        <p:cTn id="200" dur="500" fill="hold"/>
                                        <p:tgtEl>
                                          <p:spTgt spid="14"/>
                                        </p:tgtEl>
                                        <p:attrNameLst>
                                          <p:attrName>stroke.color</p:attrName>
                                        </p:attrNameLst>
                                      </p:cBhvr>
                                      <p:by>
                                        <p:hsl h="0" s="12549" l="25098"/>
                                      </p:by>
                                    </p:animClr>
                                    <p:set>
                                      <p:cBhvr>
                                        <p:cTn id="201" dur="500" fill="hold"/>
                                        <p:tgtEl>
                                          <p:spTgt spid="14"/>
                                        </p:tgtEl>
                                        <p:attrNameLst>
                                          <p:attrName>fill.type</p:attrName>
                                        </p:attrNameLst>
                                      </p:cBhvr>
                                      <p:to>
                                        <p:strVal val="solid"/>
                                      </p:to>
                                    </p:set>
                                  </p:childTnLst>
                                </p:cTn>
                              </p:par>
                            </p:childTnLst>
                          </p:cTn>
                        </p:par>
                      </p:childTnLst>
                    </p:cTn>
                  </p:par>
                </p:childTnLst>
              </p:cTn>
              <p:nextCondLst>
                <p:cond evt="onClick" delay="0">
                  <p:tgtEl>
                    <p:spTgt spid="14"/>
                  </p:tgtEl>
                </p:cond>
              </p:nextCondLst>
            </p:seq>
          </p:childTnLst>
        </p:cTn>
      </p:par>
    </p:tnLst>
    <p:bldLst>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457200" y="0"/>
            <a:ext cx="8229600" cy="792163"/>
          </a:xfrm>
        </p:spPr>
        <p:txBody>
          <a:bodyPr/>
          <a:lstStyle/>
          <a:p>
            <a:pPr eaLnBrk="1" hangingPunct="1"/>
            <a:r>
              <a:rPr lang="en-US" altLang="en-US" sz="3200" dirty="0" smtClean="0"/>
              <a:t>Secure Software Requirements – 100 Points</a:t>
            </a:r>
          </a:p>
        </p:txBody>
      </p:sp>
      <p:sp>
        <p:nvSpPr>
          <p:cNvPr id="3" name="TextBox 2"/>
          <p:cNvSpPr txBox="1">
            <a:spLocks noChangeArrowheads="1"/>
          </p:cNvSpPr>
          <p:nvPr/>
        </p:nvSpPr>
        <p:spPr bwMode="auto">
          <a:xfrm>
            <a:off x="533400" y="1371600"/>
            <a:ext cx="8229600" cy="3170238"/>
          </a:xfrm>
          <a:prstGeom prst="rect">
            <a:avLst/>
          </a:prstGeom>
          <a:noFill/>
          <a:ln w="9525">
            <a:noFill/>
            <a:miter lim="800000"/>
            <a:headEnd/>
            <a:tailEnd/>
          </a:ln>
        </p:spPr>
        <p:txBody>
          <a:bodyPr>
            <a:spAutoFit/>
          </a:bodyPr>
          <a:lstStyle/>
          <a:p>
            <a:pPr>
              <a:defRPr/>
            </a:pPr>
            <a:r>
              <a:rPr lang="en-US" sz="2800" b="1" dirty="0">
                <a:solidFill>
                  <a:schemeClr val="tx2">
                    <a:lumMod val="75000"/>
                  </a:schemeClr>
                </a:solidFill>
                <a:latin typeface="Times New Roman" pitchFamily="18" charset="0"/>
              </a:rPr>
              <a:t>QUESTION:</a:t>
            </a:r>
          </a:p>
          <a:p>
            <a:pPr>
              <a:buFont typeface="Arial" charset="0"/>
              <a:buChar char="•"/>
              <a:defRPr/>
            </a:pPr>
            <a:endParaRPr lang="en-US" sz="2400" dirty="0">
              <a:latin typeface="Times New Roman" pitchFamily="18" charset="0"/>
            </a:endParaRPr>
          </a:p>
          <a:p>
            <a:pPr lvl="1">
              <a:buFont typeface="Arial" charset="0"/>
              <a:buChar char="•"/>
              <a:defRPr/>
            </a:pPr>
            <a:r>
              <a:rPr lang="en-US" sz="2400" dirty="0">
                <a:latin typeface="Times New Roman" pitchFamily="18" charset="0"/>
              </a:rPr>
              <a:t>These type of requirements will address issues such as access by unauthorized users and denial of service attacks.</a:t>
            </a:r>
          </a:p>
          <a:p>
            <a:pPr lvl="1">
              <a:buFont typeface="Arial" charset="0"/>
              <a:buChar char="•"/>
              <a:defRPr/>
            </a:pPr>
            <a:endParaRPr lang="en-US" sz="2400" dirty="0">
              <a:latin typeface="Times New Roman" pitchFamily="18" charset="0"/>
            </a:endParaRPr>
          </a:p>
          <a:p>
            <a:pPr>
              <a:defRPr/>
            </a:pPr>
            <a:r>
              <a:rPr lang="en-US" sz="2800" b="1" dirty="0">
                <a:solidFill>
                  <a:schemeClr val="tx2">
                    <a:lumMod val="75000"/>
                  </a:schemeClr>
                </a:solidFill>
                <a:latin typeface="Times New Roman" pitchFamily="18" charset="0"/>
              </a:rPr>
              <a:t>ANSWER:</a:t>
            </a:r>
          </a:p>
          <a:p>
            <a:pPr>
              <a:buFont typeface="Arial" charset="0"/>
              <a:buChar char="•"/>
              <a:defRPr/>
            </a:pPr>
            <a:endParaRPr lang="en-US" sz="2400" dirty="0">
              <a:latin typeface="Times New Roman" pitchFamily="18" charset="0"/>
            </a:endParaRPr>
          </a:p>
          <a:p>
            <a:pPr lvl="1">
              <a:buFont typeface="Arial" charset="0"/>
              <a:buChar char="•"/>
              <a:defRPr/>
            </a:pPr>
            <a:r>
              <a:rPr lang="en-US" sz="2400" dirty="0">
                <a:latin typeface="Times New Roman" pitchFamily="18" charset="0"/>
              </a:rPr>
              <a:t>What are availability requirements?</a:t>
            </a:r>
          </a:p>
        </p:txBody>
      </p:sp>
      <p:sp>
        <p:nvSpPr>
          <p:cNvPr id="4" name="Left Arrow 3">
            <a:hlinkClick r:id="rId3" action="ppaction://hlinksldjump"/>
          </p:cNvPr>
          <p:cNvSpPr/>
          <p:nvPr/>
        </p:nvSpPr>
        <p:spPr bwMode="auto">
          <a:xfrm>
            <a:off x="838200" y="5867400"/>
            <a:ext cx="990600" cy="609600"/>
          </a:xfrm>
          <a:prstGeom prst="leftArrow">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a:lstStyle/>
          <a:p>
            <a:pPr eaLnBrk="0" hangingPunct="0">
              <a:defRPr/>
            </a:pPr>
            <a:endParaRPr lang="en-US">
              <a:solidFill>
                <a:schemeClr val="tx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457200" y="0"/>
            <a:ext cx="8229600" cy="792163"/>
          </a:xfrm>
        </p:spPr>
        <p:txBody>
          <a:bodyPr/>
          <a:lstStyle/>
          <a:p>
            <a:pPr eaLnBrk="1" hangingPunct="1"/>
            <a:r>
              <a:rPr lang="en-US" altLang="en-US" sz="3200" smtClean="0"/>
              <a:t>Secure Software Requirements – 200 Points</a:t>
            </a:r>
          </a:p>
        </p:txBody>
      </p:sp>
      <p:sp>
        <p:nvSpPr>
          <p:cNvPr id="4" name="Left Arrow 3">
            <a:hlinkClick r:id="rId3" action="ppaction://hlinksldjump"/>
          </p:cNvPr>
          <p:cNvSpPr/>
          <p:nvPr/>
        </p:nvSpPr>
        <p:spPr bwMode="auto">
          <a:xfrm>
            <a:off x="838200" y="5867400"/>
            <a:ext cx="990600" cy="609600"/>
          </a:xfrm>
          <a:prstGeom prst="leftArrow">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a:lstStyle/>
          <a:p>
            <a:pPr eaLnBrk="0" hangingPunct="0">
              <a:defRPr/>
            </a:pPr>
            <a:endParaRPr lang="en-US">
              <a:solidFill>
                <a:schemeClr val="tx1"/>
              </a:solidFill>
            </a:endParaRPr>
          </a:p>
        </p:txBody>
      </p:sp>
      <p:sp>
        <p:nvSpPr>
          <p:cNvPr id="5" name="TextBox 4"/>
          <p:cNvSpPr txBox="1">
            <a:spLocks noChangeArrowheads="1"/>
          </p:cNvSpPr>
          <p:nvPr/>
        </p:nvSpPr>
        <p:spPr bwMode="auto">
          <a:xfrm>
            <a:off x="533400" y="1371600"/>
            <a:ext cx="8229600" cy="3540125"/>
          </a:xfrm>
          <a:prstGeom prst="rect">
            <a:avLst/>
          </a:prstGeom>
          <a:noFill/>
          <a:ln w="9525">
            <a:noFill/>
            <a:miter lim="800000"/>
            <a:headEnd/>
            <a:tailEnd/>
          </a:ln>
        </p:spPr>
        <p:txBody>
          <a:bodyPr>
            <a:spAutoFit/>
          </a:bodyPr>
          <a:lstStyle/>
          <a:p>
            <a:pPr>
              <a:defRPr/>
            </a:pPr>
            <a:r>
              <a:rPr lang="en-US" sz="2800" b="1" dirty="0">
                <a:solidFill>
                  <a:schemeClr val="tx2">
                    <a:lumMod val="75000"/>
                  </a:schemeClr>
                </a:solidFill>
                <a:latin typeface="Times New Roman" pitchFamily="18" charset="0"/>
              </a:rPr>
              <a:t>QUESTION:</a:t>
            </a:r>
          </a:p>
          <a:p>
            <a:pPr>
              <a:buFont typeface="Arial" charset="0"/>
              <a:buChar char="•"/>
              <a:defRPr/>
            </a:pPr>
            <a:endParaRPr lang="en-US" sz="2400" dirty="0">
              <a:latin typeface="Times New Roman" pitchFamily="18" charset="0"/>
            </a:endParaRPr>
          </a:p>
          <a:p>
            <a:pPr lvl="1">
              <a:buFont typeface="Arial" charset="0"/>
              <a:buChar char="•"/>
              <a:defRPr/>
            </a:pPr>
            <a:r>
              <a:rPr lang="en-US" sz="2400" dirty="0">
                <a:latin typeface="Times New Roman" pitchFamily="18" charset="0"/>
              </a:rPr>
              <a:t>In this type of access control mechanism, users are assigned to a set of roles and the roles are assigned the access permissions.  </a:t>
            </a:r>
          </a:p>
          <a:p>
            <a:pPr>
              <a:buFont typeface="Arial" charset="0"/>
              <a:buChar char="•"/>
              <a:defRPr/>
            </a:pPr>
            <a:endParaRPr lang="en-US" sz="2400" dirty="0">
              <a:latin typeface="Times New Roman" pitchFamily="18" charset="0"/>
            </a:endParaRPr>
          </a:p>
          <a:p>
            <a:pPr>
              <a:defRPr/>
            </a:pPr>
            <a:r>
              <a:rPr lang="en-US" sz="2800" b="1" dirty="0">
                <a:solidFill>
                  <a:schemeClr val="tx2">
                    <a:lumMod val="75000"/>
                  </a:schemeClr>
                </a:solidFill>
                <a:latin typeface="Times New Roman" pitchFamily="18" charset="0"/>
              </a:rPr>
              <a:t>ANSWER:</a:t>
            </a:r>
          </a:p>
          <a:p>
            <a:pPr>
              <a:buFont typeface="Arial" charset="0"/>
              <a:buChar char="•"/>
              <a:defRPr/>
            </a:pPr>
            <a:endParaRPr lang="en-US" sz="2400" dirty="0">
              <a:latin typeface="Times New Roman" pitchFamily="18" charset="0"/>
            </a:endParaRPr>
          </a:p>
          <a:p>
            <a:pPr lvl="1">
              <a:buFont typeface="Arial" charset="0"/>
              <a:buChar char="•"/>
              <a:defRPr/>
            </a:pPr>
            <a:r>
              <a:rPr lang="en-US" sz="2400" dirty="0">
                <a:latin typeface="Times New Roman" pitchFamily="18" charset="0"/>
              </a:rPr>
              <a:t>What is Role-Based Access Control (RBAC)?</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457200" y="0"/>
            <a:ext cx="8229600" cy="792163"/>
          </a:xfrm>
        </p:spPr>
        <p:txBody>
          <a:bodyPr/>
          <a:lstStyle/>
          <a:p>
            <a:pPr eaLnBrk="1" hangingPunct="1"/>
            <a:r>
              <a:rPr lang="en-US" altLang="en-US" sz="3200" smtClean="0"/>
              <a:t>Secure Software Requirements – 300 Points</a:t>
            </a:r>
          </a:p>
        </p:txBody>
      </p:sp>
      <p:sp>
        <p:nvSpPr>
          <p:cNvPr id="4" name="Left Arrow 3">
            <a:hlinkClick r:id="rId3" action="ppaction://hlinksldjump"/>
          </p:cNvPr>
          <p:cNvSpPr/>
          <p:nvPr/>
        </p:nvSpPr>
        <p:spPr bwMode="auto">
          <a:xfrm>
            <a:off x="838200" y="5867400"/>
            <a:ext cx="990600" cy="609600"/>
          </a:xfrm>
          <a:prstGeom prst="leftArrow">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a:lstStyle/>
          <a:p>
            <a:pPr eaLnBrk="0" hangingPunct="0">
              <a:defRPr/>
            </a:pPr>
            <a:endParaRPr lang="en-US">
              <a:solidFill>
                <a:schemeClr val="tx1"/>
              </a:solidFill>
            </a:endParaRPr>
          </a:p>
        </p:txBody>
      </p:sp>
      <p:sp>
        <p:nvSpPr>
          <p:cNvPr id="5" name="TextBox 4"/>
          <p:cNvSpPr txBox="1">
            <a:spLocks noChangeArrowheads="1"/>
          </p:cNvSpPr>
          <p:nvPr/>
        </p:nvSpPr>
        <p:spPr bwMode="auto">
          <a:xfrm>
            <a:off x="533400" y="1371600"/>
            <a:ext cx="8229600" cy="3170238"/>
          </a:xfrm>
          <a:prstGeom prst="rect">
            <a:avLst/>
          </a:prstGeom>
          <a:noFill/>
          <a:ln w="9525">
            <a:noFill/>
            <a:miter lim="800000"/>
            <a:headEnd/>
            <a:tailEnd/>
          </a:ln>
        </p:spPr>
        <p:txBody>
          <a:bodyPr>
            <a:spAutoFit/>
          </a:bodyPr>
          <a:lstStyle/>
          <a:p>
            <a:pPr>
              <a:defRPr/>
            </a:pPr>
            <a:r>
              <a:rPr lang="en-US" sz="2800" b="1" dirty="0">
                <a:solidFill>
                  <a:schemeClr val="tx2">
                    <a:lumMod val="75000"/>
                  </a:schemeClr>
                </a:solidFill>
                <a:latin typeface="Times New Roman" pitchFamily="18" charset="0"/>
              </a:rPr>
              <a:t>QUESTION:</a:t>
            </a:r>
          </a:p>
          <a:p>
            <a:pPr>
              <a:buFont typeface="Arial" charset="0"/>
              <a:buChar char="•"/>
              <a:defRPr/>
            </a:pPr>
            <a:endParaRPr lang="en-US" sz="2400" dirty="0">
              <a:latin typeface="Times New Roman" pitchFamily="18" charset="0"/>
            </a:endParaRPr>
          </a:p>
          <a:p>
            <a:pPr lvl="1">
              <a:buFont typeface="Arial" charset="0"/>
              <a:buChar char="•"/>
              <a:defRPr/>
            </a:pPr>
            <a:r>
              <a:rPr lang="en-US" sz="2400" dirty="0">
                <a:latin typeface="Times New Roman" pitchFamily="18" charset="0"/>
              </a:rPr>
              <a:t>This is a technique used to present a known attack methodology to the development team.</a:t>
            </a:r>
          </a:p>
          <a:p>
            <a:pPr>
              <a:buFont typeface="Arial" charset="0"/>
              <a:buChar char="•"/>
              <a:defRPr/>
            </a:pPr>
            <a:endParaRPr lang="en-US" sz="2400" dirty="0">
              <a:latin typeface="Times New Roman" pitchFamily="18" charset="0"/>
            </a:endParaRPr>
          </a:p>
          <a:p>
            <a:pPr>
              <a:defRPr/>
            </a:pPr>
            <a:r>
              <a:rPr lang="en-US" sz="2800" b="1" dirty="0">
                <a:solidFill>
                  <a:schemeClr val="tx2">
                    <a:lumMod val="75000"/>
                  </a:schemeClr>
                </a:solidFill>
                <a:latin typeface="Times New Roman" pitchFamily="18" charset="0"/>
              </a:rPr>
              <a:t>ANSWER:</a:t>
            </a:r>
          </a:p>
          <a:p>
            <a:pPr>
              <a:buFont typeface="Arial" charset="0"/>
              <a:buChar char="•"/>
              <a:defRPr/>
            </a:pPr>
            <a:endParaRPr lang="en-US" sz="2400" dirty="0">
              <a:latin typeface="Times New Roman" pitchFamily="18" charset="0"/>
            </a:endParaRPr>
          </a:p>
          <a:p>
            <a:pPr lvl="1">
              <a:buFont typeface="Arial" charset="0"/>
              <a:buChar char="•"/>
              <a:defRPr/>
            </a:pPr>
            <a:r>
              <a:rPr lang="en-US" sz="2400" dirty="0" smtClean="0">
                <a:latin typeface="Times New Roman" pitchFamily="18" charset="0"/>
              </a:rPr>
              <a:t>What is </a:t>
            </a:r>
            <a:r>
              <a:rPr lang="en-US" sz="2400" dirty="0">
                <a:latin typeface="Times New Roman" pitchFamily="18" charset="0"/>
              </a:rPr>
              <a:t>a Misuse case</a:t>
            </a:r>
            <a:r>
              <a:rPr lang="en-US" sz="2400" dirty="0" smtClean="0">
                <a:latin typeface="Times New Roman" pitchFamily="18" charset="0"/>
              </a:rPr>
              <a:t>?</a:t>
            </a:r>
            <a:endParaRPr lang="en-US" sz="2400" dirty="0">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457200" y="0"/>
            <a:ext cx="8229600" cy="792163"/>
          </a:xfrm>
        </p:spPr>
        <p:txBody>
          <a:bodyPr/>
          <a:lstStyle/>
          <a:p>
            <a:pPr eaLnBrk="1" hangingPunct="1"/>
            <a:r>
              <a:rPr lang="en-US" altLang="en-US" sz="3200" smtClean="0"/>
              <a:t>Secure Software Requirements – 400 Points</a:t>
            </a:r>
          </a:p>
        </p:txBody>
      </p:sp>
      <p:sp>
        <p:nvSpPr>
          <p:cNvPr id="4" name="Left Arrow 3">
            <a:hlinkClick r:id="rId3" action="ppaction://hlinksldjump"/>
          </p:cNvPr>
          <p:cNvSpPr/>
          <p:nvPr/>
        </p:nvSpPr>
        <p:spPr bwMode="auto">
          <a:xfrm>
            <a:off x="838200" y="5867400"/>
            <a:ext cx="990600" cy="609600"/>
          </a:xfrm>
          <a:prstGeom prst="leftArrow">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a:lstStyle/>
          <a:p>
            <a:pPr eaLnBrk="0" hangingPunct="0">
              <a:defRPr/>
            </a:pPr>
            <a:endParaRPr lang="en-US">
              <a:solidFill>
                <a:schemeClr val="tx1"/>
              </a:solidFill>
            </a:endParaRPr>
          </a:p>
        </p:txBody>
      </p:sp>
      <p:sp>
        <p:nvSpPr>
          <p:cNvPr id="5" name="TextBox 4"/>
          <p:cNvSpPr txBox="1">
            <a:spLocks noChangeArrowheads="1"/>
          </p:cNvSpPr>
          <p:nvPr/>
        </p:nvSpPr>
        <p:spPr bwMode="auto">
          <a:xfrm>
            <a:off x="533400" y="1371600"/>
            <a:ext cx="8229600" cy="3540125"/>
          </a:xfrm>
          <a:prstGeom prst="rect">
            <a:avLst/>
          </a:prstGeom>
          <a:noFill/>
          <a:ln w="9525">
            <a:noFill/>
            <a:miter lim="800000"/>
            <a:headEnd/>
            <a:tailEnd/>
          </a:ln>
        </p:spPr>
        <p:txBody>
          <a:bodyPr>
            <a:spAutoFit/>
          </a:bodyPr>
          <a:lstStyle/>
          <a:p>
            <a:pPr>
              <a:defRPr/>
            </a:pPr>
            <a:r>
              <a:rPr lang="en-US" sz="2800" b="1" dirty="0">
                <a:solidFill>
                  <a:schemeClr val="tx2">
                    <a:lumMod val="75000"/>
                  </a:schemeClr>
                </a:solidFill>
                <a:latin typeface="Times New Roman" pitchFamily="18" charset="0"/>
              </a:rPr>
              <a:t>QUESTION:</a:t>
            </a:r>
          </a:p>
          <a:p>
            <a:pPr>
              <a:buFont typeface="Arial" charset="0"/>
              <a:buChar char="•"/>
              <a:defRPr/>
            </a:pPr>
            <a:endParaRPr lang="en-US" sz="2400" dirty="0">
              <a:latin typeface="Times New Roman" pitchFamily="18" charset="0"/>
            </a:endParaRPr>
          </a:p>
          <a:p>
            <a:pPr lvl="1">
              <a:buFont typeface="Arial" charset="0"/>
              <a:buChar char="•"/>
              <a:defRPr/>
            </a:pPr>
            <a:r>
              <a:rPr lang="en-US" sz="2400" dirty="0">
                <a:latin typeface="Times New Roman" pitchFamily="18" charset="0"/>
              </a:rPr>
              <a:t>This process involves the mapping of high-level policy statements into lower-level policies until the policies are implementable.</a:t>
            </a:r>
          </a:p>
          <a:p>
            <a:pPr>
              <a:buFont typeface="Arial" charset="0"/>
              <a:buChar char="•"/>
              <a:defRPr/>
            </a:pPr>
            <a:endParaRPr lang="en-US" sz="2400" dirty="0">
              <a:latin typeface="Times New Roman" pitchFamily="18" charset="0"/>
            </a:endParaRPr>
          </a:p>
          <a:p>
            <a:pPr>
              <a:defRPr/>
            </a:pPr>
            <a:r>
              <a:rPr lang="en-US" sz="2800" b="1" dirty="0">
                <a:solidFill>
                  <a:schemeClr val="tx2">
                    <a:lumMod val="75000"/>
                  </a:schemeClr>
                </a:solidFill>
                <a:latin typeface="Times New Roman" pitchFamily="18" charset="0"/>
              </a:rPr>
              <a:t>ANSWER</a:t>
            </a:r>
            <a:r>
              <a:rPr lang="en-US" sz="2800" b="1" dirty="0">
                <a:solidFill>
                  <a:schemeClr val="tx2">
                    <a:lumMod val="75000"/>
                  </a:schemeClr>
                </a:solidFill>
                <a:latin typeface="Times New Roman" pitchFamily="18" charset="0"/>
              </a:rPr>
              <a:t>:</a:t>
            </a:r>
          </a:p>
          <a:p>
            <a:pPr>
              <a:buFont typeface="Arial" charset="0"/>
              <a:buChar char="•"/>
              <a:defRPr/>
            </a:pPr>
            <a:endParaRPr lang="en-US" sz="2400" dirty="0">
              <a:latin typeface="Times New Roman" pitchFamily="18" charset="0"/>
            </a:endParaRPr>
          </a:p>
          <a:p>
            <a:pPr lvl="1">
              <a:buFont typeface="Arial" charset="0"/>
              <a:buChar char="•"/>
              <a:defRPr/>
            </a:pPr>
            <a:r>
              <a:rPr lang="en-US" sz="2400" dirty="0">
                <a:latin typeface="Times New Roman" pitchFamily="18" charset="0"/>
              </a:rPr>
              <a:t>What is policy decomposition</a:t>
            </a:r>
            <a:r>
              <a:rPr lang="en-US" sz="2400" dirty="0">
                <a:latin typeface="Times New Roman" pitchFamily="18" charset="0"/>
              </a:rPr>
              <a:t>?</a:t>
            </a:r>
            <a:endParaRPr lang="en-US" sz="2400" dirty="0">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457200" y="0"/>
            <a:ext cx="8229600" cy="792163"/>
          </a:xfrm>
        </p:spPr>
        <p:txBody>
          <a:bodyPr/>
          <a:lstStyle/>
          <a:p>
            <a:pPr eaLnBrk="1" hangingPunct="1"/>
            <a:r>
              <a:rPr lang="en-US" altLang="en-US" sz="3200" smtClean="0"/>
              <a:t>Secure Software Requirements – 500 Points</a:t>
            </a:r>
          </a:p>
        </p:txBody>
      </p:sp>
      <p:sp>
        <p:nvSpPr>
          <p:cNvPr id="4" name="Left Arrow 3">
            <a:hlinkClick r:id="rId3" action="ppaction://hlinksldjump"/>
          </p:cNvPr>
          <p:cNvSpPr/>
          <p:nvPr/>
        </p:nvSpPr>
        <p:spPr bwMode="auto">
          <a:xfrm>
            <a:off x="838200" y="5867400"/>
            <a:ext cx="990600" cy="609600"/>
          </a:xfrm>
          <a:prstGeom prst="leftArrow">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a:lstStyle/>
          <a:p>
            <a:pPr eaLnBrk="0" hangingPunct="0">
              <a:defRPr/>
            </a:pPr>
            <a:endParaRPr lang="en-US">
              <a:solidFill>
                <a:schemeClr val="tx1"/>
              </a:solidFill>
            </a:endParaRPr>
          </a:p>
        </p:txBody>
      </p:sp>
      <p:sp>
        <p:nvSpPr>
          <p:cNvPr id="5" name="TextBox 4"/>
          <p:cNvSpPr txBox="1">
            <a:spLocks noChangeArrowheads="1"/>
          </p:cNvSpPr>
          <p:nvPr/>
        </p:nvSpPr>
        <p:spPr bwMode="auto">
          <a:xfrm>
            <a:off x="533400" y="1371600"/>
            <a:ext cx="8229600" cy="3170238"/>
          </a:xfrm>
          <a:prstGeom prst="rect">
            <a:avLst/>
          </a:prstGeom>
          <a:noFill/>
          <a:ln w="9525">
            <a:noFill/>
            <a:miter lim="800000"/>
            <a:headEnd/>
            <a:tailEnd/>
          </a:ln>
        </p:spPr>
        <p:txBody>
          <a:bodyPr>
            <a:spAutoFit/>
          </a:bodyPr>
          <a:lstStyle/>
          <a:p>
            <a:pPr>
              <a:defRPr/>
            </a:pPr>
            <a:r>
              <a:rPr lang="en-US" sz="2800" b="1" dirty="0">
                <a:solidFill>
                  <a:schemeClr val="tx2">
                    <a:lumMod val="75000"/>
                  </a:schemeClr>
                </a:solidFill>
                <a:latin typeface="Times New Roman" pitchFamily="18" charset="0"/>
              </a:rPr>
              <a:t>QUESTION:</a:t>
            </a:r>
          </a:p>
          <a:p>
            <a:pPr>
              <a:buFont typeface="Arial" charset="0"/>
              <a:buChar char="•"/>
              <a:defRPr/>
            </a:pPr>
            <a:endParaRPr lang="en-US" sz="2400" dirty="0">
              <a:latin typeface="Times New Roman" pitchFamily="18" charset="0"/>
            </a:endParaRPr>
          </a:p>
          <a:p>
            <a:pPr lvl="1">
              <a:buFont typeface="Arial" charset="0"/>
              <a:buChar char="•"/>
              <a:defRPr/>
            </a:pPr>
            <a:r>
              <a:rPr lang="en-US" sz="2400" dirty="0">
                <a:latin typeface="Times New Roman" pitchFamily="18" charset="0"/>
              </a:rPr>
              <a:t>This sequence and timing issue in software is resolved through atomic actions under mutual exclusion conditions.</a:t>
            </a:r>
          </a:p>
          <a:p>
            <a:pPr lvl="1">
              <a:defRPr/>
            </a:pPr>
            <a:endParaRPr lang="en-US" sz="2400" dirty="0">
              <a:latin typeface="Times New Roman" pitchFamily="18" charset="0"/>
            </a:endParaRPr>
          </a:p>
          <a:p>
            <a:pPr>
              <a:defRPr/>
            </a:pPr>
            <a:r>
              <a:rPr lang="en-US" sz="2800" b="1" dirty="0">
                <a:solidFill>
                  <a:schemeClr val="tx2">
                    <a:lumMod val="75000"/>
                  </a:schemeClr>
                </a:solidFill>
                <a:latin typeface="Times New Roman" pitchFamily="18" charset="0"/>
              </a:rPr>
              <a:t>ANSWER:</a:t>
            </a:r>
          </a:p>
          <a:p>
            <a:pPr>
              <a:buFont typeface="Arial" charset="0"/>
              <a:buChar char="•"/>
              <a:defRPr/>
            </a:pPr>
            <a:endParaRPr lang="en-US" sz="2400" dirty="0">
              <a:latin typeface="Times New Roman" pitchFamily="18" charset="0"/>
            </a:endParaRPr>
          </a:p>
          <a:p>
            <a:pPr lvl="1">
              <a:buFont typeface="Arial" charset="0"/>
              <a:buChar char="•"/>
              <a:defRPr/>
            </a:pPr>
            <a:r>
              <a:rPr lang="en-US" sz="2400" dirty="0">
                <a:latin typeface="Times New Roman" pitchFamily="18" charset="0"/>
              </a:rPr>
              <a:t>What is a race condition?</a:t>
            </a:r>
            <a:endParaRPr lang="en-US" sz="2400" dirty="0">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457200" y="0"/>
            <a:ext cx="8229600" cy="792163"/>
          </a:xfrm>
        </p:spPr>
        <p:txBody>
          <a:bodyPr/>
          <a:lstStyle/>
          <a:p>
            <a:pPr eaLnBrk="1" hangingPunct="1"/>
            <a:r>
              <a:rPr lang="en-US" altLang="en-US" sz="3200" smtClean="0"/>
              <a:t>Secure Software Design – 100 Points</a:t>
            </a:r>
          </a:p>
        </p:txBody>
      </p:sp>
      <p:sp>
        <p:nvSpPr>
          <p:cNvPr id="4" name="Left Arrow 3">
            <a:hlinkClick r:id="rId3" action="ppaction://hlinksldjump"/>
          </p:cNvPr>
          <p:cNvSpPr/>
          <p:nvPr/>
        </p:nvSpPr>
        <p:spPr bwMode="auto">
          <a:xfrm>
            <a:off x="838200" y="5867400"/>
            <a:ext cx="990600" cy="609600"/>
          </a:xfrm>
          <a:prstGeom prst="leftArrow">
            <a:avLst/>
          </a:prstGeom>
          <a:ln>
            <a:headEnd type="none" w="med" len="med"/>
            <a:tailEnd type="none" w="med" len="med"/>
          </a:ln>
        </p:spPr>
        <p:style>
          <a:lnRef idx="0">
            <a:schemeClr val="accent4"/>
          </a:lnRef>
          <a:fillRef idx="3">
            <a:schemeClr val="accent4"/>
          </a:fillRef>
          <a:effectRef idx="3">
            <a:schemeClr val="accent4"/>
          </a:effectRef>
          <a:fontRef idx="minor">
            <a:schemeClr val="lt1"/>
          </a:fontRef>
        </p:style>
        <p:txBody>
          <a:bodyPr/>
          <a:lstStyle/>
          <a:p>
            <a:pPr eaLnBrk="0" hangingPunct="0">
              <a:defRPr/>
            </a:pPr>
            <a:endParaRPr lang="en-US">
              <a:solidFill>
                <a:schemeClr val="tx1"/>
              </a:solidFill>
            </a:endParaRPr>
          </a:p>
        </p:txBody>
      </p:sp>
      <p:sp>
        <p:nvSpPr>
          <p:cNvPr id="5" name="TextBox 4"/>
          <p:cNvSpPr txBox="1">
            <a:spLocks noChangeArrowheads="1"/>
          </p:cNvSpPr>
          <p:nvPr/>
        </p:nvSpPr>
        <p:spPr bwMode="auto">
          <a:xfrm>
            <a:off x="533400" y="1371600"/>
            <a:ext cx="8229600" cy="3170238"/>
          </a:xfrm>
          <a:prstGeom prst="rect">
            <a:avLst/>
          </a:prstGeom>
          <a:noFill/>
          <a:ln w="9525">
            <a:noFill/>
            <a:miter lim="800000"/>
            <a:headEnd/>
            <a:tailEnd/>
          </a:ln>
        </p:spPr>
        <p:txBody>
          <a:bodyPr>
            <a:spAutoFit/>
          </a:bodyPr>
          <a:lstStyle/>
          <a:p>
            <a:pPr>
              <a:defRPr/>
            </a:pPr>
            <a:r>
              <a:rPr lang="en-US" sz="2800" b="1" dirty="0">
                <a:solidFill>
                  <a:schemeClr val="tx2">
                    <a:lumMod val="75000"/>
                  </a:schemeClr>
                </a:solidFill>
                <a:latin typeface="Times New Roman" pitchFamily="18" charset="0"/>
              </a:rPr>
              <a:t>QUESTION:</a:t>
            </a:r>
          </a:p>
          <a:p>
            <a:pPr>
              <a:buFont typeface="Arial" charset="0"/>
              <a:buChar char="•"/>
              <a:defRPr/>
            </a:pPr>
            <a:endParaRPr lang="en-US" sz="2400" dirty="0">
              <a:latin typeface="Times New Roman" pitchFamily="18" charset="0"/>
            </a:endParaRPr>
          </a:p>
          <a:p>
            <a:pPr lvl="1">
              <a:buFont typeface="Arial" charset="0"/>
              <a:buChar char="•"/>
              <a:defRPr/>
            </a:pPr>
            <a:r>
              <a:rPr lang="en-US" sz="2400" dirty="0">
                <a:latin typeface="Times New Roman" pitchFamily="18" charset="0"/>
              </a:rPr>
              <a:t>The code within the system that can be accessed by unauthorized parties.</a:t>
            </a:r>
            <a:endParaRPr lang="en-US" sz="2400" dirty="0">
              <a:latin typeface="Times New Roman" pitchFamily="18" charset="0"/>
            </a:endParaRPr>
          </a:p>
          <a:p>
            <a:pPr>
              <a:buFont typeface="Arial" charset="0"/>
              <a:buChar char="•"/>
              <a:defRPr/>
            </a:pPr>
            <a:endParaRPr lang="en-US" sz="2400" dirty="0">
              <a:latin typeface="Times New Roman" pitchFamily="18" charset="0"/>
            </a:endParaRPr>
          </a:p>
          <a:p>
            <a:pPr>
              <a:defRPr/>
            </a:pPr>
            <a:r>
              <a:rPr lang="en-US" sz="2800" b="1" dirty="0">
                <a:solidFill>
                  <a:schemeClr val="tx2">
                    <a:lumMod val="75000"/>
                  </a:schemeClr>
                </a:solidFill>
                <a:latin typeface="Times New Roman" pitchFamily="18" charset="0"/>
              </a:rPr>
              <a:t>ANSWER:</a:t>
            </a:r>
          </a:p>
          <a:p>
            <a:pPr>
              <a:buFont typeface="Arial" charset="0"/>
              <a:buChar char="•"/>
              <a:defRPr/>
            </a:pPr>
            <a:endParaRPr lang="en-US" sz="2400" dirty="0">
              <a:latin typeface="Times New Roman" pitchFamily="18" charset="0"/>
            </a:endParaRPr>
          </a:p>
          <a:p>
            <a:pPr lvl="1">
              <a:buFont typeface="Arial" charset="0"/>
              <a:buChar char="•"/>
              <a:defRPr/>
            </a:pPr>
            <a:r>
              <a:rPr lang="en-US" sz="2400" dirty="0">
                <a:latin typeface="Times New Roman" pitchFamily="18" charset="0"/>
              </a:rPr>
              <a:t>What is </a:t>
            </a:r>
            <a:r>
              <a:rPr lang="en-US" sz="2400" dirty="0">
                <a:latin typeface="Times New Roman" pitchFamily="18" charset="0"/>
              </a:rPr>
              <a:t>the attack surface of software?</a:t>
            </a:r>
            <a:endParaRPr lang="en-US" sz="2400" dirty="0">
              <a:latin typeface="Times New Roman"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dirty="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6694</TotalTime>
  <Words>3557</Words>
  <Application>Microsoft Office PowerPoint</Application>
  <PresentationFormat>On-screen Show (4:3)</PresentationFormat>
  <Paragraphs>383</Paragraphs>
  <Slides>28</Slides>
  <Notes>27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28</vt:i4>
      </vt:variant>
    </vt:vector>
  </HeadingPairs>
  <TitlesOfParts>
    <vt:vector size="32" baseType="lpstr">
      <vt:lpstr>Arial</vt:lpstr>
      <vt:lpstr>Calibri</vt:lpstr>
      <vt:lpstr>Times New Roman</vt:lpstr>
      <vt:lpstr>Office Theme</vt:lpstr>
      <vt:lpstr>PowerPoint Presentation</vt:lpstr>
      <vt:lpstr>PowerPoint Presentation</vt:lpstr>
      <vt:lpstr>PowerPoint Presentation</vt:lpstr>
      <vt:lpstr>Secure Software Requirements – 100 Points</vt:lpstr>
      <vt:lpstr>Secure Software Requirements – 200 Points</vt:lpstr>
      <vt:lpstr>Secure Software Requirements – 300 Points</vt:lpstr>
      <vt:lpstr>Secure Software Requirements – 400 Points</vt:lpstr>
      <vt:lpstr>Secure Software Requirements – 500 Points</vt:lpstr>
      <vt:lpstr>Secure Software Design – 100 Points</vt:lpstr>
      <vt:lpstr>Secure Software Design – 200 Points</vt:lpstr>
      <vt:lpstr>Secure Software Design – 300 Points</vt:lpstr>
      <vt:lpstr>Secure Software Design – 400 Points</vt:lpstr>
      <vt:lpstr>Secure Software Design – 500 Points</vt:lpstr>
      <vt:lpstr>Secure Software Implementation – 100 Points</vt:lpstr>
      <vt:lpstr>Secure Software Implementation – 200 Points</vt:lpstr>
      <vt:lpstr>Secure Software Implementation – 300 Points</vt:lpstr>
      <vt:lpstr>Secure Software Implementation – 400 Points</vt:lpstr>
      <vt:lpstr>Secure Software Implementation – 500 Points</vt:lpstr>
      <vt:lpstr>Secure Software Testing – 100 Points</vt:lpstr>
      <vt:lpstr>Secure Software Testing – 200 Points</vt:lpstr>
      <vt:lpstr>Secure Software Testing – 300 Points</vt:lpstr>
      <vt:lpstr>Secure Software Testing – 400 Points</vt:lpstr>
      <vt:lpstr>Secure Software Testing – 500 Points</vt:lpstr>
      <vt:lpstr>Secure Installation, Deployment, Operations, Maintenance and Disposal – 100 Points</vt:lpstr>
      <vt:lpstr>Secure Installation, Deployment, Operations, Maintenance and Disposal – 200 Points</vt:lpstr>
      <vt:lpstr>Secure Installation, Deployment, Operations, Maintenance and Disposal – 300 Points</vt:lpstr>
      <vt:lpstr>Secure Installation, Deployment, Operations, Maintenance and Disposal – 400 Points</vt:lpstr>
      <vt:lpstr>Secure Installation, Deployment, Operations, Maintenance and Disposal – 500 Points</vt:lpstr>
    </vt:vector>
  </TitlesOfParts>
  <Company>Educational Technology Network</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JEOPARDY</dc:title>
  <dc:subject>Jeopardy Template</dc:subject>
  <dc:creator>Educational Technology Network</dc:creator>
  <cp:keywords>Jeopardy Powerpoint Template;Education Technology</cp:keywords>
  <dc:description>www.edtechnetwork.com</dc:description>
  <cp:lastModifiedBy>McKean.Melanie.K</cp:lastModifiedBy>
  <cp:revision>94</cp:revision>
  <dcterms:created xsi:type="dcterms:W3CDTF">2009-08-07T10:43:48Z</dcterms:created>
  <dcterms:modified xsi:type="dcterms:W3CDTF">2015-10-23T12:15:17Z</dcterms:modified>
  <cp:category>Jeopardy Template</cp:category>
</cp:coreProperties>
</file>