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9" r:id="rId2"/>
    <p:sldId id="284"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10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8" autoAdjust="0"/>
    <p:restoredTop sz="72824" autoAdjust="0"/>
  </p:normalViewPr>
  <p:slideViewPr>
    <p:cSldViewPr>
      <p:cViewPr varScale="1">
        <p:scale>
          <a:sx n="53" d="100"/>
          <a:sy n="53" d="100"/>
        </p:scale>
        <p:origin x="-714" y="-8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82FD800-8486-4D6D-8DEE-9B3DD9889CF2}" type="datetimeFigureOut">
              <a:rPr lang="en-US"/>
              <a:pPr>
                <a:defRPr/>
              </a:pPr>
              <a:t>10/12/2016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D2BCEE8-1807-4AA5-A37B-7462A3D8A462}" type="slidenum">
              <a:rPr lang="en-US"/>
              <a:pPr>
                <a:defRPr/>
              </a:pPr>
              <a:t>‹#›</a:t>
            </a:fld>
            <a:endParaRPr lang="en-US" dirty="0"/>
          </a:p>
        </p:txBody>
      </p:sp>
    </p:spTree>
    <p:extLst>
      <p:ext uri="{BB962C8B-B14F-4D97-AF65-F5344CB8AC3E}">
        <p14:creationId xmlns:p14="http://schemas.microsoft.com/office/powerpoint/2010/main" val="22692389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Created by Educational Technology Network. www.edtechnetwork.com 2009</a:t>
            </a:r>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B07A3C-1BD4-46A5-8C23-D445F5A2D04F}"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If an administrator has to constantly or manually work with the controls, then the likelihood of the controls</a:t>
            </a:r>
            <a:r>
              <a:rPr lang="en-US" altLang="en-US" baseline="0" dirty="0" smtClean="0"/>
              <a:t> being successful goes down.  By adding the human resource element into the equation, it makes the likelihood of the control being circumvented higher due to neglect, mistakes, or simply lack or organizational resources to follow through on the control.</a:t>
            </a:r>
          </a:p>
          <a:p>
            <a:pPr eaLnBrk="1" hangingPunct="1">
              <a:spcBef>
                <a:spcPct val="0"/>
              </a:spcBef>
            </a:pPr>
            <a:endParaRPr lang="en-US" altLang="en-US" baseline="0" dirty="0"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D92A1E-4B69-4DBF-B63D-44717151FA00}" type="slidenum">
              <a:rPr lang="en-US" smtClean="0"/>
              <a:pPr fontAlgn="base">
                <a:spcBef>
                  <a:spcPct val="0"/>
                </a:spcBef>
                <a:spcAft>
                  <a:spcPct val="0"/>
                </a:spcAft>
                <a:defRPr/>
              </a:pPr>
              <a:t>11</a:t>
            </a:fld>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There is certainly nothing wrong with</a:t>
            </a:r>
            <a:r>
              <a:rPr lang="en-US" altLang="en-US" baseline="0" dirty="0" smtClean="0"/>
              <a:t> operational controls.  They bring value to an organization and can help the organization to better defend their systems.  However they are not the focus of the Critical Security Controls.  These are a set of technical controls that can help defend systems.  There are other models that focus on process and operational tactics; this is not one of them.</a:t>
            </a:r>
          </a:p>
          <a:p>
            <a:pPr eaLnBrk="1" hangingPunct="1">
              <a:spcBef>
                <a:spcPct val="0"/>
              </a:spcBef>
            </a:pPr>
            <a:endParaRPr lang="en-US" altLang="en-US" baseline="0" dirty="0"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923C83-735C-4D82-8611-18DB36F5D056}" type="slidenum">
              <a:rPr lang="en-US" smtClean="0"/>
              <a:pPr fontAlgn="base">
                <a:spcBef>
                  <a:spcPct val="0"/>
                </a:spcBef>
                <a:spcAft>
                  <a:spcPct val="0"/>
                </a:spcAft>
                <a:defRPr/>
              </a:pPr>
              <a:t>12</a:t>
            </a:fld>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Measures</a:t>
            </a:r>
            <a:r>
              <a:rPr lang="en-US" altLang="en-US" baseline="0" dirty="0" smtClean="0"/>
              <a:t> should be established that facilitate common ground for measuring the effectiveness of security measures. </a:t>
            </a:r>
          </a:p>
          <a:p>
            <a:pPr eaLnBrk="1" hangingPunct="1">
              <a:spcBef>
                <a:spcPct val="0"/>
              </a:spcBef>
            </a:pPr>
            <a:endParaRPr lang="en-US" altLang="en-US" baseline="0" dirty="0" smtClean="0"/>
          </a:p>
          <a:p>
            <a:pPr eaLnBrk="1" hangingPunct="1">
              <a:spcBef>
                <a:spcPct val="0"/>
              </a:spcBef>
            </a:pPr>
            <a:r>
              <a:rPr lang="en-US" altLang="en-US" baseline="0" dirty="0" smtClean="0"/>
              <a:t>Organizations need to determine, whether they follow the Critical Security Controls or not, which set Measures they plan on following to measure their effectiveness.</a:t>
            </a:r>
          </a:p>
          <a:p>
            <a:pPr eaLnBrk="1" hangingPunct="1">
              <a:spcBef>
                <a:spcPct val="0"/>
              </a:spcBef>
            </a:pPr>
            <a:endParaRPr lang="en-US" altLang="en-US" baseline="0" smtClean="0"/>
          </a:p>
          <a:p>
            <a:pPr eaLnBrk="1" hangingPunct="1">
              <a:spcBef>
                <a:spcPct val="0"/>
              </a:spcBef>
            </a:pPr>
            <a:r>
              <a:rPr lang="en-US" altLang="en-US" baseline="0" smtClean="0"/>
              <a:t>Pg. 1-18</a:t>
            </a:r>
            <a:endParaRPr lang="en-US" altLang="en-US" dirty="0"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9E3C47-87A7-4EBC-8CE1-7D5DD80B21C0}" type="slidenum">
              <a:rPr lang="en-US" smtClean="0"/>
              <a:pPr fontAlgn="base">
                <a:spcBef>
                  <a:spcPct val="0"/>
                </a:spcBef>
                <a:spcAft>
                  <a:spcPct val="0"/>
                </a:spcAft>
                <a:defRPr/>
              </a:pPr>
              <a:t>13</a:t>
            </a:fld>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 typeface="Arial" panose="020B0604020202020204" pitchFamily="34" charset="0"/>
              <a:buNone/>
            </a:pPr>
            <a:r>
              <a:rPr lang="en-US" altLang="en-US" dirty="0" smtClean="0"/>
              <a:t>Once an authorized software list has been agreed upon, only that software should be allowed to execute.  This principle cannot simply be</a:t>
            </a:r>
            <a:r>
              <a:rPr lang="en-US" altLang="en-US" baseline="0" dirty="0" smtClean="0"/>
              <a:t> enforced via policy statements and human resource principals.  Rather the organization must deploy technical solutions to ensure that only authorized applications are allowed to execute.  Not only will this ensure that only authorized applications are used, but also block malicious applications that may attempt to execute.</a:t>
            </a:r>
            <a:endParaRPr lang="en-US" altLang="en-US" dirty="0"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FC03E3-62DF-4F70-8622-E1F9B8C0D0C1}" type="slidenum">
              <a:rPr lang="en-US" smtClean="0"/>
              <a:pPr fontAlgn="base">
                <a:spcBef>
                  <a:spcPct val="0"/>
                </a:spcBef>
                <a:spcAft>
                  <a:spcPct val="0"/>
                </a:spcAft>
                <a:defRPr/>
              </a:pPr>
              <a:t>14</a:t>
            </a:fld>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 typeface="Arial" panose="020B0604020202020204" pitchFamily="34" charset="0"/>
              <a:buNone/>
            </a:pPr>
            <a:r>
              <a:rPr lang="en-US" altLang="en-US" dirty="0" smtClean="0"/>
              <a:t>CSC #2 – Inventory of Authorized and Unauthorized Software</a:t>
            </a:r>
          </a:p>
          <a:p>
            <a:pPr marL="171450" indent="-171450" eaLnBrk="1" hangingPunct="1">
              <a:spcBef>
                <a:spcPct val="0"/>
              </a:spcBef>
              <a:buFont typeface="Arial" panose="020B0604020202020204" pitchFamily="34" charset="0"/>
              <a:buChar char="•"/>
            </a:pPr>
            <a:endParaRPr lang="en-US" altLang="en-US" dirty="0" smtClean="0"/>
          </a:p>
          <a:p>
            <a:pPr marL="171450" indent="-171450" eaLnBrk="1" hangingPunct="1">
              <a:spcBef>
                <a:spcPct val="0"/>
              </a:spcBef>
              <a:buFont typeface="Arial" panose="020B0604020202020204" pitchFamily="34" charset="0"/>
              <a:buChar char="•"/>
            </a:pPr>
            <a:r>
              <a:rPr lang="en-US" altLang="en-US" dirty="0" smtClean="0"/>
              <a:t>Internal Facebook workstations compromised</a:t>
            </a:r>
            <a:r>
              <a:rPr lang="en-US" altLang="en-US" baseline="0" dirty="0" smtClean="0"/>
              <a:t> (1/2013)</a:t>
            </a:r>
          </a:p>
          <a:p>
            <a:pPr marL="171450" indent="-171450" eaLnBrk="1" hangingPunct="1">
              <a:spcBef>
                <a:spcPct val="0"/>
              </a:spcBef>
              <a:buFont typeface="Arial" panose="020B0604020202020204" pitchFamily="34" charset="0"/>
              <a:buChar char="•"/>
            </a:pPr>
            <a:r>
              <a:rPr lang="en-US" altLang="en-US" baseline="0" dirty="0" smtClean="0"/>
              <a:t>Breach was caused by an insecure version of Oracle Java running on internal workstations</a:t>
            </a:r>
          </a:p>
          <a:p>
            <a:pPr marL="171450" indent="-171450" eaLnBrk="1" hangingPunct="1">
              <a:spcBef>
                <a:spcPct val="0"/>
              </a:spcBef>
              <a:buFont typeface="Arial" panose="020B0604020202020204" pitchFamily="34" charset="0"/>
              <a:buChar char="•"/>
            </a:pPr>
            <a:r>
              <a:rPr lang="en-US" altLang="en-US" baseline="0" dirty="0" smtClean="0"/>
              <a:t>Developers visited a mobile developer website hosting an Oracle Java exploit</a:t>
            </a:r>
          </a:p>
          <a:p>
            <a:pPr marL="171450" indent="-171450" eaLnBrk="1" hangingPunct="1">
              <a:spcBef>
                <a:spcPct val="0"/>
              </a:spcBef>
              <a:buFont typeface="Arial" panose="020B0604020202020204" pitchFamily="34" charset="0"/>
              <a:buChar char="•"/>
            </a:pPr>
            <a:r>
              <a:rPr lang="en-US" altLang="en-US" baseline="0" dirty="0" smtClean="0"/>
              <a:t>Machines were patched and running up to date anti-malware, but were still exploited</a:t>
            </a:r>
          </a:p>
          <a:p>
            <a:pPr marL="171450" indent="-171450" eaLnBrk="1" hangingPunct="1">
              <a:spcBef>
                <a:spcPct val="0"/>
              </a:spcBef>
              <a:buFont typeface="Arial" panose="020B0604020202020204" pitchFamily="34" charset="0"/>
              <a:buChar char="•"/>
            </a:pPr>
            <a:r>
              <a:rPr lang="en-US" altLang="en-US" baseline="0" dirty="0" smtClean="0"/>
              <a:t>No data was reported as compromised in the breach</a:t>
            </a:r>
          </a:p>
          <a:p>
            <a:pPr marL="171450" indent="-171450" eaLnBrk="1" hangingPunct="1">
              <a:spcBef>
                <a:spcPct val="0"/>
              </a:spcBef>
              <a:buFont typeface="Arial" panose="020B0604020202020204" pitchFamily="34" charset="0"/>
              <a:buChar char="•"/>
            </a:pPr>
            <a:r>
              <a:rPr lang="en-US" altLang="en-US" baseline="0" dirty="0" smtClean="0"/>
              <a:t>Believed to be the same exploit that affected Apple and Microsoft in the same time frame</a:t>
            </a:r>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5F6017-ADBD-46C7-9985-24F8CBB4C235}" type="slidenum">
              <a:rPr lang="en-US" smtClean="0"/>
              <a:pPr fontAlgn="base">
                <a:spcBef>
                  <a:spcPct val="0"/>
                </a:spcBef>
                <a:spcAft>
                  <a:spcPct val="0"/>
                </a:spcAft>
                <a:defRPr/>
              </a:pPr>
              <a:t>15</a:t>
            </a:fld>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 typeface="Arial" panose="020B0604020202020204" pitchFamily="34" charset="0"/>
              <a:buNone/>
            </a:pPr>
            <a:r>
              <a:rPr lang="en-US" altLang="en-US" dirty="0" smtClean="0"/>
              <a:t>CSC #1 – Inventory of Authorized and Unauthorized</a:t>
            </a:r>
            <a:r>
              <a:rPr lang="en-US" altLang="en-US" baseline="0" dirty="0" smtClean="0"/>
              <a:t> Devices</a:t>
            </a:r>
            <a:endParaRPr lang="en-US" altLang="en-US" dirty="0" smtClean="0"/>
          </a:p>
          <a:p>
            <a:pPr marL="171450" indent="-171450" eaLnBrk="1" hangingPunct="1">
              <a:spcBef>
                <a:spcPct val="0"/>
              </a:spcBef>
              <a:buFont typeface="Arial" panose="020B0604020202020204" pitchFamily="34" charset="0"/>
              <a:buChar char="•"/>
            </a:pPr>
            <a:endParaRPr lang="en-US" altLang="en-US" dirty="0" smtClean="0"/>
          </a:p>
          <a:p>
            <a:pPr marL="171450" indent="-171450" eaLnBrk="1" hangingPunct="1">
              <a:spcBef>
                <a:spcPct val="0"/>
              </a:spcBef>
              <a:buFont typeface="Arial" panose="020B0604020202020204" pitchFamily="34" charset="0"/>
              <a:buChar char="•"/>
            </a:pPr>
            <a:r>
              <a:rPr lang="en-US" altLang="en-US" dirty="0" smtClean="0"/>
              <a:t>Security whitelisting</a:t>
            </a:r>
            <a:r>
              <a:rPr lang="en-US" altLang="en-US" baseline="0" dirty="0" smtClean="0"/>
              <a:t> vendor, Bit9 was breached (2/13)</a:t>
            </a:r>
          </a:p>
          <a:p>
            <a:pPr marL="171450" indent="-171450" eaLnBrk="1" hangingPunct="1">
              <a:spcBef>
                <a:spcPct val="0"/>
              </a:spcBef>
              <a:buFont typeface="Arial" panose="020B0604020202020204" pitchFamily="34" charset="0"/>
              <a:buChar char="•"/>
            </a:pPr>
            <a:r>
              <a:rPr lang="en-US" altLang="en-US" baseline="0" dirty="0" smtClean="0"/>
              <a:t>Breach due to the fact that they did not install controls on machines that were not in their inventories.</a:t>
            </a:r>
          </a:p>
          <a:p>
            <a:pPr marL="171450" indent="-171450" eaLnBrk="1" hangingPunct="1">
              <a:spcBef>
                <a:spcPct val="0"/>
              </a:spcBef>
              <a:buFont typeface="Arial" panose="020B0604020202020204" pitchFamily="34" charset="0"/>
              <a:buChar char="•"/>
            </a:pPr>
            <a:r>
              <a:rPr lang="en-US" altLang="en-US" baseline="0" dirty="0" smtClean="0"/>
              <a:t>Attackers breached their network, compromising machines where they had not installed their whitelisting product</a:t>
            </a:r>
          </a:p>
          <a:p>
            <a:pPr marL="171450" indent="-171450" eaLnBrk="1" hangingPunct="1">
              <a:spcBef>
                <a:spcPct val="0"/>
              </a:spcBef>
              <a:buFont typeface="Arial" panose="020B0604020202020204" pitchFamily="34" charset="0"/>
              <a:buChar char="•"/>
            </a:pPr>
            <a:r>
              <a:rPr lang="en-US" altLang="en-US" baseline="0" dirty="0" smtClean="0"/>
              <a:t>As a result of the breach a code signing certificate was abused, and malicious code was signed with their certificate</a:t>
            </a:r>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1373B1-F12B-46E8-9CD8-FC09A7A45A5D}" type="slidenum">
              <a:rPr lang="en-US" smtClean="0"/>
              <a:pPr fontAlgn="base">
                <a:spcBef>
                  <a:spcPct val="0"/>
                </a:spcBef>
                <a:spcAft>
                  <a:spcPct val="0"/>
                </a:spcAft>
                <a:defRPr/>
              </a:pPr>
              <a:t>16</a:t>
            </a:fld>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 typeface="Arial" panose="020B0604020202020204" pitchFamily="34" charset="0"/>
              <a:buNone/>
            </a:pPr>
            <a:r>
              <a:rPr lang="en-US" altLang="en-US" dirty="0" smtClean="0"/>
              <a:t>In the case of the first control, one of the problems</a:t>
            </a:r>
            <a:r>
              <a:rPr lang="en-US" altLang="en-US" baseline="0" dirty="0" smtClean="0"/>
              <a:t> is that if organizations do not know what is on their network, then they certainly cannot expect to protect the systems that they do not know about.  If an attacker has the ability to use a tool like Armitage to inventory a network, then they will have visibility to the network whether an organization does or not.  Attackers could us Armitage to identify and exploit systems they discover on a target network.</a:t>
            </a:r>
            <a:endParaRPr lang="en-US" altLang="en-US"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C4BC85-814F-46DD-937C-4054CC1A58B5}" type="slidenum">
              <a:rPr lang="en-US" smtClean="0"/>
              <a:pPr fontAlgn="base">
                <a:spcBef>
                  <a:spcPct val="0"/>
                </a:spcBef>
                <a:spcAft>
                  <a:spcPct val="0"/>
                </a:spcAft>
                <a:defRPr/>
              </a:pPr>
              <a:t>17</a:t>
            </a:fld>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 typeface="Arial" panose="020B0604020202020204" pitchFamily="34" charset="0"/>
              <a:buNone/>
            </a:pPr>
            <a:r>
              <a:rPr lang="en-US" altLang="en-US" dirty="0" smtClean="0"/>
              <a:t>Core Evaluation</a:t>
            </a:r>
            <a:r>
              <a:rPr lang="en-US" altLang="en-US" baseline="0" dirty="0" smtClean="0"/>
              <a:t> Test:</a:t>
            </a:r>
          </a:p>
          <a:p>
            <a:pPr marL="0" indent="0" eaLnBrk="1" hangingPunct="1">
              <a:spcBef>
                <a:spcPct val="0"/>
              </a:spcBef>
              <a:buFont typeface="Arial" panose="020B0604020202020204" pitchFamily="34" charset="0"/>
              <a:buNone/>
            </a:pPr>
            <a:endParaRPr lang="en-US" altLang="en-US" baseline="0" dirty="0" smtClean="0"/>
          </a:p>
          <a:p>
            <a:pPr marL="0" indent="0" eaLnBrk="1" hangingPunct="1">
              <a:spcBef>
                <a:spcPct val="0"/>
              </a:spcBef>
              <a:buFont typeface="Arial" panose="020B0604020202020204" pitchFamily="34" charset="0"/>
              <a:buNone/>
            </a:pPr>
            <a:r>
              <a:rPr lang="en-US" altLang="en-US" baseline="0" dirty="0" smtClean="0"/>
              <a:t>Place ten unauthorized devices on various portions of the organization’s network unannounced to see how long it takes for them to be detected.</a:t>
            </a:r>
          </a:p>
          <a:p>
            <a:pPr marL="0" indent="0" eaLnBrk="1" hangingPunct="1">
              <a:spcBef>
                <a:spcPct val="0"/>
              </a:spcBef>
              <a:buFont typeface="Arial" panose="020B0604020202020204" pitchFamily="34" charset="0"/>
              <a:buNone/>
            </a:pPr>
            <a:endParaRPr lang="en-US" altLang="en-US" baseline="0" dirty="0" smtClean="0"/>
          </a:p>
          <a:p>
            <a:pPr marL="0" indent="0" eaLnBrk="1" hangingPunct="1">
              <a:spcBef>
                <a:spcPct val="0"/>
              </a:spcBef>
              <a:buFont typeface="Arial" panose="020B0604020202020204" pitchFamily="34" charset="0"/>
              <a:buNone/>
            </a:pPr>
            <a:r>
              <a:rPr lang="en-US" altLang="en-US" baseline="0" dirty="0" smtClean="0"/>
              <a:t>Install a benign software application on ten unauthorized devices on various portions of the organization’s network unannounced to see how long it takes for the software to be detected.</a:t>
            </a:r>
          </a:p>
          <a:p>
            <a:pPr marL="0" indent="0" eaLnBrk="1" hangingPunct="1">
              <a:spcBef>
                <a:spcPct val="0"/>
              </a:spcBef>
              <a:buFont typeface="Arial" panose="020B0604020202020204" pitchFamily="34" charset="0"/>
              <a:buNone/>
            </a:pPr>
            <a:endParaRPr lang="en-US" altLang="en-US" baseline="0" dirty="0" smtClean="0"/>
          </a:p>
          <a:p>
            <a:pPr marL="171450" indent="-171450" eaLnBrk="1" hangingPunct="1">
              <a:spcBef>
                <a:spcPct val="0"/>
              </a:spcBef>
              <a:buFont typeface="Arial" panose="020B0604020202020204" pitchFamily="34" charset="0"/>
              <a:buChar char="•"/>
            </a:pPr>
            <a:r>
              <a:rPr lang="en-US" altLang="en-US" baseline="0" dirty="0" smtClean="0"/>
              <a:t>They should be placed on multiple subnets</a:t>
            </a:r>
          </a:p>
          <a:p>
            <a:pPr marL="171450" indent="-171450" eaLnBrk="1" hangingPunct="1">
              <a:spcBef>
                <a:spcPct val="0"/>
              </a:spcBef>
              <a:buFont typeface="Arial" panose="020B0604020202020204" pitchFamily="34" charset="0"/>
              <a:buChar char="•"/>
            </a:pPr>
            <a:r>
              <a:rPr lang="en-US" altLang="en-US" baseline="0" dirty="0" smtClean="0"/>
              <a:t>Two should be in the asset inventory database</a:t>
            </a:r>
          </a:p>
          <a:p>
            <a:pPr marL="171450" indent="-171450" eaLnBrk="1" hangingPunct="1">
              <a:spcBef>
                <a:spcPct val="0"/>
              </a:spcBef>
              <a:buFont typeface="Arial" panose="020B0604020202020204" pitchFamily="34" charset="0"/>
              <a:buChar char="•"/>
            </a:pPr>
            <a:r>
              <a:rPr lang="en-US" altLang="en-US" baseline="0" dirty="0" smtClean="0"/>
              <a:t>Devices (or Software) should be detected within 24 hours</a:t>
            </a:r>
          </a:p>
          <a:p>
            <a:pPr marL="171450" indent="-171450" eaLnBrk="1" hangingPunct="1">
              <a:spcBef>
                <a:spcPct val="0"/>
              </a:spcBef>
              <a:buFont typeface="Arial" panose="020B0604020202020204" pitchFamily="34" charset="0"/>
              <a:buChar char="•"/>
            </a:pPr>
            <a:r>
              <a:rPr lang="en-US" altLang="en-US" b="1" baseline="0" dirty="0" smtClean="0"/>
              <a:t>Devices should be isolated within 1 hour of detection</a:t>
            </a:r>
          </a:p>
          <a:p>
            <a:pPr marL="171450" indent="-171450" eaLnBrk="1" hangingPunct="1">
              <a:spcBef>
                <a:spcPct val="0"/>
              </a:spcBef>
              <a:buFont typeface="Arial" panose="020B0604020202020204" pitchFamily="34" charset="0"/>
              <a:buChar char="•"/>
            </a:pPr>
            <a:r>
              <a:rPr lang="en-US" altLang="en-US" b="1" baseline="0" dirty="0" smtClean="0"/>
              <a:t>An e-mail alert should be generated within one hour of detecting the software</a:t>
            </a:r>
          </a:p>
          <a:p>
            <a:pPr marL="171450" indent="-171450" eaLnBrk="1" hangingPunct="1">
              <a:spcBef>
                <a:spcPct val="0"/>
              </a:spcBef>
              <a:buFont typeface="Arial" panose="020B0604020202020204" pitchFamily="34" charset="0"/>
              <a:buChar char="•"/>
            </a:pPr>
            <a:r>
              <a:rPr lang="en-US" altLang="en-US" baseline="0" dirty="0" smtClean="0"/>
              <a:t>Details regarding location, department should be recorded</a:t>
            </a:r>
          </a:p>
          <a:p>
            <a:pPr marL="171450" indent="-171450" eaLnBrk="1" hangingPunct="1">
              <a:spcBef>
                <a:spcPct val="0"/>
              </a:spcBef>
              <a:buFont typeface="Arial" panose="020B0604020202020204" pitchFamily="34" charset="0"/>
              <a:buChar char="•"/>
            </a:pPr>
            <a:r>
              <a:rPr lang="en-US" altLang="en-US" b="1" baseline="0" dirty="0" smtClean="0"/>
              <a:t>Software should be blocked from running on the system</a:t>
            </a:r>
            <a:endParaRPr lang="en-US" altLang="en-US" b="1" dirty="0"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E5EBAF-F6C9-40A7-96A7-2B3A38433705}" type="slidenum">
              <a:rPr lang="en-US" smtClean="0"/>
              <a:pPr fontAlgn="base">
                <a:spcBef>
                  <a:spcPct val="0"/>
                </a:spcBef>
                <a:spcAft>
                  <a:spcPct val="0"/>
                </a:spcAft>
                <a:defRPr/>
              </a:pPr>
              <a:t>18</a:t>
            </a:fld>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smtClean="0"/>
              <a:t>Establish standard secure configurations of your operating systems and software applications</a:t>
            </a:r>
            <a:r>
              <a:rPr lang="en-US" altLang="en-US" dirty="0" smtClean="0"/>
              <a:t>.  Standardized images</a:t>
            </a:r>
            <a:r>
              <a:rPr lang="en-US" altLang="en-US" baseline="0" dirty="0" smtClean="0"/>
              <a:t> should represent hardened versions of the underlying operating system and the applications installed on the system.  These images should be validated and </a:t>
            </a:r>
            <a:r>
              <a:rPr lang="en-US" altLang="en-US" b="1" baseline="0" dirty="0" smtClean="0"/>
              <a:t>refreshed on a regular basis </a:t>
            </a:r>
            <a:r>
              <a:rPr lang="en-US" altLang="en-US" baseline="0" dirty="0" smtClean="0"/>
              <a:t>to update their security configuration in light of recent vulnerabilities and attack vectors.</a:t>
            </a:r>
            <a:endParaRPr lang="en-US" altLang="en-US" dirty="0"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BEB481-348C-45F4-A90A-1088CA1ECAE5}" type="slidenum">
              <a:rPr lang="en-US" smtClean="0"/>
              <a:pPr fontAlgn="base">
                <a:spcBef>
                  <a:spcPct val="0"/>
                </a:spcBef>
                <a:spcAft>
                  <a:spcPct val="0"/>
                </a:spcAft>
                <a:defRPr/>
              </a:pPr>
              <a:t>19</a:t>
            </a:fld>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dirty="0" smtClean="0"/>
              <a:t>Store the master images on securely</a:t>
            </a:r>
            <a:r>
              <a:rPr lang="en-US" altLang="en-US" b="1" baseline="0" dirty="0" smtClean="0"/>
              <a:t> configured servers</a:t>
            </a:r>
            <a:r>
              <a:rPr lang="en-US" altLang="en-US" baseline="0" dirty="0" smtClean="0"/>
              <a:t>, validated with </a:t>
            </a:r>
            <a:r>
              <a:rPr lang="en-US" altLang="en-US" b="1" baseline="0" dirty="0" smtClean="0"/>
              <a:t>integrity checking tools </a:t>
            </a:r>
            <a:r>
              <a:rPr lang="en-US" altLang="en-US" baseline="0" dirty="0" smtClean="0"/>
              <a:t>capable of continuous inspection, and change management to ensure that only authorized changes to the images are possible.  Alternatively, these master images can be </a:t>
            </a:r>
            <a:r>
              <a:rPr lang="en-US" altLang="en-US" b="1" baseline="0" dirty="0" smtClean="0"/>
              <a:t>stored in offline machines, air-gapped </a:t>
            </a:r>
            <a:r>
              <a:rPr lang="en-US" altLang="en-US" baseline="0" dirty="0" smtClean="0"/>
              <a:t>from the production network, with images copied via secure media to move them between the image storage servers and the production network.</a:t>
            </a:r>
            <a:endParaRPr lang="en-US" altLang="en-US"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15010C-F07A-417B-BD17-D426F2ADC2B4}" type="slidenum">
              <a:rPr lang="en-US" smtClean="0"/>
              <a:pPr fontAlgn="base">
                <a:spcBef>
                  <a:spcPct val="0"/>
                </a:spcBef>
                <a:spcAft>
                  <a:spcPct val="0"/>
                </a:spcAft>
                <a:defRPr/>
              </a:pPr>
              <a:t>20</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General</a:t>
            </a:r>
            <a:r>
              <a:rPr lang="en-US" altLang="en-US" baseline="0" dirty="0" smtClean="0"/>
              <a:t> – General information about the CIS Controls</a:t>
            </a:r>
          </a:p>
          <a:p>
            <a:pPr eaLnBrk="1" hangingPunct="1">
              <a:spcBef>
                <a:spcPct val="0"/>
              </a:spcBef>
            </a:pPr>
            <a:r>
              <a:rPr lang="en-US" altLang="en-US" baseline="0" dirty="0" smtClean="0"/>
              <a:t>Guiding Principles – Principles that guided the development of the CIS Controls</a:t>
            </a:r>
          </a:p>
          <a:p>
            <a:pPr eaLnBrk="1" hangingPunct="1">
              <a:spcBef>
                <a:spcPct val="0"/>
              </a:spcBef>
            </a:pPr>
            <a:r>
              <a:rPr lang="en-US" altLang="en-US" baseline="0" dirty="0" smtClean="0"/>
              <a:t>Devices and Software – Controls 1 and 2 Inventory of Authorized and Unauthorized Devices and Inventory of Authorized and Unauthorized Software</a:t>
            </a:r>
          </a:p>
          <a:p>
            <a:pPr eaLnBrk="1" hangingPunct="1">
              <a:spcBef>
                <a:spcPct val="0"/>
              </a:spcBef>
            </a:pPr>
            <a:r>
              <a:rPr lang="en-US" altLang="en-US" baseline="0" dirty="0" smtClean="0"/>
              <a:t>Secure Configurations – Control 3 Secure Configurations for Hardware and Software</a:t>
            </a:r>
          </a:p>
          <a:p>
            <a:pPr eaLnBrk="1" hangingPunct="1">
              <a:spcBef>
                <a:spcPct val="0"/>
              </a:spcBef>
            </a:pPr>
            <a:r>
              <a:rPr lang="en-US" altLang="en-US" baseline="0" dirty="0" smtClean="0"/>
              <a:t>Vulnerability Assessment – Control 4 Continuous Vulnerability Assessment and Remediation</a:t>
            </a:r>
          </a:p>
          <a:p>
            <a:pPr eaLnBrk="1" hangingPunct="1">
              <a:spcBef>
                <a:spcPct val="0"/>
              </a:spcBef>
            </a:pPr>
            <a:endParaRPr lang="en-US" altLang="en-US" dirty="0"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A50854-0570-4787-B295-630EECD6916C}"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en-US" altLang="en-US" dirty="0" smtClean="0"/>
              <a:t>LinkedIn &amp; eHarmony</a:t>
            </a:r>
            <a:r>
              <a:rPr lang="en-US" altLang="en-US" baseline="0" dirty="0" smtClean="0"/>
              <a:t> website credentials (hashes) stolen (6/2012)</a:t>
            </a:r>
          </a:p>
          <a:p>
            <a:pPr marL="171450" indent="-171450" eaLnBrk="1" hangingPunct="1">
              <a:spcBef>
                <a:spcPct val="0"/>
              </a:spcBef>
              <a:buFont typeface="Arial" panose="020B0604020202020204" pitchFamily="34" charset="0"/>
              <a:buChar char="•"/>
            </a:pPr>
            <a:r>
              <a:rPr lang="en-US" altLang="en-US" baseline="0" dirty="0" smtClean="0"/>
              <a:t>Hacker by the name of </a:t>
            </a:r>
            <a:r>
              <a:rPr lang="en-US" altLang="en-US" baseline="0" dirty="0" err="1" smtClean="0"/>
              <a:t>dwfm</a:t>
            </a:r>
            <a:r>
              <a:rPr lang="en-US" altLang="en-US" baseline="0" dirty="0" smtClean="0"/>
              <a:t> posted a list of password hashes from eHarmony and LinkedIn</a:t>
            </a:r>
          </a:p>
          <a:p>
            <a:pPr marL="171450" indent="-171450" eaLnBrk="1" hangingPunct="1">
              <a:spcBef>
                <a:spcPct val="0"/>
              </a:spcBef>
              <a:buFont typeface="Arial" panose="020B0604020202020204" pitchFamily="34" charset="0"/>
              <a:buChar char="•"/>
            </a:pPr>
            <a:r>
              <a:rPr lang="en-US" altLang="en-US" baseline="0" dirty="0" smtClean="0"/>
              <a:t>A collaborative group worked to crack and post clear text versions of the passwords online later</a:t>
            </a:r>
          </a:p>
          <a:p>
            <a:pPr marL="171450" indent="-171450" eaLnBrk="1" hangingPunct="1">
              <a:spcBef>
                <a:spcPct val="0"/>
              </a:spcBef>
              <a:buFont typeface="Arial" panose="020B0604020202020204" pitchFamily="34" charset="0"/>
              <a:buChar char="•"/>
            </a:pPr>
            <a:r>
              <a:rPr lang="en-US" altLang="en-US" baseline="0" dirty="0" smtClean="0"/>
              <a:t>The crack was successful due to a poor configuration of the hashing mechanism used to protect the passwords</a:t>
            </a:r>
          </a:p>
          <a:p>
            <a:pPr marL="171450" indent="-171450" eaLnBrk="1" hangingPunct="1">
              <a:spcBef>
                <a:spcPct val="0"/>
              </a:spcBef>
              <a:buFont typeface="Arial" panose="020B0604020202020204" pitchFamily="34" charset="0"/>
              <a:buChar char="•"/>
            </a:pPr>
            <a:r>
              <a:rPr lang="en-US" altLang="en-US" baseline="0" dirty="0" smtClean="0"/>
              <a:t>Simple MD5 or SHA-1 hashes were used to encrypt the passwords in a database table (without salts)</a:t>
            </a:r>
            <a:endParaRPr lang="en-US" altLang="en-US" dirty="0"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9BA248-4FA8-4063-B9E1-CBBA8FC57BE2}" type="slidenum">
              <a:rPr lang="en-US" smtClean="0"/>
              <a:pPr fontAlgn="base">
                <a:spcBef>
                  <a:spcPct val="0"/>
                </a:spcBef>
                <a:spcAft>
                  <a:spcPct val="0"/>
                </a:spcAft>
                <a:defRPr/>
              </a:pPr>
              <a:t>21</a:t>
            </a:fld>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b="0" i="0" kern="1200" dirty="0" smtClean="0">
                <a:solidFill>
                  <a:schemeClr val="tx1"/>
                </a:solidFill>
                <a:effectLst/>
                <a:latin typeface="+mn-lt"/>
                <a:ea typeface="+mn-ea"/>
                <a:cs typeface="+mn-cs"/>
              </a:rPr>
              <a:t>The Windows Management Instrumentation Command-line (WMIC) is a command-line and scripting interface that simplifies the use of Windows Management Instrumentation (WMI) and systems managed through WMI.</a:t>
            </a:r>
          </a:p>
          <a:p>
            <a:pPr eaLnBrk="1" hangingPunct="1">
              <a:spcBef>
                <a:spcPct val="0"/>
              </a:spcBef>
            </a:pPr>
            <a:endParaRPr lang="en-US" altLang="en-US" sz="1200" b="0" i="0" kern="1200" dirty="0" smtClean="0">
              <a:solidFill>
                <a:schemeClr val="tx1"/>
              </a:solidFill>
              <a:effectLst/>
              <a:latin typeface="+mn-lt"/>
              <a:ea typeface="+mn-ea"/>
              <a:cs typeface="+mn-cs"/>
            </a:endParaRPr>
          </a:p>
          <a:p>
            <a:pPr eaLnBrk="1" hangingPunct="1">
              <a:spcBef>
                <a:spcPct val="0"/>
              </a:spcBef>
            </a:pPr>
            <a:r>
              <a:rPr lang="en-US" altLang="en-US" sz="1200" b="0" i="0" kern="1200" dirty="0" smtClean="0">
                <a:solidFill>
                  <a:schemeClr val="tx1"/>
                </a:solidFill>
                <a:effectLst/>
                <a:latin typeface="+mn-lt"/>
                <a:ea typeface="+mn-ea"/>
                <a:cs typeface="+mn-cs"/>
              </a:rPr>
              <a:t>Commercial Tools:</a:t>
            </a:r>
          </a:p>
          <a:p>
            <a:pPr eaLnBrk="1" hangingPunct="1">
              <a:spcBef>
                <a:spcPct val="0"/>
              </a:spcBef>
            </a:pPr>
            <a:r>
              <a:rPr lang="en-US" altLang="en-US" sz="1200" b="0" i="0" kern="1200" dirty="0" smtClean="0">
                <a:solidFill>
                  <a:schemeClr val="tx1"/>
                </a:solidFill>
                <a:effectLst/>
                <a:latin typeface="+mn-lt"/>
                <a:ea typeface="+mn-ea"/>
                <a:cs typeface="+mn-cs"/>
              </a:rPr>
              <a:t>	Active</a:t>
            </a:r>
            <a:r>
              <a:rPr lang="en-US" altLang="en-US" sz="1200" b="0" i="0" kern="1200" baseline="0" dirty="0" smtClean="0">
                <a:solidFill>
                  <a:schemeClr val="tx1"/>
                </a:solidFill>
                <a:effectLst/>
                <a:latin typeface="+mn-lt"/>
                <a:ea typeface="+mn-ea"/>
                <a:cs typeface="+mn-cs"/>
              </a:rPr>
              <a:t> Directory Group Policies (Microsoft)</a:t>
            </a:r>
          </a:p>
          <a:p>
            <a:pPr eaLnBrk="1" hangingPunct="1">
              <a:spcBef>
                <a:spcPct val="0"/>
              </a:spcBef>
            </a:pPr>
            <a:r>
              <a:rPr lang="en-US" altLang="en-US" sz="1200" b="0" i="0" kern="1200" baseline="0" dirty="0" smtClean="0">
                <a:solidFill>
                  <a:schemeClr val="tx1"/>
                </a:solidFill>
                <a:effectLst/>
                <a:latin typeface="+mn-lt"/>
                <a:ea typeface="+mn-ea"/>
                <a:cs typeface="+mn-cs"/>
              </a:rPr>
              <a:t>	Center for Internet Security Templates</a:t>
            </a:r>
          </a:p>
          <a:p>
            <a:pPr eaLnBrk="1" hangingPunct="1">
              <a:spcBef>
                <a:spcPct val="0"/>
              </a:spcBef>
            </a:pPr>
            <a:r>
              <a:rPr lang="en-US" altLang="en-US" sz="1200" b="0" i="0" kern="1200" baseline="0" dirty="0" smtClean="0">
                <a:solidFill>
                  <a:schemeClr val="tx1"/>
                </a:solidFill>
                <a:effectLst/>
                <a:latin typeface="+mn-lt"/>
                <a:ea typeface="+mn-ea"/>
                <a:cs typeface="+mn-cs"/>
              </a:rPr>
              <a:t>	Puppet Enterprise (Puppet Labs)</a:t>
            </a:r>
          </a:p>
          <a:p>
            <a:pPr eaLnBrk="1" hangingPunct="1">
              <a:spcBef>
                <a:spcPct val="0"/>
              </a:spcBef>
            </a:pPr>
            <a:r>
              <a:rPr lang="en-US" altLang="en-US" sz="1200" b="0" i="0" kern="1200" baseline="0" dirty="0" smtClean="0">
                <a:solidFill>
                  <a:schemeClr val="tx1"/>
                </a:solidFill>
                <a:effectLst/>
                <a:latin typeface="+mn-lt"/>
                <a:ea typeface="+mn-ea"/>
                <a:cs typeface="+mn-cs"/>
              </a:rPr>
              <a:t>	Chef Server (Chef)</a:t>
            </a:r>
          </a:p>
          <a:p>
            <a:pPr eaLnBrk="1" hangingPunct="1">
              <a:spcBef>
                <a:spcPct val="0"/>
              </a:spcBef>
            </a:pPr>
            <a:r>
              <a:rPr lang="en-US" altLang="en-US" sz="1200" b="0" i="0" kern="1200" baseline="0" dirty="0" smtClean="0">
                <a:solidFill>
                  <a:schemeClr val="tx1"/>
                </a:solidFill>
                <a:effectLst/>
                <a:latin typeface="+mn-lt"/>
                <a:ea typeface="+mn-ea"/>
                <a:cs typeface="+mn-cs"/>
              </a:rPr>
              <a:t>	Tripwire Enterprise</a:t>
            </a:r>
          </a:p>
          <a:p>
            <a:pPr eaLnBrk="1" hangingPunct="1">
              <a:spcBef>
                <a:spcPct val="0"/>
              </a:spcBef>
            </a:pPr>
            <a:r>
              <a:rPr lang="en-US" altLang="en-US" sz="1200" b="0" i="0" kern="1200" baseline="0" dirty="0" smtClean="0">
                <a:solidFill>
                  <a:schemeClr val="tx1"/>
                </a:solidFill>
                <a:effectLst/>
                <a:latin typeface="+mn-lt"/>
                <a:ea typeface="+mn-ea"/>
                <a:cs typeface="+mn-cs"/>
              </a:rPr>
              <a:t>	Configuration Manager (LANDesk)</a:t>
            </a:r>
          </a:p>
          <a:p>
            <a:pPr eaLnBrk="1" hangingPunct="1">
              <a:spcBef>
                <a:spcPct val="0"/>
              </a:spcBef>
            </a:pPr>
            <a:r>
              <a:rPr lang="en-US" altLang="en-US" sz="1200" b="0" i="0" kern="1200" baseline="0" dirty="0" smtClean="0">
                <a:solidFill>
                  <a:schemeClr val="tx1"/>
                </a:solidFill>
                <a:effectLst/>
                <a:latin typeface="+mn-lt"/>
                <a:ea typeface="+mn-ea"/>
                <a:cs typeface="+mn-cs"/>
              </a:rPr>
              <a:t>	Deep Freeze (</a:t>
            </a:r>
            <a:r>
              <a:rPr lang="en-US" altLang="en-US" sz="1200" b="0" i="0" kern="1200" baseline="0" dirty="0" err="1" smtClean="0">
                <a:solidFill>
                  <a:schemeClr val="tx1"/>
                </a:solidFill>
                <a:effectLst/>
                <a:latin typeface="+mn-lt"/>
                <a:ea typeface="+mn-ea"/>
                <a:cs typeface="+mn-cs"/>
              </a:rPr>
              <a:t>Faronics</a:t>
            </a:r>
            <a:r>
              <a:rPr lang="en-US" altLang="en-US" sz="1200" b="0" i="0" kern="1200" baseline="0" dirty="0" smtClean="0">
                <a:solidFill>
                  <a:schemeClr val="tx1"/>
                </a:solidFill>
                <a:effectLst/>
                <a:latin typeface="+mn-lt"/>
                <a:ea typeface="+mn-ea"/>
                <a:cs typeface="+mn-cs"/>
              </a:rPr>
              <a:t>)</a:t>
            </a:r>
          </a:p>
          <a:p>
            <a:pPr eaLnBrk="1" hangingPunct="1">
              <a:spcBef>
                <a:spcPct val="0"/>
              </a:spcBef>
            </a:pPr>
            <a:r>
              <a:rPr lang="en-US" altLang="en-US" sz="1200" b="0" i="0" kern="1200" baseline="0" dirty="0" smtClean="0">
                <a:solidFill>
                  <a:schemeClr val="tx1"/>
                </a:solidFill>
                <a:effectLst/>
                <a:latin typeface="+mn-lt"/>
                <a:ea typeface="+mn-ea"/>
                <a:cs typeface="+mn-cs"/>
              </a:rPr>
              <a:t>	</a:t>
            </a:r>
            <a:r>
              <a:rPr lang="en-US" altLang="en-US" sz="1200" b="0" i="0" kern="1200" baseline="0" dirty="0" err="1" smtClean="0">
                <a:solidFill>
                  <a:schemeClr val="tx1"/>
                </a:solidFill>
                <a:effectLst/>
                <a:latin typeface="+mn-lt"/>
                <a:ea typeface="+mn-ea"/>
                <a:cs typeface="+mn-cs"/>
              </a:rPr>
              <a:t>Veronis</a:t>
            </a:r>
            <a:endParaRPr lang="en-US" altLang="en-US" sz="1200" b="0" i="0" kern="1200" baseline="0" dirty="0" smtClean="0">
              <a:solidFill>
                <a:schemeClr val="tx1"/>
              </a:solidFill>
              <a:effectLst/>
              <a:latin typeface="+mn-lt"/>
              <a:ea typeface="+mn-ea"/>
              <a:cs typeface="+mn-cs"/>
            </a:endParaRPr>
          </a:p>
          <a:p>
            <a:pPr eaLnBrk="1" hangingPunct="1">
              <a:spcBef>
                <a:spcPct val="0"/>
              </a:spcBef>
            </a:pPr>
            <a:endParaRPr lang="en-US" altLang="en-US" sz="1200" b="0" i="0" kern="1200" baseline="0" dirty="0" smtClean="0">
              <a:solidFill>
                <a:schemeClr val="tx1"/>
              </a:solidFill>
              <a:effectLst/>
              <a:latin typeface="+mn-lt"/>
              <a:ea typeface="+mn-ea"/>
              <a:cs typeface="+mn-cs"/>
            </a:endParaRPr>
          </a:p>
          <a:p>
            <a:pPr eaLnBrk="1" hangingPunct="1">
              <a:spcBef>
                <a:spcPct val="0"/>
              </a:spcBef>
            </a:pPr>
            <a:r>
              <a:rPr lang="en-US" altLang="en-US" sz="1200" b="0" i="0" kern="1200" baseline="0" dirty="0" smtClean="0">
                <a:solidFill>
                  <a:schemeClr val="tx1"/>
                </a:solidFill>
                <a:effectLst/>
                <a:latin typeface="+mn-lt"/>
                <a:ea typeface="+mn-ea"/>
                <a:cs typeface="+mn-cs"/>
              </a:rPr>
              <a:t>Free/Open:</a:t>
            </a:r>
          </a:p>
          <a:p>
            <a:pPr eaLnBrk="1" hangingPunct="1">
              <a:spcBef>
                <a:spcPct val="0"/>
              </a:spcBef>
            </a:pPr>
            <a:r>
              <a:rPr lang="en-US" altLang="en-US" sz="1200" b="0" i="0" kern="1200" baseline="0" dirty="0" smtClean="0">
                <a:solidFill>
                  <a:schemeClr val="tx1"/>
                </a:solidFill>
                <a:effectLst/>
                <a:latin typeface="+mn-lt"/>
                <a:ea typeface="+mn-ea"/>
                <a:cs typeface="+mn-cs"/>
              </a:rPr>
              <a:t>	WMIC</a:t>
            </a:r>
          </a:p>
          <a:p>
            <a:pPr eaLnBrk="1" hangingPunct="1">
              <a:spcBef>
                <a:spcPct val="0"/>
              </a:spcBef>
            </a:pPr>
            <a:r>
              <a:rPr lang="en-US" altLang="en-US" sz="1200" b="0" i="0" kern="1200" baseline="0" dirty="0" smtClean="0">
                <a:solidFill>
                  <a:schemeClr val="tx1"/>
                </a:solidFill>
                <a:effectLst/>
                <a:latin typeface="+mn-lt"/>
                <a:ea typeface="+mn-ea"/>
                <a:cs typeface="+mn-cs"/>
              </a:rPr>
              <a:t>	Get-</a:t>
            </a:r>
            <a:r>
              <a:rPr lang="en-US" altLang="en-US" sz="1200" b="0" i="0" kern="1200" baseline="0" dirty="0" err="1" smtClean="0">
                <a:solidFill>
                  <a:schemeClr val="tx1"/>
                </a:solidFill>
                <a:effectLst/>
                <a:latin typeface="+mn-lt"/>
                <a:ea typeface="+mn-ea"/>
                <a:cs typeface="+mn-cs"/>
              </a:rPr>
              <a:t>WMIObject</a:t>
            </a:r>
            <a:r>
              <a:rPr lang="en-US" altLang="en-US" sz="1200" b="0" i="0" kern="1200" baseline="0" dirty="0" smtClean="0">
                <a:solidFill>
                  <a:schemeClr val="tx1"/>
                </a:solidFill>
                <a:effectLst/>
                <a:latin typeface="+mn-lt"/>
                <a:ea typeface="+mn-ea"/>
                <a:cs typeface="+mn-cs"/>
              </a:rPr>
              <a:t>/Get-</a:t>
            </a:r>
            <a:r>
              <a:rPr lang="en-US" altLang="en-US" sz="1200" b="0" i="0" kern="1200" baseline="0" dirty="0" err="1" smtClean="0">
                <a:solidFill>
                  <a:schemeClr val="tx1"/>
                </a:solidFill>
                <a:effectLst/>
                <a:latin typeface="+mn-lt"/>
                <a:ea typeface="+mn-ea"/>
                <a:cs typeface="+mn-cs"/>
              </a:rPr>
              <a:t>CIMInstance</a:t>
            </a:r>
            <a:endParaRPr lang="en-US" altLang="en-US" sz="1200" b="0" i="0" kern="1200" baseline="0" dirty="0" smtClean="0">
              <a:solidFill>
                <a:schemeClr val="tx1"/>
              </a:solidFill>
              <a:effectLst/>
              <a:latin typeface="+mn-lt"/>
              <a:ea typeface="+mn-ea"/>
              <a:cs typeface="+mn-cs"/>
            </a:endParaRPr>
          </a:p>
          <a:p>
            <a:pPr eaLnBrk="1" hangingPunct="1">
              <a:spcBef>
                <a:spcPct val="0"/>
              </a:spcBef>
            </a:pPr>
            <a:r>
              <a:rPr lang="en-US" altLang="en-US" sz="1200" b="0" i="0" kern="1200" baseline="0" dirty="0" smtClean="0">
                <a:solidFill>
                  <a:schemeClr val="tx1"/>
                </a:solidFill>
                <a:effectLst/>
                <a:latin typeface="+mn-lt"/>
                <a:ea typeface="+mn-ea"/>
                <a:cs typeface="+mn-cs"/>
              </a:rPr>
              <a:t>	Microsoft Baseline Security Analyzer</a:t>
            </a:r>
          </a:p>
          <a:p>
            <a:pPr eaLnBrk="1" hangingPunct="1">
              <a:spcBef>
                <a:spcPct val="0"/>
              </a:spcBef>
            </a:pPr>
            <a:r>
              <a:rPr lang="en-US" altLang="en-US" sz="1200" b="0" i="0" kern="1200" baseline="0" dirty="0" smtClean="0">
                <a:solidFill>
                  <a:schemeClr val="tx1"/>
                </a:solidFill>
                <a:effectLst/>
                <a:latin typeface="+mn-lt"/>
                <a:ea typeface="+mn-ea"/>
                <a:cs typeface="+mn-cs"/>
              </a:rPr>
              <a:t>	</a:t>
            </a:r>
            <a:r>
              <a:rPr lang="en-US" altLang="en-US" sz="1200" b="0" i="0" kern="1200" baseline="0" dirty="0" err="1" smtClean="0">
                <a:solidFill>
                  <a:schemeClr val="tx1"/>
                </a:solidFill>
                <a:effectLst/>
                <a:latin typeface="+mn-lt"/>
                <a:ea typeface="+mn-ea"/>
                <a:cs typeface="+mn-cs"/>
              </a:rPr>
              <a:t>Lynis</a:t>
            </a:r>
            <a:endParaRPr lang="en-US" altLang="en-US" sz="1200" b="0" i="0" kern="1200" baseline="0" dirty="0" smtClean="0">
              <a:solidFill>
                <a:schemeClr val="tx1"/>
              </a:solidFill>
              <a:effectLst/>
              <a:latin typeface="+mn-lt"/>
              <a:ea typeface="+mn-ea"/>
              <a:cs typeface="+mn-cs"/>
            </a:endParaRPr>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21072D-B758-47B5-B62A-BDADEB26389C}" type="slidenum">
              <a:rPr lang="en-US" smtClean="0"/>
              <a:pPr fontAlgn="base">
                <a:spcBef>
                  <a:spcPct val="0"/>
                </a:spcBef>
                <a:spcAft>
                  <a:spcPct val="0"/>
                </a:spcAft>
                <a:defRPr/>
              </a:pPr>
              <a:t>22</a:t>
            </a:fld>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Core Evaluation Steps:</a:t>
            </a:r>
          </a:p>
          <a:p>
            <a:pPr eaLnBrk="1" hangingPunct="1">
              <a:spcBef>
                <a:spcPct val="0"/>
              </a:spcBef>
            </a:pPr>
            <a:r>
              <a:rPr lang="en-US" altLang="en-US" dirty="0" smtClean="0"/>
              <a:t>On</a:t>
            </a:r>
            <a:r>
              <a:rPr lang="en-US" altLang="en-US" baseline="0" dirty="0" smtClean="0"/>
              <a:t> ten authorized computers on various portions of the organization’s network, make unauthorized configuration changes to see how long it takes for them to be detected.</a:t>
            </a:r>
          </a:p>
          <a:p>
            <a:pPr marL="171450" indent="-171450" eaLnBrk="1" hangingPunct="1">
              <a:spcBef>
                <a:spcPct val="0"/>
              </a:spcBef>
              <a:buFont typeface="Arial" panose="020B0604020202020204" pitchFamily="34" charset="0"/>
              <a:buChar char="•"/>
            </a:pPr>
            <a:r>
              <a:rPr lang="en-US" altLang="en-US" baseline="0" dirty="0" smtClean="0"/>
              <a:t>They should be placed on multiple subnets</a:t>
            </a:r>
          </a:p>
          <a:p>
            <a:pPr marL="171450" indent="-171450" eaLnBrk="1" hangingPunct="1">
              <a:spcBef>
                <a:spcPct val="0"/>
              </a:spcBef>
              <a:buFont typeface="Arial" panose="020B0604020202020204" pitchFamily="34" charset="0"/>
              <a:buChar char="•"/>
            </a:pPr>
            <a:r>
              <a:rPr lang="en-US" altLang="en-US" baseline="0" dirty="0" smtClean="0"/>
              <a:t>Two should be in the asset inventory database</a:t>
            </a:r>
            <a:endParaRPr lang="en-US" altLang="en-US" dirty="0" smtClean="0"/>
          </a:p>
          <a:p>
            <a:pPr marL="171450" indent="-171450" eaLnBrk="1" hangingPunct="1">
              <a:spcBef>
                <a:spcPct val="0"/>
              </a:spcBef>
              <a:buFont typeface="Arial" panose="020B0604020202020204" pitchFamily="34" charset="0"/>
              <a:buChar char="•"/>
            </a:pPr>
            <a:r>
              <a:rPr lang="en-US" altLang="en-US" dirty="0" smtClean="0"/>
              <a:t>Changes should be detected &amp; alert</a:t>
            </a:r>
            <a:r>
              <a:rPr lang="en-US" altLang="en-US" baseline="0" dirty="0" smtClean="0"/>
              <a:t> sent within 24 hours</a:t>
            </a:r>
          </a:p>
          <a:p>
            <a:pPr marL="171450" indent="-171450" eaLnBrk="1" hangingPunct="1">
              <a:spcBef>
                <a:spcPct val="0"/>
              </a:spcBef>
              <a:buFont typeface="Arial" panose="020B0604020202020204" pitchFamily="34" charset="0"/>
              <a:buChar char="•"/>
            </a:pPr>
            <a:r>
              <a:rPr lang="en-US" altLang="en-US" baseline="0" dirty="0" smtClean="0"/>
              <a:t>Changes should be blocked/quarantined within 1 hour of detection</a:t>
            </a:r>
          </a:p>
          <a:p>
            <a:pPr marL="171450" indent="-171450" eaLnBrk="1" hangingPunct="1">
              <a:spcBef>
                <a:spcPct val="0"/>
              </a:spcBef>
              <a:buFont typeface="Arial" panose="020B0604020202020204" pitchFamily="34" charset="0"/>
              <a:buChar char="•"/>
            </a:pPr>
            <a:r>
              <a:rPr lang="en-US" altLang="en-US" baseline="0" dirty="0" smtClean="0"/>
              <a:t>Details regarding location, department should be recorded</a:t>
            </a:r>
            <a:endParaRPr lang="en-US" altLang="en-US" dirty="0"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881FED-59F1-4DEE-963E-FB3796415871}" type="slidenum">
              <a:rPr lang="en-US" smtClean="0"/>
              <a:pPr fontAlgn="base">
                <a:spcBef>
                  <a:spcPct val="0"/>
                </a:spcBef>
                <a:spcAft>
                  <a:spcPct val="0"/>
                </a:spcAft>
                <a:defRPr/>
              </a:pPr>
              <a:t>23</a:t>
            </a:fld>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Code-based vulnerabilities – such as those</a:t>
            </a:r>
            <a:r>
              <a:rPr lang="en-US" altLang="en-US" baseline="0" dirty="0" smtClean="0"/>
              <a:t> described by </a:t>
            </a:r>
            <a:r>
              <a:rPr lang="en-US" altLang="en-US" dirty="0" smtClean="0"/>
              <a:t>Common</a:t>
            </a:r>
            <a:r>
              <a:rPr lang="en-US" altLang="en-US" baseline="0" dirty="0" smtClean="0"/>
              <a:t> Vulnerabilities and Exposures entries</a:t>
            </a:r>
          </a:p>
          <a:p>
            <a:pPr eaLnBrk="1" hangingPunct="1">
              <a:spcBef>
                <a:spcPct val="0"/>
              </a:spcBef>
            </a:pPr>
            <a:r>
              <a:rPr lang="en-US" altLang="en-US" baseline="0" dirty="0" smtClean="0"/>
              <a:t>Configuration-based vulnerabilities – as enumerated by the Common Configuration Enumeration Project</a:t>
            </a:r>
            <a:endParaRPr lang="en-US" altLang="en-US" dirty="0"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83BBD5-5797-473B-AD07-4CDD8AB6EB0D}" type="slidenum">
              <a:rPr lang="en-US" smtClean="0"/>
              <a:pPr fontAlgn="base">
                <a:spcBef>
                  <a:spcPct val="0"/>
                </a:spcBef>
                <a:spcAft>
                  <a:spcPct val="0"/>
                </a:spcAft>
                <a:defRPr/>
              </a:pPr>
              <a:t>24</a:t>
            </a:fld>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a:t>
            </a:r>
            <a:r>
              <a:rPr lang="en-US" altLang="en-US" baseline="0" dirty="0" smtClean="0"/>
              <a:t> order to ensure that organizations can learn the most that they can from the vulnerability scans that are performed they should use vulnerability intelligence services to keep their scanners up-to-date with the latest vulnerabilities.  Many free scanners do not use such services and as a result often the results of the </a:t>
            </a:r>
            <a:r>
              <a:rPr lang="en-US" altLang="en-US" baseline="0" dirty="0" err="1" smtClean="0"/>
              <a:t>scnas</a:t>
            </a:r>
            <a:r>
              <a:rPr lang="en-US" altLang="en-US" baseline="0" dirty="0" smtClean="0"/>
              <a:t> do not show all the weaknesses that could be present on a system.  It must be remembered that the goal of this control is to have intelligence about the weaknesses that might be present.  Up to date vulnerability databases are a crucial part of this process.  The goal is intelligence, not compliance.</a:t>
            </a:r>
            <a:endParaRPr lang="en-US" altLang="en-US" dirty="0"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ABDF7C-3202-4BF1-B60E-5DE9D9535A8C}" type="slidenum">
              <a:rPr lang="en-US" smtClean="0"/>
              <a:pPr fontAlgn="base">
                <a:spcBef>
                  <a:spcPct val="0"/>
                </a:spcBef>
                <a:spcAft>
                  <a:spcPct val="0"/>
                </a:spcAft>
                <a:defRPr/>
              </a:pPr>
              <a:t>25</a:t>
            </a:fld>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Data breach of internal systems (began</a:t>
            </a:r>
            <a:r>
              <a:rPr lang="en-US" altLang="en-US" baseline="0" dirty="0" smtClean="0"/>
              <a:t> 12/2009)</a:t>
            </a:r>
          </a:p>
          <a:p>
            <a:pPr eaLnBrk="1" hangingPunct="1">
              <a:spcBef>
                <a:spcPct val="0"/>
              </a:spcBef>
            </a:pPr>
            <a:r>
              <a:rPr lang="en-US" altLang="en-US" baseline="0" dirty="0" smtClean="0"/>
              <a:t>Initial exploit targeted a flaw in Internet Explorer 6 SP1</a:t>
            </a:r>
          </a:p>
          <a:p>
            <a:pPr eaLnBrk="1" hangingPunct="1">
              <a:spcBef>
                <a:spcPct val="0"/>
              </a:spcBef>
            </a:pPr>
            <a:r>
              <a:rPr lang="en-US" altLang="en-US" baseline="0" dirty="0" smtClean="0"/>
              <a:t>Unprotected code led to the exploitation of systems and allowed attackers to gain a beach-head</a:t>
            </a:r>
          </a:p>
          <a:p>
            <a:pPr eaLnBrk="1" hangingPunct="1">
              <a:spcBef>
                <a:spcPct val="0"/>
              </a:spcBef>
            </a:pPr>
            <a:r>
              <a:rPr lang="en-US" altLang="en-US" baseline="0" dirty="0" smtClean="0"/>
              <a:t>One of many cases where vulnerable software allowed attackers to be successful</a:t>
            </a:r>
          </a:p>
          <a:p>
            <a:pPr eaLnBrk="1" hangingPunct="1">
              <a:spcBef>
                <a:spcPct val="0"/>
              </a:spcBef>
            </a:pPr>
            <a:r>
              <a:rPr lang="en-US" altLang="en-US" baseline="0" dirty="0" smtClean="0"/>
              <a:t>34 to 100 companies targeted with the same malware, believe to be an early APT example</a:t>
            </a:r>
          </a:p>
          <a:p>
            <a:pPr eaLnBrk="1" hangingPunct="1">
              <a:spcBef>
                <a:spcPct val="0"/>
              </a:spcBef>
            </a:pPr>
            <a:r>
              <a:rPr lang="en-US" altLang="en-US" baseline="0" dirty="0" smtClean="0"/>
              <a:t>Later code named “Operation Aurora” by McAfee</a:t>
            </a:r>
            <a:endParaRPr lang="en-US" altLang="en-US" dirty="0"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FD2CA1-3786-423F-8A78-C44BE474EC1C}" type="slidenum">
              <a:rPr lang="en-US" smtClean="0"/>
              <a:pPr fontAlgn="base">
                <a:spcBef>
                  <a:spcPct val="0"/>
                </a:spcBef>
                <a:spcAft>
                  <a:spcPct val="0"/>
                </a:spcAft>
                <a:defRPr/>
              </a:pPr>
              <a:t>26</a:t>
            </a:fld>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NIST, in conjunction</a:t>
            </a:r>
            <a:r>
              <a:rPr lang="en-US" altLang="en-US" baseline="0" dirty="0" smtClean="0"/>
              <a:t> with the US National Security Agency and other private sector groups developed the Security Content Automation Protocol (SCAP) for just his purpose – to scan information systems in a standard way to detect the weaknesses or vulnerabilities that might be present on those systems.  Vendors are then able to configure their systems to follow the protocol and allow for consistency between vulnerability scanners.</a:t>
            </a:r>
            <a:endParaRPr lang="en-US" altLang="en-US" dirty="0"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D65049-A527-4BFF-95F8-139FE6ABD003}" type="slidenum">
              <a:rPr lang="en-US" smtClean="0"/>
              <a:pPr fontAlgn="base">
                <a:spcBef>
                  <a:spcPct val="0"/>
                </a:spcBef>
                <a:spcAft>
                  <a:spcPct val="0"/>
                </a:spcAft>
                <a:defRPr/>
              </a:pPr>
              <a:t>27</a:t>
            </a:fld>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566511-10D0-418A-91E1-E91EE241F26F}" type="slidenum">
              <a:rPr lang="en-US" smtClean="0"/>
              <a:pPr fontAlgn="base">
                <a:spcBef>
                  <a:spcPct val="0"/>
                </a:spcBef>
                <a:spcAft>
                  <a:spcPct val="0"/>
                </a:spcAft>
                <a:defRPr/>
              </a:pPr>
              <a:t>28</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defRPr/>
            </a:pPr>
            <a:r>
              <a:rPr lang="en-US" altLang="en-US" dirty="0" smtClean="0">
                <a:solidFill>
                  <a:srgbClr val="FF0000"/>
                </a:solidFill>
              </a:rPr>
              <a:t>Not</a:t>
            </a:r>
            <a:r>
              <a:rPr lang="en-US" altLang="en-US" baseline="0" dirty="0" smtClean="0">
                <a:solidFill>
                  <a:srgbClr val="FF0000"/>
                </a:solidFill>
              </a:rPr>
              <a:t> for profit group responsible for managing the Critical Security Controls (CSCs)</a:t>
            </a:r>
          </a:p>
          <a:p>
            <a:pPr marL="171450" indent="-171450" eaLnBrk="1" hangingPunct="1">
              <a:spcBef>
                <a:spcPct val="0"/>
              </a:spcBef>
              <a:buFont typeface="Arial" panose="020B0604020202020204" pitchFamily="34" charset="0"/>
              <a:buChar char="•"/>
              <a:defRPr/>
            </a:pPr>
            <a:r>
              <a:rPr lang="en-US" altLang="en-US" baseline="0" dirty="0" smtClean="0">
                <a:solidFill>
                  <a:srgbClr val="FF0000"/>
                </a:solidFill>
              </a:rPr>
              <a:t>One of many cybersecurity projects managed by this council.</a:t>
            </a:r>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3F57EA-FA30-43BB-AA15-D046CFE01E40}"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smtClean="0">
                <a:solidFill>
                  <a:srgbClr val="FF0000"/>
                </a:solidFill>
              </a:rPr>
              <a:t>System (controls</a:t>
            </a:r>
            <a:r>
              <a:rPr lang="en-US" altLang="en-US" baseline="0" dirty="0" smtClean="0">
                <a:solidFill>
                  <a:srgbClr val="FF0000"/>
                </a:solidFill>
              </a:rPr>
              <a:t> 1-10)</a:t>
            </a:r>
          </a:p>
          <a:p>
            <a:pPr eaLnBrk="1" hangingPunct="1">
              <a:spcBef>
                <a:spcPct val="0"/>
              </a:spcBef>
              <a:defRPr/>
            </a:pPr>
            <a:r>
              <a:rPr lang="en-US" altLang="en-US" baseline="0" dirty="0" smtClean="0">
                <a:solidFill>
                  <a:srgbClr val="FF0000"/>
                </a:solidFill>
              </a:rPr>
              <a:t>Network (controls 11-15)</a:t>
            </a:r>
          </a:p>
          <a:p>
            <a:pPr eaLnBrk="1" hangingPunct="1">
              <a:spcBef>
                <a:spcPct val="0"/>
              </a:spcBef>
              <a:defRPr/>
            </a:pPr>
            <a:r>
              <a:rPr lang="en-US" altLang="en-US" baseline="0" dirty="0" smtClean="0">
                <a:solidFill>
                  <a:srgbClr val="FF0000"/>
                </a:solidFill>
              </a:rPr>
              <a:t>Application (16-20)</a:t>
            </a:r>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12649-2925-40FE-A325-BD04A7EE415A}" type="slidenum">
              <a:rPr lang="en-US" smtClean="0"/>
              <a:pPr fontAlgn="base">
                <a:spcBef>
                  <a:spcPct val="0"/>
                </a:spcBef>
                <a:spcAft>
                  <a:spcPct val="0"/>
                </a:spcAft>
                <a:defRPr/>
              </a:pPr>
              <a:t>5</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This consensus</a:t>
            </a:r>
            <a:r>
              <a:rPr lang="en-US" altLang="en-US" baseline="0" dirty="0" smtClean="0"/>
              <a:t> document of 20 crucial controls is designed to begin the process of establishing that prioritized baseline of information security measures and controls.  The consensus effort that has produced this document has identified 20 specific technical security controls that are viewed as effective in blocking currently known high-priority attacks, as well as those attack types expected in the near future.  Fifteen of these controls can be monitored, at least in part, automatically and continuously.  The consensus effort has also identified a second set of vie controls that are essential but that do not appear to be able to be monitored continuously or automatically with current technology and practices.  Each of the 20 control areas include multiple individual sub-controls, each specifying actions an organization can take to help improve its defenses.</a:t>
            </a:r>
          </a:p>
          <a:p>
            <a:pPr eaLnBrk="1" hangingPunct="1">
              <a:spcBef>
                <a:spcPct val="0"/>
              </a:spcBef>
            </a:pPr>
            <a:endParaRPr lang="en-US" altLang="en-US" baseline="0" dirty="0"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55EB22-CCAC-45F5-B99E-5A6820C93A32}" type="slidenum">
              <a:rPr lang="en-US" smtClean="0"/>
              <a:pPr fontAlgn="base">
                <a:spcBef>
                  <a:spcPct val="0"/>
                </a:spcBef>
                <a:spcAft>
                  <a:spcPct val="0"/>
                </a:spcAft>
                <a:defRPr/>
              </a:pPr>
              <a:t>6</a:t>
            </a:fld>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ctr">
              <a:defRPr/>
            </a:pPr>
            <a:r>
              <a:rPr lang="en-US" dirty="0" smtClean="0"/>
              <a:t>In this lifecycle, </a:t>
            </a:r>
            <a:r>
              <a:rPr lang="en-US" dirty="0" err="1" smtClean="0"/>
              <a:t>Mandiant</a:t>
            </a:r>
            <a:r>
              <a:rPr lang="en-US" dirty="0" smtClean="0"/>
              <a:t> has identified eight steps that are generally followed by bad actors.</a:t>
            </a:r>
          </a:p>
          <a:p>
            <a:pPr fontAlgn="ctr">
              <a:defRPr/>
            </a:pPr>
            <a:r>
              <a:rPr lang="en-US" dirty="0" smtClean="0"/>
              <a:t>1.</a:t>
            </a:r>
            <a:r>
              <a:rPr lang="en-US" baseline="0" dirty="0" smtClean="0"/>
              <a:t>  Initial recon</a:t>
            </a:r>
          </a:p>
          <a:p>
            <a:pPr fontAlgn="ctr">
              <a:defRPr/>
            </a:pPr>
            <a:r>
              <a:rPr lang="en-US" baseline="0" dirty="0" smtClean="0"/>
              <a:t>2.  Initial compromise</a:t>
            </a:r>
          </a:p>
          <a:p>
            <a:pPr fontAlgn="ctr">
              <a:defRPr/>
            </a:pPr>
            <a:r>
              <a:rPr lang="en-US" baseline="0" dirty="0" smtClean="0"/>
              <a:t>3.  Establish foothold</a:t>
            </a:r>
          </a:p>
          <a:p>
            <a:pPr fontAlgn="ctr">
              <a:defRPr/>
            </a:pPr>
            <a:r>
              <a:rPr lang="en-US" baseline="0" dirty="0" smtClean="0"/>
              <a:t>4.  Escalate privileges</a:t>
            </a:r>
          </a:p>
          <a:p>
            <a:pPr fontAlgn="ctr">
              <a:defRPr/>
            </a:pPr>
            <a:r>
              <a:rPr lang="en-US" baseline="0" dirty="0" smtClean="0"/>
              <a:t>5.  Internal recon</a:t>
            </a:r>
          </a:p>
          <a:p>
            <a:pPr fontAlgn="ctr">
              <a:defRPr/>
            </a:pPr>
            <a:r>
              <a:rPr lang="en-US" baseline="0" dirty="0" smtClean="0"/>
              <a:t>6.  Move laterally</a:t>
            </a:r>
          </a:p>
          <a:p>
            <a:pPr fontAlgn="ctr">
              <a:defRPr/>
            </a:pPr>
            <a:r>
              <a:rPr lang="en-US" baseline="0" dirty="0" smtClean="0"/>
              <a:t>7.  Maintain presence</a:t>
            </a:r>
          </a:p>
          <a:p>
            <a:pPr fontAlgn="ctr">
              <a:defRPr/>
            </a:pPr>
            <a:r>
              <a:rPr lang="en-US" baseline="0" dirty="0" smtClean="0"/>
              <a:t>8.  Complete mission</a:t>
            </a:r>
          </a:p>
          <a:p>
            <a:pPr fontAlgn="ctr">
              <a:defRPr/>
            </a:pPr>
            <a:endParaRPr lang="en-US" baseline="0" dirty="0" smtClean="0"/>
          </a:p>
          <a:p>
            <a:pPr fontAlgn="ctr">
              <a:defRPr/>
            </a:pPr>
            <a:r>
              <a:rPr lang="en-US" baseline="0" dirty="0" smtClean="0"/>
              <a:t>Steps 4-7 often repeat themselves for a period of months or years, especially as the nature of the bad actor’s mission changes over time.</a:t>
            </a:r>
            <a:endParaRPr lang="en-US" dirty="0"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892CC8-C548-454B-8AE4-CD6E7B086B78}" type="slidenum">
              <a:rPr lang="en-US" smtClean="0"/>
              <a:pPr fontAlgn="base">
                <a:spcBef>
                  <a:spcPct val="0"/>
                </a:spcBef>
                <a:spcAft>
                  <a:spcPct val="0"/>
                </a:spcAft>
                <a:defRPr/>
              </a:pPr>
              <a:t>7</a:t>
            </a:fld>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 goal of this project is to catalog all potential threats in this area as a precursor to control selection.</a:t>
            </a:r>
          </a:p>
          <a:p>
            <a:pPr eaLnBrk="1" hangingPunct="1">
              <a:spcBef>
                <a:spcPct val="0"/>
              </a:spcBef>
            </a:pPr>
            <a:r>
              <a:rPr lang="en-US" altLang="en-US" dirty="0" smtClean="0"/>
              <a:t>Designed to be a community</a:t>
            </a:r>
            <a:r>
              <a:rPr lang="en-US" altLang="en-US" baseline="0" dirty="0" smtClean="0"/>
              <a:t> effort that will save organizations the effort of having to catalog this information themselves.</a:t>
            </a:r>
          </a:p>
          <a:p>
            <a:pPr eaLnBrk="1" hangingPunct="1">
              <a:spcBef>
                <a:spcPct val="0"/>
              </a:spcBef>
            </a:pPr>
            <a:endParaRPr lang="en-US" altLang="en-US" baseline="0" dirty="0"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C8C60D-8248-4472-89A4-D526AD8DC6BF}" type="slidenum">
              <a:rPr lang="en-US" smtClean="0"/>
              <a:pPr fontAlgn="base">
                <a:spcBef>
                  <a:spcPct val="0"/>
                </a:spcBef>
                <a:spcAft>
                  <a:spcPct val="0"/>
                </a:spcAft>
                <a:defRPr/>
              </a:pPr>
              <a:t>8</a:t>
            </a:fld>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 defensive mechanisms that are implemented today should be based on actual attacks</a:t>
            </a:r>
            <a:r>
              <a:rPr lang="en-US" altLang="en-US" baseline="0" dirty="0" smtClean="0"/>
              <a:t> that have been seen in the field during incident response activities.  They should not be academic, but real attacks that have been seen and the controls that are developed should be based on tactics that can stop these attacks from being successful.</a:t>
            </a:r>
            <a:endParaRPr lang="en-US" altLang="en-US" dirty="0"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7667F4-CA02-40A1-8227-BD33633DF3C8}" type="slidenum">
              <a:rPr lang="en-US" smtClean="0"/>
              <a:pPr fontAlgn="base">
                <a:spcBef>
                  <a:spcPct val="0"/>
                </a:spcBef>
                <a:spcAft>
                  <a:spcPct val="0"/>
                </a:spcAft>
                <a:defRPr/>
              </a:pPr>
              <a:t>9</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addition to implementing</a:t>
            </a:r>
            <a:r>
              <a:rPr lang="en-US" altLang="en-US" baseline="0" dirty="0" smtClean="0"/>
              <a:t> these controls, they need to be implemented in a consistent manner across the enterprise.  If they are not implemented consistently across the enterprise, then the organization is opening the door for risk.  It is the equivalent to building a house and putting locks on “almost” all of the exterior doors.  </a:t>
            </a:r>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5DD905-BB05-4895-B6F0-C2C577C7094C}" type="slidenum">
              <a:rPr lang="en-US" smtClean="0"/>
              <a:pPr fontAlgn="base">
                <a:spcBef>
                  <a:spcPct val="0"/>
                </a:spcBef>
                <a:spcAft>
                  <a:spcPct val="0"/>
                </a:spcAft>
                <a:defRPr/>
              </a:pPr>
              <a:t>10</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C2145FB-891A-417F-95A8-4D852FCE63C2}" type="datetimeFigureOut">
              <a:rPr lang="en-US"/>
              <a:pPr>
                <a:defRPr/>
              </a:pPr>
              <a:t>10/12/2016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5A5FC-3801-4FD9-AAB6-7F2E946AB4F2}" type="slidenum">
              <a:rPr lang="en-US"/>
              <a:pPr>
                <a:defRPr/>
              </a:pPr>
              <a:t>‹#›</a:t>
            </a:fld>
            <a:endParaRPr lang="en-US" dirty="0"/>
          </a:p>
        </p:txBody>
      </p:sp>
    </p:spTree>
    <p:extLst>
      <p:ext uri="{BB962C8B-B14F-4D97-AF65-F5344CB8AC3E}">
        <p14:creationId xmlns:p14="http://schemas.microsoft.com/office/powerpoint/2010/main" val="407663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82D6017-2739-456A-8B5A-4D31C8F151D3}" type="datetimeFigureOut">
              <a:rPr lang="en-US"/>
              <a:pPr>
                <a:defRPr/>
              </a:pPr>
              <a:t>10/12/2016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95DE24-61F5-4B48-8E2C-2B35ADD4C8CD}" type="slidenum">
              <a:rPr lang="en-US"/>
              <a:pPr>
                <a:defRPr/>
              </a:pPr>
              <a:t>‹#›</a:t>
            </a:fld>
            <a:endParaRPr lang="en-US" dirty="0"/>
          </a:p>
        </p:txBody>
      </p:sp>
    </p:spTree>
    <p:extLst>
      <p:ext uri="{BB962C8B-B14F-4D97-AF65-F5344CB8AC3E}">
        <p14:creationId xmlns:p14="http://schemas.microsoft.com/office/powerpoint/2010/main" val="162058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8A8F560-427A-41B7-9CD4-D0E6316BE1AA}" type="datetimeFigureOut">
              <a:rPr lang="en-US"/>
              <a:pPr>
                <a:defRPr/>
              </a:pPr>
              <a:t>10/12/2016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8E6F39C-79E3-4BD8-ABCA-64F0DF3986B2}" type="slidenum">
              <a:rPr lang="en-US"/>
              <a:pPr>
                <a:defRPr/>
              </a:pPr>
              <a:t>‹#›</a:t>
            </a:fld>
            <a:endParaRPr lang="en-US" dirty="0"/>
          </a:p>
        </p:txBody>
      </p:sp>
    </p:spTree>
    <p:extLst>
      <p:ext uri="{BB962C8B-B14F-4D97-AF65-F5344CB8AC3E}">
        <p14:creationId xmlns:p14="http://schemas.microsoft.com/office/powerpoint/2010/main" val="47936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6E618D-811D-4EE6-84FD-1CD7E7594E24}" type="datetimeFigureOut">
              <a:rPr lang="en-US"/>
              <a:pPr>
                <a:defRPr/>
              </a:pPr>
              <a:t>10/12/2016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541015E-17E5-440A-B488-422E73148991}" type="slidenum">
              <a:rPr lang="en-US"/>
              <a:pPr>
                <a:defRPr/>
              </a:pPr>
              <a:t>‹#›</a:t>
            </a:fld>
            <a:endParaRPr lang="en-US" dirty="0"/>
          </a:p>
        </p:txBody>
      </p:sp>
    </p:spTree>
    <p:extLst>
      <p:ext uri="{BB962C8B-B14F-4D97-AF65-F5344CB8AC3E}">
        <p14:creationId xmlns:p14="http://schemas.microsoft.com/office/powerpoint/2010/main" val="160145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34FE830-233B-4163-AA03-EB9ED9F18207}" type="datetimeFigureOut">
              <a:rPr lang="en-US"/>
              <a:pPr>
                <a:defRPr/>
              </a:pPr>
              <a:t>10/12/2016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B201039-1F77-4044-8A87-9C067C4FB197}" type="slidenum">
              <a:rPr lang="en-US"/>
              <a:pPr>
                <a:defRPr/>
              </a:pPr>
              <a:t>‹#›</a:t>
            </a:fld>
            <a:endParaRPr lang="en-US" dirty="0"/>
          </a:p>
        </p:txBody>
      </p:sp>
    </p:spTree>
    <p:extLst>
      <p:ext uri="{BB962C8B-B14F-4D97-AF65-F5344CB8AC3E}">
        <p14:creationId xmlns:p14="http://schemas.microsoft.com/office/powerpoint/2010/main" val="81212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33EF98A-7CD8-4107-B529-A4FEB1309C07}" type="datetimeFigureOut">
              <a:rPr lang="en-US"/>
              <a:pPr>
                <a:defRPr/>
              </a:pPr>
              <a:t>10/12/2016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E27BDB8-FAE4-4C49-81E8-5BBE2B869B9C}" type="slidenum">
              <a:rPr lang="en-US"/>
              <a:pPr>
                <a:defRPr/>
              </a:pPr>
              <a:t>‹#›</a:t>
            </a:fld>
            <a:endParaRPr lang="en-US" dirty="0"/>
          </a:p>
        </p:txBody>
      </p:sp>
    </p:spTree>
    <p:extLst>
      <p:ext uri="{BB962C8B-B14F-4D97-AF65-F5344CB8AC3E}">
        <p14:creationId xmlns:p14="http://schemas.microsoft.com/office/powerpoint/2010/main" val="79535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FA2BEA5-1D7A-4D9D-A244-9CD4F96E1037}" type="datetimeFigureOut">
              <a:rPr lang="en-US"/>
              <a:pPr>
                <a:defRPr/>
              </a:pPr>
              <a:t>10/12/2016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C5DA8ED-DC26-4C4A-9E02-96B9B50B973A}" type="slidenum">
              <a:rPr lang="en-US"/>
              <a:pPr>
                <a:defRPr/>
              </a:pPr>
              <a:t>‹#›</a:t>
            </a:fld>
            <a:endParaRPr lang="en-US" dirty="0"/>
          </a:p>
        </p:txBody>
      </p:sp>
    </p:spTree>
    <p:extLst>
      <p:ext uri="{BB962C8B-B14F-4D97-AF65-F5344CB8AC3E}">
        <p14:creationId xmlns:p14="http://schemas.microsoft.com/office/powerpoint/2010/main" val="22884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7D3F8EB-EDD5-4360-B40B-C309A06D2503}" type="datetimeFigureOut">
              <a:rPr lang="en-US"/>
              <a:pPr>
                <a:defRPr/>
              </a:pPr>
              <a:t>10/12/2016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9915BAF-210E-4A80-A2AA-28575B31DF98}" type="slidenum">
              <a:rPr lang="en-US"/>
              <a:pPr>
                <a:defRPr/>
              </a:pPr>
              <a:t>‹#›</a:t>
            </a:fld>
            <a:endParaRPr lang="en-US" dirty="0"/>
          </a:p>
        </p:txBody>
      </p:sp>
    </p:spTree>
    <p:extLst>
      <p:ext uri="{BB962C8B-B14F-4D97-AF65-F5344CB8AC3E}">
        <p14:creationId xmlns:p14="http://schemas.microsoft.com/office/powerpoint/2010/main" val="103233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848E07-C981-4FFA-83C2-EACA88A3F6C3}" type="datetimeFigureOut">
              <a:rPr lang="en-US"/>
              <a:pPr>
                <a:defRPr/>
              </a:pPr>
              <a:t>10/12/2016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328CBF4-EAC1-4C9F-A943-9D31B29A9B14}" type="slidenum">
              <a:rPr lang="en-US"/>
              <a:pPr>
                <a:defRPr/>
              </a:pPr>
              <a:t>‹#›</a:t>
            </a:fld>
            <a:endParaRPr lang="en-US" dirty="0"/>
          </a:p>
        </p:txBody>
      </p:sp>
    </p:spTree>
    <p:extLst>
      <p:ext uri="{BB962C8B-B14F-4D97-AF65-F5344CB8AC3E}">
        <p14:creationId xmlns:p14="http://schemas.microsoft.com/office/powerpoint/2010/main" val="158974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7A4C244-099E-4562-A19E-C65C55D42A69}" type="datetimeFigureOut">
              <a:rPr lang="en-US"/>
              <a:pPr>
                <a:defRPr/>
              </a:pPr>
              <a:t>10/12/2016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6BC54AA-D918-4C01-A7A4-1478CF2B3E2D}" type="slidenum">
              <a:rPr lang="en-US"/>
              <a:pPr>
                <a:defRPr/>
              </a:pPr>
              <a:t>‹#›</a:t>
            </a:fld>
            <a:endParaRPr lang="en-US" dirty="0"/>
          </a:p>
        </p:txBody>
      </p:sp>
    </p:spTree>
    <p:extLst>
      <p:ext uri="{BB962C8B-B14F-4D97-AF65-F5344CB8AC3E}">
        <p14:creationId xmlns:p14="http://schemas.microsoft.com/office/powerpoint/2010/main" val="400472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713B20-BAA9-4AB3-AD60-AF14545D9453}" type="datetimeFigureOut">
              <a:rPr lang="en-US"/>
              <a:pPr>
                <a:defRPr/>
              </a:pPr>
              <a:t>10/12/2016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A8E0DBA-C53A-42F2-9DD6-15B8F1626402}" type="slidenum">
              <a:rPr lang="en-US"/>
              <a:pPr>
                <a:defRPr/>
              </a:pPr>
              <a:t>‹#›</a:t>
            </a:fld>
            <a:endParaRPr lang="en-US" dirty="0"/>
          </a:p>
        </p:txBody>
      </p:sp>
    </p:spTree>
    <p:extLst>
      <p:ext uri="{BB962C8B-B14F-4D97-AF65-F5344CB8AC3E}">
        <p14:creationId xmlns:p14="http://schemas.microsoft.com/office/powerpoint/2010/main" val="129569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844F3BB-F838-407A-96A3-A230E5335CAD}" type="datetimeFigureOut">
              <a:rPr lang="en-US"/>
              <a:pPr>
                <a:defRPr/>
              </a:pPr>
              <a:t>10/12/2016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9BC85AE-DA65-4A2B-BB34-CA4CF9C5E47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8.xml"/><Relationship Id="rId18" Type="http://schemas.openxmlformats.org/officeDocument/2006/relationships/slide" Target="slide23.xml"/><Relationship Id="rId26" Type="http://schemas.openxmlformats.org/officeDocument/2006/relationships/slide" Target="slide25.xml"/><Relationship Id="rId3" Type="http://schemas.openxmlformats.org/officeDocument/2006/relationships/slide" Target="slide4.xml"/><Relationship Id="rId21" Type="http://schemas.openxmlformats.org/officeDocument/2006/relationships/slide" Target="slide20.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4.xml"/><Relationship Id="rId25" Type="http://schemas.openxmlformats.org/officeDocument/2006/relationships/slide" Target="slide26.xml"/><Relationship Id="rId2" Type="http://schemas.openxmlformats.org/officeDocument/2006/relationships/notesSlide" Target="../notesSlides/notesSlide2.xml"/><Relationship Id="rId16" Type="http://schemas.openxmlformats.org/officeDocument/2006/relationships/slide" Target="slide15.xml"/><Relationship Id="rId20"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9.xml"/><Relationship Id="rId24" Type="http://schemas.openxmlformats.org/officeDocument/2006/relationships/slide" Target="slide27.xml"/><Relationship Id="rId5" Type="http://schemas.openxmlformats.org/officeDocument/2006/relationships/slide" Target="slide6.xml"/><Relationship Id="rId15" Type="http://schemas.openxmlformats.org/officeDocument/2006/relationships/slide" Target="slide16.xml"/><Relationship Id="rId23" Type="http://schemas.openxmlformats.org/officeDocument/2006/relationships/slide" Target="slide28.xml"/><Relationship Id="rId10" Type="http://schemas.openxmlformats.org/officeDocument/2006/relationships/slide" Target="slide10.xml"/><Relationship Id="rId19"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17.xml"/><Relationship Id="rId22" Type="http://schemas.openxmlformats.org/officeDocument/2006/relationships/slide" Target="slide19.xml"/><Relationship Id="rId27" Type="http://schemas.openxmlformats.org/officeDocument/2006/relationships/slide" Target="slide2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JeopardyIcon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57200"/>
            <a:ext cx="79089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990600" y="4191000"/>
            <a:ext cx="7086600" cy="1815882"/>
          </a:xfrm>
          <a:prstGeom prst="rect">
            <a:avLst/>
          </a:prstGeom>
          <a:noFill/>
          <a:ln w="9525">
            <a:noFill/>
            <a:miter lim="800000"/>
            <a:headEnd/>
            <a:tailEnd/>
          </a:ln>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smtClean="0">
                <a:ln/>
                <a:solidFill>
                  <a:srgbClr val="000000"/>
                </a:solidFill>
                <a:effectLst/>
                <a:latin typeface="Arial" panose="020B0604020202020204" pitchFamily="34" charset="0"/>
                <a:cs typeface="Arial" panose="020B0604020202020204" pitchFamily="34" charset="0"/>
              </a:rPr>
              <a:t>CIS Critical security controls</a:t>
            </a:r>
            <a:endParaRPr lang="en-US" sz="2800" b="1" cap="all" dirty="0">
              <a:ln/>
              <a:solidFill>
                <a:srgbClr val="000000"/>
              </a:solidFill>
              <a:effectLst/>
              <a:latin typeface="Arial" panose="020B0604020202020204" pitchFamily="34" charset="0"/>
              <a:cs typeface="Arial" panose="020B0604020202020204" pitchFamily="34" charset="0"/>
            </a:endParaRPr>
          </a:p>
          <a:p>
            <a:pPr algn="ctr">
              <a:defRPr/>
            </a:pPr>
            <a:r>
              <a:rPr lang="en-US" sz="2800" b="1" cap="all" dirty="0">
                <a:ln/>
                <a:solidFill>
                  <a:srgbClr val="000000"/>
                </a:solidFill>
                <a:effectLst/>
                <a:latin typeface="Arial" panose="020B0604020202020204" pitchFamily="34" charset="0"/>
                <a:cs typeface="Arial" panose="020B0604020202020204" pitchFamily="34" charset="0"/>
              </a:rPr>
              <a:t>By</a:t>
            </a:r>
          </a:p>
          <a:p>
            <a:pPr algn="ctr">
              <a:defRPr/>
            </a:pPr>
            <a:r>
              <a:rPr lang="en-US" sz="2800" b="1" cap="all" dirty="0" smtClean="0">
                <a:ln/>
                <a:solidFill>
                  <a:srgbClr val="000000"/>
                </a:solidFill>
                <a:effectLst/>
                <a:latin typeface="Arial" panose="020B0604020202020204" pitchFamily="34" charset="0"/>
                <a:cs typeface="Arial" panose="020B0604020202020204" pitchFamily="34" charset="0"/>
              </a:rPr>
              <a:t>Melanie McKean</a:t>
            </a:r>
          </a:p>
          <a:p>
            <a:pPr algn="ctr">
              <a:defRPr/>
            </a:pPr>
            <a:r>
              <a:rPr lang="en-US" sz="2800" b="1" cap="all" dirty="0">
                <a:ln/>
                <a:solidFill>
                  <a:srgbClr val="000000"/>
                </a:solidFill>
                <a:effectLst/>
                <a:latin typeface="Arial" panose="020B0604020202020204" pitchFamily="34" charset="0"/>
                <a:cs typeface="Arial" panose="020B0604020202020204" pitchFamily="34" charset="0"/>
              </a:rPr>
              <a:t>Christopher </a:t>
            </a:r>
            <a:r>
              <a:rPr lang="en-US" sz="2800" b="1" cap="all" dirty="0" smtClean="0">
                <a:ln/>
                <a:solidFill>
                  <a:srgbClr val="000000"/>
                </a:solidFill>
                <a:effectLst/>
                <a:latin typeface="Arial" panose="020B0604020202020204" pitchFamily="34" charset="0"/>
                <a:cs typeface="Arial" panose="020B0604020202020204" pitchFamily="34" charset="0"/>
              </a:rPr>
              <a:t>Robinson</a:t>
            </a:r>
            <a:endParaRPr lang="en-US" sz="2800" b="1" cap="all" dirty="0">
              <a:ln/>
              <a:solidFill>
                <a:srgbClr val="000000"/>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792163"/>
          </a:xfrm>
        </p:spPr>
        <p:txBody>
          <a:bodyPr/>
          <a:lstStyle/>
          <a:p>
            <a:pPr eaLnBrk="1" hangingPunct="1"/>
            <a:r>
              <a:rPr lang="en-US" altLang="en-US" sz="3200" dirty="0" smtClean="0"/>
              <a:t>Guiding Principles– 200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According to the guiding principles, enterprise environments must ensure this in order to effectively negate attacks.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a:t>
            </a:r>
            <a:r>
              <a:rPr lang="en-US" sz="2400" dirty="0" smtClean="0">
                <a:latin typeface="Times New Roman" pitchFamily="18" charset="0"/>
              </a:rPr>
              <a:t>consistent controls across an enterprise?</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92163"/>
          </a:xfrm>
        </p:spPr>
        <p:txBody>
          <a:bodyPr/>
          <a:lstStyle/>
          <a:p>
            <a:pPr eaLnBrk="1" hangingPunct="1"/>
            <a:r>
              <a:rPr lang="en-US" altLang="en-US" sz="3200" dirty="0" smtClean="0"/>
              <a:t>Guiding Principles – 300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According to the guiding principles, defenses should include these two activities.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a:t>
            </a:r>
            <a:r>
              <a:rPr lang="en-US" sz="2400" dirty="0" smtClean="0">
                <a:latin typeface="Times New Roman" pitchFamily="18" charset="0"/>
              </a:rPr>
              <a:t>automation and periodic or continuous measurement?</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792163"/>
          </a:xfrm>
        </p:spPr>
        <p:txBody>
          <a:bodyPr/>
          <a:lstStyle/>
          <a:p>
            <a:pPr eaLnBrk="1" hangingPunct="1"/>
            <a:r>
              <a:rPr lang="en-US" altLang="en-US" sz="3200" dirty="0" smtClean="0"/>
              <a:t>Guiding Principles – 400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According to the guiding principles, a variety of these type of activities should be used to address current attacks occurring on a frequent basis against numerous organizations.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What are technical activities?</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792163"/>
          </a:xfrm>
        </p:spPr>
        <p:txBody>
          <a:bodyPr/>
          <a:lstStyle/>
          <a:p>
            <a:pPr eaLnBrk="1" hangingPunct="1"/>
            <a:r>
              <a:rPr lang="en-US" altLang="en-US" sz="3200" dirty="0" smtClean="0"/>
              <a:t>Guiding Principles – 500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According to the guiding principles, these should be established to provide a common language to communicate about risk.</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What are measures?</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792163"/>
          </a:xfrm>
        </p:spPr>
        <p:txBody>
          <a:bodyPr/>
          <a:lstStyle/>
          <a:p>
            <a:pPr eaLnBrk="1" hangingPunct="1"/>
            <a:r>
              <a:rPr lang="en-US" altLang="en-US" sz="3200" dirty="0" smtClean="0"/>
              <a:t>Devices and Software – 100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smtClean="0">
                <a:latin typeface="Times New Roman" pitchFamily="18" charset="0"/>
              </a:rPr>
              <a:t>This can be deployed to ensure that only </a:t>
            </a:r>
            <a:r>
              <a:rPr lang="en-US" sz="2400" b="1" dirty="0" smtClean="0">
                <a:latin typeface="Times New Roman" pitchFamily="18" charset="0"/>
              </a:rPr>
              <a:t>authorized</a:t>
            </a:r>
            <a:r>
              <a:rPr lang="en-US" sz="2400" dirty="0" smtClean="0">
                <a:latin typeface="Times New Roman" pitchFamily="18" charset="0"/>
              </a:rPr>
              <a:t> </a:t>
            </a:r>
            <a:r>
              <a:rPr lang="en-US" sz="2400" b="1" dirty="0" smtClean="0">
                <a:latin typeface="Times New Roman" pitchFamily="18" charset="0"/>
              </a:rPr>
              <a:t>applications</a:t>
            </a:r>
            <a:r>
              <a:rPr lang="en-US" sz="2400" dirty="0" smtClean="0">
                <a:latin typeface="Times New Roman" pitchFamily="18" charset="0"/>
              </a:rPr>
              <a:t> are allowed to execute. </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is application whitelisting?</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792163"/>
          </a:xfrm>
        </p:spPr>
        <p:txBody>
          <a:bodyPr/>
          <a:lstStyle/>
          <a:p>
            <a:pPr eaLnBrk="1" hangingPunct="1"/>
            <a:r>
              <a:rPr lang="en-US" altLang="en-US" sz="3200" dirty="0"/>
              <a:t>Devices and Software – </a:t>
            </a:r>
            <a:r>
              <a:rPr lang="en-US" altLang="en-US" sz="3200" dirty="0" smtClean="0"/>
              <a:t>200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smtClean="0">
              <a:latin typeface="Times New Roman" pitchFamily="18" charset="0"/>
            </a:endParaRPr>
          </a:p>
          <a:p>
            <a:pPr lvl="1">
              <a:defRPr/>
            </a:pPr>
            <a:r>
              <a:rPr lang="en-US" sz="2400" dirty="0" smtClean="0">
                <a:latin typeface="Times New Roman" pitchFamily="18" charset="0"/>
              </a:rPr>
              <a:t>This company was breached due to an insecure version of Oracle Java running on internal workstations.</a:t>
            </a: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Who is Facebook?</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792163"/>
          </a:xfrm>
        </p:spPr>
        <p:txBody>
          <a:bodyPr/>
          <a:lstStyle/>
          <a:p>
            <a:pPr eaLnBrk="1" hangingPunct="1"/>
            <a:r>
              <a:rPr lang="en-US" altLang="en-US" sz="3200" dirty="0"/>
              <a:t>Devices and Software – </a:t>
            </a:r>
            <a:r>
              <a:rPr lang="en-US" altLang="en-US" sz="3200" dirty="0" smtClean="0"/>
              <a:t>300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a:latin typeface="Times New Roman" pitchFamily="18" charset="0"/>
              </a:rPr>
              <a:t>This whitelisting vendor was breached due to the fact that they did not install controls on machines that were not in their inventory.</a:t>
            </a: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a:latin typeface="Times New Roman" pitchFamily="18" charset="0"/>
              </a:rPr>
              <a:t>Who is Bit9?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792163"/>
          </a:xfrm>
        </p:spPr>
        <p:txBody>
          <a:bodyPr/>
          <a:lstStyle/>
          <a:p>
            <a:pPr eaLnBrk="1" hangingPunct="1"/>
            <a:r>
              <a:rPr lang="en-US" altLang="en-US" sz="3200" dirty="0"/>
              <a:t>Devices and Software – </a:t>
            </a:r>
            <a:r>
              <a:rPr lang="en-US" altLang="en-US" sz="3200" dirty="0" smtClean="0"/>
              <a:t>400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smtClean="0">
                <a:latin typeface="Times New Roman" pitchFamily="18" charset="0"/>
              </a:rPr>
              <a:t>This is an attack tool that provides a graphical front end to many common attack tools, most importantly to </a:t>
            </a:r>
            <a:r>
              <a:rPr lang="en-US" sz="2400" dirty="0" err="1" smtClean="0">
                <a:latin typeface="Times New Roman" pitchFamily="18" charset="0"/>
              </a:rPr>
              <a:t>Metasploit</a:t>
            </a:r>
            <a:r>
              <a:rPr lang="en-US" sz="2400" dirty="0" smtClean="0">
                <a:latin typeface="Times New Roman" pitchFamily="18" charset="0"/>
              </a:rPr>
              <a:t>.</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is Armitage?</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792163"/>
          </a:xfrm>
        </p:spPr>
        <p:txBody>
          <a:bodyPr/>
          <a:lstStyle/>
          <a:p>
            <a:pPr eaLnBrk="1" hangingPunct="1"/>
            <a:r>
              <a:rPr lang="en-US" altLang="en-US" sz="3200" dirty="0"/>
              <a:t>Devices and Software – </a:t>
            </a:r>
            <a:r>
              <a:rPr lang="en-US" altLang="en-US" sz="3200" dirty="0" smtClean="0"/>
              <a:t>500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6002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smtClean="0">
                <a:latin typeface="Times New Roman" pitchFamily="18" charset="0"/>
              </a:rPr>
              <a:t>New devices and software should detected within this time frame.</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is 24 hours?</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792163"/>
          </a:xfrm>
        </p:spPr>
        <p:txBody>
          <a:bodyPr/>
          <a:lstStyle/>
          <a:p>
            <a:pPr eaLnBrk="1" hangingPunct="1"/>
            <a:r>
              <a:rPr lang="en-US" altLang="en-US" sz="3200" dirty="0" smtClean="0"/>
              <a:t>Secure Configurations – 100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28918" y="17526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a:latin typeface="Times New Roman" pitchFamily="18" charset="0"/>
              </a:rPr>
              <a:t>These should be established for your operating systems and software applications.</a:t>
            </a: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are standard secure configurations?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105835"/>
            <a:ext cx="7391400" cy="3139321"/>
          </a:xfrm>
          <a:prstGeom prst="rect">
            <a:avLst/>
          </a:prstGeom>
        </p:spPr>
        <p:txBody>
          <a:bodyPr wrap="square">
            <a:spAutoFit/>
          </a:bodyPr>
          <a:lstStyle/>
          <a:p>
            <a:r>
              <a:rPr lang="en-US" altLang="en-US" dirty="0" smtClean="0"/>
              <a:t>Jeopardy presentation slides provided by:</a:t>
            </a:r>
          </a:p>
          <a:p>
            <a:r>
              <a:rPr lang="en-US" altLang="en-US" dirty="0" smtClean="0"/>
              <a:t>Educational Technology Network. www.edtechnetwork.com 2009</a:t>
            </a:r>
          </a:p>
          <a:p>
            <a:endParaRPr lang="en-US" altLang="en-US" dirty="0" smtClean="0"/>
          </a:p>
          <a:p>
            <a:r>
              <a:rPr lang="en-US" altLang="en-US" dirty="0" smtClean="0"/>
              <a:t>Answers and Questions extracted from:</a:t>
            </a:r>
            <a:endParaRPr lang="en-US" altLang="en-US" dirty="0"/>
          </a:p>
          <a:p>
            <a:r>
              <a:rPr lang="en-US" altLang="en-US" dirty="0" smtClean="0"/>
              <a:t>SANS Implementing and Auditing the Critical Security Controls – In Depth</a:t>
            </a:r>
          </a:p>
          <a:p>
            <a:endParaRPr lang="en-US" altLang="en-US" dirty="0"/>
          </a:p>
          <a:p>
            <a:r>
              <a:rPr lang="en-US" altLang="en-US" dirty="0" smtClean="0"/>
              <a:t>Companies </a:t>
            </a:r>
            <a:r>
              <a:rPr lang="en-US" altLang="en-US" dirty="0" smtClean="0"/>
              <a:t>that appear within questions</a:t>
            </a:r>
            <a:r>
              <a:rPr lang="en-US" altLang="en-US" dirty="0" smtClean="0"/>
              <a:t> </a:t>
            </a:r>
            <a:r>
              <a:rPr lang="en-US" altLang="en-US" dirty="0" smtClean="0"/>
              <a:t>of this presentation are included as an example of why an organization should implement these controls.  It is generally not the case that these companies engaged in gross negligence or did not know the right thing to do.</a:t>
            </a:r>
          </a:p>
        </p:txBody>
      </p:sp>
      <p:sp>
        <p:nvSpPr>
          <p:cNvPr id="5" name="Rectangle 4"/>
          <p:cNvSpPr/>
          <p:nvPr/>
        </p:nvSpPr>
        <p:spPr>
          <a:xfrm>
            <a:off x="1981200" y="457200"/>
            <a:ext cx="4572000" cy="646331"/>
          </a:xfrm>
          <a:prstGeom prst="rect">
            <a:avLst/>
          </a:prstGeom>
        </p:spPr>
        <p:txBody>
          <a:bodyPr>
            <a:spAutoFit/>
          </a:bodyPr>
          <a:lstStyle/>
          <a:p>
            <a:pPr algn="ctr"/>
            <a:r>
              <a:rPr lang="en-US" sz="3600" dirty="0" smtClean="0"/>
              <a:t>Acknowledgements</a:t>
            </a:r>
            <a:endParaRPr lang="en-US" sz="3600" dirty="0"/>
          </a:p>
        </p:txBody>
      </p:sp>
    </p:spTree>
    <p:extLst>
      <p:ext uri="{BB962C8B-B14F-4D97-AF65-F5344CB8AC3E}">
        <p14:creationId xmlns:p14="http://schemas.microsoft.com/office/powerpoint/2010/main" val="1496169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792163"/>
          </a:xfrm>
        </p:spPr>
        <p:txBody>
          <a:bodyPr/>
          <a:lstStyle/>
          <a:p>
            <a:pPr eaLnBrk="1" hangingPunct="1"/>
            <a:r>
              <a:rPr lang="en-US" altLang="en-US" sz="3200" dirty="0"/>
              <a:t>Secure Configurations – </a:t>
            </a:r>
            <a:r>
              <a:rPr lang="en-US" altLang="en-US" sz="3200" dirty="0" smtClean="0"/>
              <a:t>200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11640" y="14478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a:latin typeface="Times New Roman" pitchFamily="18" charset="0"/>
              </a:rPr>
              <a:t>This is a possible location where master images could be stored.</a:t>
            </a: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a:latin typeface="Times New Roman" pitchFamily="18" charset="0"/>
              </a:rPr>
              <a:t>What is offline machines, air-gapped from the production 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792163"/>
          </a:xfrm>
        </p:spPr>
        <p:txBody>
          <a:bodyPr/>
          <a:lstStyle/>
          <a:p>
            <a:pPr eaLnBrk="1" hangingPunct="1"/>
            <a:r>
              <a:rPr lang="en-US" altLang="en-US" sz="3200" dirty="0"/>
              <a:t>Secure Configurations – 3</a:t>
            </a:r>
            <a:r>
              <a:rPr lang="en-US" altLang="en-US" sz="3200" dirty="0" smtClean="0"/>
              <a:t>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6002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smtClean="0">
              <a:latin typeface="Times New Roman" pitchFamily="18" charset="0"/>
            </a:endParaRPr>
          </a:p>
          <a:p>
            <a:pPr lvl="1">
              <a:defRPr/>
            </a:pPr>
            <a:r>
              <a:rPr lang="en-US" sz="2400" dirty="0" smtClean="0">
                <a:latin typeface="Times New Roman" pitchFamily="18" charset="0"/>
              </a:rPr>
              <a:t>These two organizations website credentials were stolen due to poor configuration of the hashing mechanism.</a:t>
            </a: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Who are LinkedIn &amp; eHarmony?</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792163"/>
          </a:xfrm>
        </p:spPr>
        <p:txBody>
          <a:bodyPr/>
          <a:lstStyle/>
          <a:p>
            <a:pPr eaLnBrk="1" hangingPunct="1"/>
            <a:r>
              <a:rPr lang="en-US" altLang="en-US" sz="3200" dirty="0"/>
              <a:t>Secure Configurations – </a:t>
            </a:r>
            <a:r>
              <a:rPr lang="en-US" altLang="en-US" sz="3200" dirty="0" smtClean="0"/>
              <a:t>400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4478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a:latin typeface="Times New Roman" pitchFamily="18" charset="0"/>
              </a:rPr>
              <a:t>This Windows command line utility can be automated or scripted to help with the implementation of this control.</a:t>
            </a: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a:latin typeface="Times New Roman" pitchFamily="18" charset="0"/>
              </a:rPr>
              <a:t>What is WMIC or Windows Management Instrumentation Command-line?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792163"/>
          </a:xfrm>
        </p:spPr>
        <p:txBody>
          <a:bodyPr/>
          <a:lstStyle/>
          <a:p>
            <a:pPr eaLnBrk="1" hangingPunct="1"/>
            <a:r>
              <a:rPr lang="en-US" altLang="en-US" sz="3200" dirty="0"/>
              <a:t>Secure Configurations – </a:t>
            </a:r>
            <a:r>
              <a:rPr lang="en-US" altLang="en-US" sz="3200" dirty="0" smtClean="0"/>
              <a:t>500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6" name="TextBox 5"/>
          <p:cNvSpPr txBox="1">
            <a:spLocks noChangeArrowheads="1"/>
          </p:cNvSpPr>
          <p:nvPr/>
        </p:nvSpPr>
        <p:spPr bwMode="auto">
          <a:xfrm>
            <a:off x="504305" y="12954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a:latin typeface="Times New Roman" pitchFamily="18" charset="0"/>
              </a:rPr>
              <a:t>A</a:t>
            </a:r>
            <a:r>
              <a:rPr lang="en-US" sz="2400" dirty="0" smtClean="0">
                <a:latin typeface="Times New Roman" pitchFamily="18" charset="0"/>
              </a:rPr>
              <a:t>n unauthorized configuration change should be blocked/quarantined within this amount of time when detected.</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a:latin typeface="Times New Roman" pitchFamily="18" charset="0"/>
              </a:rPr>
              <a:t>What </a:t>
            </a:r>
            <a:r>
              <a:rPr lang="en-US" sz="2400" dirty="0" smtClean="0">
                <a:latin typeface="Times New Roman" pitchFamily="18" charset="0"/>
              </a:rPr>
              <a:t>is an hour?</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0"/>
            <a:ext cx="8686800" cy="792163"/>
          </a:xfrm>
        </p:spPr>
        <p:txBody>
          <a:bodyPr/>
          <a:lstStyle/>
          <a:p>
            <a:pPr eaLnBrk="1" hangingPunct="1"/>
            <a:r>
              <a:rPr lang="en-US" altLang="en-US" sz="3200" dirty="0" smtClean="0"/>
              <a:t>Vulnerability Assessment – 100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smtClean="0">
                <a:latin typeface="Times New Roman" pitchFamily="18" charset="0"/>
              </a:rPr>
              <a:t>A vulnerability scanner should look for these two types of vulnerabilities.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are code-based and configuration-based?</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0"/>
            <a:ext cx="8686800" cy="792163"/>
          </a:xfrm>
        </p:spPr>
        <p:txBody>
          <a:bodyPr/>
          <a:lstStyle/>
          <a:p>
            <a:pPr eaLnBrk="1" hangingPunct="1"/>
            <a:r>
              <a:rPr lang="en-US" altLang="en-US" sz="3200" dirty="0"/>
              <a:t>Vulnerability Assessment – </a:t>
            </a:r>
            <a:r>
              <a:rPr lang="en-US" altLang="en-US" sz="3200" dirty="0" smtClean="0"/>
              <a:t>200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smtClean="0">
                <a:latin typeface="Times New Roman" pitchFamily="18" charset="0"/>
              </a:rPr>
              <a:t>This can be done to keep vulnerability scanners up-to-date with the latest vulnerabilities.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is subscribe to vulnerability intelligence services?</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0"/>
            <a:ext cx="8686800" cy="792163"/>
          </a:xfrm>
        </p:spPr>
        <p:txBody>
          <a:bodyPr/>
          <a:lstStyle/>
          <a:p>
            <a:pPr eaLnBrk="1" hangingPunct="1"/>
            <a:r>
              <a:rPr lang="en-US" altLang="en-US" sz="3200" dirty="0"/>
              <a:t>Vulnerability Assessment – </a:t>
            </a:r>
            <a:r>
              <a:rPr lang="en-US" altLang="en-US" sz="3200" dirty="0" smtClean="0"/>
              <a:t>300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smtClean="0">
                <a:latin typeface="Times New Roman" pitchFamily="18" charset="0"/>
              </a:rPr>
              <a:t>This organization was exploited by targeting a flaw in Internet Explorer 6 SP1.  The malware used in this attack was later named “Operation Aurora”.</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Who is Google?</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2400" y="0"/>
            <a:ext cx="8763000" cy="792163"/>
          </a:xfrm>
        </p:spPr>
        <p:txBody>
          <a:bodyPr/>
          <a:lstStyle/>
          <a:p>
            <a:pPr eaLnBrk="1" hangingPunct="1"/>
            <a:r>
              <a:rPr lang="en-US" altLang="en-US" sz="3200" dirty="0"/>
              <a:t>Vulnerability Assessment – </a:t>
            </a:r>
            <a:r>
              <a:rPr lang="en-US" altLang="en-US" sz="3200" dirty="0" smtClean="0"/>
              <a:t>400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smtClean="0">
                <a:latin typeface="Times New Roman" pitchFamily="18" charset="0"/>
              </a:rPr>
              <a:t>This protocol was developed to scan information systems in a standard way.</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is Security Content Automation Protocol (SCAP)?</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0"/>
            <a:ext cx="8686800" cy="792163"/>
          </a:xfrm>
        </p:spPr>
        <p:txBody>
          <a:bodyPr/>
          <a:lstStyle/>
          <a:p>
            <a:pPr eaLnBrk="1" hangingPunct="1"/>
            <a:r>
              <a:rPr lang="en-US" altLang="en-US" sz="3200" dirty="0"/>
              <a:t>Vulnerability Assessment – </a:t>
            </a:r>
            <a:r>
              <a:rPr lang="en-US" altLang="en-US" sz="3200" dirty="0" smtClean="0"/>
              <a:t>500 </a:t>
            </a:r>
            <a:r>
              <a:rPr lang="en-US" altLang="en-US" sz="3200" dirty="0"/>
              <a:t>Points</a:t>
            </a:r>
            <a:endParaRPr lang="en-US" altLang="en-US" sz="3200" dirty="0" smtClean="0"/>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p>
          <a:p>
            <a:pPr>
              <a:defRPr/>
            </a:pPr>
            <a:endParaRPr lang="en-US" sz="2400" dirty="0">
              <a:latin typeface="Times New Roman" pitchFamily="18" charset="0"/>
            </a:endParaRPr>
          </a:p>
          <a:p>
            <a:pPr lvl="1">
              <a:defRPr/>
            </a:pPr>
            <a:r>
              <a:rPr lang="en-US" sz="2400" dirty="0" smtClean="0">
                <a:latin typeface="Times New Roman" pitchFamily="18" charset="0"/>
              </a:rPr>
              <a:t>The two most common SCAP protocols for measuring weaknesses identified during vulnerability scanning.</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are Common Vulnerability Scoring Systems (CVSS) and Common Configuration Scoring System (CCSS)?</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2390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smtClean="0"/>
              <a:t>Vulnerability Assessment</a:t>
            </a:r>
            <a:endParaRPr lang="en-US" sz="1600" b="1" dirty="0"/>
          </a:p>
        </p:txBody>
      </p:sp>
      <p:sp>
        <p:nvSpPr>
          <p:cNvPr id="7" name="Rounded Rectangle 6"/>
          <p:cNvSpPr/>
          <p:nvPr/>
        </p:nvSpPr>
        <p:spPr>
          <a:xfrm>
            <a:off x="2286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smtClean="0"/>
              <a:t>In General</a:t>
            </a:r>
            <a:endParaRPr lang="en-US" sz="1600" b="1" dirty="0"/>
          </a:p>
        </p:txBody>
      </p:sp>
      <p:sp>
        <p:nvSpPr>
          <p:cNvPr id="8" name="Rounded Rectangle 7"/>
          <p:cNvSpPr/>
          <p:nvPr/>
        </p:nvSpPr>
        <p:spPr>
          <a:xfrm>
            <a:off x="19812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smtClean="0"/>
              <a:t>Guiding Principles</a:t>
            </a:r>
            <a:endParaRPr lang="en-US" sz="1600" b="1" dirty="0"/>
          </a:p>
        </p:txBody>
      </p:sp>
      <p:sp>
        <p:nvSpPr>
          <p:cNvPr id="9" name="Rounded Rectangle 8"/>
          <p:cNvSpPr/>
          <p:nvPr/>
        </p:nvSpPr>
        <p:spPr>
          <a:xfrm>
            <a:off x="37338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smtClean="0"/>
              <a:t>Devices and Software</a:t>
            </a:r>
            <a:endParaRPr lang="en-US" sz="1600" b="1" dirty="0"/>
          </a:p>
        </p:txBody>
      </p:sp>
      <p:sp>
        <p:nvSpPr>
          <p:cNvPr id="10" name="Rounded Rectangle 9"/>
          <p:cNvSpPr/>
          <p:nvPr/>
        </p:nvSpPr>
        <p:spPr>
          <a:xfrm>
            <a:off x="54864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smtClean="0"/>
              <a:t>Secure Configurations</a:t>
            </a:r>
            <a:endParaRPr lang="en-US" sz="1600" b="1" dirty="0"/>
          </a:p>
        </p:txBody>
      </p:sp>
      <p:sp>
        <p:nvSpPr>
          <p:cNvPr id="11" name="Rounded Rectangle 10">
            <a:hlinkClick r:id="rId3" action="ppaction://hlinksldjump"/>
          </p:cNvPr>
          <p:cNvSpPr/>
          <p:nvPr/>
        </p:nvSpPr>
        <p:spPr>
          <a:xfrm>
            <a:off x="2286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
        <p:nvSpPr>
          <p:cNvPr id="12" name="Rounded Rectangle 11">
            <a:hlinkClick r:id="rId4" action="ppaction://hlinksldjump"/>
          </p:cNvPr>
          <p:cNvSpPr/>
          <p:nvPr/>
        </p:nvSpPr>
        <p:spPr>
          <a:xfrm>
            <a:off x="2286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13" name="Rounded Rectangle 12">
            <a:hlinkClick r:id="rId5" action="ppaction://hlinksldjump"/>
          </p:cNvPr>
          <p:cNvSpPr/>
          <p:nvPr/>
        </p:nvSpPr>
        <p:spPr>
          <a:xfrm>
            <a:off x="2286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14" name="Rounded Rectangle 13">
            <a:hlinkClick r:id="rId6" action="ppaction://hlinksldjump"/>
          </p:cNvPr>
          <p:cNvSpPr/>
          <p:nvPr/>
        </p:nvSpPr>
        <p:spPr>
          <a:xfrm>
            <a:off x="2286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15" name="Rounded Rectangle 14">
            <a:hlinkClick r:id="rId7" action="ppaction://hlinksldjump"/>
          </p:cNvPr>
          <p:cNvSpPr/>
          <p:nvPr/>
        </p:nvSpPr>
        <p:spPr>
          <a:xfrm>
            <a:off x="2286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16" name="Rounded Rectangle 15">
            <a:hlinkClick r:id="rId8" action="ppaction://hlinksldjump"/>
          </p:cNvPr>
          <p:cNvSpPr/>
          <p:nvPr/>
        </p:nvSpPr>
        <p:spPr>
          <a:xfrm>
            <a:off x="19812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17" name="Rounded Rectangle 16">
            <a:hlinkClick r:id="rId9" action="ppaction://hlinksldjump"/>
          </p:cNvPr>
          <p:cNvSpPr/>
          <p:nvPr/>
        </p:nvSpPr>
        <p:spPr>
          <a:xfrm>
            <a:off x="19812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18" name="Rounded Rectangle 17">
            <a:hlinkClick r:id="rId10" action="ppaction://hlinksldjump"/>
          </p:cNvPr>
          <p:cNvSpPr/>
          <p:nvPr/>
        </p:nvSpPr>
        <p:spPr>
          <a:xfrm>
            <a:off x="19812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19" name="Rounded Rectangle 18">
            <a:hlinkClick r:id="rId11" action="ppaction://hlinksldjump"/>
          </p:cNvPr>
          <p:cNvSpPr/>
          <p:nvPr/>
        </p:nvSpPr>
        <p:spPr>
          <a:xfrm>
            <a:off x="19812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
        <p:nvSpPr>
          <p:cNvPr id="20" name="Rounded Rectangle 19">
            <a:hlinkClick r:id="rId12" action="ppaction://hlinksldjump"/>
          </p:cNvPr>
          <p:cNvSpPr/>
          <p:nvPr/>
        </p:nvSpPr>
        <p:spPr>
          <a:xfrm>
            <a:off x="19812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21" name="Rounded Rectangle 20">
            <a:hlinkClick r:id="rId13" action="ppaction://hlinksldjump"/>
          </p:cNvPr>
          <p:cNvSpPr/>
          <p:nvPr/>
        </p:nvSpPr>
        <p:spPr>
          <a:xfrm>
            <a:off x="37338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22" name="Rounded Rectangle 21">
            <a:hlinkClick r:id="rId14" action="ppaction://hlinksldjump"/>
          </p:cNvPr>
          <p:cNvSpPr/>
          <p:nvPr/>
        </p:nvSpPr>
        <p:spPr>
          <a:xfrm>
            <a:off x="37338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23" name="Rounded Rectangle 22">
            <a:hlinkClick r:id="rId15" action="ppaction://hlinksldjump"/>
          </p:cNvPr>
          <p:cNvSpPr/>
          <p:nvPr/>
        </p:nvSpPr>
        <p:spPr>
          <a:xfrm>
            <a:off x="37338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24" name="Rounded Rectangle 23">
            <a:hlinkClick r:id="rId16" action="ppaction://hlinksldjump"/>
          </p:cNvPr>
          <p:cNvSpPr/>
          <p:nvPr/>
        </p:nvSpPr>
        <p:spPr>
          <a:xfrm>
            <a:off x="37338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25" name="Rounded Rectangle 24">
            <a:hlinkClick r:id="rId17" action="ppaction://hlinksldjump"/>
          </p:cNvPr>
          <p:cNvSpPr/>
          <p:nvPr/>
        </p:nvSpPr>
        <p:spPr>
          <a:xfrm>
            <a:off x="37338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
        <p:nvSpPr>
          <p:cNvPr id="26" name="Rounded Rectangle 25">
            <a:hlinkClick r:id="rId18" action="ppaction://hlinksldjump"/>
          </p:cNvPr>
          <p:cNvSpPr/>
          <p:nvPr/>
        </p:nvSpPr>
        <p:spPr>
          <a:xfrm>
            <a:off x="54864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27" name="Rounded Rectangle 26">
            <a:hlinkClick r:id="rId19" action="ppaction://hlinksldjump"/>
          </p:cNvPr>
          <p:cNvSpPr/>
          <p:nvPr/>
        </p:nvSpPr>
        <p:spPr>
          <a:xfrm>
            <a:off x="54864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28" name="Rounded Rectangle 27">
            <a:hlinkClick r:id="rId20" action="ppaction://hlinksldjump"/>
          </p:cNvPr>
          <p:cNvSpPr/>
          <p:nvPr/>
        </p:nvSpPr>
        <p:spPr>
          <a:xfrm>
            <a:off x="54864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29" name="Rounded Rectangle 28">
            <a:hlinkClick r:id="rId21" action="ppaction://hlinksldjump"/>
          </p:cNvPr>
          <p:cNvSpPr/>
          <p:nvPr/>
        </p:nvSpPr>
        <p:spPr>
          <a:xfrm>
            <a:off x="54864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30" name="Rounded Rectangle 29">
            <a:hlinkClick r:id="rId22" action="ppaction://hlinksldjump"/>
          </p:cNvPr>
          <p:cNvSpPr/>
          <p:nvPr/>
        </p:nvSpPr>
        <p:spPr>
          <a:xfrm>
            <a:off x="54864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
        <p:nvSpPr>
          <p:cNvPr id="31" name="Rounded Rectangle 30">
            <a:hlinkClick r:id="rId23" action="ppaction://hlinksldjump"/>
          </p:cNvPr>
          <p:cNvSpPr/>
          <p:nvPr/>
        </p:nvSpPr>
        <p:spPr>
          <a:xfrm>
            <a:off x="72390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32" name="Rounded Rectangle 31">
            <a:hlinkClick r:id="rId24" action="ppaction://hlinksldjump"/>
          </p:cNvPr>
          <p:cNvSpPr/>
          <p:nvPr/>
        </p:nvSpPr>
        <p:spPr>
          <a:xfrm>
            <a:off x="72390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33" name="Rounded Rectangle 32">
            <a:hlinkClick r:id="rId25" action="ppaction://hlinksldjump"/>
          </p:cNvPr>
          <p:cNvSpPr/>
          <p:nvPr/>
        </p:nvSpPr>
        <p:spPr>
          <a:xfrm>
            <a:off x="72390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34" name="Rounded Rectangle 33">
            <a:hlinkClick r:id="rId26" action="ppaction://hlinksldjump"/>
          </p:cNvPr>
          <p:cNvSpPr/>
          <p:nvPr/>
        </p:nvSpPr>
        <p:spPr>
          <a:xfrm>
            <a:off x="72390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35" name="Rounded Rectangle 34">
            <a:hlinkClick r:id="rId27" action="ppaction://hlinksldjump"/>
          </p:cNvPr>
          <p:cNvSpPr/>
          <p:nvPr/>
        </p:nvSpPr>
        <p:spPr>
          <a:xfrm>
            <a:off x="72390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13"/>
                                        </p:tgtEl>
                                        <p:attrNameLst>
                                          <p:attrName>style.color</p:attrName>
                                        </p:attrNameLst>
                                      </p:cBhvr>
                                      <p:by>
                                        <p:hsl h="0" s="12549" l="25098"/>
                                      </p:by>
                                    </p:animClr>
                                    <p:animClr clrSpc="hsl" dir="cw">
                                      <p:cBhvr>
                                        <p:cTn id="7" dur="500" fill="hold"/>
                                        <p:tgtEl>
                                          <p:spTgt spid="13"/>
                                        </p:tgtEl>
                                        <p:attrNameLst>
                                          <p:attrName>fillcolor</p:attrName>
                                        </p:attrNameLst>
                                      </p:cBhvr>
                                      <p:by>
                                        <p:hsl h="0" s="12549" l="25098"/>
                                      </p:by>
                                    </p:animClr>
                                    <p:animClr clrSpc="hsl" dir="cw">
                                      <p:cBhvr>
                                        <p:cTn id="8" dur="500" fill="hold"/>
                                        <p:tgtEl>
                                          <p:spTgt spid="13"/>
                                        </p:tgtEl>
                                        <p:attrNameLst>
                                          <p:attrName>stroke.color</p:attrName>
                                        </p:attrNameLst>
                                      </p:cBhvr>
                                      <p:by>
                                        <p:hsl h="0" s="12549" l="25098"/>
                                      </p:by>
                                    </p:animClr>
                                    <p:set>
                                      <p:cBhvr>
                                        <p:cTn id="9" dur="500" fill="hold"/>
                                        <p:tgtEl>
                                          <p:spTgt spid="13"/>
                                        </p:tgtEl>
                                        <p:attrNameLst>
                                          <p:attrName>fill.type</p:attrName>
                                        </p:attrNameLst>
                                      </p:cBhvr>
                                      <p:to>
                                        <p:strVal val="solid"/>
                                      </p:to>
                                    </p:set>
                                  </p:childTnLst>
                                </p:cTn>
                              </p:par>
                            </p:childTnLst>
                          </p:cTn>
                        </p:par>
                      </p:childTnLst>
                    </p:cTn>
                  </p:par>
                </p:childTnLst>
              </p:cTn>
              <p:nextCondLst>
                <p:cond evt="onClick" delay="0">
                  <p:tgtEl>
                    <p:spTgt spid="13"/>
                  </p:tgtEl>
                </p:cond>
              </p:nextCondLst>
            </p:seq>
            <p:seq concurrent="1" nextAc="seek">
              <p:cTn id="10" restart="whenNotActive" fill="hold" evtFilter="cancelBubble" nodeType="interactiveSeq">
                <p:stCondLst>
                  <p:cond evt="onClick" delay="0">
                    <p:tgtEl>
                      <p:spTgt spid="12"/>
                    </p:tgtEl>
                  </p:cond>
                </p:stCondLst>
                <p:endSync evt="end" delay="0">
                  <p:rtn val="all"/>
                </p:endSync>
                <p:childTnLst>
                  <p:par>
                    <p:cTn id="11" fill="hold">
                      <p:stCondLst>
                        <p:cond delay="0"/>
                      </p:stCondLst>
                      <p:childTnLst>
                        <p:par>
                          <p:cTn id="12" fill="hold">
                            <p:stCondLst>
                              <p:cond delay="0"/>
                            </p:stCondLst>
                            <p:childTnLst>
                              <p:par>
                                <p:cTn id="13" presetID="30" presetClass="emph" presetSubtype="0" fill="hold" grpId="0" nodeType="clickEffect">
                                  <p:stCondLst>
                                    <p:cond delay="0"/>
                                  </p:stCondLst>
                                  <p:childTnLst>
                                    <p:animClr clrSpc="hsl" dir="cw">
                                      <p:cBhvr override="childStyle">
                                        <p:cTn id="14" dur="500" fill="hold"/>
                                        <p:tgtEl>
                                          <p:spTgt spid="12"/>
                                        </p:tgtEl>
                                        <p:attrNameLst>
                                          <p:attrName>style.color</p:attrName>
                                        </p:attrNameLst>
                                      </p:cBhvr>
                                      <p:by>
                                        <p:hsl h="0" s="12549" l="25098"/>
                                      </p:by>
                                    </p:animClr>
                                    <p:animClr clrSpc="hsl" dir="cw">
                                      <p:cBhvr>
                                        <p:cTn id="15" dur="500" fill="hold"/>
                                        <p:tgtEl>
                                          <p:spTgt spid="12"/>
                                        </p:tgtEl>
                                        <p:attrNameLst>
                                          <p:attrName>fillcolor</p:attrName>
                                        </p:attrNameLst>
                                      </p:cBhvr>
                                      <p:by>
                                        <p:hsl h="0" s="12549" l="25098"/>
                                      </p:by>
                                    </p:animClr>
                                    <p:animClr clrSpc="hsl" dir="cw">
                                      <p:cBhvr>
                                        <p:cTn id="16" dur="500" fill="hold"/>
                                        <p:tgtEl>
                                          <p:spTgt spid="12"/>
                                        </p:tgtEl>
                                        <p:attrNameLst>
                                          <p:attrName>stroke.color</p:attrName>
                                        </p:attrNameLst>
                                      </p:cBhvr>
                                      <p:by>
                                        <p:hsl h="0" s="12549" l="25098"/>
                                      </p:by>
                                    </p:animClr>
                                    <p:set>
                                      <p:cBhvr>
                                        <p:cTn id="17" dur="500" fill="hold"/>
                                        <p:tgtEl>
                                          <p:spTgt spid="12"/>
                                        </p:tgtEl>
                                        <p:attrNameLst>
                                          <p:attrName>fill.type</p:attrName>
                                        </p:attrNameLst>
                                      </p:cBhvr>
                                      <p:to>
                                        <p:strVal val="solid"/>
                                      </p:to>
                                    </p:set>
                                  </p:childTnLst>
                                </p:cTn>
                              </p:par>
                            </p:childTnLst>
                          </p:cTn>
                        </p:par>
                      </p:childTnLst>
                    </p:cTn>
                  </p:par>
                </p:childTnLst>
              </p:cTn>
              <p:nextCondLst>
                <p:cond evt="onClick" delay="0">
                  <p:tgtEl>
                    <p:spTgt spid="12"/>
                  </p:tgtEl>
                </p:cond>
              </p:nextCondLst>
            </p:seq>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30" presetClass="emph" presetSubtype="0" fill="hold" grpId="0" nodeType="clickEffect">
                                  <p:stCondLst>
                                    <p:cond delay="0"/>
                                  </p:stCondLst>
                                  <p:childTnLst>
                                    <p:animClr clrSpc="hsl" dir="cw">
                                      <p:cBhvr override="childStyle">
                                        <p:cTn id="22" dur="500" fill="hold"/>
                                        <p:tgtEl>
                                          <p:spTgt spid="15"/>
                                        </p:tgtEl>
                                        <p:attrNameLst>
                                          <p:attrName>style.color</p:attrName>
                                        </p:attrNameLst>
                                      </p:cBhvr>
                                      <p:by>
                                        <p:hsl h="0" s="12549" l="25098"/>
                                      </p:by>
                                    </p:animClr>
                                    <p:animClr clrSpc="hsl" dir="cw">
                                      <p:cBhvr>
                                        <p:cTn id="23" dur="500" fill="hold"/>
                                        <p:tgtEl>
                                          <p:spTgt spid="15"/>
                                        </p:tgtEl>
                                        <p:attrNameLst>
                                          <p:attrName>fillcolor</p:attrName>
                                        </p:attrNameLst>
                                      </p:cBhvr>
                                      <p:by>
                                        <p:hsl h="0" s="12549" l="25098"/>
                                      </p:by>
                                    </p:animClr>
                                    <p:animClr clrSpc="hsl" dir="cw">
                                      <p:cBhvr>
                                        <p:cTn id="24" dur="500" fill="hold"/>
                                        <p:tgtEl>
                                          <p:spTgt spid="15"/>
                                        </p:tgtEl>
                                        <p:attrNameLst>
                                          <p:attrName>stroke.color</p:attrName>
                                        </p:attrNameLst>
                                      </p:cBhvr>
                                      <p:by>
                                        <p:hsl h="0" s="12549" l="25098"/>
                                      </p:by>
                                    </p:animClr>
                                    <p:set>
                                      <p:cBhvr>
                                        <p:cTn id="25" dur="500" fill="hold"/>
                                        <p:tgtEl>
                                          <p:spTgt spid="15"/>
                                        </p:tgtEl>
                                        <p:attrNameLst>
                                          <p:attrName>fill.type</p:attrName>
                                        </p:attrNameLst>
                                      </p:cBhvr>
                                      <p:to>
                                        <p:strVal val="solid"/>
                                      </p:to>
                                    </p:set>
                                  </p:child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30" presetClass="emph" presetSubtype="0" fill="hold" grpId="0" nodeType="clickEffect">
                                  <p:stCondLst>
                                    <p:cond delay="0"/>
                                  </p:stCondLst>
                                  <p:childTnLst>
                                    <p:animClr clrSpc="hsl" dir="cw">
                                      <p:cBhvr override="childStyle">
                                        <p:cTn id="30" dur="500" fill="hold"/>
                                        <p:tgtEl>
                                          <p:spTgt spid="11"/>
                                        </p:tgtEl>
                                        <p:attrNameLst>
                                          <p:attrName>style.color</p:attrName>
                                        </p:attrNameLst>
                                      </p:cBhvr>
                                      <p:by>
                                        <p:hsl h="0" s="12549" l="25098"/>
                                      </p:by>
                                    </p:animClr>
                                    <p:animClr clrSpc="hsl" dir="cw">
                                      <p:cBhvr>
                                        <p:cTn id="31" dur="500" fill="hold"/>
                                        <p:tgtEl>
                                          <p:spTgt spid="11"/>
                                        </p:tgtEl>
                                        <p:attrNameLst>
                                          <p:attrName>fillcolor</p:attrName>
                                        </p:attrNameLst>
                                      </p:cBhvr>
                                      <p:by>
                                        <p:hsl h="0" s="12549" l="25098"/>
                                      </p:by>
                                    </p:animClr>
                                    <p:animClr clrSpc="hsl" dir="cw">
                                      <p:cBhvr>
                                        <p:cTn id="32" dur="500" fill="hold"/>
                                        <p:tgtEl>
                                          <p:spTgt spid="11"/>
                                        </p:tgtEl>
                                        <p:attrNameLst>
                                          <p:attrName>stroke.color</p:attrName>
                                        </p:attrNameLst>
                                      </p:cBhvr>
                                      <p:by>
                                        <p:hsl h="0" s="12549" l="25098"/>
                                      </p:by>
                                    </p:animClr>
                                    <p:set>
                                      <p:cBhvr>
                                        <p:cTn id="33" dur="500" fill="hold"/>
                                        <p:tgtEl>
                                          <p:spTgt spid="11"/>
                                        </p:tgtEl>
                                        <p:attrNameLst>
                                          <p:attrName>fill.type</p:attrName>
                                        </p:attrNameLst>
                                      </p:cBhvr>
                                      <p:to>
                                        <p:strVal val="solid"/>
                                      </p:to>
                                    </p:set>
                                  </p:childTnLst>
                                </p:cTn>
                              </p:par>
                            </p:childTnLst>
                          </p:cTn>
                        </p:par>
                      </p:childTnLst>
                    </p:cTn>
                  </p:par>
                </p:childTnLst>
              </p:cTn>
              <p:nextCondLst>
                <p:cond evt="onClick" delay="0">
                  <p:tgtEl>
                    <p:spTgt spid="11"/>
                  </p:tgtEl>
                </p:cond>
              </p:nextCondLst>
            </p:seq>
            <p:seq concurrent="1" nextAc="seek">
              <p:cTn id="34" restart="whenNotActive" fill="hold" evtFilter="cancelBubble" nodeType="interactiveSeq">
                <p:stCondLst>
                  <p:cond evt="onClick" delay="0">
                    <p:tgtEl>
                      <p:spTgt spid="19"/>
                    </p:tgtEl>
                  </p:cond>
                </p:stCondLst>
                <p:endSync evt="end" delay="0">
                  <p:rtn val="all"/>
                </p:endSync>
                <p:childTnLst>
                  <p:par>
                    <p:cTn id="35" fill="hold">
                      <p:stCondLst>
                        <p:cond delay="0"/>
                      </p:stCondLst>
                      <p:childTnLst>
                        <p:par>
                          <p:cTn id="36" fill="hold">
                            <p:stCondLst>
                              <p:cond delay="0"/>
                            </p:stCondLst>
                            <p:childTnLst>
                              <p:par>
                                <p:cTn id="37" presetID="30" presetClass="emph" presetSubtype="0" fill="hold" grpId="0" nodeType="clickEffect">
                                  <p:stCondLst>
                                    <p:cond delay="0"/>
                                  </p:stCondLst>
                                  <p:childTnLst>
                                    <p:animClr clrSpc="hsl" dir="cw">
                                      <p:cBhvr override="childStyle">
                                        <p:cTn id="38" dur="500" fill="hold"/>
                                        <p:tgtEl>
                                          <p:spTgt spid="19"/>
                                        </p:tgtEl>
                                        <p:attrNameLst>
                                          <p:attrName>style.color</p:attrName>
                                        </p:attrNameLst>
                                      </p:cBhvr>
                                      <p:by>
                                        <p:hsl h="0" s="12549" l="25098"/>
                                      </p:by>
                                    </p:animClr>
                                    <p:animClr clrSpc="hsl" dir="cw">
                                      <p:cBhvr>
                                        <p:cTn id="39" dur="500" fill="hold"/>
                                        <p:tgtEl>
                                          <p:spTgt spid="19"/>
                                        </p:tgtEl>
                                        <p:attrNameLst>
                                          <p:attrName>fillcolor</p:attrName>
                                        </p:attrNameLst>
                                      </p:cBhvr>
                                      <p:by>
                                        <p:hsl h="0" s="12549" l="25098"/>
                                      </p:by>
                                    </p:animClr>
                                    <p:animClr clrSpc="hsl" dir="cw">
                                      <p:cBhvr>
                                        <p:cTn id="40" dur="500" fill="hold"/>
                                        <p:tgtEl>
                                          <p:spTgt spid="19"/>
                                        </p:tgtEl>
                                        <p:attrNameLst>
                                          <p:attrName>stroke.color</p:attrName>
                                        </p:attrNameLst>
                                      </p:cBhvr>
                                      <p:by>
                                        <p:hsl h="0" s="12549" l="25098"/>
                                      </p:by>
                                    </p:animClr>
                                    <p:set>
                                      <p:cBhvr>
                                        <p:cTn id="41" dur="500" fill="hold"/>
                                        <p:tgtEl>
                                          <p:spTgt spid="19"/>
                                        </p:tgtEl>
                                        <p:attrNameLst>
                                          <p:attrName>fill.type</p:attrName>
                                        </p:attrNameLst>
                                      </p:cBhvr>
                                      <p:to>
                                        <p:strVal val="solid"/>
                                      </p:to>
                                    </p:set>
                                  </p:childTnLst>
                                </p:cTn>
                              </p:par>
                            </p:childTnLst>
                          </p:cTn>
                        </p:par>
                      </p:childTnLst>
                    </p:cTn>
                  </p:par>
                </p:childTnLst>
              </p:cTn>
              <p:nextCondLst>
                <p:cond evt="onClick" delay="0">
                  <p:tgtEl>
                    <p:spTgt spid="19"/>
                  </p:tgtEl>
                </p:cond>
              </p:nextCondLst>
            </p:seq>
            <p:seq concurrent="1" nextAc="seek">
              <p:cTn id="42" restart="whenNotActive" fill="hold" evtFilter="cancelBubble" nodeType="interactiveSeq">
                <p:stCondLst>
                  <p:cond evt="onClick" delay="0">
                    <p:tgtEl>
                      <p:spTgt spid="18"/>
                    </p:tgtEl>
                  </p:cond>
                </p:stCondLst>
                <p:endSync evt="end" delay="0">
                  <p:rtn val="all"/>
                </p:endSync>
                <p:childTnLst>
                  <p:par>
                    <p:cTn id="43" fill="hold">
                      <p:stCondLst>
                        <p:cond delay="0"/>
                      </p:stCondLst>
                      <p:childTnLst>
                        <p:par>
                          <p:cTn id="44" fill="hold">
                            <p:stCondLst>
                              <p:cond delay="0"/>
                            </p:stCondLst>
                            <p:childTnLst>
                              <p:par>
                                <p:cTn id="45" presetID="30" presetClass="emph" presetSubtype="0" fill="hold" grpId="0" nodeType="clickEffect">
                                  <p:stCondLst>
                                    <p:cond delay="0"/>
                                  </p:stCondLst>
                                  <p:childTnLst>
                                    <p:animClr clrSpc="hsl" dir="cw">
                                      <p:cBhvr override="childStyle">
                                        <p:cTn id="46" dur="500" fill="hold"/>
                                        <p:tgtEl>
                                          <p:spTgt spid="18"/>
                                        </p:tgtEl>
                                        <p:attrNameLst>
                                          <p:attrName>style.color</p:attrName>
                                        </p:attrNameLst>
                                      </p:cBhvr>
                                      <p:by>
                                        <p:hsl h="0" s="12549" l="25098"/>
                                      </p:by>
                                    </p:animClr>
                                    <p:animClr clrSpc="hsl" dir="cw">
                                      <p:cBhvr>
                                        <p:cTn id="47" dur="500" fill="hold"/>
                                        <p:tgtEl>
                                          <p:spTgt spid="18"/>
                                        </p:tgtEl>
                                        <p:attrNameLst>
                                          <p:attrName>fillcolor</p:attrName>
                                        </p:attrNameLst>
                                      </p:cBhvr>
                                      <p:by>
                                        <p:hsl h="0" s="12549" l="25098"/>
                                      </p:by>
                                    </p:animClr>
                                    <p:animClr clrSpc="hsl" dir="cw">
                                      <p:cBhvr>
                                        <p:cTn id="48" dur="500" fill="hold"/>
                                        <p:tgtEl>
                                          <p:spTgt spid="18"/>
                                        </p:tgtEl>
                                        <p:attrNameLst>
                                          <p:attrName>stroke.color</p:attrName>
                                        </p:attrNameLst>
                                      </p:cBhvr>
                                      <p:by>
                                        <p:hsl h="0" s="12549" l="25098"/>
                                      </p:by>
                                    </p:animClr>
                                    <p:set>
                                      <p:cBhvr>
                                        <p:cTn id="49" dur="500" fill="hold"/>
                                        <p:tgtEl>
                                          <p:spTgt spid="18"/>
                                        </p:tgtEl>
                                        <p:attrNameLst>
                                          <p:attrName>fill.type</p:attrName>
                                        </p:attrNameLst>
                                      </p:cBhvr>
                                      <p:to>
                                        <p:strVal val="solid"/>
                                      </p:to>
                                    </p:set>
                                  </p:childTnLst>
                                </p:cTn>
                              </p:par>
                            </p:childTnLst>
                          </p:cTn>
                        </p:par>
                      </p:childTnLst>
                    </p:cTn>
                  </p:par>
                </p:childTnLst>
              </p:cTn>
              <p:nextCondLst>
                <p:cond evt="onClick" delay="0">
                  <p:tgtEl>
                    <p:spTgt spid="18"/>
                  </p:tgtEl>
                </p:cond>
              </p:nextCondLst>
            </p:seq>
            <p:seq concurrent="1" nextAc="seek">
              <p:cTn id="50" restart="whenNotActive" fill="hold" evtFilter="cancelBubble" nodeType="interactiveSeq">
                <p:stCondLst>
                  <p:cond evt="onClick" delay="0">
                    <p:tgtEl>
                      <p:spTgt spid="17"/>
                    </p:tgtEl>
                  </p:cond>
                </p:stCondLst>
                <p:endSync evt="end" delay="0">
                  <p:rtn val="all"/>
                </p:endSync>
                <p:childTnLst>
                  <p:par>
                    <p:cTn id="51" fill="hold">
                      <p:stCondLst>
                        <p:cond delay="0"/>
                      </p:stCondLst>
                      <p:childTnLst>
                        <p:par>
                          <p:cTn id="52" fill="hold">
                            <p:stCondLst>
                              <p:cond delay="0"/>
                            </p:stCondLst>
                            <p:childTnLst>
                              <p:par>
                                <p:cTn id="53" presetID="30" presetClass="emph" presetSubtype="0" fill="hold" grpId="0" nodeType="clickEffect">
                                  <p:stCondLst>
                                    <p:cond delay="0"/>
                                  </p:stCondLst>
                                  <p:childTnLst>
                                    <p:animClr clrSpc="hsl" dir="cw">
                                      <p:cBhvr override="childStyle">
                                        <p:cTn id="54" dur="500" fill="hold"/>
                                        <p:tgtEl>
                                          <p:spTgt spid="17"/>
                                        </p:tgtEl>
                                        <p:attrNameLst>
                                          <p:attrName>style.color</p:attrName>
                                        </p:attrNameLst>
                                      </p:cBhvr>
                                      <p:by>
                                        <p:hsl h="0" s="12549" l="25098"/>
                                      </p:by>
                                    </p:animClr>
                                    <p:animClr clrSpc="hsl" dir="cw">
                                      <p:cBhvr>
                                        <p:cTn id="55" dur="500" fill="hold"/>
                                        <p:tgtEl>
                                          <p:spTgt spid="17"/>
                                        </p:tgtEl>
                                        <p:attrNameLst>
                                          <p:attrName>fillcolor</p:attrName>
                                        </p:attrNameLst>
                                      </p:cBhvr>
                                      <p:by>
                                        <p:hsl h="0" s="12549" l="25098"/>
                                      </p:by>
                                    </p:animClr>
                                    <p:animClr clrSpc="hsl" dir="cw">
                                      <p:cBhvr>
                                        <p:cTn id="56" dur="500" fill="hold"/>
                                        <p:tgtEl>
                                          <p:spTgt spid="17"/>
                                        </p:tgtEl>
                                        <p:attrNameLst>
                                          <p:attrName>stroke.color</p:attrName>
                                        </p:attrNameLst>
                                      </p:cBhvr>
                                      <p:by>
                                        <p:hsl h="0" s="12549" l="25098"/>
                                      </p:by>
                                    </p:animClr>
                                    <p:set>
                                      <p:cBhvr>
                                        <p:cTn id="57" dur="500" fill="hold"/>
                                        <p:tgtEl>
                                          <p:spTgt spid="17"/>
                                        </p:tgtEl>
                                        <p:attrNameLst>
                                          <p:attrName>fill.type</p:attrName>
                                        </p:attrNameLst>
                                      </p:cBhvr>
                                      <p:to>
                                        <p:strVal val="solid"/>
                                      </p:to>
                                    </p:set>
                                  </p:childTnLst>
                                </p:cTn>
                              </p:par>
                            </p:childTnLst>
                          </p:cTn>
                        </p:par>
                      </p:childTnLst>
                    </p:cTn>
                  </p:par>
                </p:childTnLst>
              </p:cTn>
              <p:nextCondLst>
                <p:cond evt="onClick" delay="0">
                  <p:tgtEl>
                    <p:spTgt spid="17"/>
                  </p:tgtEl>
                </p:cond>
              </p:nextCondLst>
            </p:seq>
            <p:seq concurrent="1" nextAc="seek">
              <p:cTn id="58" restart="whenNotActive" fill="hold" evtFilter="cancelBubble" nodeType="interactiveSeq">
                <p:stCondLst>
                  <p:cond evt="onClick" delay="0">
                    <p:tgtEl>
                      <p:spTgt spid="16"/>
                    </p:tgtEl>
                  </p:cond>
                </p:stCondLst>
                <p:endSync evt="end" delay="0">
                  <p:rtn val="all"/>
                </p:endSync>
                <p:childTnLst>
                  <p:par>
                    <p:cTn id="59" fill="hold">
                      <p:stCondLst>
                        <p:cond delay="0"/>
                      </p:stCondLst>
                      <p:childTnLst>
                        <p:par>
                          <p:cTn id="60" fill="hold">
                            <p:stCondLst>
                              <p:cond delay="0"/>
                            </p:stCondLst>
                            <p:childTnLst>
                              <p:par>
                                <p:cTn id="61" presetID="30" presetClass="emph" presetSubtype="0" fill="hold" grpId="0" nodeType="clickEffect">
                                  <p:stCondLst>
                                    <p:cond delay="0"/>
                                  </p:stCondLst>
                                  <p:childTnLst>
                                    <p:animClr clrSpc="hsl" dir="cw">
                                      <p:cBhvr override="childStyle">
                                        <p:cTn id="62" dur="500" fill="hold"/>
                                        <p:tgtEl>
                                          <p:spTgt spid="16"/>
                                        </p:tgtEl>
                                        <p:attrNameLst>
                                          <p:attrName>style.color</p:attrName>
                                        </p:attrNameLst>
                                      </p:cBhvr>
                                      <p:by>
                                        <p:hsl h="0" s="12549" l="25098"/>
                                      </p:by>
                                    </p:animClr>
                                    <p:animClr clrSpc="hsl" dir="cw">
                                      <p:cBhvr>
                                        <p:cTn id="63" dur="500" fill="hold"/>
                                        <p:tgtEl>
                                          <p:spTgt spid="16"/>
                                        </p:tgtEl>
                                        <p:attrNameLst>
                                          <p:attrName>fillcolor</p:attrName>
                                        </p:attrNameLst>
                                      </p:cBhvr>
                                      <p:by>
                                        <p:hsl h="0" s="12549" l="25098"/>
                                      </p:by>
                                    </p:animClr>
                                    <p:animClr clrSpc="hsl" dir="cw">
                                      <p:cBhvr>
                                        <p:cTn id="64" dur="500" fill="hold"/>
                                        <p:tgtEl>
                                          <p:spTgt spid="16"/>
                                        </p:tgtEl>
                                        <p:attrNameLst>
                                          <p:attrName>stroke.color</p:attrName>
                                        </p:attrNameLst>
                                      </p:cBhvr>
                                      <p:by>
                                        <p:hsl h="0" s="12549" l="25098"/>
                                      </p:by>
                                    </p:animClr>
                                    <p:set>
                                      <p:cBhvr>
                                        <p:cTn id="65" dur="500" fill="hold"/>
                                        <p:tgtEl>
                                          <p:spTgt spid="16"/>
                                        </p:tgtEl>
                                        <p:attrNameLst>
                                          <p:attrName>fill.type</p:attrName>
                                        </p:attrNameLst>
                                      </p:cBhvr>
                                      <p:to>
                                        <p:strVal val="solid"/>
                                      </p:to>
                                    </p:set>
                                  </p:childTnLst>
                                </p:cTn>
                              </p:par>
                            </p:childTnLst>
                          </p:cTn>
                        </p:par>
                      </p:childTnLst>
                    </p:cTn>
                  </p:par>
                </p:childTnLst>
              </p:cTn>
              <p:nextCondLst>
                <p:cond evt="onClick" delay="0">
                  <p:tgtEl>
                    <p:spTgt spid="16"/>
                  </p:tgtEl>
                </p:cond>
              </p:nextCondLst>
            </p:seq>
            <p:seq concurrent="1" nextAc="seek">
              <p:cTn id="66" restart="whenNotActive" fill="hold" evtFilter="cancelBubble" nodeType="interactiveSeq">
                <p:stCondLst>
                  <p:cond evt="onClick" delay="0">
                    <p:tgtEl>
                      <p:spTgt spid="20"/>
                    </p:tgtEl>
                  </p:cond>
                </p:stCondLst>
                <p:endSync evt="end" delay="0">
                  <p:rtn val="all"/>
                </p:endSync>
                <p:childTnLst>
                  <p:par>
                    <p:cTn id="67" fill="hold">
                      <p:stCondLst>
                        <p:cond delay="0"/>
                      </p:stCondLst>
                      <p:childTnLst>
                        <p:par>
                          <p:cTn id="68" fill="hold">
                            <p:stCondLst>
                              <p:cond delay="0"/>
                            </p:stCondLst>
                            <p:childTnLst>
                              <p:par>
                                <p:cTn id="69" presetID="30" presetClass="emph" presetSubtype="0" fill="hold" grpId="0" nodeType="clickEffect">
                                  <p:stCondLst>
                                    <p:cond delay="0"/>
                                  </p:stCondLst>
                                  <p:childTnLst>
                                    <p:animClr clrSpc="hsl" dir="cw">
                                      <p:cBhvr override="childStyle">
                                        <p:cTn id="70" dur="500" fill="hold"/>
                                        <p:tgtEl>
                                          <p:spTgt spid="20"/>
                                        </p:tgtEl>
                                        <p:attrNameLst>
                                          <p:attrName>style.color</p:attrName>
                                        </p:attrNameLst>
                                      </p:cBhvr>
                                      <p:by>
                                        <p:hsl h="0" s="12549" l="25098"/>
                                      </p:by>
                                    </p:animClr>
                                    <p:animClr clrSpc="hsl" dir="cw">
                                      <p:cBhvr>
                                        <p:cTn id="71" dur="500" fill="hold"/>
                                        <p:tgtEl>
                                          <p:spTgt spid="20"/>
                                        </p:tgtEl>
                                        <p:attrNameLst>
                                          <p:attrName>fillcolor</p:attrName>
                                        </p:attrNameLst>
                                      </p:cBhvr>
                                      <p:by>
                                        <p:hsl h="0" s="12549" l="25098"/>
                                      </p:by>
                                    </p:animClr>
                                    <p:animClr clrSpc="hsl" dir="cw">
                                      <p:cBhvr>
                                        <p:cTn id="72" dur="500" fill="hold"/>
                                        <p:tgtEl>
                                          <p:spTgt spid="20"/>
                                        </p:tgtEl>
                                        <p:attrNameLst>
                                          <p:attrName>stroke.color</p:attrName>
                                        </p:attrNameLst>
                                      </p:cBhvr>
                                      <p:by>
                                        <p:hsl h="0" s="12549" l="25098"/>
                                      </p:by>
                                    </p:animClr>
                                    <p:set>
                                      <p:cBhvr>
                                        <p:cTn id="73" dur="500" fill="hold"/>
                                        <p:tgtEl>
                                          <p:spTgt spid="20"/>
                                        </p:tgtEl>
                                        <p:attrNameLst>
                                          <p:attrName>fill.type</p:attrName>
                                        </p:attrNameLst>
                                      </p:cBhvr>
                                      <p:to>
                                        <p:strVal val="solid"/>
                                      </p:to>
                                    </p:set>
                                  </p:childTnLst>
                                </p:cTn>
                              </p:par>
                            </p:childTnLst>
                          </p:cTn>
                        </p:par>
                      </p:childTnLst>
                    </p:cTn>
                  </p:par>
                </p:childTnLst>
              </p:cTn>
              <p:nextCondLst>
                <p:cond evt="onClick" delay="0">
                  <p:tgtEl>
                    <p:spTgt spid="20"/>
                  </p:tgtEl>
                </p:cond>
              </p:nextCondLst>
            </p:seq>
            <p:seq concurrent="1" nextAc="seek">
              <p:cTn id="74" restart="whenNotActive" fill="hold" evtFilter="cancelBubble" nodeType="interactiveSeq">
                <p:stCondLst>
                  <p:cond evt="onClick" delay="0">
                    <p:tgtEl>
                      <p:spTgt spid="25"/>
                    </p:tgtEl>
                  </p:cond>
                </p:stCondLst>
                <p:endSync evt="end" delay="0">
                  <p:rtn val="all"/>
                </p:endSync>
                <p:childTnLst>
                  <p:par>
                    <p:cTn id="75" fill="hold">
                      <p:stCondLst>
                        <p:cond delay="0"/>
                      </p:stCondLst>
                      <p:childTnLst>
                        <p:par>
                          <p:cTn id="76" fill="hold">
                            <p:stCondLst>
                              <p:cond delay="0"/>
                            </p:stCondLst>
                            <p:childTnLst>
                              <p:par>
                                <p:cTn id="77" presetID="30" presetClass="emph" presetSubtype="0" fill="hold" grpId="0" nodeType="clickEffect">
                                  <p:stCondLst>
                                    <p:cond delay="0"/>
                                  </p:stCondLst>
                                  <p:childTnLst>
                                    <p:animClr clrSpc="hsl" dir="cw">
                                      <p:cBhvr override="childStyle">
                                        <p:cTn id="78" dur="500" fill="hold"/>
                                        <p:tgtEl>
                                          <p:spTgt spid="25"/>
                                        </p:tgtEl>
                                        <p:attrNameLst>
                                          <p:attrName>style.color</p:attrName>
                                        </p:attrNameLst>
                                      </p:cBhvr>
                                      <p:by>
                                        <p:hsl h="0" s="12549" l="25098"/>
                                      </p:by>
                                    </p:animClr>
                                    <p:animClr clrSpc="hsl" dir="cw">
                                      <p:cBhvr>
                                        <p:cTn id="79" dur="500" fill="hold"/>
                                        <p:tgtEl>
                                          <p:spTgt spid="25"/>
                                        </p:tgtEl>
                                        <p:attrNameLst>
                                          <p:attrName>fillcolor</p:attrName>
                                        </p:attrNameLst>
                                      </p:cBhvr>
                                      <p:by>
                                        <p:hsl h="0" s="12549" l="25098"/>
                                      </p:by>
                                    </p:animClr>
                                    <p:animClr clrSpc="hsl" dir="cw">
                                      <p:cBhvr>
                                        <p:cTn id="80" dur="500" fill="hold"/>
                                        <p:tgtEl>
                                          <p:spTgt spid="25"/>
                                        </p:tgtEl>
                                        <p:attrNameLst>
                                          <p:attrName>stroke.color</p:attrName>
                                        </p:attrNameLst>
                                      </p:cBhvr>
                                      <p:by>
                                        <p:hsl h="0" s="12549" l="25098"/>
                                      </p:by>
                                    </p:animClr>
                                    <p:set>
                                      <p:cBhvr>
                                        <p:cTn id="81" dur="500" fill="hold"/>
                                        <p:tgtEl>
                                          <p:spTgt spid="25"/>
                                        </p:tgtEl>
                                        <p:attrNameLst>
                                          <p:attrName>fill.type</p:attrName>
                                        </p:attrNameLst>
                                      </p:cBhvr>
                                      <p:to>
                                        <p:strVal val="solid"/>
                                      </p:to>
                                    </p:set>
                                  </p:childTnLst>
                                </p:cTn>
                              </p:par>
                            </p:childTnLst>
                          </p:cTn>
                        </p:par>
                      </p:childTnLst>
                    </p:cTn>
                  </p:par>
                </p:childTnLst>
              </p:cTn>
              <p:nextCondLst>
                <p:cond evt="onClick" delay="0">
                  <p:tgtEl>
                    <p:spTgt spid="25"/>
                  </p:tgtEl>
                </p:cond>
              </p:nextCondLst>
            </p:seq>
            <p:seq concurrent="1" nextAc="seek">
              <p:cTn id="82" restart="whenNotActive" fill="hold" evtFilter="cancelBubble" nodeType="interactiveSeq">
                <p:stCondLst>
                  <p:cond evt="onClick" delay="0">
                    <p:tgtEl>
                      <p:spTgt spid="24"/>
                    </p:tgtEl>
                  </p:cond>
                </p:stCondLst>
                <p:endSync evt="end" delay="0">
                  <p:rtn val="all"/>
                </p:endSync>
                <p:childTnLst>
                  <p:par>
                    <p:cTn id="83" fill="hold">
                      <p:stCondLst>
                        <p:cond delay="0"/>
                      </p:stCondLst>
                      <p:childTnLst>
                        <p:par>
                          <p:cTn id="84" fill="hold">
                            <p:stCondLst>
                              <p:cond delay="0"/>
                            </p:stCondLst>
                            <p:childTnLst>
                              <p:par>
                                <p:cTn id="85" presetID="30" presetClass="emph" presetSubtype="0" fill="hold" grpId="0" nodeType="clickEffect">
                                  <p:stCondLst>
                                    <p:cond delay="0"/>
                                  </p:stCondLst>
                                  <p:childTnLst>
                                    <p:animClr clrSpc="hsl" dir="cw">
                                      <p:cBhvr override="childStyle">
                                        <p:cTn id="86" dur="500" fill="hold"/>
                                        <p:tgtEl>
                                          <p:spTgt spid="24"/>
                                        </p:tgtEl>
                                        <p:attrNameLst>
                                          <p:attrName>style.color</p:attrName>
                                        </p:attrNameLst>
                                      </p:cBhvr>
                                      <p:by>
                                        <p:hsl h="0" s="12549" l="25098"/>
                                      </p:by>
                                    </p:animClr>
                                    <p:animClr clrSpc="hsl" dir="cw">
                                      <p:cBhvr>
                                        <p:cTn id="87" dur="500" fill="hold"/>
                                        <p:tgtEl>
                                          <p:spTgt spid="24"/>
                                        </p:tgtEl>
                                        <p:attrNameLst>
                                          <p:attrName>fillcolor</p:attrName>
                                        </p:attrNameLst>
                                      </p:cBhvr>
                                      <p:by>
                                        <p:hsl h="0" s="12549" l="25098"/>
                                      </p:by>
                                    </p:animClr>
                                    <p:animClr clrSpc="hsl" dir="cw">
                                      <p:cBhvr>
                                        <p:cTn id="88" dur="500" fill="hold"/>
                                        <p:tgtEl>
                                          <p:spTgt spid="24"/>
                                        </p:tgtEl>
                                        <p:attrNameLst>
                                          <p:attrName>stroke.color</p:attrName>
                                        </p:attrNameLst>
                                      </p:cBhvr>
                                      <p:by>
                                        <p:hsl h="0" s="12549" l="25098"/>
                                      </p:by>
                                    </p:animClr>
                                    <p:set>
                                      <p:cBhvr>
                                        <p:cTn id="89" dur="500" fill="hold"/>
                                        <p:tgtEl>
                                          <p:spTgt spid="24"/>
                                        </p:tgtEl>
                                        <p:attrNameLst>
                                          <p:attrName>fill.type</p:attrName>
                                        </p:attrNameLst>
                                      </p:cBhvr>
                                      <p:to>
                                        <p:strVal val="solid"/>
                                      </p:to>
                                    </p:set>
                                  </p:childTnLst>
                                </p:cTn>
                              </p:par>
                            </p:childTnLst>
                          </p:cTn>
                        </p:par>
                      </p:childTnLst>
                    </p:cTn>
                  </p:par>
                </p:childTnLst>
              </p:cTn>
              <p:nextCondLst>
                <p:cond evt="onClick" delay="0">
                  <p:tgtEl>
                    <p:spTgt spid="24"/>
                  </p:tgtEl>
                </p:cond>
              </p:nextCondLst>
            </p:seq>
            <p:seq concurrent="1" nextAc="seek">
              <p:cTn id="90" restart="whenNotActive" fill="hold" evtFilter="cancelBubble" nodeType="interactiveSeq">
                <p:stCondLst>
                  <p:cond evt="onClick" delay="0">
                    <p:tgtEl>
                      <p:spTgt spid="23"/>
                    </p:tgtEl>
                  </p:cond>
                </p:stCondLst>
                <p:endSync evt="end" delay="0">
                  <p:rtn val="all"/>
                </p:endSync>
                <p:childTnLst>
                  <p:par>
                    <p:cTn id="91" fill="hold">
                      <p:stCondLst>
                        <p:cond delay="0"/>
                      </p:stCondLst>
                      <p:childTnLst>
                        <p:par>
                          <p:cTn id="92" fill="hold">
                            <p:stCondLst>
                              <p:cond delay="0"/>
                            </p:stCondLst>
                            <p:childTnLst>
                              <p:par>
                                <p:cTn id="93" presetID="30" presetClass="emph" presetSubtype="0" fill="hold" grpId="0" nodeType="clickEffect">
                                  <p:stCondLst>
                                    <p:cond delay="0"/>
                                  </p:stCondLst>
                                  <p:childTnLst>
                                    <p:animClr clrSpc="hsl" dir="cw">
                                      <p:cBhvr override="childStyle">
                                        <p:cTn id="94" dur="500" fill="hold"/>
                                        <p:tgtEl>
                                          <p:spTgt spid="23"/>
                                        </p:tgtEl>
                                        <p:attrNameLst>
                                          <p:attrName>style.color</p:attrName>
                                        </p:attrNameLst>
                                      </p:cBhvr>
                                      <p:by>
                                        <p:hsl h="0" s="12549" l="25098"/>
                                      </p:by>
                                    </p:animClr>
                                    <p:animClr clrSpc="hsl" dir="cw">
                                      <p:cBhvr>
                                        <p:cTn id="95" dur="500" fill="hold"/>
                                        <p:tgtEl>
                                          <p:spTgt spid="23"/>
                                        </p:tgtEl>
                                        <p:attrNameLst>
                                          <p:attrName>fillcolor</p:attrName>
                                        </p:attrNameLst>
                                      </p:cBhvr>
                                      <p:by>
                                        <p:hsl h="0" s="12549" l="25098"/>
                                      </p:by>
                                    </p:animClr>
                                    <p:animClr clrSpc="hsl" dir="cw">
                                      <p:cBhvr>
                                        <p:cTn id="96" dur="500" fill="hold"/>
                                        <p:tgtEl>
                                          <p:spTgt spid="23"/>
                                        </p:tgtEl>
                                        <p:attrNameLst>
                                          <p:attrName>stroke.color</p:attrName>
                                        </p:attrNameLst>
                                      </p:cBhvr>
                                      <p:by>
                                        <p:hsl h="0" s="12549" l="25098"/>
                                      </p:by>
                                    </p:animClr>
                                    <p:set>
                                      <p:cBhvr>
                                        <p:cTn id="97" dur="500" fill="hold"/>
                                        <p:tgtEl>
                                          <p:spTgt spid="23"/>
                                        </p:tgtEl>
                                        <p:attrNameLst>
                                          <p:attrName>fill.type</p:attrName>
                                        </p:attrNameLst>
                                      </p:cBhvr>
                                      <p:to>
                                        <p:strVal val="solid"/>
                                      </p:to>
                                    </p:set>
                                  </p:childTnLst>
                                </p:cTn>
                              </p:par>
                            </p:childTnLst>
                          </p:cTn>
                        </p:par>
                      </p:childTnLst>
                    </p:cTn>
                  </p:par>
                </p:childTnLst>
              </p:cTn>
              <p:nextCondLst>
                <p:cond evt="onClick" delay="0">
                  <p:tgtEl>
                    <p:spTgt spid="23"/>
                  </p:tgtEl>
                </p:cond>
              </p:nextCondLst>
            </p:seq>
            <p:seq concurrent="1" nextAc="seek">
              <p:cTn id="98" restart="whenNotActive" fill="hold" evtFilter="cancelBubble" nodeType="interactiveSeq">
                <p:stCondLst>
                  <p:cond evt="onClick" delay="0">
                    <p:tgtEl>
                      <p:spTgt spid="22"/>
                    </p:tgtEl>
                  </p:cond>
                </p:stCondLst>
                <p:endSync evt="end" delay="0">
                  <p:rtn val="all"/>
                </p:endSync>
                <p:childTnLst>
                  <p:par>
                    <p:cTn id="99" fill="hold">
                      <p:stCondLst>
                        <p:cond delay="0"/>
                      </p:stCondLst>
                      <p:childTnLst>
                        <p:par>
                          <p:cTn id="100" fill="hold">
                            <p:stCondLst>
                              <p:cond delay="0"/>
                            </p:stCondLst>
                            <p:childTnLst>
                              <p:par>
                                <p:cTn id="101" presetID="30" presetClass="emph" presetSubtype="0" fill="hold" grpId="0" nodeType="clickEffect">
                                  <p:stCondLst>
                                    <p:cond delay="0"/>
                                  </p:stCondLst>
                                  <p:childTnLst>
                                    <p:animClr clrSpc="hsl" dir="cw">
                                      <p:cBhvr override="childStyle">
                                        <p:cTn id="102" dur="500" fill="hold"/>
                                        <p:tgtEl>
                                          <p:spTgt spid="22"/>
                                        </p:tgtEl>
                                        <p:attrNameLst>
                                          <p:attrName>style.color</p:attrName>
                                        </p:attrNameLst>
                                      </p:cBhvr>
                                      <p:by>
                                        <p:hsl h="0" s="12549" l="25098"/>
                                      </p:by>
                                    </p:animClr>
                                    <p:animClr clrSpc="hsl" dir="cw">
                                      <p:cBhvr>
                                        <p:cTn id="103" dur="500" fill="hold"/>
                                        <p:tgtEl>
                                          <p:spTgt spid="22"/>
                                        </p:tgtEl>
                                        <p:attrNameLst>
                                          <p:attrName>fillcolor</p:attrName>
                                        </p:attrNameLst>
                                      </p:cBhvr>
                                      <p:by>
                                        <p:hsl h="0" s="12549" l="25098"/>
                                      </p:by>
                                    </p:animClr>
                                    <p:animClr clrSpc="hsl" dir="cw">
                                      <p:cBhvr>
                                        <p:cTn id="104" dur="500" fill="hold"/>
                                        <p:tgtEl>
                                          <p:spTgt spid="22"/>
                                        </p:tgtEl>
                                        <p:attrNameLst>
                                          <p:attrName>stroke.color</p:attrName>
                                        </p:attrNameLst>
                                      </p:cBhvr>
                                      <p:by>
                                        <p:hsl h="0" s="12549" l="25098"/>
                                      </p:by>
                                    </p:animClr>
                                    <p:set>
                                      <p:cBhvr>
                                        <p:cTn id="105" dur="500" fill="hold"/>
                                        <p:tgtEl>
                                          <p:spTgt spid="22"/>
                                        </p:tgtEl>
                                        <p:attrNameLst>
                                          <p:attrName>fill.type</p:attrName>
                                        </p:attrNameLst>
                                      </p:cBhvr>
                                      <p:to>
                                        <p:strVal val="solid"/>
                                      </p:to>
                                    </p:set>
                                  </p:childTnLst>
                                </p:cTn>
                              </p:par>
                            </p:childTnLst>
                          </p:cTn>
                        </p:par>
                      </p:childTnLst>
                    </p:cTn>
                  </p:par>
                </p:childTnLst>
              </p:cTn>
              <p:nextCondLst>
                <p:cond evt="onClick" delay="0">
                  <p:tgtEl>
                    <p:spTgt spid="22"/>
                  </p:tgtEl>
                </p:cond>
              </p:nextCondLst>
            </p:seq>
            <p:seq concurrent="1" nextAc="seek">
              <p:cTn id="106" restart="whenNotActive" fill="hold" evtFilter="cancelBubble" nodeType="interactiveSeq">
                <p:stCondLst>
                  <p:cond evt="onClick" delay="0">
                    <p:tgtEl>
                      <p:spTgt spid="21"/>
                    </p:tgtEl>
                  </p:cond>
                </p:stCondLst>
                <p:endSync evt="end" delay="0">
                  <p:rtn val="all"/>
                </p:endSync>
                <p:childTnLst>
                  <p:par>
                    <p:cTn id="107" fill="hold">
                      <p:stCondLst>
                        <p:cond delay="0"/>
                      </p:stCondLst>
                      <p:childTnLst>
                        <p:par>
                          <p:cTn id="108" fill="hold">
                            <p:stCondLst>
                              <p:cond delay="0"/>
                            </p:stCondLst>
                            <p:childTnLst>
                              <p:par>
                                <p:cTn id="109" presetID="30" presetClass="emph" presetSubtype="0" fill="hold" grpId="0" nodeType="clickEffect">
                                  <p:stCondLst>
                                    <p:cond delay="0"/>
                                  </p:stCondLst>
                                  <p:childTnLst>
                                    <p:animClr clrSpc="hsl" dir="cw">
                                      <p:cBhvr override="childStyle">
                                        <p:cTn id="110" dur="500" fill="hold"/>
                                        <p:tgtEl>
                                          <p:spTgt spid="21"/>
                                        </p:tgtEl>
                                        <p:attrNameLst>
                                          <p:attrName>style.color</p:attrName>
                                        </p:attrNameLst>
                                      </p:cBhvr>
                                      <p:by>
                                        <p:hsl h="0" s="12549" l="25098"/>
                                      </p:by>
                                    </p:animClr>
                                    <p:animClr clrSpc="hsl" dir="cw">
                                      <p:cBhvr>
                                        <p:cTn id="111" dur="500" fill="hold"/>
                                        <p:tgtEl>
                                          <p:spTgt spid="21"/>
                                        </p:tgtEl>
                                        <p:attrNameLst>
                                          <p:attrName>fillcolor</p:attrName>
                                        </p:attrNameLst>
                                      </p:cBhvr>
                                      <p:by>
                                        <p:hsl h="0" s="12549" l="25098"/>
                                      </p:by>
                                    </p:animClr>
                                    <p:animClr clrSpc="hsl" dir="cw">
                                      <p:cBhvr>
                                        <p:cTn id="112" dur="500" fill="hold"/>
                                        <p:tgtEl>
                                          <p:spTgt spid="21"/>
                                        </p:tgtEl>
                                        <p:attrNameLst>
                                          <p:attrName>stroke.color</p:attrName>
                                        </p:attrNameLst>
                                      </p:cBhvr>
                                      <p:by>
                                        <p:hsl h="0" s="12549" l="25098"/>
                                      </p:by>
                                    </p:animClr>
                                    <p:set>
                                      <p:cBhvr>
                                        <p:cTn id="113" dur="500" fill="hold"/>
                                        <p:tgtEl>
                                          <p:spTgt spid="21"/>
                                        </p:tgtEl>
                                        <p:attrNameLst>
                                          <p:attrName>fill.type</p:attrName>
                                        </p:attrNameLst>
                                      </p:cBhvr>
                                      <p:to>
                                        <p:strVal val="solid"/>
                                      </p:to>
                                    </p:set>
                                  </p:childTnLst>
                                </p:cTn>
                              </p:par>
                            </p:childTnLst>
                          </p:cTn>
                        </p:par>
                      </p:childTnLst>
                    </p:cTn>
                  </p:par>
                </p:childTnLst>
              </p:cTn>
              <p:nextCondLst>
                <p:cond evt="onClick" delay="0">
                  <p:tgtEl>
                    <p:spTgt spid="21"/>
                  </p:tgtEl>
                </p:cond>
              </p:nextCondLst>
            </p:seq>
            <p:seq concurrent="1" nextAc="seek">
              <p:cTn id="114" restart="whenNotActive" fill="hold" evtFilter="cancelBubble" nodeType="interactiveSeq">
                <p:stCondLst>
                  <p:cond evt="onClick" delay="0">
                    <p:tgtEl>
                      <p:spTgt spid="30"/>
                    </p:tgtEl>
                  </p:cond>
                </p:stCondLst>
                <p:endSync evt="end" delay="0">
                  <p:rtn val="all"/>
                </p:endSync>
                <p:childTnLst>
                  <p:par>
                    <p:cTn id="115" fill="hold">
                      <p:stCondLst>
                        <p:cond delay="0"/>
                      </p:stCondLst>
                      <p:childTnLst>
                        <p:par>
                          <p:cTn id="116" fill="hold">
                            <p:stCondLst>
                              <p:cond delay="0"/>
                            </p:stCondLst>
                            <p:childTnLst>
                              <p:par>
                                <p:cTn id="117" presetID="30" presetClass="emph" presetSubtype="0" fill="hold" grpId="0" nodeType="clickEffect">
                                  <p:stCondLst>
                                    <p:cond delay="0"/>
                                  </p:stCondLst>
                                  <p:childTnLst>
                                    <p:animClr clrSpc="hsl" dir="cw">
                                      <p:cBhvr override="childStyle">
                                        <p:cTn id="118" dur="500" fill="hold"/>
                                        <p:tgtEl>
                                          <p:spTgt spid="30"/>
                                        </p:tgtEl>
                                        <p:attrNameLst>
                                          <p:attrName>style.color</p:attrName>
                                        </p:attrNameLst>
                                      </p:cBhvr>
                                      <p:by>
                                        <p:hsl h="0" s="12549" l="25098"/>
                                      </p:by>
                                    </p:animClr>
                                    <p:animClr clrSpc="hsl" dir="cw">
                                      <p:cBhvr>
                                        <p:cTn id="119" dur="500" fill="hold"/>
                                        <p:tgtEl>
                                          <p:spTgt spid="30"/>
                                        </p:tgtEl>
                                        <p:attrNameLst>
                                          <p:attrName>fillcolor</p:attrName>
                                        </p:attrNameLst>
                                      </p:cBhvr>
                                      <p:by>
                                        <p:hsl h="0" s="12549" l="25098"/>
                                      </p:by>
                                    </p:animClr>
                                    <p:animClr clrSpc="hsl" dir="cw">
                                      <p:cBhvr>
                                        <p:cTn id="120" dur="500" fill="hold"/>
                                        <p:tgtEl>
                                          <p:spTgt spid="30"/>
                                        </p:tgtEl>
                                        <p:attrNameLst>
                                          <p:attrName>stroke.color</p:attrName>
                                        </p:attrNameLst>
                                      </p:cBhvr>
                                      <p:by>
                                        <p:hsl h="0" s="12549" l="25098"/>
                                      </p:by>
                                    </p:animClr>
                                    <p:set>
                                      <p:cBhvr>
                                        <p:cTn id="121" dur="500" fill="hold"/>
                                        <p:tgtEl>
                                          <p:spTgt spid="30"/>
                                        </p:tgtEl>
                                        <p:attrNameLst>
                                          <p:attrName>fill.type</p:attrName>
                                        </p:attrNameLst>
                                      </p:cBhvr>
                                      <p:to>
                                        <p:strVal val="solid"/>
                                      </p:to>
                                    </p:set>
                                  </p:childTnLst>
                                </p:cTn>
                              </p:par>
                            </p:childTnLst>
                          </p:cTn>
                        </p:par>
                      </p:childTnLst>
                    </p:cTn>
                  </p:par>
                </p:childTnLst>
              </p:cTn>
              <p:nextCondLst>
                <p:cond evt="onClick" delay="0">
                  <p:tgtEl>
                    <p:spTgt spid="30"/>
                  </p:tgtEl>
                </p:cond>
              </p:nextCondLst>
            </p:seq>
            <p:seq concurrent="1" nextAc="seek">
              <p:cTn id="122" restart="whenNotActive" fill="hold" evtFilter="cancelBubble" nodeType="interactiveSeq">
                <p:stCondLst>
                  <p:cond evt="onClick" delay="0">
                    <p:tgtEl>
                      <p:spTgt spid="29"/>
                    </p:tgtEl>
                  </p:cond>
                </p:stCondLst>
                <p:endSync evt="end" delay="0">
                  <p:rtn val="all"/>
                </p:endSync>
                <p:childTnLst>
                  <p:par>
                    <p:cTn id="123" fill="hold">
                      <p:stCondLst>
                        <p:cond delay="0"/>
                      </p:stCondLst>
                      <p:childTnLst>
                        <p:par>
                          <p:cTn id="124" fill="hold">
                            <p:stCondLst>
                              <p:cond delay="0"/>
                            </p:stCondLst>
                            <p:childTnLst>
                              <p:par>
                                <p:cTn id="125" presetID="30" presetClass="emph" presetSubtype="0" fill="hold" grpId="0" nodeType="clickEffect">
                                  <p:stCondLst>
                                    <p:cond delay="0"/>
                                  </p:stCondLst>
                                  <p:childTnLst>
                                    <p:animClr clrSpc="hsl" dir="cw">
                                      <p:cBhvr override="childStyle">
                                        <p:cTn id="126" dur="500" fill="hold"/>
                                        <p:tgtEl>
                                          <p:spTgt spid="29"/>
                                        </p:tgtEl>
                                        <p:attrNameLst>
                                          <p:attrName>style.color</p:attrName>
                                        </p:attrNameLst>
                                      </p:cBhvr>
                                      <p:by>
                                        <p:hsl h="0" s="12549" l="25098"/>
                                      </p:by>
                                    </p:animClr>
                                    <p:animClr clrSpc="hsl" dir="cw">
                                      <p:cBhvr>
                                        <p:cTn id="127" dur="500" fill="hold"/>
                                        <p:tgtEl>
                                          <p:spTgt spid="29"/>
                                        </p:tgtEl>
                                        <p:attrNameLst>
                                          <p:attrName>fillcolor</p:attrName>
                                        </p:attrNameLst>
                                      </p:cBhvr>
                                      <p:by>
                                        <p:hsl h="0" s="12549" l="25098"/>
                                      </p:by>
                                    </p:animClr>
                                    <p:animClr clrSpc="hsl" dir="cw">
                                      <p:cBhvr>
                                        <p:cTn id="128" dur="500" fill="hold"/>
                                        <p:tgtEl>
                                          <p:spTgt spid="29"/>
                                        </p:tgtEl>
                                        <p:attrNameLst>
                                          <p:attrName>stroke.color</p:attrName>
                                        </p:attrNameLst>
                                      </p:cBhvr>
                                      <p:by>
                                        <p:hsl h="0" s="12549" l="25098"/>
                                      </p:by>
                                    </p:animClr>
                                    <p:set>
                                      <p:cBhvr>
                                        <p:cTn id="129" dur="500" fill="hold"/>
                                        <p:tgtEl>
                                          <p:spTgt spid="29"/>
                                        </p:tgtEl>
                                        <p:attrNameLst>
                                          <p:attrName>fill.type</p:attrName>
                                        </p:attrNameLst>
                                      </p:cBhvr>
                                      <p:to>
                                        <p:strVal val="solid"/>
                                      </p:to>
                                    </p:set>
                                  </p:childTnLst>
                                </p:cTn>
                              </p:par>
                            </p:childTnLst>
                          </p:cTn>
                        </p:par>
                      </p:childTnLst>
                    </p:cTn>
                  </p:par>
                </p:childTnLst>
              </p:cTn>
              <p:nextCondLst>
                <p:cond evt="onClick" delay="0">
                  <p:tgtEl>
                    <p:spTgt spid="29"/>
                  </p:tgtEl>
                </p:cond>
              </p:nextCondLst>
            </p:seq>
            <p:seq concurrent="1" nextAc="seek">
              <p:cTn id="130" restart="whenNotActive" fill="hold" evtFilter="cancelBubble" nodeType="interactiveSeq">
                <p:stCondLst>
                  <p:cond evt="onClick" delay="0">
                    <p:tgtEl>
                      <p:spTgt spid="28"/>
                    </p:tgtEl>
                  </p:cond>
                </p:stCondLst>
                <p:endSync evt="end" delay="0">
                  <p:rtn val="all"/>
                </p:endSync>
                <p:childTnLst>
                  <p:par>
                    <p:cTn id="131" fill="hold">
                      <p:stCondLst>
                        <p:cond delay="0"/>
                      </p:stCondLst>
                      <p:childTnLst>
                        <p:par>
                          <p:cTn id="132" fill="hold">
                            <p:stCondLst>
                              <p:cond delay="0"/>
                            </p:stCondLst>
                            <p:childTnLst>
                              <p:par>
                                <p:cTn id="133" presetID="30" presetClass="emph" presetSubtype="0" fill="hold" grpId="0" nodeType="clickEffect">
                                  <p:stCondLst>
                                    <p:cond delay="0"/>
                                  </p:stCondLst>
                                  <p:childTnLst>
                                    <p:animClr clrSpc="hsl" dir="cw">
                                      <p:cBhvr override="childStyle">
                                        <p:cTn id="134" dur="500" fill="hold"/>
                                        <p:tgtEl>
                                          <p:spTgt spid="28"/>
                                        </p:tgtEl>
                                        <p:attrNameLst>
                                          <p:attrName>style.color</p:attrName>
                                        </p:attrNameLst>
                                      </p:cBhvr>
                                      <p:by>
                                        <p:hsl h="0" s="12549" l="25098"/>
                                      </p:by>
                                    </p:animClr>
                                    <p:animClr clrSpc="hsl" dir="cw">
                                      <p:cBhvr>
                                        <p:cTn id="135" dur="500" fill="hold"/>
                                        <p:tgtEl>
                                          <p:spTgt spid="28"/>
                                        </p:tgtEl>
                                        <p:attrNameLst>
                                          <p:attrName>fillcolor</p:attrName>
                                        </p:attrNameLst>
                                      </p:cBhvr>
                                      <p:by>
                                        <p:hsl h="0" s="12549" l="25098"/>
                                      </p:by>
                                    </p:animClr>
                                    <p:animClr clrSpc="hsl" dir="cw">
                                      <p:cBhvr>
                                        <p:cTn id="136" dur="500" fill="hold"/>
                                        <p:tgtEl>
                                          <p:spTgt spid="28"/>
                                        </p:tgtEl>
                                        <p:attrNameLst>
                                          <p:attrName>stroke.color</p:attrName>
                                        </p:attrNameLst>
                                      </p:cBhvr>
                                      <p:by>
                                        <p:hsl h="0" s="12549" l="25098"/>
                                      </p:by>
                                    </p:animClr>
                                    <p:set>
                                      <p:cBhvr>
                                        <p:cTn id="137" dur="500" fill="hold"/>
                                        <p:tgtEl>
                                          <p:spTgt spid="28"/>
                                        </p:tgtEl>
                                        <p:attrNameLst>
                                          <p:attrName>fill.type</p:attrName>
                                        </p:attrNameLst>
                                      </p:cBhvr>
                                      <p:to>
                                        <p:strVal val="solid"/>
                                      </p:to>
                                    </p:set>
                                  </p:childTnLst>
                                </p:cTn>
                              </p:par>
                            </p:childTnLst>
                          </p:cTn>
                        </p:par>
                      </p:childTnLst>
                    </p:cTn>
                  </p:par>
                </p:childTnLst>
              </p:cTn>
              <p:nextCondLst>
                <p:cond evt="onClick" delay="0">
                  <p:tgtEl>
                    <p:spTgt spid="28"/>
                  </p:tgtEl>
                </p:cond>
              </p:nextCondLst>
            </p:seq>
            <p:seq concurrent="1" nextAc="seek">
              <p:cTn id="138" restart="whenNotActive" fill="hold" evtFilter="cancelBubble" nodeType="interactiveSeq">
                <p:stCondLst>
                  <p:cond evt="onClick" delay="0">
                    <p:tgtEl>
                      <p:spTgt spid="27"/>
                    </p:tgtEl>
                  </p:cond>
                </p:stCondLst>
                <p:endSync evt="end" delay="0">
                  <p:rtn val="all"/>
                </p:endSync>
                <p:childTnLst>
                  <p:par>
                    <p:cTn id="139" fill="hold">
                      <p:stCondLst>
                        <p:cond delay="0"/>
                      </p:stCondLst>
                      <p:childTnLst>
                        <p:par>
                          <p:cTn id="140" fill="hold">
                            <p:stCondLst>
                              <p:cond delay="0"/>
                            </p:stCondLst>
                            <p:childTnLst>
                              <p:par>
                                <p:cTn id="141" presetID="30" presetClass="emph" presetSubtype="0" fill="hold" grpId="0" nodeType="clickEffect">
                                  <p:stCondLst>
                                    <p:cond delay="0"/>
                                  </p:stCondLst>
                                  <p:childTnLst>
                                    <p:animClr clrSpc="hsl" dir="cw">
                                      <p:cBhvr override="childStyle">
                                        <p:cTn id="142" dur="500" fill="hold"/>
                                        <p:tgtEl>
                                          <p:spTgt spid="27"/>
                                        </p:tgtEl>
                                        <p:attrNameLst>
                                          <p:attrName>style.color</p:attrName>
                                        </p:attrNameLst>
                                      </p:cBhvr>
                                      <p:by>
                                        <p:hsl h="0" s="12549" l="25098"/>
                                      </p:by>
                                    </p:animClr>
                                    <p:animClr clrSpc="hsl" dir="cw">
                                      <p:cBhvr>
                                        <p:cTn id="143" dur="500" fill="hold"/>
                                        <p:tgtEl>
                                          <p:spTgt spid="27"/>
                                        </p:tgtEl>
                                        <p:attrNameLst>
                                          <p:attrName>fillcolor</p:attrName>
                                        </p:attrNameLst>
                                      </p:cBhvr>
                                      <p:by>
                                        <p:hsl h="0" s="12549" l="25098"/>
                                      </p:by>
                                    </p:animClr>
                                    <p:animClr clrSpc="hsl" dir="cw">
                                      <p:cBhvr>
                                        <p:cTn id="144" dur="500" fill="hold"/>
                                        <p:tgtEl>
                                          <p:spTgt spid="27"/>
                                        </p:tgtEl>
                                        <p:attrNameLst>
                                          <p:attrName>stroke.color</p:attrName>
                                        </p:attrNameLst>
                                      </p:cBhvr>
                                      <p:by>
                                        <p:hsl h="0" s="12549" l="25098"/>
                                      </p:by>
                                    </p:animClr>
                                    <p:set>
                                      <p:cBhvr>
                                        <p:cTn id="145" dur="500" fill="hold"/>
                                        <p:tgtEl>
                                          <p:spTgt spid="27"/>
                                        </p:tgtEl>
                                        <p:attrNameLst>
                                          <p:attrName>fill.type</p:attrName>
                                        </p:attrNameLst>
                                      </p:cBhvr>
                                      <p:to>
                                        <p:strVal val="solid"/>
                                      </p:to>
                                    </p:set>
                                  </p:childTnLst>
                                </p:cTn>
                              </p:par>
                            </p:childTnLst>
                          </p:cTn>
                        </p:par>
                      </p:childTnLst>
                    </p:cTn>
                  </p:par>
                </p:childTnLst>
              </p:cTn>
              <p:nextCondLst>
                <p:cond evt="onClick" delay="0">
                  <p:tgtEl>
                    <p:spTgt spid="27"/>
                  </p:tgtEl>
                </p:cond>
              </p:nextCondLst>
            </p:seq>
            <p:seq concurrent="1" nextAc="seek">
              <p:cTn id="146" restart="whenNotActive" fill="hold" evtFilter="cancelBubble" nodeType="interactiveSeq">
                <p:stCondLst>
                  <p:cond evt="onClick" delay="0">
                    <p:tgtEl>
                      <p:spTgt spid="26"/>
                    </p:tgtEl>
                  </p:cond>
                </p:stCondLst>
                <p:endSync evt="end" delay="0">
                  <p:rtn val="all"/>
                </p:endSync>
                <p:childTnLst>
                  <p:par>
                    <p:cTn id="147" fill="hold">
                      <p:stCondLst>
                        <p:cond delay="0"/>
                      </p:stCondLst>
                      <p:childTnLst>
                        <p:par>
                          <p:cTn id="148" fill="hold">
                            <p:stCondLst>
                              <p:cond delay="0"/>
                            </p:stCondLst>
                            <p:childTnLst>
                              <p:par>
                                <p:cTn id="149" presetID="30" presetClass="emph" presetSubtype="0" fill="hold" grpId="0" nodeType="clickEffect">
                                  <p:stCondLst>
                                    <p:cond delay="0"/>
                                  </p:stCondLst>
                                  <p:childTnLst>
                                    <p:animClr clrSpc="hsl" dir="cw">
                                      <p:cBhvr override="childStyle">
                                        <p:cTn id="150" dur="500" fill="hold"/>
                                        <p:tgtEl>
                                          <p:spTgt spid="26"/>
                                        </p:tgtEl>
                                        <p:attrNameLst>
                                          <p:attrName>style.color</p:attrName>
                                        </p:attrNameLst>
                                      </p:cBhvr>
                                      <p:by>
                                        <p:hsl h="0" s="12549" l="25098"/>
                                      </p:by>
                                    </p:animClr>
                                    <p:animClr clrSpc="hsl" dir="cw">
                                      <p:cBhvr>
                                        <p:cTn id="151" dur="500" fill="hold"/>
                                        <p:tgtEl>
                                          <p:spTgt spid="26"/>
                                        </p:tgtEl>
                                        <p:attrNameLst>
                                          <p:attrName>fillcolor</p:attrName>
                                        </p:attrNameLst>
                                      </p:cBhvr>
                                      <p:by>
                                        <p:hsl h="0" s="12549" l="25098"/>
                                      </p:by>
                                    </p:animClr>
                                    <p:animClr clrSpc="hsl" dir="cw">
                                      <p:cBhvr>
                                        <p:cTn id="152" dur="500" fill="hold"/>
                                        <p:tgtEl>
                                          <p:spTgt spid="26"/>
                                        </p:tgtEl>
                                        <p:attrNameLst>
                                          <p:attrName>stroke.color</p:attrName>
                                        </p:attrNameLst>
                                      </p:cBhvr>
                                      <p:by>
                                        <p:hsl h="0" s="12549" l="25098"/>
                                      </p:by>
                                    </p:animClr>
                                    <p:set>
                                      <p:cBhvr>
                                        <p:cTn id="153" dur="500" fill="hold"/>
                                        <p:tgtEl>
                                          <p:spTgt spid="26"/>
                                        </p:tgtEl>
                                        <p:attrNameLst>
                                          <p:attrName>fill.type</p:attrName>
                                        </p:attrNameLst>
                                      </p:cBhvr>
                                      <p:to>
                                        <p:strVal val="solid"/>
                                      </p:to>
                                    </p:set>
                                  </p:childTnLst>
                                </p:cTn>
                              </p:par>
                            </p:childTnLst>
                          </p:cTn>
                        </p:par>
                      </p:childTnLst>
                    </p:cTn>
                  </p:par>
                </p:childTnLst>
              </p:cTn>
              <p:nextCondLst>
                <p:cond evt="onClick" delay="0">
                  <p:tgtEl>
                    <p:spTgt spid="26"/>
                  </p:tgtEl>
                </p:cond>
              </p:nextCondLst>
            </p:seq>
            <p:seq concurrent="1" nextAc="seek">
              <p:cTn id="154" restart="whenNotActive" fill="hold" evtFilter="cancelBubble" nodeType="interactiveSeq">
                <p:stCondLst>
                  <p:cond evt="onClick" delay="0">
                    <p:tgtEl>
                      <p:spTgt spid="35"/>
                    </p:tgtEl>
                  </p:cond>
                </p:stCondLst>
                <p:endSync evt="end" delay="0">
                  <p:rtn val="all"/>
                </p:endSync>
                <p:childTnLst>
                  <p:par>
                    <p:cTn id="155" fill="hold">
                      <p:stCondLst>
                        <p:cond delay="0"/>
                      </p:stCondLst>
                      <p:childTnLst>
                        <p:par>
                          <p:cTn id="156" fill="hold">
                            <p:stCondLst>
                              <p:cond delay="0"/>
                            </p:stCondLst>
                            <p:childTnLst>
                              <p:par>
                                <p:cTn id="157" presetID="30" presetClass="emph" presetSubtype="0" fill="hold" grpId="0" nodeType="clickEffect">
                                  <p:stCondLst>
                                    <p:cond delay="0"/>
                                  </p:stCondLst>
                                  <p:childTnLst>
                                    <p:animClr clrSpc="hsl" dir="cw">
                                      <p:cBhvr override="childStyle">
                                        <p:cTn id="158" dur="500" fill="hold"/>
                                        <p:tgtEl>
                                          <p:spTgt spid="35"/>
                                        </p:tgtEl>
                                        <p:attrNameLst>
                                          <p:attrName>style.color</p:attrName>
                                        </p:attrNameLst>
                                      </p:cBhvr>
                                      <p:by>
                                        <p:hsl h="0" s="12549" l="25098"/>
                                      </p:by>
                                    </p:animClr>
                                    <p:animClr clrSpc="hsl" dir="cw">
                                      <p:cBhvr>
                                        <p:cTn id="159" dur="500" fill="hold"/>
                                        <p:tgtEl>
                                          <p:spTgt spid="35"/>
                                        </p:tgtEl>
                                        <p:attrNameLst>
                                          <p:attrName>fillcolor</p:attrName>
                                        </p:attrNameLst>
                                      </p:cBhvr>
                                      <p:by>
                                        <p:hsl h="0" s="12549" l="25098"/>
                                      </p:by>
                                    </p:animClr>
                                    <p:animClr clrSpc="hsl" dir="cw">
                                      <p:cBhvr>
                                        <p:cTn id="160" dur="500" fill="hold"/>
                                        <p:tgtEl>
                                          <p:spTgt spid="35"/>
                                        </p:tgtEl>
                                        <p:attrNameLst>
                                          <p:attrName>stroke.color</p:attrName>
                                        </p:attrNameLst>
                                      </p:cBhvr>
                                      <p:by>
                                        <p:hsl h="0" s="12549" l="25098"/>
                                      </p:by>
                                    </p:animClr>
                                    <p:set>
                                      <p:cBhvr>
                                        <p:cTn id="161" dur="500" fill="hold"/>
                                        <p:tgtEl>
                                          <p:spTgt spid="35"/>
                                        </p:tgtEl>
                                        <p:attrNameLst>
                                          <p:attrName>fill.type</p:attrName>
                                        </p:attrNameLst>
                                      </p:cBhvr>
                                      <p:to>
                                        <p:strVal val="solid"/>
                                      </p:to>
                                    </p:set>
                                  </p:childTnLst>
                                </p:cTn>
                              </p:par>
                            </p:childTnLst>
                          </p:cTn>
                        </p:par>
                      </p:childTnLst>
                    </p:cTn>
                  </p:par>
                </p:childTnLst>
              </p:cTn>
              <p:nextCondLst>
                <p:cond evt="onClick" delay="0">
                  <p:tgtEl>
                    <p:spTgt spid="35"/>
                  </p:tgtEl>
                </p:cond>
              </p:nextCondLst>
            </p:seq>
            <p:seq concurrent="1" nextAc="seek">
              <p:cTn id="162" restart="whenNotActive" fill="hold" evtFilter="cancelBubble" nodeType="interactiveSeq">
                <p:stCondLst>
                  <p:cond evt="onClick" delay="0">
                    <p:tgtEl>
                      <p:spTgt spid="34"/>
                    </p:tgtEl>
                  </p:cond>
                </p:stCondLst>
                <p:endSync evt="end" delay="0">
                  <p:rtn val="all"/>
                </p:endSync>
                <p:childTnLst>
                  <p:par>
                    <p:cTn id="163" fill="hold">
                      <p:stCondLst>
                        <p:cond delay="0"/>
                      </p:stCondLst>
                      <p:childTnLst>
                        <p:par>
                          <p:cTn id="164" fill="hold">
                            <p:stCondLst>
                              <p:cond delay="0"/>
                            </p:stCondLst>
                            <p:childTnLst>
                              <p:par>
                                <p:cTn id="165" presetID="30" presetClass="emph" presetSubtype="0" fill="hold" grpId="0" nodeType="clickEffect">
                                  <p:stCondLst>
                                    <p:cond delay="0"/>
                                  </p:stCondLst>
                                  <p:childTnLst>
                                    <p:animClr clrSpc="hsl" dir="cw">
                                      <p:cBhvr override="childStyle">
                                        <p:cTn id="166" dur="500" fill="hold"/>
                                        <p:tgtEl>
                                          <p:spTgt spid="34"/>
                                        </p:tgtEl>
                                        <p:attrNameLst>
                                          <p:attrName>style.color</p:attrName>
                                        </p:attrNameLst>
                                      </p:cBhvr>
                                      <p:by>
                                        <p:hsl h="0" s="12549" l="25098"/>
                                      </p:by>
                                    </p:animClr>
                                    <p:animClr clrSpc="hsl" dir="cw">
                                      <p:cBhvr>
                                        <p:cTn id="167" dur="500" fill="hold"/>
                                        <p:tgtEl>
                                          <p:spTgt spid="34"/>
                                        </p:tgtEl>
                                        <p:attrNameLst>
                                          <p:attrName>fillcolor</p:attrName>
                                        </p:attrNameLst>
                                      </p:cBhvr>
                                      <p:by>
                                        <p:hsl h="0" s="12549" l="25098"/>
                                      </p:by>
                                    </p:animClr>
                                    <p:animClr clrSpc="hsl" dir="cw">
                                      <p:cBhvr>
                                        <p:cTn id="168" dur="500" fill="hold"/>
                                        <p:tgtEl>
                                          <p:spTgt spid="34"/>
                                        </p:tgtEl>
                                        <p:attrNameLst>
                                          <p:attrName>stroke.color</p:attrName>
                                        </p:attrNameLst>
                                      </p:cBhvr>
                                      <p:by>
                                        <p:hsl h="0" s="12549" l="25098"/>
                                      </p:by>
                                    </p:animClr>
                                    <p:set>
                                      <p:cBhvr>
                                        <p:cTn id="169" dur="500" fill="hold"/>
                                        <p:tgtEl>
                                          <p:spTgt spid="34"/>
                                        </p:tgtEl>
                                        <p:attrNameLst>
                                          <p:attrName>fill.type</p:attrName>
                                        </p:attrNameLst>
                                      </p:cBhvr>
                                      <p:to>
                                        <p:strVal val="solid"/>
                                      </p:to>
                                    </p:set>
                                  </p:childTnLst>
                                </p:cTn>
                              </p:par>
                            </p:childTnLst>
                          </p:cTn>
                        </p:par>
                      </p:childTnLst>
                    </p:cTn>
                  </p:par>
                </p:childTnLst>
              </p:cTn>
              <p:nextCondLst>
                <p:cond evt="onClick" delay="0">
                  <p:tgtEl>
                    <p:spTgt spid="34"/>
                  </p:tgtEl>
                </p:cond>
              </p:nextCondLst>
            </p:seq>
            <p:seq concurrent="1" nextAc="seek">
              <p:cTn id="170" restart="whenNotActive" fill="hold" evtFilter="cancelBubble" nodeType="interactiveSeq">
                <p:stCondLst>
                  <p:cond evt="onClick" delay="0">
                    <p:tgtEl>
                      <p:spTgt spid="33"/>
                    </p:tgtEl>
                  </p:cond>
                </p:stCondLst>
                <p:endSync evt="end" delay="0">
                  <p:rtn val="all"/>
                </p:endSync>
                <p:childTnLst>
                  <p:par>
                    <p:cTn id="171" fill="hold">
                      <p:stCondLst>
                        <p:cond delay="0"/>
                      </p:stCondLst>
                      <p:childTnLst>
                        <p:par>
                          <p:cTn id="172" fill="hold">
                            <p:stCondLst>
                              <p:cond delay="0"/>
                            </p:stCondLst>
                            <p:childTnLst>
                              <p:par>
                                <p:cTn id="173" presetID="30" presetClass="emph" presetSubtype="0" fill="hold" grpId="0" nodeType="clickEffect">
                                  <p:stCondLst>
                                    <p:cond delay="0"/>
                                  </p:stCondLst>
                                  <p:childTnLst>
                                    <p:animClr clrSpc="hsl" dir="cw">
                                      <p:cBhvr override="childStyle">
                                        <p:cTn id="174" dur="500" fill="hold"/>
                                        <p:tgtEl>
                                          <p:spTgt spid="33"/>
                                        </p:tgtEl>
                                        <p:attrNameLst>
                                          <p:attrName>style.color</p:attrName>
                                        </p:attrNameLst>
                                      </p:cBhvr>
                                      <p:by>
                                        <p:hsl h="0" s="12549" l="25098"/>
                                      </p:by>
                                    </p:animClr>
                                    <p:animClr clrSpc="hsl" dir="cw">
                                      <p:cBhvr>
                                        <p:cTn id="175" dur="500" fill="hold"/>
                                        <p:tgtEl>
                                          <p:spTgt spid="33"/>
                                        </p:tgtEl>
                                        <p:attrNameLst>
                                          <p:attrName>fillcolor</p:attrName>
                                        </p:attrNameLst>
                                      </p:cBhvr>
                                      <p:by>
                                        <p:hsl h="0" s="12549" l="25098"/>
                                      </p:by>
                                    </p:animClr>
                                    <p:animClr clrSpc="hsl" dir="cw">
                                      <p:cBhvr>
                                        <p:cTn id="176" dur="500" fill="hold"/>
                                        <p:tgtEl>
                                          <p:spTgt spid="33"/>
                                        </p:tgtEl>
                                        <p:attrNameLst>
                                          <p:attrName>stroke.color</p:attrName>
                                        </p:attrNameLst>
                                      </p:cBhvr>
                                      <p:by>
                                        <p:hsl h="0" s="12549" l="25098"/>
                                      </p:by>
                                    </p:animClr>
                                    <p:set>
                                      <p:cBhvr>
                                        <p:cTn id="177" dur="500" fill="hold"/>
                                        <p:tgtEl>
                                          <p:spTgt spid="33"/>
                                        </p:tgtEl>
                                        <p:attrNameLst>
                                          <p:attrName>fill.type</p:attrName>
                                        </p:attrNameLst>
                                      </p:cBhvr>
                                      <p:to>
                                        <p:strVal val="solid"/>
                                      </p:to>
                                    </p:set>
                                  </p:childTnLst>
                                </p:cTn>
                              </p:par>
                            </p:childTnLst>
                          </p:cTn>
                        </p:par>
                      </p:childTnLst>
                    </p:cTn>
                  </p:par>
                </p:childTnLst>
              </p:cTn>
              <p:nextCondLst>
                <p:cond evt="onClick" delay="0">
                  <p:tgtEl>
                    <p:spTgt spid="33"/>
                  </p:tgtEl>
                </p:cond>
              </p:nextCondLst>
            </p:seq>
            <p:seq concurrent="1" nextAc="seek">
              <p:cTn id="178" restart="whenNotActive" fill="hold" evtFilter="cancelBubble" nodeType="interactiveSeq">
                <p:stCondLst>
                  <p:cond evt="onClick" delay="0">
                    <p:tgtEl>
                      <p:spTgt spid="32"/>
                    </p:tgtEl>
                  </p:cond>
                </p:stCondLst>
                <p:endSync evt="end" delay="0">
                  <p:rtn val="all"/>
                </p:endSync>
                <p:childTnLst>
                  <p:par>
                    <p:cTn id="179" fill="hold">
                      <p:stCondLst>
                        <p:cond delay="0"/>
                      </p:stCondLst>
                      <p:childTnLst>
                        <p:par>
                          <p:cTn id="180" fill="hold">
                            <p:stCondLst>
                              <p:cond delay="0"/>
                            </p:stCondLst>
                            <p:childTnLst>
                              <p:par>
                                <p:cTn id="181" presetID="30" presetClass="emph" presetSubtype="0" fill="hold" grpId="0" nodeType="clickEffect">
                                  <p:stCondLst>
                                    <p:cond delay="0"/>
                                  </p:stCondLst>
                                  <p:childTnLst>
                                    <p:animClr clrSpc="hsl" dir="cw">
                                      <p:cBhvr override="childStyle">
                                        <p:cTn id="182" dur="500" fill="hold"/>
                                        <p:tgtEl>
                                          <p:spTgt spid="32"/>
                                        </p:tgtEl>
                                        <p:attrNameLst>
                                          <p:attrName>style.color</p:attrName>
                                        </p:attrNameLst>
                                      </p:cBhvr>
                                      <p:by>
                                        <p:hsl h="0" s="12549" l="25098"/>
                                      </p:by>
                                    </p:animClr>
                                    <p:animClr clrSpc="hsl" dir="cw">
                                      <p:cBhvr>
                                        <p:cTn id="183" dur="500" fill="hold"/>
                                        <p:tgtEl>
                                          <p:spTgt spid="32"/>
                                        </p:tgtEl>
                                        <p:attrNameLst>
                                          <p:attrName>fillcolor</p:attrName>
                                        </p:attrNameLst>
                                      </p:cBhvr>
                                      <p:by>
                                        <p:hsl h="0" s="12549" l="25098"/>
                                      </p:by>
                                    </p:animClr>
                                    <p:animClr clrSpc="hsl" dir="cw">
                                      <p:cBhvr>
                                        <p:cTn id="184" dur="500" fill="hold"/>
                                        <p:tgtEl>
                                          <p:spTgt spid="32"/>
                                        </p:tgtEl>
                                        <p:attrNameLst>
                                          <p:attrName>stroke.color</p:attrName>
                                        </p:attrNameLst>
                                      </p:cBhvr>
                                      <p:by>
                                        <p:hsl h="0" s="12549" l="25098"/>
                                      </p:by>
                                    </p:animClr>
                                    <p:set>
                                      <p:cBhvr>
                                        <p:cTn id="185" dur="500" fill="hold"/>
                                        <p:tgtEl>
                                          <p:spTgt spid="32"/>
                                        </p:tgtEl>
                                        <p:attrNameLst>
                                          <p:attrName>fill.type</p:attrName>
                                        </p:attrNameLst>
                                      </p:cBhvr>
                                      <p:to>
                                        <p:strVal val="solid"/>
                                      </p:to>
                                    </p:set>
                                  </p:childTnLst>
                                </p:cTn>
                              </p:par>
                            </p:childTnLst>
                          </p:cTn>
                        </p:par>
                      </p:childTnLst>
                    </p:cTn>
                  </p:par>
                </p:childTnLst>
              </p:cTn>
              <p:nextCondLst>
                <p:cond evt="onClick" delay="0">
                  <p:tgtEl>
                    <p:spTgt spid="32"/>
                  </p:tgtEl>
                </p:cond>
              </p:nextCondLst>
            </p:seq>
            <p:seq concurrent="1" nextAc="seek">
              <p:cTn id="186" restart="whenNotActive" fill="hold" evtFilter="cancelBubble" nodeType="interactiveSeq">
                <p:stCondLst>
                  <p:cond evt="onClick" delay="0">
                    <p:tgtEl>
                      <p:spTgt spid="31"/>
                    </p:tgtEl>
                  </p:cond>
                </p:stCondLst>
                <p:endSync evt="end" delay="0">
                  <p:rtn val="all"/>
                </p:endSync>
                <p:childTnLst>
                  <p:par>
                    <p:cTn id="187" fill="hold">
                      <p:stCondLst>
                        <p:cond delay="0"/>
                      </p:stCondLst>
                      <p:childTnLst>
                        <p:par>
                          <p:cTn id="188" fill="hold">
                            <p:stCondLst>
                              <p:cond delay="0"/>
                            </p:stCondLst>
                            <p:childTnLst>
                              <p:par>
                                <p:cTn id="189" presetID="30" presetClass="emph" presetSubtype="0" fill="hold" grpId="0" nodeType="clickEffect">
                                  <p:stCondLst>
                                    <p:cond delay="0"/>
                                  </p:stCondLst>
                                  <p:childTnLst>
                                    <p:animClr clrSpc="hsl" dir="cw">
                                      <p:cBhvr override="childStyle">
                                        <p:cTn id="190" dur="500" fill="hold"/>
                                        <p:tgtEl>
                                          <p:spTgt spid="31"/>
                                        </p:tgtEl>
                                        <p:attrNameLst>
                                          <p:attrName>style.color</p:attrName>
                                        </p:attrNameLst>
                                      </p:cBhvr>
                                      <p:by>
                                        <p:hsl h="0" s="12549" l="25098"/>
                                      </p:by>
                                    </p:animClr>
                                    <p:animClr clrSpc="hsl" dir="cw">
                                      <p:cBhvr>
                                        <p:cTn id="191" dur="500" fill="hold"/>
                                        <p:tgtEl>
                                          <p:spTgt spid="31"/>
                                        </p:tgtEl>
                                        <p:attrNameLst>
                                          <p:attrName>fillcolor</p:attrName>
                                        </p:attrNameLst>
                                      </p:cBhvr>
                                      <p:by>
                                        <p:hsl h="0" s="12549" l="25098"/>
                                      </p:by>
                                    </p:animClr>
                                    <p:animClr clrSpc="hsl" dir="cw">
                                      <p:cBhvr>
                                        <p:cTn id="192" dur="500" fill="hold"/>
                                        <p:tgtEl>
                                          <p:spTgt spid="31"/>
                                        </p:tgtEl>
                                        <p:attrNameLst>
                                          <p:attrName>stroke.color</p:attrName>
                                        </p:attrNameLst>
                                      </p:cBhvr>
                                      <p:by>
                                        <p:hsl h="0" s="12549" l="25098"/>
                                      </p:by>
                                    </p:animClr>
                                    <p:set>
                                      <p:cBhvr>
                                        <p:cTn id="193" dur="500" fill="hold"/>
                                        <p:tgtEl>
                                          <p:spTgt spid="31"/>
                                        </p:tgtEl>
                                        <p:attrNameLst>
                                          <p:attrName>fill.type</p:attrName>
                                        </p:attrNameLst>
                                      </p:cBhvr>
                                      <p:to>
                                        <p:strVal val="solid"/>
                                      </p:to>
                                    </p:set>
                                  </p:childTnLst>
                                </p:cTn>
                              </p:par>
                            </p:childTnLst>
                          </p:cTn>
                        </p:par>
                      </p:childTnLst>
                    </p:cTn>
                  </p:par>
                </p:childTnLst>
              </p:cTn>
              <p:nextCondLst>
                <p:cond evt="onClick" delay="0">
                  <p:tgtEl>
                    <p:spTgt spid="31"/>
                  </p:tgtEl>
                </p:cond>
              </p:nextCondLst>
            </p:seq>
            <p:seq concurrent="1" nextAc="seek">
              <p:cTn id="194" restart="whenNotActive" fill="hold" evtFilter="cancelBubble" nodeType="interactiveSeq">
                <p:stCondLst>
                  <p:cond evt="onClick" delay="0">
                    <p:tgtEl>
                      <p:spTgt spid="14"/>
                    </p:tgtEl>
                  </p:cond>
                </p:stCondLst>
                <p:endSync evt="end" delay="0">
                  <p:rtn val="all"/>
                </p:endSync>
                <p:childTnLst>
                  <p:par>
                    <p:cTn id="195" fill="hold">
                      <p:stCondLst>
                        <p:cond delay="0"/>
                      </p:stCondLst>
                      <p:childTnLst>
                        <p:par>
                          <p:cTn id="196" fill="hold">
                            <p:stCondLst>
                              <p:cond delay="0"/>
                            </p:stCondLst>
                            <p:childTnLst>
                              <p:par>
                                <p:cTn id="197" presetID="30" presetClass="emph" presetSubtype="0" fill="hold" grpId="0" nodeType="clickEffect">
                                  <p:stCondLst>
                                    <p:cond delay="0"/>
                                  </p:stCondLst>
                                  <p:childTnLst>
                                    <p:animClr clrSpc="hsl" dir="cw">
                                      <p:cBhvr override="childStyle">
                                        <p:cTn id="198" dur="500" fill="hold"/>
                                        <p:tgtEl>
                                          <p:spTgt spid="14"/>
                                        </p:tgtEl>
                                        <p:attrNameLst>
                                          <p:attrName>style.color</p:attrName>
                                        </p:attrNameLst>
                                      </p:cBhvr>
                                      <p:by>
                                        <p:hsl h="0" s="12549" l="25098"/>
                                      </p:by>
                                    </p:animClr>
                                    <p:animClr clrSpc="hsl" dir="cw">
                                      <p:cBhvr>
                                        <p:cTn id="199" dur="500" fill="hold"/>
                                        <p:tgtEl>
                                          <p:spTgt spid="14"/>
                                        </p:tgtEl>
                                        <p:attrNameLst>
                                          <p:attrName>fillcolor</p:attrName>
                                        </p:attrNameLst>
                                      </p:cBhvr>
                                      <p:by>
                                        <p:hsl h="0" s="12549" l="25098"/>
                                      </p:by>
                                    </p:animClr>
                                    <p:animClr clrSpc="hsl" dir="cw">
                                      <p:cBhvr>
                                        <p:cTn id="200" dur="500" fill="hold"/>
                                        <p:tgtEl>
                                          <p:spTgt spid="14"/>
                                        </p:tgtEl>
                                        <p:attrNameLst>
                                          <p:attrName>stroke.color</p:attrName>
                                        </p:attrNameLst>
                                      </p:cBhvr>
                                      <p:by>
                                        <p:hsl h="0" s="12549" l="25098"/>
                                      </p:by>
                                    </p:animClr>
                                    <p:set>
                                      <p:cBhvr>
                                        <p:cTn id="201" dur="500" fill="hold"/>
                                        <p:tgtEl>
                                          <p:spTgt spid="14"/>
                                        </p:tgtEl>
                                        <p:attrNameLst>
                                          <p:attrName>fill.type</p:attrName>
                                        </p:attrNameLst>
                                      </p:cBhvr>
                                      <p:to>
                                        <p:strVal val="solid"/>
                                      </p:to>
                                    </p:set>
                                  </p:childTnLst>
                                </p:cTn>
                              </p:par>
                            </p:childTnLst>
                          </p:cTn>
                        </p:par>
                      </p:childTnLst>
                    </p:cTn>
                  </p:par>
                </p:childTnLst>
              </p:cTn>
              <p:nextCondLst>
                <p:cond evt="onClick" delay="0">
                  <p:tgtEl>
                    <p:spTgt spid="14"/>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792163"/>
          </a:xfrm>
        </p:spPr>
        <p:txBody>
          <a:bodyPr/>
          <a:lstStyle/>
          <a:p>
            <a:pPr eaLnBrk="1" hangingPunct="1"/>
            <a:r>
              <a:rPr lang="en-US" altLang="en-US" sz="3200" dirty="0" smtClean="0"/>
              <a:t>In General– 100 Points</a:t>
            </a:r>
          </a:p>
        </p:txBody>
      </p:sp>
      <p:sp>
        <p:nvSpPr>
          <p:cNvPr id="3" name="TextBox 2"/>
          <p:cNvSpPr txBox="1">
            <a:spLocks noChangeArrowheads="1"/>
          </p:cNvSpPr>
          <p:nvPr/>
        </p:nvSpPr>
        <p:spPr bwMode="auto">
          <a:xfrm>
            <a:off x="533400" y="16002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This council is the official home of the Critical Security Controls.</a:t>
            </a:r>
            <a:endParaRPr lang="en-US" sz="2400" dirty="0">
              <a:latin typeface="Times New Roman" pitchFamily="18" charset="0"/>
            </a:endParaRPr>
          </a:p>
          <a:p>
            <a:pPr lvl="1">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is the Council on </a:t>
            </a:r>
            <a:r>
              <a:rPr lang="en-US" sz="2400" dirty="0" err="1" smtClean="0">
                <a:latin typeface="Times New Roman" pitchFamily="18" charset="0"/>
              </a:rPr>
              <a:t>CyberSecurity</a:t>
            </a:r>
            <a:r>
              <a:rPr lang="en-US" sz="2400" dirty="0" smtClean="0">
                <a:latin typeface="Times New Roman" pitchFamily="18" charset="0"/>
              </a:rPr>
              <a:t>?</a:t>
            </a:r>
            <a:endParaRPr lang="en-US" sz="2400" dirty="0">
              <a:latin typeface="Times New Roman" pitchFamily="18" charset="0"/>
            </a:endParaRP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792163"/>
          </a:xfrm>
        </p:spPr>
        <p:txBody>
          <a:bodyPr/>
          <a:lstStyle/>
          <a:p>
            <a:pPr eaLnBrk="1" hangingPunct="1"/>
            <a:r>
              <a:rPr lang="en-US" altLang="en-US" sz="3200" dirty="0" smtClean="0"/>
              <a:t>In General– 200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752600"/>
            <a:ext cx="8229600" cy="2800767"/>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These are the three families in which the controls are listed.</a:t>
            </a:r>
          </a:p>
          <a:p>
            <a:pPr>
              <a:defRPr/>
            </a:pPr>
            <a:endParaRPr lang="en-US" sz="2400" dirty="0" smtClean="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is System, Network, and Application?</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792163"/>
          </a:xfrm>
        </p:spPr>
        <p:txBody>
          <a:bodyPr/>
          <a:lstStyle/>
          <a:p>
            <a:pPr eaLnBrk="1" hangingPunct="1"/>
            <a:r>
              <a:rPr lang="en-US" altLang="en-US" sz="3200" dirty="0" smtClean="0"/>
              <a:t>In General– 300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6764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r>
              <a:rPr lang="en-US" sz="2800" b="1" dirty="0" smtClean="0">
                <a:solidFill>
                  <a:schemeClr val="tx2">
                    <a:lumMod val="75000"/>
                  </a:schemeClr>
                </a:solidFill>
                <a:latin typeface="Times New Roman" pitchFamily="18" charset="0"/>
              </a:rPr>
              <a:t>:</a:t>
            </a:r>
          </a:p>
          <a:p>
            <a:pPr>
              <a:defRPr/>
            </a:pPr>
            <a:endParaRPr lang="en-US" sz="2400" dirty="0" smtClean="0">
              <a:latin typeface="Times New Roman" pitchFamily="18" charset="0"/>
            </a:endParaRPr>
          </a:p>
          <a:p>
            <a:pPr lvl="1">
              <a:defRPr/>
            </a:pPr>
            <a:r>
              <a:rPr lang="en-US" sz="2400" dirty="0" smtClean="0">
                <a:latin typeface="Times New Roman" pitchFamily="18" charset="0"/>
              </a:rPr>
              <a:t>This is the order by which the critical security controls are listed.</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What is priority?</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792163"/>
          </a:xfrm>
        </p:spPr>
        <p:txBody>
          <a:bodyPr/>
          <a:lstStyle/>
          <a:p>
            <a:pPr eaLnBrk="1" hangingPunct="1"/>
            <a:r>
              <a:rPr lang="en-US" altLang="en-US" sz="3200" dirty="0" smtClean="0"/>
              <a:t>In General– 400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600200"/>
            <a:ext cx="8229600" cy="3170099"/>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Appendix B of the APT1 report describes this.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a:latin typeface="Times New Roman" pitchFamily="18" charset="0"/>
              </a:rPr>
              <a:t>What </a:t>
            </a:r>
            <a:r>
              <a:rPr lang="en-US" sz="2400" dirty="0" smtClean="0">
                <a:latin typeface="Times New Roman" pitchFamily="18" charset="0"/>
              </a:rPr>
              <a:t>is the average lifecycle of an advanced or dedicated attack against a company?</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792163"/>
          </a:xfrm>
        </p:spPr>
        <p:txBody>
          <a:bodyPr/>
          <a:lstStyle/>
          <a:p>
            <a:pPr eaLnBrk="1" hangingPunct="1"/>
            <a:r>
              <a:rPr lang="en-US" altLang="en-US" sz="3200" dirty="0" smtClean="0"/>
              <a:t>In General– 500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6002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r>
              <a:rPr lang="en-US" sz="2800" b="1" dirty="0" smtClean="0">
                <a:solidFill>
                  <a:schemeClr val="tx2">
                    <a:lumMod val="75000"/>
                  </a:schemeClr>
                </a:solidFill>
                <a:latin typeface="Times New Roman" pitchFamily="18" charset="0"/>
              </a:rPr>
              <a:t>:</a:t>
            </a:r>
          </a:p>
          <a:p>
            <a:pPr>
              <a:defRPr/>
            </a:pPr>
            <a:endParaRPr lang="en-US" sz="2400" dirty="0">
              <a:latin typeface="Times New Roman" pitchFamily="18" charset="0"/>
            </a:endParaRPr>
          </a:p>
          <a:p>
            <a:pPr lvl="1">
              <a:defRPr/>
            </a:pPr>
            <a:r>
              <a:rPr lang="en-US" sz="2400" dirty="0" smtClean="0">
                <a:latin typeface="Times New Roman" pitchFamily="18" charset="0"/>
              </a:rPr>
              <a:t>This threat model is distributed by the Center for Internet Security with contributions from over 150 different international organizations.</a:t>
            </a:r>
          </a:p>
          <a:p>
            <a:pPr lvl="1">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defRPr/>
            </a:pPr>
            <a:r>
              <a:rPr lang="en-US" sz="2400" dirty="0">
                <a:latin typeface="Times New Roman" pitchFamily="18" charset="0"/>
              </a:rPr>
              <a:t>What </a:t>
            </a:r>
            <a:r>
              <a:rPr lang="en-US" sz="2400" dirty="0" smtClean="0">
                <a:latin typeface="Times New Roman" pitchFamily="18" charset="0"/>
              </a:rPr>
              <a:t>is The Open Threat Taxonomy (OTT)?</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792163"/>
          </a:xfrm>
        </p:spPr>
        <p:txBody>
          <a:bodyPr/>
          <a:lstStyle/>
          <a:p>
            <a:pPr eaLnBrk="1" hangingPunct="1"/>
            <a:r>
              <a:rPr lang="en-US" altLang="en-US" sz="3200" dirty="0" smtClean="0"/>
              <a:t>Guiding Principles– 100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dirty="0">
              <a:solidFill>
                <a:schemeClr val="tx1"/>
              </a:solidFill>
            </a:endParaRPr>
          </a:p>
        </p:txBody>
      </p:sp>
      <p:sp>
        <p:nvSpPr>
          <p:cNvPr id="5" name="TextBox 4"/>
          <p:cNvSpPr txBox="1">
            <a:spLocks noChangeArrowheads="1"/>
          </p:cNvSpPr>
          <p:nvPr/>
        </p:nvSpPr>
        <p:spPr bwMode="auto">
          <a:xfrm>
            <a:off x="533400" y="1371600"/>
            <a:ext cx="8229600" cy="3539430"/>
          </a:xfrm>
          <a:prstGeom prst="rect">
            <a:avLst/>
          </a:prstGeom>
          <a:noFill/>
          <a:ln w="9525">
            <a:noFill/>
            <a:miter lim="800000"/>
            <a:headEnd/>
            <a:tailEnd/>
          </a:ln>
        </p:spPr>
        <p:txBody>
          <a:bodyPr>
            <a:spAutoFit/>
          </a:bodyPr>
          <a:lstStyle/>
          <a:p>
            <a:pPr>
              <a:defRPr/>
            </a:pPr>
            <a:r>
              <a:rPr lang="en-US" sz="2800" b="1" dirty="0" smtClean="0">
                <a:solidFill>
                  <a:schemeClr val="tx2">
                    <a:lumMod val="75000"/>
                  </a:schemeClr>
                </a:solidFill>
                <a:latin typeface="Times New Roman" pitchFamily="18" charset="0"/>
              </a:rPr>
              <a:t>Answer:</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According to the guiding principles, defenses should focus on this.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smtClean="0">
                <a:solidFill>
                  <a:schemeClr val="tx2">
                    <a:lumMod val="75000"/>
                  </a:schemeClr>
                </a:solidFill>
                <a:latin typeface="Times New Roman" pitchFamily="18" charset="0"/>
              </a:rPr>
              <a:t>Question:</a:t>
            </a:r>
            <a:endParaRPr lang="en-US" sz="2800" b="1" dirty="0">
              <a:solidFill>
                <a:schemeClr val="tx2">
                  <a:lumMod val="75000"/>
                </a:schemeClr>
              </a:solidFill>
              <a:latin typeface="Times New Roman" pitchFamily="18" charset="0"/>
            </a:endParaRP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a:t>
            </a:r>
            <a:r>
              <a:rPr lang="en-US" sz="2400" dirty="0" smtClean="0">
                <a:latin typeface="Times New Roman" pitchFamily="18" charset="0"/>
              </a:rPr>
              <a:t>are the most common and damaging attack activities occurring today, and those anticipated in the near future?</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24040</TotalTime>
  <Words>2671</Words>
  <Application>Microsoft Office PowerPoint</Application>
  <PresentationFormat>On-screen Show (4:3)</PresentationFormat>
  <Paragraphs>373</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In General– 100 Points</vt:lpstr>
      <vt:lpstr>In General– 200 Points</vt:lpstr>
      <vt:lpstr>In General– 300 Points</vt:lpstr>
      <vt:lpstr>In General– 400 Points</vt:lpstr>
      <vt:lpstr>In General– 500 Points</vt:lpstr>
      <vt:lpstr>Guiding Principles– 100 Points</vt:lpstr>
      <vt:lpstr>Guiding Principles– 200 Points</vt:lpstr>
      <vt:lpstr>Guiding Principles – 300 Points</vt:lpstr>
      <vt:lpstr>Guiding Principles – 400 Points</vt:lpstr>
      <vt:lpstr>Guiding Principles – 500 Points</vt:lpstr>
      <vt:lpstr>Devices and Software – 100 Points</vt:lpstr>
      <vt:lpstr>Devices and Software – 200 Points</vt:lpstr>
      <vt:lpstr>Devices and Software – 300 Points</vt:lpstr>
      <vt:lpstr>Devices and Software – 400 Points</vt:lpstr>
      <vt:lpstr>Devices and Software – 500 Points</vt:lpstr>
      <vt:lpstr>Secure Configurations – 100 Points</vt:lpstr>
      <vt:lpstr>Secure Configurations – 200 Points</vt:lpstr>
      <vt:lpstr>Secure Configurations – 300 Points</vt:lpstr>
      <vt:lpstr>Secure Configurations – 400 Points</vt:lpstr>
      <vt:lpstr>Secure Configurations – 500 Points</vt:lpstr>
      <vt:lpstr>Vulnerability Assessment – 100 Points</vt:lpstr>
      <vt:lpstr>Vulnerability Assessment – 200 Points</vt:lpstr>
      <vt:lpstr>Vulnerability Assessment – 300 Points</vt:lpstr>
      <vt:lpstr>Vulnerability Assessment – 400 Points</vt:lpstr>
      <vt:lpstr>Vulnerability Assessment – 500 Points</vt:lpstr>
    </vt:vector>
  </TitlesOfParts>
  <Company>Educational Technology Network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JEOPARDY</dc:title>
  <dc:subject>Jeopardy Template</dc:subject>
  <dc:creator>Educational Technology Network</dc:creator>
  <cp:keywords>Jeopardy Powerpoint Template;Education Technology</cp:keywords>
  <dc:description>www.edtechnetwork.com</dc:description>
  <cp:lastModifiedBy>McKean.Melanie.K</cp:lastModifiedBy>
  <cp:revision>191</cp:revision>
  <dcterms:created xsi:type="dcterms:W3CDTF">2009-08-07T10:43:48Z</dcterms:created>
  <dcterms:modified xsi:type="dcterms:W3CDTF">2016-10-12T15:54:01Z</dcterms:modified>
  <cp:category>Jeopardy Template</cp:category>
</cp:coreProperties>
</file>