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330" r:id="rId2"/>
    <p:sldId id="331" r:id="rId3"/>
    <p:sldId id="332" r:id="rId4"/>
    <p:sldId id="351" r:id="rId5"/>
    <p:sldId id="424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335" r:id="rId22"/>
    <p:sldId id="337" r:id="rId23"/>
    <p:sldId id="409" r:id="rId24"/>
    <p:sldId id="410" r:id="rId25"/>
    <p:sldId id="411" r:id="rId26"/>
    <p:sldId id="382" r:id="rId27"/>
    <p:sldId id="390" r:id="rId28"/>
    <p:sldId id="339" r:id="rId29"/>
    <p:sldId id="422" r:id="rId30"/>
    <p:sldId id="423" r:id="rId31"/>
    <p:sldId id="341" r:id="rId32"/>
    <p:sldId id="342" r:id="rId33"/>
    <p:sldId id="392" r:id="rId34"/>
    <p:sldId id="354" r:id="rId35"/>
    <p:sldId id="353" r:id="rId36"/>
    <p:sldId id="393" r:id="rId37"/>
    <p:sldId id="394" r:id="rId38"/>
    <p:sldId id="395" r:id="rId39"/>
    <p:sldId id="396" r:id="rId40"/>
    <p:sldId id="352" r:id="rId41"/>
    <p:sldId id="397" r:id="rId42"/>
    <p:sldId id="340" r:id="rId43"/>
    <p:sldId id="355" r:id="rId44"/>
    <p:sldId id="412" r:id="rId45"/>
    <p:sldId id="413" r:id="rId46"/>
    <p:sldId id="414" r:id="rId47"/>
    <p:sldId id="416" r:id="rId48"/>
    <p:sldId id="415" r:id="rId49"/>
    <p:sldId id="417" r:id="rId50"/>
    <p:sldId id="418" r:id="rId51"/>
    <p:sldId id="419" r:id="rId52"/>
    <p:sldId id="420" r:id="rId53"/>
    <p:sldId id="421" r:id="rId54"/>
    <p:sldId id="391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 autoAdjust="0"/>
    <p:restoredTop sz="84926" autoAdjust="0"/>
  </p:normalViewPr>
  <p:slideViewPr>
    <p:cSldViewPr snapToGrid="0" snapToObjects="1">
      <p:cViewPr varScale="1">
        <p:scale>
          <a:sx n="152" d="100"/>
          <a:sy n="152" d="100"/>
        </p:scale>
        <p:origin x="192" y="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 dirty="0"/>
            <a:t>House of Orange,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 dirty="0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B9B36E1B-AEAD-074F-BB60-2B7679C3E9C2}">
      <dgm:prSet/>
      <dgm:spPr/>
      <dgm:t>
        <a:bodyPr/>
        <a:lstStyle/>
        <a:p>
          <a:r>
            <a:rPr lang="en-US" dirty="0"/>
            <a:t>Cause all of the havoc </a:t>
          </a:r>
          <a:r>
            <a:rPr lang="en-US" b="1" dirty="0"/>
            <a:t>🔥</a:t>
          </a:r>
          <a:endParaRPr lang="en-US" dirty="0"/>
        </a:p>
      </dgm:t>
    </dgm:pt>
    <dgm:pt modelId="{B80CE3DE-4965-3446-B7A1-75E24E9D4A7C}" type="parTrans" cxnId="{874F4A1A-EBA8-654E-9868-E96425D9E96B}">
      <dgm:prSet/>
      <dgm:spPr/>
    </dgm:pt>
    <dgm:pt modelId="{1A5C888E-0A8B-9842-8FF1-8917D2B51218}" type="sibTrans" cxnId="{874F4A1A-EBA8-654E-9868-E96425D9E96B}">
      <dgm:prSet/>
      <dgm:spPr/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D92BCD49-5596-0C45-B3FF-9CB389F0F3E4}" type="pres">
      <dgm:prSet presAssocID="{010F5426-739D-4934-9085-50BD1F7B7792}" presName="spaceBetweenRectangles" presStyleCnt="0"/>
      <dgm:spPr/>
    </dgm:pt>
    <dgm:pt modelId="{A6694ED1-5528-E048-A97E-FA283046CC4C}" type="pres">
      <dgm:prSet presAssocID="{B9B36E1B-AEAD-074F-BB60-2B7679C3E9C2}" presName="parentLin" presStyleCnt="0"/>
      <dgm:spPr/>
    </dgm:pt>
    <dgm:pt modelId="{8E88BA92-CAE6-394F-A4DE-9F30E6187017}" type="pres">
      <dgm:prSet presAssocID="{B9B36E1B-AEAD-074F-BB60-2B7679C3E9C2}" presName="parentLeftMargin" presStyleLbl="node1" presStyleIdx="0" presStyleCnt="2"/>
      <dgm:spPr/>
    </dgm:pt>
    <dgm:pt modelId="{A97B4E99-8926-B348-B983-CBCB6FA5D4F2}" type="pres">
      <dgm:prSet presAssocID="{B9B36E1B-AEAD-074F-BB60-2B7679C3E9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13DDD7-2DC1-CE45-AD8E-36B1E209C321}" type="pres">
      <dgm:prSet presAssocID="{B9B36E1B-AEAD-074F-BB60-2B7679C3E9C2}" presName="negativeSpace" presStyleCnt="0"/>
      <dgm:spPr/>
    </dgm:pt>
    <dgm:pt modelId="{B647B210-E4A9-3C4F-AFE5-B3A3E0BF0C56}" type="pres">
      <dgm:prSet presAssocID="{B9B36E1B-AEAD-074F-BB60-2B7679C3E9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4F4A1A-EBA8-654E-9868-E96425D9E96B}" srcId="{225BC978-762F-43E2-B297-624DEECBEE97}" destId="{B9B36E1B-AEAD-074F-BB60-2B7679C3E9C2}" srcOrd="1" destOrd="0" parTransId="{B80CE3DE-4965-3446-B7A1-75E24E9D4A7C}" sibTransId="{1A5C888E-0A8B-9842-8FF1-8917D2B51218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84E66E65-4CBF-064F-AF21-DB61115F3791}" type="presOf" srcId="{B9B36E1B-AEAD-074F-BB60-2B7679C3E9C2}" destId="{8E88BA92-CAE6-394F-A4DE-9F30E6187017}" srcOrd="0" destOrd="0" presId="urn:microsoft.com/office/officeart/2005/8/layout/list1"/>
    <dgm:cxn modelId="{4B74D0C7-3659-CA44-A2DF-2AB1B3A7E300}" type="presOf" srcId="{B9B36E1B-AEAD-074F-BB60-2B7679C3E9C2}" destId="{A97B4E99-8926-B348-B983-CBCB6FA5D4F2}" srcOrd="1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07B9FAC1-F4D7-F443-B6FD-8A7C641DE558}" type="presParOf" srcId="{2A1A4679-6362-324E-8243-DD66692FC4D7}" destId="{D92BCD49-5596-0C45-B3FF-9CB389F0F3E4}" srcOrd="3" destOrd="0" presId="urn:microsoft.com/office/officeart/2005/8/layout/list1"/>
    <dgm:cxn modelId="{329AA6D1-0300-184D-A859-D3DC6B559DCA}" type="presParOf" srcId="{2A1A4679-6362-324E-8243-DD66692FC4D7}" destId="{A6694ED1-5528-E048-A97E-FA283046CC4C}" srcOrd="4" destOrd="0" presId="urn:microsoft.com/office/officeart/2005/8/layout/list1"/>
    <dgm:cxn modelId="{AF28BD66-E579-C641-9BDE-FC687294FD6C}" type="presParOf" srcId="{A6694ED1-5528-E048-A97E-FA283046CC4C}" destId="{8E88BA92-CAE6-394F-A4DE-9F30E6187017}" srcOrd="0" destOrd="0" presId="urn:microsoft.com/office/officeart/2005/8/layout/list1"/>
    <dgm:cxn modelId="{064AB9CE-471E-314C-9480-681956C168C3}" type="presParOf" srcId="{A6694ED1-5528-E048-A97E-FA283046CC4C}" destId="{A97B4E99-8926-B348-B983-CBCB6FA5D4F2}" srcOrd="1" destOrd="0" presId="urn:microsoft.com/office/officeart/2005/8/layout/list1"/>
    <dgm:cxn modelId="{5352CFC1-032C-AD42-AF22-541BC6775276}" type="presParOf" srcId="{2A1A4679-6362-324E-8243-DD66692FC4D7}" destId="{1313DDD7-2DC1-CE45-AD8E-36B1E209C321}" srcOrd="5" destOrd="0" presId="urn:microsoft.com/office/officeart/2005/8/layout/list1"/>
    <dgm:cxn modelId="{7F0A975C-8FEF-9C4C-B600-54E32C7985DB}" type="presParOf" srcId="{2A1A4679-6362-324E-8243-DD66692FC4D7}" destId="{B647B210-E4A9-3C4F-AFE5-B3A3E0BF0C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 dirty="0"/>
            <a:t>Corrupt Flow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 dirty="0"/>
            <a:t>Any unexpected changes could cause more memory corruption!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F3088-B157-432E-8A97-14C7A8FB26D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0523EC-41D4-4064-B64A-55CD897C3D01}">
      <dgm:prSet/>
      <dgm:spPr/>
      <dgm:t>
        <a:bodyPr/>
        <a:lstStyle/>
        <a:p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1A3F1B0B-46C0-4989-9640-6958C4822919}" type="parTrans" cxnId="{8925BE4C-8B90-49C9-B09F-1892CA52E0D1}">
      <dgm:prSet/>
      <dgm:spPr/>
      <dgm:t>
        <a:bodyPr/>
        <a:lstStyle/>
        <a:p>
          <a:endParaRPr lang="en-US"/>
        </a:p>
      </dgm:t>
    </dgm:pt>
    <dgm:pt modelId="{14099047-3282-4D86-BF17-6D48EE5282A2}" type="sibTrans" cxnId="{8925BE4C-8B90-49C9-B09F-1892CA52E0D1}">
      <dgm:prSet/>
      <dgm:spPr/>
      <dgm:t>
        <a:bodyPr/>
        <a:lstStyle/>
        <a:p>
          <a:endParaRPr lang="en-US"/>
        </a:p>
      </dgm:t>
    </dgm:pt>
    <dgm:pt modelId="{4CA25AA6-CDDE-4D16-B4D3-595DAE473354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286E100B-B507-4AF0-AE1F-AA6910833323}" type="parTrans" cxnId="{CA034813-EB6E-40B3-8D69-DE787DCD3E99}">
      <dgm:prSet/>
      <dgm:spPr/>
      <dgm:t>
        <a:bodyPr/>
        <a:lstStyle/>
        <a:p>
          <a:endParaRPr lang="en-US"/>
        </a:p>
      </dgm:t>
    </dgm:pt>
    <dgm:pt modelId="{CDCB9FFE-647C-4D81-9239-3BD3215AE7F8}" type="sibTrans" cxnId="{CA034813-EB6E-40B3-8D69-DE787DCD3E99}">
      <dgm:prSet/>
      <dgm:spPr/>
      <dgm:t>
        <a:bodyPr/>
        <a:lstStyle/>
        <a:p>
          <a:endParaRPr lang="en-US"/>
        </a:p>
      </dgm:t>
    </dgm:pt>
    <dgm:pt modelId="{8D6FE2BE-CC30-4E58-9E01-E6EA95FC5FB5}">
      <dgm:prSet/>
      <dgm:spPr/>
      <dgm:t>
        <a:bodyPr/>
        <a:lstStyle/>
        <a:p>
          <a:r>
            <a:rPr lang="en-US"/>
            <a:t>Major part of many other techniques:</a:t>
          </a:r>
        </a:p>
      </dgm:t>
    </dgm:pt>
    <dgm:pt modelId="{15ED05D5-D511-4A3E-9651-78A537DECCCA}" type="parTrans" cxnId="{D2C46555-06BE-47FC-804C-C74AB2A2DEED}">
      <dgm:prSet/>
      <dgm:spPr/>
      <dgm:t>
        <a:bodyPr/>
        <a:lstStyle/>
        <a:p>
          <a:endParaRPr lang="en-US"/>
        </a:p>
      </dgm:t>
    </dgm:pt>
    <dgm:pt modelId="{14210890-BEAD-4A63-AADB-223146CDC4A4}" type="sibTrans" cxnId="{D2C46555-06BE-47FC-804C-C74AB2A2DEED}">
      <dgm:prSet/>
      <dgm:spPr/>
      <dgm:t>
        <a:bodyPr/>
        <a:lstStyle/>
        <a:p>
          <a:endParaRPr lang="en-US"/>
        </a:p>
      </dgm:t>
    </dgm:pt>
    <dgm:pt modelId="{9CFBFBF7-F3FC-4873-95A1-78B44129EE77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284D5065-F94B-47A3-99EF-A3AB65822898}" type="parTrans" cxnId="{68EB68CF-F53D-48D9-935D-259D7D278CD0}">
      <dgm:prSet/>
      <dgm:spPr/>
      <dgm:t>
        <a:bodyPr/>
        <a:lstStyle/>
        <a:p>
          <a:endParaRPr lang="en-US"/>
        </a:p>
      </dgm:t>
    </dgm:pt>
    <dgm:pt modelId="{53A71B27-65DD-497D-AD38-BCC17299A97E}" type="sibTrans" cxnId="{68EB68CF-F53D-48D9-935D-259D7D278CD0}">
      <dgm:prSet/>
      <dgm:spPr/>
      <dgm:t>
        <a:bodyPr/>
        <a:lstStyle/>
        <a:p>
          <a:endParaRPr lang="en-US"/>
        </a:p>
      </dgm:t>
    </dgm:pt>
    <dgm:pt modelId="{9893AFC2-A958-8940-B35C-4D50DCBA226D}" type="pres">
      <dgm:prSet presAssocID="{53CF3088-B157-432E-8A97-14C7A8FB26D9}" presName="linear" presStyleCnt="0">
        <dgm:presLayoutVars>
          <dgm:animLvl val="lvl"/>
          <dgm:resizeHandles val="exact"/>
        </dgm:presLayoutVars>
      </dgm:prSet>
      <dgm:spPr/>
    </dgm:pt>
    <dgm:pt modelId="{71DD3614-B292-7243-AD20-5E5D4EA4A618}" type="pres">
      <dgm:prSet presAssocID="{CA0523EC-41D4-4064-B64A-55CD897C3D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1E600-10AC-CD4B-B3BC-47A797BCD17E}" type="pres">
      <dgm:prSet presAssocID="{CA0523EC-41D4-4064-B64A-55CD897C3D01}" presName="childText" presStyleLbl="revTx" presStyleIdx="0" presStyleCnt="2">
        <dgm:presLayoutVars>
          <dgm:bulletEnabled val="1"/>
        </dgm:presLayoutVars>
      </dgm:prSet>
      <dgm:spPr/>
    </dgm:pt>
    <dgm:pt modelId="{527F6B98-C162-4645-A510-013285B7B842}" type="pres">
      <dgm:prSet presAssocID="{8D6FE2BE-CC30-4E58-9E01-E6EA95FC5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AA5DF-0AB7-154B-8DC3-01304A65E957}" type="pres">
      <dgm:prSet presAssocID="{8D6FE2BE-CC30-4E58-9E01-E6EA95FC5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D4D70C-0A6F-6143-9D20-43F6B890A333}" type="presOf" srcId="{8D6FE2BE-CC30-4E58-9E01-E6EA95FC5FB5}" destId="{527F6B98-C162-4645-A510-013285B7B842}" srcOrd="0" destOrd="0" presId="urn:microsoft.com/office/officeart/2005/8/layout/vList2"/>
    <dgm:cxn modelId="{CA034813-EB6E-40B3-8D69-DE787DCD3E99}" srcId="{CA0523EC-41D4-4064-B64A-55CD897C3D01}" destId="{4CA25AA6-CDDE-4D16-B4D3-595DAE473354}" srcOrd="0" destOrd="0" parTransId="{286E100B-B507-4AF0-AE1F-AA6910833323}" sibTransId="{CDCB9FFE-647C-4D81-9239-3BD3215AE7F8}"/>
    <dgm:cxn modelId="{4171551F-EF29-1546-8775-E806309E5683}" type="presOf" srcId="{4CA25AA6-CDDE-4D16-B4D3-595DAE473354}" destId="{9871E600-10AC-CD4B-B3BC-47A797BCD17E}" srcOrd="0" destOrd="0" presId="urn:microsoft.com/office/officeart/2005/8/layout/vList2"/>
    <dgm:cxn modelId="{A4B3902E-5035-8D40-B27C-A6A402941BE7}" type="presOf" srcId="{53CF3088-B157-432E-8A97-14C7A8FB26D9}" destId="{9893AFC2-A958-8940-B35C-4D50DCBA226D}" srcOrd="0" destOrd="0" presId="urn:microsoft.com/office/officeart/2005/8/layout/vList2"/>
    <dgm:cxn modelId="{8925BE4C-8B90-49C9-B09F-1892CA52E0D1}" srcId="{53CF3088-B157-432E-8A97-14C7A8FB26D9}" destId="{CA0523EC-41D4-4064-B64A-55CD897C3D01}" srcOrd="0" destOrd="0" parTransId="{1A3F1B0B-46C0-4989-9640-6958C4822919}" sibTransId="{14099047-3282-4D86-BF17-6D48EE5282A2}"/>
    <dgm:cxn modelId="{D2C46555-06BE-47FC-804C-C74AB2A2DEED}" srcId="{53CF3088-B157-432E-8A97-14C7A8FB26D9}" destId="{8D6FE2BE-CC30-4E58-9E01-E6EA95FC5FB5}" srcOrd="1" destOrd="0" parTransId="{15ED05D5-D511-4A3E-9651-78A537DECCCA}" sibTransId="{14210890-BEAD-4A63-AADB-223146CDC4A4}"/>
    <dgm:cxn modelId="{A631B187-18E2-A349-8885-32F3E6754441}" type="presOf" srcId="{CA0523EC-41D4-4064-B64A-55CD897C3D01}" destId="{71DD3614-B292-7243-AD20-5E5D4EA4A618}" srcOrd="0" destOrd="0" presId="urn:microsoft.com/office/officeart/2005/8/layout/vList2"/>
    <dgm:cxn modelId="{68EB68CF-F53D-48D9-935D-259D7D278CD0}" srcId="{8D6FE2BE-CC30-4E58-9E01-E6EA95FC5FB5}" destId="{9CFBFBF7-F3FC-4873-95A1-78B44129EE77}" srcOrd="0" destOrd="0" parTransId="{284D5065-F94B-47A3-99EF-A3AB65822898}" sibTransId="{53A71B27-65DD-497D-AD38-BCC17299A97E}"/>
    <dgm:cxn modelId="{73AF02E2-4053-3745-B2BD-CCCB6D7E4507}" type="presOf" srcId="{9CFBFBF7-F3FC-4873-95A1-78B44129EE77}" destId="{353AA5DF-0AB7-154B-8DC3-01304A65E957}" srcOrd="0" destOrd="0" presId="urn:microsoft.com/office/officeart/2005/8/layout/vList2"/>
    <dgm:cxn modelId="{02A30AA5-4C6B-B242-B3FF-88E8AC9EDA51}" type="presParOf" srcId="{9893AFC2-A958-8940-B35C-4D50DCBA226D}" destId="{71DD3614-B292-7243-AD20-5E5D4EA4A618}" srcOrd="0" destOrd="0" presId="urn:microsoft.com/office/officeart/2005/8/layout/vList2"/>
    <dgm:cxn modelId="{39A9C519-550F-7F44-B082-18A0E9E0EF7D}" type="presParOf" srcId="{9893AFC2-A958-8940-B35C-4D50DCBA226D}" destId="{9871E600-10AC-CD4B-B3BC-47A797BCD17E}" srcOrd="1" destOrd="0" presId="urn:microsoft.com/office/officeart/2005/8/layout/vList2"/>
    <dgm:cxn modelId="{B6FE0C52-C797-5047-BA8F-4E8788AF15AA}" type="presParOf" srcId="{9893AFC2-A958-8940-B35C-4D50DCBA226D}" destId="{527F6B98-C162-4645-A510-013285B7B842}" srcOrd="2" destOrd="0" presId="urn:microsoft.com/office/officeart/2005/8/layout/vList2"/>
    <dgm:cxn modelId="{50159DA4-EC31-2A40-BF6D-FBAEC98C6781}" type="presParOf" srcId="{9893AFC2-A958-8940-B35C-4D50DCBA226D}" destId="{353AA5DF-0AB7-154B-8DC3-01304A65E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House of Orange,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1046752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Overflow buffers or OOB read/writes</a:t>
          </a:r>
        </a:p>
      </dsp:txBody>
      <dsp:txXfrm>
        <a:off x="0" y="1046752"/>
        <a:ext cx="7886700" cy="680400"/>
      </dsp:txXfrm>
    </dsp:sp>
    <dsp:sp modelId="{53BC2919-4D46-CF4F-AB1C-8F36F9B464A8}">
      <dsp:nvSpPr>
        <dsp:cNvPr id="0" name=""/>
        <dsp:cNvSpPr/>
      </dsp:nvSpPr>
      <dsp:spPr>
        <a:xfrm>
          <a:off x="394335" y="81059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833649"/>
        <a:ext cx="5474576" cy="426206"/>
      </dsp:txXfrm>
    </dsp:sp>
    <dsp:sp modelId="{B647B210-E4A9-3C4F-AFE5-B3A3E0BF0C56}">
      <dsp:nvSpPr>
        <dsp:cNvPr id="0" name=""/>
        <dsp:cNvSpPr/>
      </dsp:nvSpPr>
      <dsp:spPr>
        <a:xfrm>
          <a:off x="0" y="2049712"/>
          <a:ext cx="7886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B4E99-8926-B348-B983-CBCB6FA5D4F2}">
      <dsp:nvSpPr>
        <dsp:cNvPr id="0" name=""/>
        <dsp:cNvSpPr/>
      </dsp:nvSpPr>
      <dsp:spPr>
        <a:xfrm>
          <a:off x="394335" y="18135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Cause all of the havoc </a:t>
          </a:r>
          <a:r>
            <a:rPr lang="en-US" sz="1600" b="1" kern="1200" dirty="0"/>
            <a:t>🔥</a:t>
          </a:r>
          <a:endParaRPr lang="en-US" sz="1600" kern="1200" dirty="0"/>
        </a:p>
      </dsp:txBody>
      <dsp:txXfrm>
        <a:off x="417392" y="1836609"/>
        <a:ext cx="547457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782152"/>
          <a:ext cx="78867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Overflow buffers or OOB read/writes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max_fast</a:t>
          </a:r>
          <a:endParaRPr lang="en-US" sz="1600" kern="1200"/>
        </a:p>
      </dsp:txBody>
      <dsp:txXfrm>
        <a:off x="0" y="782152"/>
        <a:ext cx="7886700" cy="932400"/>
      </dsp:txXfrm>
    </dsp:sp>
    <dsp:sp modelId="{53BC2919-4D46-CF4F-AB1C-8F36F9B464A8}">
      <dsp:nvSpPr>
        <dsp:cNvPr id="0" name=""/>
        <dsp:cNvSpPr/>
      </dsp:nvSpPr>
      <dsp:spPr>
        <a:xfrm>
          <a:off x="394335" y="54599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569049"/>
        <a:ext cx="5474576" cy="426206"/>
      </dsp:txXfrm>
    </dsp:sp>
    <dsp:sp modelId="{97D457DB-25A6-564A-B385-42B5567D6CF8}">
      <dsp:nvSpPr>
        <dsp:cNvPr id="0" name=""/>
        <dsp:cNvSpPr/>
      </dsp:nvSpPr>
      <dsp:spPr>
        <a:xfrm>
          <a:off x="0" y="2037112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Any unexpected changes could cause more memory corruption!</a:t>
          </a:r>
        </a:p>
      </dsp:txBody>
      <dsp:txXfrm>
        <a:off x="0" y="2037112"/>
        <a:ext cx="7886700" cy="680400"/>
      </dsp:txXfrm>
    </dsp:sp>
    <dsp:sp modelId="{D833AA78-8F2A-804B-BFE8-0AF751843EA8}">
      <dsp:nvSpPr>
        <dsp:cNvPr id="0" name=""/>
        <dsp:cNvSpPr/>
      </dsp:nvSpPr>
      <dsp:spPr>
        <a:xfrm>
          <a:off x="394335" y="18009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Corrupt Flow</a:t>
          </a:r>
        </a:p>
      </dsp:txBody>
      <dsp:txXfrm>
        <a:off x="417392" y="1824009"/>
        <a:ext cx="547457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3614-B292-7243-AD20-5E5D4EA4A618}">
      <dsp:nvSpPr>
        <dsp:cNvPr id="0" name=""/>
        <dsp:cNvSpPr/>
      </dsp:nvSpPr>
      <dsp:spPr>
        <a:xfrm>
          <a:off x="0" y="1824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to write to </a:t>
          </a:r>
          <a:r>
            <a:rPr lang="en-US" sz="2800" b="1" kern="1200"/>
            <a:t>ANYWHERE</a:t>
          </a:r>
          <a:r>
            <a:rPr lang="en-US" sz="2800" kern="1200"/>
            <a:t> in memory </a:t>
          </a:r>
        </a:p>
      </dsp:txBody>
      <dsp:txXfrm>
        <a:off x="54373" y="72622"/>
        <a:ext cx="4520404" cy="1005094"/>
      </dsp:txXfrm>
    </dsp:sp>
    <dsp:sp modelId="{9871E600-10AC-CD4B-B3BC-47A797BCD17E}">
      <dsp:nvSpPr>
        <dsp:cNvPr id="0" name=""/>
        <dsp:cNvSpPr/>
      </dsp:nvSpPr>
      <dsp:spPr>
        <a:xfrm>
          <a:off x="0" y="113208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Cannot control the WHAT, only the WHERE</a:t>
          </a:r>
        </a:p>
      </dsp:txBody>
      <dsp:txXfrm>
        <a:off x="0" y="1132089"/>
        <a:ext cx="4629150" cy="695520"/>
      </dsp:txXfrm>
    </dsp:sp>
    <dsp:sp modelId="{527F6B98-C162-4645-A510-013285B7B842}">
      <dsp:nvSpPr>
        <dsp:cNvPr id="0" name=""/>
        <dsp:cNvSpPr/>
      </dsp:nvSpPr>
      <dsp:spPr>
        <a:xfrm>
          <a:off x="0" y="182760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part of many other techniques:</a:t>
          </a:r>
        </a:p>
      </dsp:txBody>
      <dsp:txXfrm>
        <a:off x="54373" y="1881982"/>
        <a:ext cx="4520404" cy="1005094"/>
      </dsp:txXfrm>
    </dsp:sp>
    <dsp:sp modelId="{353AA5DF-0AB7-154B-8DC3-01304A65E957}">
      <dsp:nvSpPr>
        <dsp:cNvPr id="0" name=""/>
        <dsp:cNvSpPr/>
      </dsp:nvSpPr>
      <dsp:spPr>
        <a:xfrm>
          <a:off x="0" y="294144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House of Orange House of Roman, House of Husk…</a:t>
          </a:r>
        </a:p>
      </dsp:txBody>
      <dsp:txXfrm>
        <a:off x="0" y="2941449"/>
        <a:ext cx="46291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12/14/21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the ‘trigger’ on this because this is the first time we are going on it:</a:t>
            </a:r>
          </a:p>
          <a:p>
            <a:r>
              <a:rPr lang="en-US" dirty="0"/>
              <a:t>- Need to mention that this bug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python3 </a:t>
            </a:r>
            <a:r>
              <a:rPr lang="en-US" dirty="0" err="1"/>
              <a:t>start.py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all the functionality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the source code some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goal – particularly call out magi</a:t>
            </a:r>
          </a:p>
          <a:p>
            <a:endParaRPr lang="en-US" dirty="0"/>
          </a:p>
          <a:p>
            <a:r>
              <a:rPr lang="en-US" dirty="0"/>
              <a:t>Part way through….</a:t>
            </a:r>
          </a:p>
          <a:p>
            <a:r>
              <a:rPr lang="en-US" dirty="0"/>
              <a:t>- Go through use after free bug</a:t>
            </a:r>
          </a:p>
          <a:p>
            <a:r>
              <a:rPr lang="en-US" dirty="0"/>
              <a:t>- Go through the crash!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7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 have questions on the exercise?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Custom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12/14/21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emojipedia.org/smiling-face-with-sunglasse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ongl.medium.com/assaultcube-rce-technical-analysis-e12dedf680e5" TargetMode="Externa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766E-84EB-3141-9A99-6C082202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08AC8-4CD4-0242-80BE-9CAF792A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3D79-2ED2-3045-BFB6-3339F671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9280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15AB9-E0B8-294A-9342-8EB93C60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3149279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CC2B-ACA6-2147-9298-5A323BBA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19C76-BFC9-534B-9906-6F8D9DBD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74A8A-914E-C34A-8DA3-EE22ED51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62" y="3151972"/>
            <a:ext cx="268688" cy="217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15B75-BF78-8547-B623-EEEE7C57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26" y="3141434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0243AA-F72E-1840-8C36-FF302B55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9112B5-1228-F241-8989-B2EB007A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B779D-0ED8-C04F-9A5B-095FD8A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2" y="3132279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0A376-0D77-7B45-AE27-59C1CAD0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41" y="315841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BC924D-1AF7-E847-ADCF-5B7DA5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EF55-D5FC-7446-886A-84D62EC4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78" y="3145234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35CD5-9090-AE44-803F-1C405F4F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5236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EE0C6E-1301-A144-A933-44F6ABFA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189" y="3145235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FE68F-81D0-DC4F-8EAC-AF08053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C4F5-9F9F-5444-9404-F2FAEF06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7E696-5576-5641-A781-74CE1AF9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205" y="3149281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13841-010B-394B-90A3-B24C619E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B1D6-BC48-C14B-B512-BD141685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64" y="1543052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07332-73F1-CC4B-A525-24106D93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69" y="3492089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E3FCB-CF46-5E44-93B2-418BCC9D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115" y="3492090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50D2-41B3-3649-B73C-0199CAF9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92" y="3500477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b="1" i="1" u="sng" dirty="0"/>
              <a:t>bins ‘bk’</a:t>
            </a:r>
            <a:r>
              <a:rPr lang="en-US" dirty="0"/>
              <a:t>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9EE-B094-AD49-813D-0949B526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10" y="166078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6E753-4C73-C346-BE70-5A7E9C1D3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37" y="3513050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EBF70-E1AE-7B47-9180-406A0ABA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100" y="3532711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3DA08-9913-9F4F-B4FB-BB591A7B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10" y="3540560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bck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54DE84-3080-004C-B257-A1E9993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20" y="1987784"/>
            <a:ext cx="251446" cy="203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74A21-3A12-A049-A7B2-A8055A09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67" y="3941142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3DD27-54FC-6644-9E22-FAFFBB35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9" y="3930590"/>
            <a:ext cx="268688" cy="217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5BDC3-E395-3846-9128-67102808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13" y="395328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9F216-84AF-EB45-85DE-9A78F4EB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84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0095-6404-F445-AA90-5BDAE74EB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298" y="3831413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E56A-ECD5-6F44-A5C2-4ABB5C47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14" y="3831413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B5980-720F-CF4C-8726-7CD1A1E5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0" y="3807949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989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1CD3B-CDEE-5E4E-8F67-7BEE5AF5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60" y="4408739"/>
            <a:ext cx="206001" cy="166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3E242-6686-4E48-B836-F4E0C518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84" y="4378269"/>
            <a:ext cx="206001" cy="16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F10E1-0B68-7942-8C65-AE5C4505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8" y="4370954"/>
            <a:ext cx="206001" cy="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B98D0-3D1B-D049-B3DE-DA082EB6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137" y="405940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3D1E7-80A8-454D-AD8F-F7C36599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570" y="247020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8792-0FAC-6845-8C31-7D21709AD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63" y="4044386"/>
            <a:ext cx="213317" cy="172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2C116-C084-F945-A20A-0066BE60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4" y="4044386"/>
            <a:ext cx="213317" cy="172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65852-8019-A741-B475-E4A54C2C7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67" y="4044386"/>
            <a:ext cx="213317" cy="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3" y="-125316"/>
            <a:ext cx="2802050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fd’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the important step…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9F135-281D-9348-A637-E6F31F79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79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7BD1-7850-EE4A-BB71-FA7F66EB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62" y="3760553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5BFB-2347-2640-BA8A-4F5CD09A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46" y="3760553"/>
            <a:ext cx="271838" cy="2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BACDA-EC2B-2449-BE9C-D1E73B07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30" y="3760553"/>
            <a:ext cx="271838" cy="21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AECC2-1AFB-BB41-8AB1-A82716F635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2EED5-BAB8-E345-AD7D-60BBFAF32157}"/>
              </a:ext>
            </a:extLst>
          </p:cNvPr>
          <p:cNvCxnSpPr>
            <a:cxnSpLocks/>
          </p:cNvCxnSpPr>
          <p:nvPr/>
        </p:nvCxnSpPr>
        <p:spPr>
          <a:xfrm>
            <a:off x="5666186" y="1007749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66186" y="1007749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143933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52458" y="15177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write magic">
            <a:extLst>
              <a:ext uri="{FF2B5EF4-FFF2-40B4-BE49-F238E27FC236}">
                <a16:creationId xmlns:a16="http://schemas.microsoft.com/office/drawing/2014/main" id="{9EF0B746-238A-924A-B61B-1A5A6F3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t="16656" r="1413" b="98"/>
          <a:stretch/>
        </p:blipFill>
        <p:spPr>
          <a:xfrm>
            <a:off x="4083072" y="1938528"/>
            <a:ext cx="4367631" cy="158553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3999"/>
            <a:ext cx="4667555" cy="3194305"/>
          </a:xfrm>
        </p:spPr>
        <p:txBody>
          <a:bodyPr>
            <a:normAutofit/>
          </a:bodyPr>
          <a:lstStyle/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pPr lvl="1"/>
            <a:r>
              <a:rPr lang="en-US" dirty="0"/>
              <a:t>Bck-&gt;fd is the same as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bck + 0x10</a:t>
            </a:r>
          </a:p>
          <a:p>
            <a:r>
              <a:rPr lang="en-US" dirty="0"/>
              <a:t>Neutralize:</a:t>
            </a:r>
          </a:p>
          <a:p>
            <a:pPr lvl="1"/>
            <a:r>
              <a:rPr lang="en-US" b="1" i="1" dirty="0"/>
              <a:t>Subtract</a:t>
            </a:r>
            <a:r>
              <a:rPr lang="en-US" dirty="0"/>
              <a:t> 0x10 from the target to deal with the write offset.</a:t>
            </a:r>
          </a:p>
          <a:p>
            <a:pPr lvl="1"/>
            <a:r>
              <a:rPr lang="en-US" dirty="0"/>
              <a:t>Target = </a:t>
            </a:r>
            <a:r>
              <a:rPr lang="en-US" b="1" dirty="0"/>
              <a:t>bck + </a:t>
            </a:r>
            <a:r>
              <a:rPr lang="en-US" b="1" u="sng" dirty="0"/>
              <a:t>0x10 – 0x10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08C-8BCC-1C41-9570-3052A90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509A-D1DF-8D41-A95B-380D3D1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69814" cy="3263504"/>
          </a:xfrm>
        </p:spPr>
        <p:txBody>
          <a:bodyPr>
            <a:normAutofit/>
          </a:bodyPr>
          <a:lstStyle/>
          <a:p>
            <a:r>
              <a:rPr lang="en-US" dirty="0"/>
              <a:t>Not a </a:t>
            </a:r>
            <a:r>
              <a:rPr lang="en-US" i="1" dirty="0"/>
              <a:t>fill in the blank ;) </a:t>
            </a:r>
            <a:endParaRPr lang="en-US" dirty="0"/>
          </a:p>
          <a:p>
            <a:r>
              <a:rPr lang="en-US" dirty="0"/>
              <a:t>Writing Python code directly:</a:t>
            </a:r>
          </a:p>
          <a:p>
            <a:pPr lvl="1"/>
            <a:r>
              <a:rPr lang="en-US" dirty="0"/>
              <a:t>Each binary action has a </a:t>
            </a:r>
            <a:r>
              <a:rPr lang="en-US" i="1" dirty="0"/>
              <a:t>wrapper</a:t>
            </a:r>
            <a:r>
              <a:rPr lang="en-US" dirty="0"/>
              <a:t> function to interact with it</a:t>
            </a:r>
          </a:p>
          <a:p>
            <a:r>
              <a:rPr lang="en-US" dirty="0"/>
              <a:t>Four Actions on a string: </a:t>
            </a:r>
          </a:p>
          <a:p>
            <a:pPr lvl="1"/>
            <a:r>
              <a:rPr lang="en-US" dirty="0"/>
              <a:t>Create – </a:t>
            </a:r>
            <a:r>
              <a:rPr lang="en-US" dirty="0" err="1"/>
              <a:t>create_string</a:t>
            </a:r>
            <a:r>
              <a:rPr lang="en-US" dirty="0"/>
              <a:t>(string)</a:t>
            </a:r>
          </a:p>
          <a:p>
            <a:pPr lvl="1"/>
            <a:r>
              <a:rPr lang="en-US" dirty="0"/>
              <a:t>Edit/Update – </a:t>
            </a:r>
            <a:r>
              <a:rPr lang="en-US" dirty="0" err="1"/>
              <a:t>edit_string</a:t>
            </a:r>
            <a:r>
              <a:rPr lang="en-US" dirty="0"/>
              <a:t>(index, string)</a:t>
            </a:r>
          </a:p>
          <a:p>
            <a:pPr lvl="1"/>
            <a:r>
              <a:rPr lang="en-US" dirty="0"/>
              <a:t>Delete – </a:t>
            </a:r>
            <a:r>
              <a:rPr lang="en-US" dirty="0" err="1"/>
              <a:t>delete_string</a:t>
            </a:r>
            <a:r>
              <a:rPr lang="en-US" dirty="0"/>
              <a:t>(index) </a:t>
            </a:r>
          </a:p>
          <a:p>
            <a:pPr lvl="1"/>
            <a:r>
              <a:rPr lang="en-US" dirty="0"/>
              <a:t>View – </a:t>
            </a:r>
            <a:r>
              <a:rPr lang="en-US" dirty="0" err="1"/>
              <a:t>view_string</a:t>
            </a:r>
            <a:r>
              <a:rPr lang="en-US" dirty="0"/>
              <a:t>(index) </a:t>
            </a:r>
          </a:p>
          <a:p>
            <a:pPr lvl="1"/>
            <a:endParaRPr lang="en-US" dirty="0"/>
          </a:p>
        </p:txBody>
      </p:sp>
      <p:pic>
        <p:nvPicPr>
          <p:cNvPr id="1026" name="Picture 2" descr="2,838,675 BEST Shocked IMAGES, STOCK PHOTOS &amp; VECTORS | Adobe Stock">
            <a:extLst>
              <a:ext uri="{FF2B5EF4-FFF2-40B4-BE49-F238E27FC236}">
                <a16:creationId xmlns:a16="http://schemas.microsoft.com/office/drawing/2014/main" id="{C275EF8C-D494-4A44-AF8D-9451AF4E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89" y="872998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3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3101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32F-385C-154D-A904-CC89953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8011-E895-354F-9A82-3C88944D12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p64: Pack/unpack integers</a:t>
            </a:r>
          </a:p>
          <a:p>
            <a:pPr lvl="1"/>
            <a:r>
              <a:rPr lang="en-US" dirty="0"/>
              <a:t>Required to deal with endianness </a:t>
            </a:r>
          </a:p>
          <a:p>
            <a:pPr lvl="1"/>
            <a:r>
              <a:rPr lang="en-US" dirty="0"/>
              <a:t>Takes in an integer and outputs bytes</a:t>
            </a:r>
          </a:p>
          <a:p>
            <a:pPr lvl="1"/>
            <a:r>
              <a:rPr lang="en-US" b="1" i="1" dirty="0">
                <a:ln>
                  <a:solidFill>
                    <a:schemeClr val="accent4"/>
                  </a:solidFill>
                </a:ln>
              </a:rPr>
              <a:t>p64(0xdeadbeef)</a:t>
            </a:r>
            <a:r>
              <a:rPr lang="en-US" dirty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/>
              <a:t>= </a:t>
            </a:r>
            <a:r>
              <a:rPr lang="en-US" b="1" i="1" dirty="0"/>
              <a:t>b'\</a:t>
            </a:r>
            <a:r>
              <a:rPr lang="en-US" b="1" i="1" dirty="0" err="1"/>
              <a:t>xef</a:t>
            </a:r>
            <a:r>
              <a:rPr lang="en-US" b="1" i="1" dirty="0"/>
              <a:t>\</a:t>
            </a:r>
            <a:r>
              <a:rPr lang="en-US" b="1" i="1" dirty="0" err="1"/>
              <a:t>xbe</a:t>
            </a:r>
            <a:r>
              <a:rPr lang="en-US" b="1" i="1" dirty="0"/>
              <a:t>\</a:t>
            </a:r>
            <a:r>
              <a:rPr lang="en-US" b="1" i="1" dirty="0" err="1"/>
              <a:t>xad</a:t>
            </a:r>
            <a:r>
              <a:rPr lang="en-US" b="1" i="1" dirty="0"/>
              <a:t>\</a:t>
            </a:r>
            <a:r>
              <a:rPr lang="en-US" b="1" i="1" dirty="0" err="1"/>
              <a:t>xde</a:t>
            </a:r>
            <a:r>
              <a:rPr lang="en-US" b="1" i="1" dirty="0"/>
              <a:t>\x00\x00\x00\x00’ 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print strings</a:t>
            </a:r>
            <a:r>
              <a:rPr lang="en-US" sz="2000" dirty="0">
                <a:ln>
                  <a:solidFill>
                    <a:schemeClr val="accent4"/>
                  </a:solidFill>
                </a:ln>
              </a:rPr>
              <a:t>: </a:t>
            </a:r>
          </a:p>
          <a:p>
            <a:pPr lvl="1"/>
            <a:r>
              <a:rPr lang="en-US" dirty="0"/>
              <a:t>GDB command that shows array of string pointers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bins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GDB command that shows the bins</a:t>
            </a:r>
          </a:p>
          <a:p>
            <a:pPr lvl="1"/>
            <a:r>
              <a:rPr lang="en-US" b="1" i="1" dirty="0" err="1">
                <a:ln>
                  <a:solidFill>
                    <a:schemeClr val="accent4"/>
                  </a:solidFill>
                </a:ln>
              </a:rPr>
              <a:t>unsortedbin</a:t>
            </a:r>
            <a:r>
              <a:rPr lang="en-US" dirty="0"/>
              <a:t>: Specifically show the unsorted bin</a:t>
            </a:r>
          </a:p>
        </p:txBody>
      </p:sp>
    </p:spTree>
    <p:extLst>
      <p:ext uri="{BB962C8B-B14F-4D97-AF65-F5344CB8AC3E}">
        <p14:creationId xmlns:p14="http://schemas.microsoft.com/office/powerpoint/2010/main" val="1836060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5501488" cy="406697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 </a:t>
            </a:r>
          </a:p>
          <a:p>
            <a:pPr lvl="1"/>
            <a:r>
              <a:rPr lang="en-US" dirty="0">
                <a:sym typeface="Wingdings" pitchFamily="2" charset="2"/>
              </a:rPr>
              <a:t>Address is ﻿</a:t>
            </a:r>
            <a:r>
              <a:rPr lang="en-US" b="1" dirty="0">
                <a:sym typeface="Wingdings" pitchFamily="2" charset="2"/>
              </a:rPr>
              <a:t>0x404088</a:t>
            </a:r>
            <a:r>
              <a:rPr lang="en-US" dirty="0">
                <a:sym typeface="Wingdings" pitchFamily="2" charset="2"/>
              </a:rPr>
              <a:t> or in the </a:t>
            </a:r>
            <a:r>
              <a:rPr lang="en-US" i="1" dirty="0" err="1">
                <a:sym typeface="Wingdings" pitchFamily="2" charset="2"/>
              </a:rPr>
              <a:t>magic_loc</a:t>
            </a:r>
            <a:r>
              <a:rPr lang="en-US" dirty="0">
                <a:sym typeface="Wingdings" pitchFamily="2" charset="2"/>
              </a:rPr>
              <a:t> variable in Python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Use after free vulnerability. Your turn  </a:t>
            </a:r>
          </a:p>
          <a:p>
            <a:pPr lvl="1"/>
            <a:r>
              <a:rPr lang="en-US" dirty="0">
                <a:sym typeface="Wingdings" pitchFamily="2" charset="2"/>
              </a:rPr>
              <a:t>Corrupt </a:t>
            </a:r>
            <a:r>
              <a:rPr lang="en-US" b="1" dirty="0">
                <a:sym typeface="Wingdings" pitchFamily="2" charset="2"/>
              </a:rPr>
              <a:t>bk</a:t>
            </a:r>
            <a:r>
              <a:rPr lang="en-US" dirty="0">
                <a:sym typeface="Wingdings" pitchFamily="2" charset="2"/>
              </a:rPr>
              <a:t> pointer of unsorted bin chunk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</a:t>
            </a:r>
          </a:p>
          <a:p>
            <a:pPr lvl="1"/>
            <a:r>
              <a:rPr lang="en-US" dirty="0">
                <a:sym typeface="Wingdings" pitchFamily="2" charset="2"/>
              </a:rPr>
              <a:t>Trigger to overwrite </a:t>
            </a:r>
            <a:r>
              <a:rPr lang="en-US" i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 </a:t>
            </a:r>
          </a:p>
        </p:txBody>
      </p:sp>
      <p:pic>
        <p:nvPicPr>
          <p:cNvPr id="4" name="Picture 3" descr="GLibC malloc chunk">
            <a:extLst>
              <a:ext uri="{FF2B5EF4-FFF2-40B4-BE49-F238E27FC236}">
                <a16:creationId xmlns:a16="http://schemas.microsoft.com/office/drawing/2014/main" id="{6C21CEA5-F396-D84D-AA07-92EBBE0D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89" y="602600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62C08-E769-9B4E-BE82-D12DB0859CEC}"/>
              </a:ext>
            </a:extLst>
          </p:cNvPr>
          <p:cNvCxnSpPr>
            <a:cxnSpLocks/>
          </p:cNvCxnSpPr>
          <p:nvPr/>
        </p:nvCxnSpPr>
        <p:spPr>
          <a:xfrm>
            <a:off x="6772008" y="358123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8547B-0051-8C4B-A559-C68861EC2FC9}"/>
              </a:ext>
            </a:extLst>
          </p:cNvPr>
          <p:cNvSpPr txBox="1"/>
          <p:nvPr/>
        </p:nvSpPr>
        <p:spPr>
          <a:xfrm>
            <a:off x="6252824" y="425374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5EB40-9E89-204D-8D14-31A9DDAC2867}"/>
              </a:ext>
            </a:extLst>
          </p:cNvPr>
          <p:cNvSpPr txBox="1"/>
          <p:nvPr/>
        </p:nvSpPr>
        <p:spPr>
          <a:xfrm>
            <a:off x="6252824" y="1184003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D4D2-D5A6-A544-8924-404EBAF6F917}"/>
              </a:ext>
            </a:extLst>
          </p:cNvPr>
          <p:cNvSpPr txBox="1"/>
          <p:nvPr/>
        </p:nvSpPr>
        <p:spPr>
          <a:xfrm>
            <a:off x="6130138" y="201306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9B5F9-FEDB-1742-AA4C-4A56A9BF9E8D}"/>
              </a:ext>
            </a:extLst>
          </p:cNvPr>
          <p:cNvSpPr txBox="1"/>
          <p:nvPr/>
        </p:nvSpPr>
        <p:spPr>
          <a:xfrm>
            <a:off x="6099730" y="284212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0x18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54" y="2523875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Return To Overview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389AD2-2CE4-43EA-AF17-402B357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9FAAF-0963-4833-8D1E-6A8ECCA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6289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stashing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2.26+!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1D86-CBAB-6C44-B458-E8F3040F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Cube Engine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34A-D3B5-2745-B03E-25A4177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Cube</a:t>
            </a:r>
            <a:r>
              <a:rPr lang="en-US" dirty="0"/>
              <a:t> is a first-person shooter </a:t>
            </a:r>
            <a:r>
              <a:rPr lang="en-US" i="1" dirty="0"/>
              <a:t>video game</a:t>
            </a:r>
            <a:endParaRPr lang="en-US" dirty="0"/>
          </a:p>
          <a:p>
            <a:pPr lvl="1"/>
            <a:r>
              <a:rPr lang="en-US" dirty="0"/>
              <a:t>Vulnerabilities in </a:t>
            </a:r>
            <a:r>
              <a:rPr lang="en-US" i="1" dirty="0"/>
              <a:t>engines</a:t>
            </a:r>
            <a:r>
              <a:rPr lang="en-US" dirty="0"/>
              <a:t> effect the </a:t>
            </a:r>
            <a:r>
              <a:rPr lang="en-US" i="1" dirty="0"/>
              <a:t>server side</a:t>
            </a:r>
            <a:endParaRPr lang="en-US" dirty="0"/>
          </a:p>
          <a:p>
            <a:pPr lvl="1"/>
            <a:r>
              <a:rPr lang="en-US" dirty="0"/>
              <a:t>Code execution on the gaming server would be real bad!</a:t>
            </a:r>
          </a:p>
          <a:p>
            <a:endParaRPr lang="en-US" dirty="0"/>
          </a:p>
        </p:txBody>
      </p:sp>
      <p:pic>
        <p:nvPicPr>
          <p:cNvPr id="1026" name="Picture 2" descr="Cube (video game) - Wikipedia">
            <a:extLst>
              <a:ext uri="{FF2B5EF4-FFF2-40B4-BE49-F238E27FC236}">
                <a16:creationId xmlns:a16="http://schemas.microsoft.com/office/drawing/2014/main" id="{B80A9195-2857-954B-916C-A8B88D8D4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 r="1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95258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C06EB3-B5C1-4AAF-A9DE-4488868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The Bug – Bad Bounds Check</a:t>
            </a:r>
          </a:p>
        </p:txBody>
      </p:sp>
      <p:pic>
        <p:nvPicPr>
          <p:cNvPr id="5" name="Content Placeholder 4" descr="Source code vulnerability in Cube Engine">
            <a:extLst>
              <a:ext uri="{FF2B5EF4-FFF2-40B4-BE49-F238E27FC236}">
                <a16:creationId xmlns:a16="http://schemas.microsoft.com/office/drawing/2014/main" id="{4AD90709-6AA7-B445-B30D-C46A670A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935" y="1236541"/>
            <a:ext cx="5260995" cy="2321471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CC764-D59D-704B-9324-C7D13EAA8B82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Bounds check is bad</a:t>
            </a:r>
          </a:p>
          <a:p>
            <a:r>
              <a:rPr lang="en-US" dirty="0"/>
              <a:t>No number is less than 0 AND greater than 10 (NUMGUNS)</a:t>
            </a:r>
          </a:p>
          <a:p>
            <a:r>
              <a:rPr lang="en-US" dirty="0"/>
              <a:t>Should be an OR instead of an AND</a:t>
            </a:r>
          </a:p>
        </p:txBody>
      </p:sp>
    </p:spTree>
    <p:extLst>
      <p:ext uri="{BB962C8B-B14F-4D97-AF65-F5344CB8AC3E}">
        <p14:creationId xmlns:p14="http://schemas.microsoft.com/office/powerpoint/2010/main" val="359538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335A-8B28-314F-BA7E-AFC6A51C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Exploit of the Bug</a:t>
            </a:r>
          </a:p>
        </p:txBody>
      </p:sp>
      <p:pic>
        <p:nvPicPr>
          <p:cNvPr id="9" name="Content Placeholder 8" descr="Controlling the index of a value being written.">
            <a:extLst>
              <a:ext uri="{FF2B5EF4-FFF2-40B4-BE49-F238E27FC236}">
                <a16:creationId xmlns:a16="http://schemas.microsoft.com/office/drawing/2014/main" id="{95657C0C-0F1C-2749-A932-E48D8D8B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15" y="1709455"/>
            <a:ext cx="5251945" cy="1893824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C7330-C757-7646-B0B5-0091F2ED0176}"/>
              </a:ext>
            </a:extLst>
          </p:cNvPr>
          <p:cNvCxnSpPr>
            <a:cxnSpLocks/>
          </p:cNvCxnSpPr>
          <p:nvPr/>
        </p:nvCxnSpPr>
        <p:spPr>
          <a:xfrm>
            <a:off x="4572000" y="2113540"/>
            <a:ext cx="151192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ABD80E-A148-0946-8DC3-B65EC6474F8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control </a:t>
            </a:r>
            <a:r>
              <a:rPr lang="en-US" i="1" dirty="0" err="1"/>
              <a:t>nextprimary</a:t>
            </a:r>
            <a:r>
              <a:rPr lang="en-US" dirty="0"/>
              <a:t> and </a:t>
            </a:r>
            <a:r>
              <a:rPr lang="en-US" i="1" dirty="0"/>
              <a:t>primary</a:t>
            </a:r>
            <a:r>
              <a:rPr lang="en-US" dirty="0"/>
              <a:t>.</a:t>
            </a:r>
          </a:p>
          <a:p>
            <a:r>
              <a:rPr lang="en-US" dirty="0"/>
              <a:t>Attacker controls </a:t>
            </a:r>
            <a:r>
              <a:rPr lang="en-US" b="1" i="1" dirty="0"/>
              <a:t>index</a:t>
            </a:r>
            <a:r>
              <a:rPr lang="en-US" b="1" dirty="0"/>
              <a:t> </a:t>
            </a:r>
            <a:r>
              <a:rPr lang="en-US" dirty="0"/>
              <a:t>of the write</a:t>
            </a:r>
          </a:p>
          <a:p>
            <a:r>
              <a:rPr lang="en-US" dirty="0"/>
              <a:t>But NOT the value (seemingly random integer).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29E2-FB35-A347-84EE-91E79536F2BA}"/>
              </a:ext>
            </a:extLst>
          </p:cNvPr>
          <p:cNvCxnSpPr>
            <a:cxnSpLocks/>
          </p:cNvCxnSpPr>
          <p:nvPr/>
        </p:nvCxnSpPr>
        <p:spPr>
          <a:xfrm flipV="1">
            <a:off x="4489010" y="2944962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5CBDD-66F9-6B49-A30A-E2FEFF67A74A}"/>
              </a:ext>
            </a:extLst>
          </p:cNvPr>
          <p:cNvCxnSpPr>
            <a:cxnSpLocks/>
          </p:cNvCxnSpPr>
          <p:nvPr/>
        </p:nvCxnSpPr>
        <p:spPr>
          <a:xfrm flipV="1">
            <a:off x="4489009" y="3178843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286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91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2EF-240E-0449-A403-C9832863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 in Cube Engine</a:t>
            </a:r>
          </a:p>
        </p:txBody>
      </p:sp>
      <p:pic>
        <p:nvPicPr>
          <p:cNvPr id="5" name="Content Placeholder 4" descr="Cube Engine vector class: https://github.com/assaultcube/AC/blob/v1.2.0.2/source/src/tools.h#L375">
            <a:extLst>
              <a:ext uri="{FF2B5EF4-FFF2-40B4-BE49-F238E27FC236}">
                <a16:creationId xmlns:a16="http://schemas.microsoft.com/office/drawing/2014/main" id="{731C365B-2E8A-AF40-AFB6-67D2F9908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052" y="3802596"/>
            <a:ext cx="2659089" cy="126623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86181-0119-B245-B033-C2144BEAFDFF}"/>
              </a:ext>
            </a:extLst>
          </p:cNvPr>
          <p:cNvSpPr txBox="1">
            <a:spLocks/>
          </p:cNvSpPr>
          <p:nvPr/>
        </p:nvSpPr>
        <p:spPr>
          <a:xfrm>
            <a:off x="5948128" y="1059254"/>
            <a:ext cx="3512744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buf</a:t>
            </a:r>
            <a:r>
              <a:rPr lang="en-US" dirty="0"/>
              <a:t>: a pointer to a list of objects in memory</a:t>
            </a:r>
          </a:p>
          <a:p>
            <a:r>
              <a:rPr lang="en-US" b="1" i="1" dirty="0" err="1"/>
              <a:t>alen</a:t>
            </a:r>
            <a:r>
              <a:rPr lang="en-US" dirty="0"/>
              <a:t>: Amount of elements the vector CAN hold</a:t>
            </a:r>
          </a:p>
          <a:p>
            <a:pPr lvl="1"/>
            <a:r>
              <a:rPr lang="en-US" dirty="0"/>
              <a:t>Hmmm….</a:t>
            </a:r>
          </a:p>
          <a:p>
            <a:r>
              <a:rPr lang="en-US" b="1" i="1" dirty="0" err="1"/>
              <a:t>ulen</a:t>
            </a:r>
            <a:r>
              <a:rPr lang="en-US" b="1" i="1" dirty="0"/>
              <a:t>: </a:t>
            </a:r>
            <a:r>
              <a:rPr lang="en-US" dirty="0"/>
              <a:t>Amount of elements DOES hold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10" name="Graphic 9" descr="Vector in Cube Engine">
            <a:extLst>
              <a:ext uri="{FF2B5EF4-FFF2-40B4-BE49-F238E27FC236}">
                <a16:creationId xmlns:a16="http://schemas.microsoft.com/office/drawing/2014/main" id="{8D6E0907-0884-FE46-9FF3-3E3DE623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50" y="1331565"/>
            <a:ext cx="6143191" cy="2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9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06B-1735-A140-B519-B06EF2B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Size of Vector </a:t>
            </a:r>
            <a:r>
              <a:rPr lang="en-US" b="1" i="1" dirty="0" err="1"/>
              <a:t>alen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1B3-EE43-2048-AEAB-63837763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80800" cy="3724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the length of a vector!</a:t>
            </a:r>
          </a:p>
          <a:p>
            <a:pPr lvl="1"/>
            <a:r>
              <a:rPr lang="en-US" dirty="0"/>
              <a:t>The ‘red’ section should not be writable by the user. </a:t>
            </a:r>
          </a:p>
          <a:p>
            <a:r>
              <a:rPr lang="en-US" dirty="0"/>
              <a:t>Leads to a buffer overflow.</a:t>
            </a:r>
          </a:p>
          <a:p>
            <a:pPr lvl="1"/>
            <a:r>
              <a:rPr lang="en-US" dirty="0"/>
              <a:t>Size is larger than anticipated by the program</a:t>
            </a:r>
          </a:p>
          <a:p>
            <a:pPr lvl="1"/>
            <a:r>
              <a:rPr lang="en-US" dirty="0"/>
              <a:t>Don’t care about the size. Large value is all we care about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Anything useful to do this on?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D5AE7B-ECF5-C94E-A5B9-BF4EBC1D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575" y="986072"/>
            <a:ext cx="4825447" cy="3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1626" y="1268019"/>
            <a:ext cx="3565846" cy="344659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" y="1105562"/>
            <a:ext cx="3204732" cy="3409290"/>
          </a:xfrm>
          <a:prstGeom prst="rect">
            <a:avLst/>
          </a:prstGeom>
        </p:spPr>
      </p:pic>
      <p:pic>
        <p:nvPicPr>
          <p:cNvPr id="6" name="Picture 5" descr="GLibC malloc chunk">
            <a:extLst>
              <a:ext uri="{FF2B5EF4-FFF2-40B4-BE49-F238E27FC236}">
                <a16:creationId xmlns:a16="http://schemas.microsoft.com/office/drawing/2014/main" id="{45E3D2F2-B2B3-E54C-8BE4-0749D208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93" y="1249925"/>
            <a:ext cx="1963519" cy="3263504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20858-6EDA-654A-8DE9-3D77DBCEAAF1}"/>
              </a:ext>
            </a:extLst>
          </p:cNvPr>
          <p:cNvCxnSpPr>
            <a:cxnSpLocks/>
          </p:cNvCxnSpPr>
          <p:nvPr/>
        </p:nvCxnSpPr>
        <p:spPr>
          <a:xfrm>
            <a:off x="3775581" y="3505736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0789D1-FBB4-C544-9416-3CB5BB41AFAB}"/>
              </a:ext>
            </a:extLst>
          </p:cNvPr>
          <p:cNvCxnSpPr>
            <a:cxnSpLocks/>
          </p:cNvCxnSpPr>
          <p:nvPr/>
        </p:nvCxnSpPr>
        <p:spPr>
          <a:xfrm>
            <a:off x="3775581" y="422858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65E-583A-C84D-9AEC-141BBDB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Messages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5DF-93D0-2944-A92C-18444747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69275" cy="3633112"/>
          </a:xfrm>
        </p:spPr>
        <p:txBody>
          <a:bodyPr/>
          <a:lstStyle/>
          <a:p>
            <a:r>
              <a:rPr lang="en-US" dirty="0"/>
              <a:t>User controllable buffer inside of it:</a:t>
            </a:r>
          </a:p>
          <a:p>
            <a:pPr lvl="1"/>
            <a:r>
              <a:rPr lang="en-US" dirty="0"/>
              <a:t>Literally send a </a:t>
            </a:r>
            <a:r>
              <a:rPr lang="en-US" i="1" dirty="0"/>
              <a:t>text message</a:t>
            </a:r>
            <a:r>
              <a:rPr lang="en-US" dirty="0"/>
              <a:t> with our complete content</a:t>
            </a:r>
          </a:p>
          <a:p>
            <a:r>
              <a:rPr lang="en-US" dirty="0"/>
              <a:t>Easy to invoke object from the remote client</a:t>
            </a:r>
          </a:p>
          <a:p>
            <a:r>
              <a:rPr lang="en-US" dirty="0"/>
              <a:t>Corrupted size allows for a </a:t>
            </a:r>
            <a:r>
              <a:rPr lang="en-US" b="1" i="1" u="sng" dirty="0"/>
              <a:t>data controlled linear buffer overflow!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A8FF1E-E4A2-A043-A504-274EAD1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2320" y="1019749"/>
            <a:ext cx="4361680" cy="33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BA-2667-0E4F-A6DA-AFD7D5D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F1D9-CF29-FA4A-B234-FEEB935F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1413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another in front of the overflow</a:t>
            </a:r>
          </a:p>
          <a:p>
            <a:pPr lvl="1"/>
            <a:r>
              <a:rPr lang="en-US" dirty="0"/>
              <a:t>Remember, we FULLY control the data now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b="1" i="1" dirty="0" err="1">
                <a:sym typeface="Wingdings" pitchFamily="2" charset="2"/>
              </a:rPr>
              <a:t>damorecord</a:t>
            </a:r>
            <a:r>
              <a:rPr lang="en-US" b="1" i="1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An object that sits directly after the messages object.</a:t>
            </a:r>
          </a:p>
          <a:p>
            <a:pPr lvl="1"/>
            <a:r>
              <a:rPr lang="en-US" dirty="0">
                <a:sym typeface="Wingdings" pitchFamily="2" charset="2"/>
              </a:rPr>
              <a:t>Has </a:t>
            </a:r>
            <a:r>
              <a:rPr lang="en-US" b="1" i="1" u="sng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r>
              <a:rPr lang="en-US" dirty="0">
                <a:sym typeface="Wingdings" pitchFamily="2" charset="2"/>
              </a:rPr>
              <a:t>Overflow the </a:t>
            </a:r>
            <a:r>
              <a:rPr lang="en-US" dirty="0" err="1">
                <a:sym typeface="Wingdings" pitchFamily="2" charset="2"/>
              </a:rPr>
              <a:t>damorecord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13F70-E7AF-4E44-B83A-EC10EE7C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983" y="936090"/>
            <a:ext cx="4454944" cy="3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9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C359-4D5C-F142-AA27-C7E1127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Hijack Control Flow - </a:t>
            </a:r>
            <a:r>
              <a:rPr lang="en-US" b="1" dirty="0">
                <a:hlinkClick r:id="rId2"/>
              </a:rPr>
              <a:t>😎</a:t>
            </a:r>
            <a:endParaRPr lang="en-US" dirty="0"/>
          </a:p>
        </p:txBody>
      </p:sp>
      <p:pic>
        <p:nvPicPr>
          <p:cNvPr id="5" name="Content Placeholder 4" descr="GDB crash on control flow issue that the attacker created">
            <a:extLst>
              <a:ext uri="{FF2B5EF4-FFF2-40B4-BE49-F238E27FC236}">
                <a16:creationId xmlns:a16="http://schemas.microsoft.com/office/drawing/2014/main" id="{A0D205F3-DCD6-B549-B394-6C3E0281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377431"/>
            <a:ext cx="6025647" cy="340380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02A42-078C-D74F-89F1-036AE320B56C}"/>
              </a:ext>
            </a:extLst>
          </p:cNvPr>
          <p:cNvCxnSpPr>
            <a:cxnSpLocks/>
          </p:cNvCxnSpPr>
          <p:nvPr/>
        </p:nvCxnSpPr>
        <p:spPr>
          <a:xfrm>
            <a:off x="628649" y="1561278"/>
            <a:ext cx="345446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FDDB08-EFE8-B840-8080-F6040B93EC5D}"/>
              </a:ext>
            </a:extLst>
          </p:cNvPr>
          <p:cNvCxnSpPr>
            <a:cxnSpLocks/>
          </p:cNvCxnSpPr>
          <p:nvPr/>
        </p:nvCxnSpPr>
        <p:spPr>
          <a:xfrm>
            <a:off x="843951" y="4781231"/>
            <a:ext cx="5595042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0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AB07-D314-0048-90EF-C27CAC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GLibC</a:t>
            </a:r>
            <a:r>
              <a:rPr lang="en-US" dirty="0"/>
              <a:t> Malloc Exploits with Unsorted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3653-29F7-A245-A0A2-84BC589E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43334" cy="3263504"/>
          </a:xfrm>
        </p:spPr>
        <p:txBody>
          <a:bodyPr>
            <a:normAutofit/>
          </a:bodyPr>
          <a:lstStyle/>
          <a:p>
            <a:r>
              <a:rPr lang="en-US" dirty="0"/>
              <a:t>House of Orange:</a:t>
            </a:r>
          </a:p>
          <a:p>
            <a:pPr lvl="1"/>
            <a:r>
              <a:rPr lang="en-US" dirty="0"/>
              <a:t>Corrupts _</a:t>
            </a:r>
            <a:r>
              <a:rPr lang="en-US" dirty="0" err="1"/>
              <a:t>IO_list_all</a:t>
            </a:r>
            <a:r>
              <a:rPr lang="en-US" dirty="0"/>
              <a:t> to point back to a chunk we control</a:t>
            </a:r>
          </a:p>
          <a:p>
            <a:pPr lvl="1"/>
            <a:r>
              <a:rPr lang="en-US" dirty="0"/>
              <a:t>Leads to code execution via a fake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House of Husk:</a:t>
            </a:r>
          </a:p>
          <a:p>
            <a:pPr lvl="1"/>
            <a:r>
              <a:rPr lang="en-US" dirty="0"/>
              <a:t>Corrupt </a:t>
            </a:r>
            <a:r>
              <a:rPr lang="en-US" b="1" i="1" dirty="0" err="1"/>
              <a:t>max_fast</a:t>
            </a:r>
            <a:r>
              <a:rPr lang="en-US" dirty="0"/>
              <a:t> value to get a more powerful overflow primitive</a:t>
            </a:r>
          </a:p>
          <a:p>
            <a:pPr lvl="1"/>
            <a:r>
              <a:rPr lang="en-US" dirty="0"/>
              <a:t>Leads to code execution via creating a custom format string entry</a:t>
            </a:r>
          </a:p>
          <a:p>
            <a:r>
              <a:rPr lang="en-US" dirty="0"/>
              <a:t>House of Roman &amp; House of Corrosion…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01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r>
              <a:rPr lang="en-US" dirty="0"/>
              <a:t>Assault Cube article: </a:t>
            </a:r>
            <a:r>
              <a:rPr lang="en-US" dirty="0">
                <a:hlinkClick r:id="rId6"/>
              </a:rPr>
              <a:t>https://elongl.medium.com/assaultcube-rce-technical-analysis-e12dedf680e5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/>
              <a:t>TCache/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5F5CA-4D88-5446-9031-D47A421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392DB-2201-6F48-9DC2-7EE23CCE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44371-7E4A-E34E-924C-4A2AD89B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45" y="3171826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E167-5D97-2442-974C-3626227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2226</Words>
  <Application>Microsoft Macintosh PowerPoint</Application>
  <PresentationFormat>On-screen Show (16:9)</PresentationFormat>
  <Paragraphs>347</Paragraphs>
  <Slides>54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Unsorted Bin Attack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Attack Idea </vt:lpstr>
      <vt:lpstr>Unsorted Bin Attack – 1 </vt:lpstr>
      <vt:lpstr>Unsorted Bin Attack – 2</vt:lpstr>
      <vt:lpstr>Does this Crash?</vt:lpstr>
      <vt:lpstr>Typical Setup</vt:lpstr>
      <vt:lpstr>Minus 0x10?</vt:lpstr>
      <vt:lpstr>Requirements</vt:lpstr>
      <vt:lpstr>Program Setup</vt:lpstr>
      <vt:lpstr>Exercise Tips</vt:lpstr>
      <vt:lpstr>Exercise 1 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Other WRITE-WHERE Primitives</vt:lpstr>
      <vt:lpstr>Cube Engine 1 </vt:lpstr>
      <vt:lpstr>The Bug – Bad Bounds Check</vt:lpstr>
      <vt:lpstr>Initial Exploit of the Bug</vt:lpstr>
      <vt:lpstr>Why Is this Nice?</vt:lpstr>
      <vt:lpstr>C++ Vector in Cube Engine</vt:lpstr>
      <vt:lpstr>Corrupt Size of Vector alen</vt:lpstr>
      <vt:lpstr>Corrupting Messages Vector</vt:lpstr>
      <vt:lpstr>Control Flow Hijacking</vt:lpstr>
      <vt:lpstr>Hijack Control Flow - 😎</vt:lpstr>
      <vt:lpstr>GLibC Malloc Exploits with Unsorted Bin Attack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81</cp:revision>
  <dcterms:created xsi:type="dcterms:W3CDTF">2021-03-28T22:51:17Z</dcterms:created>
  <dcterms:modified xsi:type="dcterms:W3CDTF">2021-12-15T05:22:03Z</dcterms:modified>
</cp:coreProperties>
</file>