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66" r:id="rId13"/>
    <p:sldId id="512" r:id="rId14"/>
    <p:sldId id="507" r:id="rId15"/>
    <p:sldId id="527" r:id="rId16"/>
    <p:sldId id="513" r:id="rId17"/>
    <p:sldId id="515" r:id="rId18"/>
    <p:sldId id="528" r:id="rId19"/>
    <p:sldId id="509" r:id="rId20"/>
    <p:sldId id="511" r:id="rId21"/>
    <p:sldId id="560" r:id="rId22"/>
    <p:sldId id="564" r:id="rId23"/>
    <p:sldId id="529" r:id="rId24"/>
    <p:sldId id="517" r:id="rId25"/>
    <p:sldId id="567" r:id="rId26"/>
    <p:sldId id="563" r:id="rId27"/>
    <p:sldId id="518" r:id="rId28"/>
    <p:sldId id="520" r:id="rId29"/>
    <p:sldId id="521" r:id="rId30"/>
    <p:sldId id="522" r:id="rId31"/>
    <p:sldId id="516" r:id="rId32"/>
    <p:sldId id="504" r:id="rId33"/>
    <p:sldId id="559" r:id="rId34"/>
    <p:sldId id="525" r:id="rId35"/>
    <p:sldId id="536" r:id="rId36"/>
    <p:sldId id="537" r:id="rId37"/>
    <p:sldId id="531" r:id="rId38"/>
    <p:sldId id="532" r:id="rId39"/>
    <p:sldId id="533" r:id="rId40"/>
    <p:sldId id="535" r:id="rId41"/>
    <p:sldId id="538" r:id="rId42"/>
    <p:sldId id="540" r:id="rId43"/>
    <p:sldId id="546" r:id="rId44"/>
    <p:sldId id="544" r:id="rId45"/>
    <p:sldId id="543" r:id="rId46"/>
    <p:sldId id="542" r:id="rId47"/>
    <p:sldId id="541" r:id="rId48"/>
    <p:sldId id="545" r:id="rId49"/>
    <p:sldId id="552" r:id="rId50"/>
    <p:sldId id="547" r:id="rId51"/>
    <p:sldId id="549" r:id="rId52"/>
    <p:sldId id="550" r:id="rId53"/>
    <p:sldId id="551" r:id="rId54"/>
    <p:sldId id="553" r:id="rId55"/>
    <p:sldId id="554" r:id="rId56"/>
    <p:sldId id="555" r:id="rId57"/>
    <p:sldId id="556" r:id="rId58"/>
    <p:sldId id="505" r:id="rId59"/>
    <p:sldId id="565" r:id="rId60"/>
    <p:sldId id="557" r:id="rId61"/>
    <p:sldId id="524" r:id="rId6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4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 dirty="0"/>
            <a:t>What if we altered the size of the </a:t>
          </a:r>
          <a:r>
            <a:rPr lang="en-US" i="1" dirty="0"/>
            <a:t>top chunk?</a:t>
          </a:r>
          <a:endParaRPr lang="en-US" dirty="0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6B492-27FC-4256-B78D-CE6DC66502F7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6A7969-661A-4FCF-B4E4-9719B020ACD7}">
      <dgm:prSet/>
      <dgm:spPr/>
      <dgm:t>
        <a:bodyPr/>
        <a:lstStyle/>
        <a:p>
          <a:r>
            <a:rPr lang="en-US"/>
            <a:t>Amazing for control flow hijacking: </a:t>
          </a:r>
        </a:p>
      </dgm:t>
    </dgm:pt>
    <dgm:pt modelId="{052302F4-4768-4E16-AD8E-591A703CDA6F}" type="parTrans" cxnId="{9D7706BA-71DE-4F32-9CF7-0FD44212B95F}">
      <dgm:prSet/>
      <dgm:spPr/>
      <dgm:t>
        <a:bodyPr/>
        <a:lstStyle/>
        <a:p>
          <a:endParaRPr lang="en-US"/>
        </a:p>
      </dgm:t>
    </dgm:pt>
    <dgm:pt modelId="{937C27BC-2957-441C-B290-94ADBDE8D828}" type="sibTrans" cxnId="{9D7706BA-71DE-4F32-9CF7-0FD44212B95F}">
      <dgm:prSet/>
      <dgm:spPr/>
      <dgm:t>
        <a:bodyPr/>
        <a:lstStyle/>
        <a:p>
          <a:endParaRPr lang="en-US"/>
        </a:p>
      </dgm:t>
    </dgm:pt>
    <dgm:pt modelId="{FCACCCB7-5727-42B3-A040-FA91AA79EF37}">
      <dgm:prSet/>
      <dgm:spPr/>
      <dgm:t>
        <a:bodyPr/>
        <a:lstStyle/>
        <a:p>
          <a:r>
            <a:rPr lang="en-US"/>
            <a:t>__free_hook is the best because we control a parameter. Great for calling system with a controlled string. </a:t>
          </a:r>
        </a:p>
      </dgm:t>
    </dgm:pt>
    <dgm:pt modelId="{830D82CA-F708-4720-AE73-548CA0A5E274}" type="parTrans" cxnId="{A1BE7474-E42E-4210-8CB6-E56610B932F2}">
      <dgm:prSet/>
      <dgm:spPr/>
      <dgm:t>
        <a:bodyPr/>
        <a:lstStyle/>
        <a:p>
          <a:endParaRPr lang="en-US"/>
        </a:p>
      </dgm:t>
    </dgm:pt>
    <dgm:pt modelId="{8DEA1A70-A089-470C-B2E0-1E3209AA6016}" type="sibTrans" cxnId="{A1BE7474-E42E-4210-8CB6-E56610B932F2}">
      <dgm:prSet/>
      <dgm:spPr/>
      <dgm:t>
        <a:bodyPr/>
        <a:lstStyle/>
        <a:p>
          <a:endParaRPr lang="en-US"/>
        </a:p>
      </dgm:t>
    </dgm:pt>
    <dgm:pt modelId="{D384925F-F499-4C2F-9776-304483B40090}">
      <dgm:prSet/>
      <dgm:spPr/>
      <dgm:t>
        <a:bodyPr/>
        <a:lstStyle/>
        <a:p>
          <a:r>
            <a:rPr lang="en-US" dirty="0"/>
            <a:t>Common Hits</a:t>
          </a:r>
        </a:p>
      </dgm:t>
    </dgm:pt>
    <dgm:pt modelId="{8B8A44BC-1532-4012-A839-39078CE734A7}" type="parTrans" cxnId="{7DC64F74-4A73-48E7-B140-7AF22CFCA49A}">
      <dgm:prSet/>
      <dgm:spPr/>
      <dgm:t>
        <a:bodyPr/>
        <a:lstStyle/>
        <a:p>
          <a:endParaRPr lang="en-US"/>
        </a:p>
      </dgm:t>
    </dgm:pt>
    <dgm:pt modelId="{6527F756-9CC0-4947-B29B-082ABEC3CB33}" type="sibTrans" cxnId="{7DC64F74-4A73-48E7-B140-7AF22CFCA49A}">
      <dgm:prSet/>
      <dgm:spPr/>
      <dgm:t>
        <a:bodyPr/>
        <a:lstStyle/>
        <a:p>
          <a:endParaRPr lang="en-US"/>
        </a:p>
      </dgm:t>
    </dgm:pt>
    <dgm:pt modelId="{F286D822-8BC1-7E44-8BAC-7736D013E71D}">
      <dgm:prSet/>
      <dgm:spPr/>
      <dgm:t>
        <a:bodyPr/>
        <a:lstStyle/>
        <a:p>
          <a:r>
            <a:rPr lang="en-US" dirty="0"/>
            <a:t>__</a:t>
          </a:r>
          <a:r>
            <a:rPr lang="en-US" dirty="0" err="1"/>
            <a:t>malloc_hook</a:t>
          </a:r>
          <a:r>
            <a:rPr lang="en-US" dirty="0"/>
            <a:t> and __</a:t>
          </a:r>
          <a:r>
            <a:rPr lang="en-US" dirty="0" err="1"/>
            <a:t>free_hook</a:t>
          </a:r>
          <a:r>
            <a:rPr lang="en-US" dirty="0"/>
            <a:t> most likely</a:t>
          </a:r>
        </a:p>
      </dgm:t>
    </dgm:pt>
    <dgm:pt modelId="{19644587-795B-3C40-B4DA-85732B1468A0}" type="parTrans" cxnId="{D663D59A-9B11-9949-A78E-B9403275A8D7}">
      <dgm:prSet/>
      <dgm:spPr/>
    </dgm:pt>
    <dgm:pt modelId="{C4C84823-099A-0644-B702-1E3BADF3A54A}" type="sibTrans" cxnId="{D663D59A-9B11-9949-A78E-B9403275A8D7}">
      <dgm:prSet/>
      <dgm:spPr/>
    </dgm:pt>
    <dgm:pt modelId="{C3A0EFD0-0336-D649-AD0E-027C4061CBE3}">
      <dgm:prSet/>
      <dgm:spPr/>
      <dgm:t>
        <a:bodyPr/>
        <a:lstStyle/>
        <a:p>
          <a:r>
            <a:rPr lang="en-US" dirty="0"/>
            <a:t>Need to use functions that are called</a:t>
          </a:r>
        </a:p>
      </dgm:t>
    </dgm:pt>
    <dgm:pt modelId="{4C5E569C-DEBA-6842-A29D-210507683C68}" type="parTrans" cxnId="{172B1528-D572-F54C-A4A6-2B7E51949C3C}">
      <dgm:prSet/>
      <dgm:spPr/>
    </dgm:pt>
    <dgm:pt modelId="{DD59BD57-8C17-2B4F-9C7E-F9C59CFE0A8E}" type="sibTrans" cxnId="{172B1528-D572-F54C-A4A6-2B7E51949C3C}">
      <dgm:prSet/>
      <dgm:spPr/>
    </dgm:pt>
    <dgm:pt modelId="{7C7329A6-491E-9548-88D7-B8E73C15AF15}" type="pres">
      <dgm:prSet presAssocID="{F246B492-27FC-4256-B78D-CE6DC66502F7}" presName="Name0" presStyleCnt="0">
        <dgm:presLayoutVars>
          <dgm:dir/>
          <dgm:animLvl val="lvl"/>
          <dgm:resizeHandles val="exact"/>
        </dgm:presLayoutVars>
      </dgm:prSet>
      <dgm:spPr/>
    </dgm:pt>
    <dgm:pt modelId="{71F0A47F-F276-1345-860B-7B4A0BF129B1}" type="pres">
      <dgm:prSet presAssocID="{796A7969-661A-4FCF-B4E4-9719B020ACD7}" presName="composite" presStyleCnt="0"/>
      <dgm:spPr/>
    </dgm:pt>
    <dgm:pt modelId="{914E23F9-F6EB-0E4F-A0C4-6030EF961539}" type="pres">
      <dgm:prSet presAssocID="{796A7969-661A-4FCF-B4E4-9719B020ACD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A6D5494-7492-C44D-8642-80312BF7522A}" type="pres">
      <dgm:prSet presAssocID="{796A7969-661A-4FCF-B4E4-9719B020ACD7}" presName="desTx" presStyleLbl="alignAccFollowNode1" presStyleIdx="0" presStyleCnt="2">
        <dgm:presLayoutVars>
          <dgm:bulletEnabled val="1"/>
        </dgm:presLayoutVars>
      </dgm:prSet>
      <dgm:spPr/>
    </dgm:pt>
    <dgm:pt modelId="{CB20936D-9CA3-914E-8A98-945D1B34BEB9}" type="pres">
      <dgm:prSet presAssocID="{937C27BC-2957-441C-B290-94ADBDE8D828}" presName="space" presStyleCnt="0"/>
      <dgm:spPr/>
    </dgm:pt>
    <dgm:pt modelId="{26E58AAD-08A4-964E-8436-7226A902F7CE}" type="pres">
      <dgm:prSet presAssocID="{D384925F-F499-4C2F-9776-304483B40090}" presName="composite" presStyleCnt="0"/>
      <dgm:spPr/>
    </dgm:pt>
    <dgm:pt modelId="{D303D1A6-7266-C84C-873B-5E30E9E08298}" type="pres">
      <dgm:prSet presAssocID="{D384925F-F499-4C2F-9776-304483B400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834F26A-4B0D-E64D-9D92-08973B136968}" type="pres">
      <dgm:prSet presAssocID="{D384925F-F499-4C2F-9776-304483B4009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EC4E815-2998-9A46-B1D8-4DE8FA16D64A}" type="presOf" srcId="{FCACCCB7-5727-42B3-A040-FA91AA79EF37}" destId="{BA6D5494-7492-C44D-8642-80312BF7522A}" srcOrd="0" destOrd="0" presId="urn:microsoft.com/office/officeart/2005/8/layout/hList1"/>
    <dgm:cxn modelId="{172B1528-D572-F54C-A4A6-2B7E51949C3C}" srcId="{D384925F-F499-4C2F-9776-304483B40090}" destId="{C3A0EFD0-0336-D649-AD0E-027C4061CBE3}" srcOrd="0" destOrd="0" parTransId="{4C5E569C-DEBA-6842-A29D-210507683C68}" sibTransId="{DD59BD57-8C17-2B4F-9C7E-F9C59CFE0A8E}"/>
    <dgm:cxn modelId="{9F54C055-817D-C54D-A697-95603E3DBB2B}" type="presOf" srcId="{F246B492-27FC-4256-B78D-CE6DC66502F7}" destId="{7C7329A6-491E-9548-88D7-B8E73C15AF15}" srcOrd="0" destOrd="0" presId="urn:microsoft.com/office/officeart/2005/8/layout/hList1"/>
    <dgm:cxn modelId="{5AAB036F-148C-784A-9E1B-930A5FA1DEB5}" type="presOf" srcId="{C3A0EFD0-0336-D649-AD0E-027C4061CBE3}" destId="{0834F26A-4B0D-E64D-9D92-08973B136968}" srcOrd="0" destOrd="0" presId="urn:microsoft.com/office/officeart/2005/8/layout/hList1"/>
    <dgm:cxn modelId="{7DC64F74-4A73-48E7-B140-7AF22CFCA49A}" srcId="{F246B492-27FC-4256-B78D-CE6DC66502F7}" destId="{D384925F-F499-4C2F-9776-304483B40090}" srcOrd="1" destOrd="0" parTransId="{8B8A44BC-1532-4012-A839-39078CE734A7}" sibTransId="{6527F756-9CC0-4947-B29B-082ABEC3CB33}"/>
    <dgm:cxn modelId="{A1BE7474-E42E-4210-8CB6-E56610B932F2}" srcId="{796A7969-661A-4FCF-B4E4-9719B020ACD7}" destId="{FCACCCB7-5727-42B3-A040-FA91AA79EF37}" srcOrd="0" destOrd="0" parTransId="{830D82CA-F708-4720-AE73-548CA0A5E274}" sibTransId="{8DEA1A70-A089-470C-B2E0-1E3209AA6016}"/>
    <dgm:cxn modelId="{361C8C77-3A62-DD4F-8FE6-B3BF15A1C138}" type="presOf" srcId="{796A7969-661A-4FCF-B4E4-9719B020ACD7}" destId="{914E23F9-F6EB-0E4F-A0C4-6030EF961539}" srcOrd="0" destOrd="0" presId="urn:microsoft.com/office/officeart/2005/8/layout/hList1"/>
    <dgm:cxn modelId="{BF342B85-6EDC-4E42-B548-8FCB7BC1088F}" type="presOf" srcId="{F286D822-8BC1-7E44-8BAC-7736D013E71D}" destId="{0834F26A-4B0D-E64D-9D92-08973B136968}" srcOrd="0" destOrd="1" presId="urn:microsoft.com/office/officeart/2005/8/layout/hList1"/>
    <dgm:cxn modelId="{5D03709A-B5EF-264B-915E-BAA7D9CA10B0}" type="presOf" srcId="{D384925F-F499-4C2F-9776-304483B40090}" destId="{D303D1A6-7266-C84C-873B-5E30E9E08298}" srcOrd="0" destOrd="0" presId="urn:microsoft.com/office/officeart/2005/8/layout/hList1"/>
    <dgm:cxn modelId="{D663D59A-9B11-9949-A78E-B9403275A8D7}" srcId="{D384925F-F499-4C2F-9776-304483B40090}" destId="{F286D822-8BC1-7E44-8BAC-7736D013E71D}" srcOrd="1" destOrd="0" parTransId="{19644587-795B-3C40-B4DA-85732B1468A0}" sibTransId="{C4C84823-099A-0644-B702-1E3BADF3A54A}"/>
    <dgm:cxn modelId="{9D7706BA-71DE-4F32-9CF7-0FD44212B95F}" srcId="{F246B492-27FC-4256-B78D-CE6DC66502F7}" destId="{796A7969-661A-4FCF-B4E4-9719B020ACD7}" srcOrd="0" destOrd="0" parTransId="{052302F4-4768-4E16-AD8E-591A703CDA6F}" sibTransId="{937C27BC-2957-441C-B290-94ADBDE8D828}"/>
    <dgm:cxn modelId="{B16D2AA3-0887-164E-9926-E0A01E323C83}" type="presParOf" srcId="{7C7329A6-491E-9548-88D7-B8E73C15AF15}" destId="{71F0A47F-F276-1345-860B-7B4A0BF129B1}" srcOrd="0" destOrd="0" presId="urn:microsoft.com/office/officeart/2005/8/layout/hList1"/>
    <dgm:cxn modelId="{DE1C8837-C0BC-0948-A35C-778F0E42C713}" type="presParOf" srcId="{71F0A47F-F276-1345-860B-7B4A0BF129B1}" destId="{914E23F9-F6EB-0E4F-A0C4-6030EF961539}" srcOrd="0" destOrd="0" presId="urn:microsoft.com/office/officeart/2005/8/layout/hList1"/>
    <dgm:cxn modelId="{6CDC8087-0811-6A4C-B208-7B2FA1442838}" type="presParOf" srcId="{71F0A47F-F276-1345-860B-7B4A0BF129B1}" destId="{BA6D5494-7492-C44D-8642-80312BF7522A}" srcOrd="1" destOrd="0" presId="urn:microsoft.com/office/officeart/2005/8/layout/hList1"/>
    <dgm:cxn modelId="{09B24BEC-9BB4-274B-AD27-5E7A5C40EFA0}" type="presParOf" srcId="{7C7329A6-491E-9548-88D7-B8E73C15AF15}" destId="{CB20936D-9CA3-914E-8A98-945D1B34BEB9}" srcOrd="1" destOrd="0" presId="urn:microsoft.com/office/officeart/2005/8/layout/hList1"/>
    <dgm:cxn modelId="{E5F0F042-EB58-8040-8462-DE1DA60B195B}" type="presParOf" srcId="{7C7329A6-491E-9548-88D7-B8E73C15AF15}" destId="{26E58AAD-08A4-964E-8436-7226A902F7CE}" srcOrd="2" destOrd="0" presId="urn:microsoft.com/office/officeart/2005/8/layout/hList1"/>
    <dgm:cxn modelId="{8FA96F0A-E7EE-2C43-8AAC-B4262B03E77C}" type="presParOf" srcId="{26E58AAD-08A4-964E-8436-7226A902F7CE}" destId="{D303D1A6-7266-C84C-873B-5E30E9E08298}" srcOrd="0" destOrd="0" presId="urn:microsoft.com/office/officeart/2005/8/layout/hList1"/>
    <dgm:cxn modelId="{EAADE4C2-5702-454C-B647-7BEE276D72A4}" type="presParOf" srcId="{26E58AAD-08A4-964E-8436-7226A902F7CE}" destId="{0834F26A-4B0D-E64D-9D92-08973B1369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What if we altered the size of the </a:t>
          </a:r>
          <a:r>
            <a:rPr lang="en-US" sz="6100" i="1" kern="1200" dirty="0"/>
            <a:t>top chunk?</a:t>
          </a:r>
          <a:endParaRPr lang="en-US" sz="6100" kern="1200" dirty="0"/>
        </a:p>
      </dsp:txBody>
      <dsp:txXfrm>
        <a:off x="118456" y="536918"/>
        <a:ext cx="7649788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E23F9-F6EB-0E4F-A0C4-6030EF961539}">
      <dsp:nvSpPr>
        <dsp:cNvPr id="0" name=""/>
        <dsp:cNvSpPr/>
      </dsp:nvSpPr>
      <dsp:spPr>
        <a:xfrm>
          <a:off x="38" y="130953"/>
          <a:ext cx="3685337" cy="9085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Amazing for control flow hijacking: </a:t>
          </a:r>
        </a:p>
      </dsp:txBody>
      <dsp:txXfrm>
        <a:off x="38" y="130953"/>
        <a:ext cx="3685337" cy="908533"/>
      </dsp:txXfrm>
    </dsp:sp>
    <dsp:sp modelId="{BA6D5494-7492-C44D-8642-80312BF7522A}">
      <dsp:nvSpPr>
        <dsp:cNvPr id="0" name=""/>
        <dsp:cNvSpPr/>
      </dsp:nvSpPr>
      <dsp:spPr>
        <a:xfrm>
          <a:off x="38" y="1039487"/>
          <a:ext cx="3685337" cy="209306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__free_hook is the best because we control a parameter. Great for calling system with a controlled string. </a:t>
          </a:r>
        </a:p>
      </dsp:txBody>
      <dsp:txXfrm>
        <a:off x="38" y="1039487"/>
        <a:ext cx="3685337" cy="2093062"/>
      </dsp:txXfrm>
    </dsp:sp>
    <dsp:sp modelId="{D303D1A6-7266-C84C-873B-5E30E9E08298}">
      <dsp:nvSpPr>
        <dsp:cNvPr id="0" name=""/>
        <dsp:cNvSpPr/>
      </dsp:nvSpPr>
      <dsp:spPr>
        <a:xfrm>
          <a:off x="4201323" y="130953"/>
          <a:ext cx="3685337" cy="9085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Common Hits</a:t>
          </a:r>
        </a:p>
      </dsp:txBody>
      <dsp:txXfrm>
        <a:off x="4201323" y="130953"/>
        <a:ext cx="3685337" cy="908533"/>
      </dsp:txXfrm>
    </dsp:sp>
    <dsp:sp modelId="{0834F26A-4B0D-E64D-9D92-08973B136968}">
      <dsp:nvSpPr>
        <dsp:cNvPr id="0" name=""/>
        <dsp:cNvSpPr/>
      </dsp:nvSpPr>
      <dsp:spPr>
        <a:xfrm>
          <a:off x="4201323" y="1039487"/>
          <a:ext cx="3685337" cy="209306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Need to use functions that are called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__</a:t>
          </a:r>
          <a:r>
            <a:rPr lang="en-US" sz="2500" kern="1200" dirty="0" err="1"/>
            <a:t>malloc_hook</a:t>
          </a:r>
          <a:r>
            <a:rPr lang="en-US" sz="2500" kern="1200" dirty="0"/>
            <a:t> and __</a:t>
          </a:r>
          <a:r>
            <a:rPr lang="en-US" sz="2500" kern="1200" dirty="0" err="1"/>
            <a:t>free_hook</a:t>
          </a:r>
          <a:r>
            <a:rPr lang="en-US" sz="2500" kern="1200" dirty="0"/>
            <a:t> most likely</a:t>
          </a:r>
        </a:p>
      </dsp:txBody>
      <dsp:txXfrm>
        <a:off x="4201323" y="1039487"/>
        <a:ext cx="3685337" cy="2093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01:23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11115 7081 24575,'33'0'0,"-6"0"0,1 0 0,-4 0 0,2 0-1093,3 0 1,3 0 0,0 0-1,3 0 1,1 0 0,1 0 272,-9 0 1,1 1 0,0-1 0,2-1 451,0 1 0,2-1 0,1 0 0,-2 0 0,-1 0 368,5 0 0,-2 0 0,2-1 0,-3 0 0,1-1 0,2 0 0,0 0 0,-3 1 0,0-1 0,-1 1 0,-1-1 0,2 1 0,-2-1 0,0 1 0,1-1 0,0 0 0,0 1 0,0 0 0,0 0 0,0 0 0,0 1 0,-1-1 0,4-1 0,-1 1 0,0 0 0,-1 0 0,-2 0 0,-1 1 0,-1 0 0,0 0 344,3 0 1,-2-1 0,-3 1-345,-1 0 0,-4 0 0,3 0 0,-16-1 0</inkml:trace>
  <inkml:trace contextRef="#ctx0" brushRef="#br0" timeOffset="1507">12764 8761 24575,'16'0'0,"-2"1"0,7 3 0,15 1-1639,-11 1 1,2-1 1260,1 0 0,2-1 378,-2 0 0,1 0 0,2-1 0,-1 0 0,2-1 0,0 0 0,0-1 0,-2 1 0,1-1 0,-1 0 0,1 0-820,4 0 1,2 0 0,-1 0 0,0 0 271,-1-1 0,0 0 1,-1 0-1,-1 0 548,2 0 0,-1 0 0,2 0 0,-5 0 0,2 0 0,0 0 0,0 0 0,-2 0 0,6 0 0,-2 0 0,1 0-124,-4-1 1,0 0 0,0 0 0,-3 0 123,-1 1 0,-3 0 0,0-1-371,9-3 1,-3 1 370,-9 3 0,-2-1 1130,11-4-1130,-13 4 819,-8-3 0,-9 4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a stack clash vulnerability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actual size of this is never validated!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7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Increase the top chunk size range</a:t>
            </a:r>
          </a:p>
          <a:p>
            <a:r>
              <a:rPr lang="en-US" dirty="0"/>
              <a:t>- Move the pointer over the top of some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2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Morecore</a:t>
            </a:r>
            <a:r>
              <a:rPr lang="en-US" dirty="0"/>
              <a:t>: 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/glibc-2.26/source/malloc/malloc.c#L363</a:t>
            </a:r>
          </a:p>
          <a:p>
            <a:r>
              <a:rPr lang="en-US" dirty="0"/>
              <a:t>Removed in Red hat because of the security threat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4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the shrinking operation that is underlined</a:t>
            </a:r>
          </a:p>
          <a:p>
            <a:r>
              <a:rPr lang="en-US" dirty="0"/>
              <a:t>Call out the bad ‘if’ statement 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19" y="77602"/>
            <a:ext cx="7886700" cy="994172"/>
          </a:xfrm>
        </p:spPr>
        <p:txBody>
          <a:bodyPr/>
          <a:lstStyle/>
          <a:p>
            <a:r>
              <a:rPr lang="en-US" dirty="0"/>
              <a:t>Attack Idea – Visual 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02" y="1102888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730301" y="11028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730301" y="1102888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740732" y="436639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op Chunk After Corruption">
            <a:extLst>
              <a:ext uri="{FF2B5EF4-FFF2-40B4-BE49-F238E27FC236}">
                <a16:creationId xmlns:a16="http://schemas.microsoft.com/office/drawing/2014/main" id="{A8580D36-B426-9342-B17E-D64061FA9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33" y="1120463"/>
            <a:ext cx="2454566" cy="32459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7518E-63ED-FB46-BEA7-508AF9354805}"/>
              </a:ext>
            </a:extLst>
          </p:cNvPr>
          <p:cNvSpPr txBox="1"/>
          <p:nvPr/>
        </p:nvSpPr>
        <p:spPr>
          <a:xfrm>
            <a:off x="4616001" y="406514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1409-7E7B-3D4F-BA16-A9A9D70F102F}"/>
              </a:ext>
            </a:extLst>
          </p:cNvPr>
          <p:cNvSpPr txBox="1"/>
          <p:nvPr/>
        </p:nvSpPr>
        <p:spPr>
          <a:xfrm>
            <a:off x="4359081" y="3702394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C001E2-4F5F-6549-B0A1-3F299F56621F}"/>
              </a:ext>
            </a:extLst>
          </p:cNvPr>
          <p:cNvCxnSpPr>
            <a:cxnSpLocks/>
          </p:cNvCxnSpPr>
          <p:nvPr/>
        </p:nvCxnSpPr>
        <p:spPr>
          <a:xfrm>
            <a:off x="5434650" y="39000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117EE2-FD5C-B549-A101-EEF10B266E77}"/>
              </a:ext>
            </a:extLst>
          </p:cNvPr>
          <p:cNvCxnSpPr>
            <a:cxnSpLocks/>
          </p:cNvCxnSpPr>
          <p:nvPr/>
        </p:nvCxnSpPr>
        <p:spPr>
          <a:xfrm>
            <a:off x="5431992" y="3900063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91BD59-CE49-3241-AFE5-65CD7AB702BE}"/>
              </a:ext>
            </a:extLst>
          </p:cNvPr>
          <p:cNvCxnSpPr>
            <a:cxnSpLocks/>
          </p:cNvCxnSpPr>
          <p:nvPr/>
        </p:nvCxnSpPr>
        <p:spPr>
          <a:xfrm>
            <a:off x="5434650" y="42433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BD54F7F-7693-3D4D-BF9F-48F8466D142F}"/>
              </a:ext>
            </a:extLst>
          </p:cNvPr>
          <p:cNvSpPr/>
          <p:nvPr/>
        </p:nvSpPr>
        <p:spPr>
          <a:xfrm>
            <a:off x="7270812" y="1014499"/>
            <a:ext cx="96818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3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29152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0xFFFFFFFFFFFFFFFF (</a:t>
            </a:r>
            <a:r>
              <a:rPr lang="en-US" b="1" dirty="0"/>
              <a:t>-1)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3311F-F1A2-D440-8785-E70D10F868FE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7A340-7368-5043-86BF-FE1E0E8D65A1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655EB-4477-6C43-BBD6-220D725E2E6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What’s a Good Target?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3359" cy="326551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Arbitrary write to any location!</a:t>
            </a:r>
          </a:p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What’s a Good Target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C16-573E-E642-AAAC-8C095078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Hooks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CD11-B50B-F34F-BB55-1FB0728DE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5804731" cy="3371457"/>
          </a:xfrm>
        </p:spPr>
        <p:txBody>
          <a:bodyPr>
            <a:normAutofit/>
          </a:bodyPr>
          <a:lstStyle/>
          <a:p>
            <a:r>
              <a:rPr lang="en-US" sz="2000" dirty="0"/>
              <a:t>Function Pointers within Malloc:</a:t>
            </a:r>
          </a:p>
          <a:p>
            <a:pPr lvl="1"/>
            <a:r>
              <a:rPr lang="en-US" sz="2000" dirty="0"/>
              <a:t>__</a:t>
            </a:r>
            <a:r>
              <a:rPr lang="en-US" sz="2000" dirty="0" err="1"/>
              <a:t>malloc_hook</a:t>
            </a:r>
            <a:r>
              <a:rPr lang="en-US" sz="2000" dirty="0"/>
              <a:t>, __</a:t>
            </a:r>
            <a:r>
              <a:rPr lang="en-US" sz="2000" dirty="0" err="1"/>
              <a:t>free_hook</a:t>
            </a:r>
            <a:r>
              <a:rPr lang="en-US" sz="2000" dirty="0"/>
              <a:t>, __</a:t>
            </a:r>
            <a:r>
              <a:rPr lang="en-US" sz="2000" dirty="0" err="1"/>
              <a:t>realloc_hook</a:t>
            </a:r>
            <a:r>
              <a:rPr lang="en-US" sz="2000" dirty="0"/>
              <a:t>, __</a:t>
            </a:r>
            <a:r>
              <a:rPr lang="en-US" sz="2000" dirty="0" err="1"/>
              <a:t>after_morecore_hook</a:t>
            </a:r>
            <a:r>
              <a:rPr lang="en-US" sz="2000" dirty="0"/>
              <a:t>, __</a:t>
            </a:r>
            <a:r>
              <a:rPr lang="en-US" sz="2000" dirty="0" err="1"/>
              <a:t>malloc_initialize_hook</a:t>
            </a:r>
            <a:r>
              <a:rPr lang="en-US" sz="2000" dirty="0"/>
              <a:t>, __</a:t>
            </a:r>
            <a:r>
              <a:rPr lang="en-US" sz="2000" dirty="0" err="1"/>
              <a:t>memalign_hook</a:t>
            </a:r>
            <a:r>
              <a:rPr lang="en-US" sz="2000" dirty="0"/>
              <a:t>, ﻿__</a:t>
            </a:r>
            <a:r>
              <a:rPr lang="en-US" sz="2000" dirty="0" err="1"/>
              <a:t>morecore</a:t>
            </a:r>
            <a:endParaRPr lang="en-US" sz="2000" dirty="0"/>
          </a:p>
          <a:p>
            <a:r>
              <a:rPr lang="en-US" sz="2000" dirty="0"/>
              <a:t>Some are used for debugging and performance analyzing (</a:t>
            </a:r>
            <a:r>
              <a:rPr lang="en-US" sz="2000" i="1" dirty="0" err="1"/>
              <a:t>MCheck</a:t>
            </a:r>
            <a:r>
              <a:rPr lang="en-US" sz="2000" i="1" dirty="0"/>
              <a:t> and </a:t>
            </a:r>
            <a:r>
              <a:rPr lang="en-US" sz="2000" i="1" dirty="0" err="1"/>
              <a:t>MTrace</a:t>
            </a:r>
            <a:r>
              <a:rPr lang="en-US" sz="2000" dirty="0"/>
              <a:t>)</a:t>
            </a:r>
          </a:p>
          <a:p>
            <a:r>
              <a:rPr lang="en-US" sz="2000" dirty="0"/>
              <a:t>﻿__</a:t>
            </a:r>
            <a:r>
              <a:rPr lang="en-US" sz="2000" dirty="0" err="1"/>
              <a:t>morecore</a:t>
            </a:r>
            <a:r>
              <a:rPr lang="en-US" sz="2000" dirty="0"/>
              <a:t> is a function pointer wrapper around either </a:t>
            </a:r>
            <a:r>
              <a:rPr lang="en-US" sz="2000" i="1" dirty="0" err="1"/>
              <a:t>sbrk</a:t>
            </a:r>
            <a:r>
              <a:rPr lang="en-US" sz="2000" dirty="0"/>
              <a:t> or </a:t>
            </a:r>
            <a:r>
              <a:rPr lang="en-US" sz="2000" i="1" dirty="0" err="1"/>
              <a:t>mmap</a:t>
            </a:r>
            <a:r>
              <a:rPr lang="en-US" sz="2000" i="1" dirty="0"/>
              <a:t>:</a:t>
            </a:r>
          </a:p>
          <a:p>
            <a:pPr lvl="1"/>
            <a:r>
              <a:rPr lang="en-US" sz="2000" i="1" dirty="0"/>
              <a:t>__</a:t>
            </a:r>
            <a:r>
              <a:rPr lang="en-US" sz="2000" dirty="0" err="1"/>
              <a:t>morecore</a:t>
            </a:r>
            <a:r>
              <a:rPr lang="en-US" sz="2000" dirty="0"/>
              <a:t> = MORECORE</a:t>
            </a:r>
          </a:p>
        </p:txBody>
      </p:sp>
      <p:pic>
        <p:nvPicPr>
          <p:cNvPr id="1026" name="Picture 2" descr="Captain Hook | Disney Wiki | Fandom">
            <a:extLst>
              <a:ext uri="{FF2B5EF4-FFF2-40B4-BE49-F238E27FC236}">
                <a16:creationId xmlns:a16="http://schemas.microsoft.com/office/drawing/2014/main" id="{21639EFC-17D6-0D48-8558-57B0ABF6C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4" r="2" b="13547"/>
          <a:stretch/>
        </p:blipFill>
        <p:spPr bwMode="auto">
          <a:xfrm>
            <a:off x="6433381" y="203727"/>
            <a:ext cx="2534729" cy="212858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0230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865-9653-DA40-97A0-D9E55815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Hooks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8FF0A9-1A83-49A1-AB31-D5B773012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21092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5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91" y="1770786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825731" y="4095940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6289593" y="4130417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6024476" y="1770785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50462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b="1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B95EC-5167-EA44-8325-C747F9D8A215}"/>
              </a:ext>
            </a:extLst>
          </p:cNvPr>
          <p:cNvCxnSpPr>
            <a:cxnSpLocks/>
          </p:cNvCxnSpPr>
          <p:nvPr/>
        </p:nvCxnSpPr>
        <p:spPr>
          <a:xfrm>
            <a:off x="6025772" y="1799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46C6E-EAD4-224D-9392-406AE2AABADF}"/>
              </a:ext>
            </a:extLst>
          </p:cNvPr>
          <p:cNvCxnSpPr>
            <a:cxnSpLocks/>
          </p:cNvCxnSpPr>
          <p:nvPr/>
        </p:nvCxnSpPr>
        <p:spPr>
          <a:xfrm flipH="1">
            <a:off x="6024476" y="1770784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A2B1AE-A992-5646-9919-56B73107BABA}"/>
              </a:ext>
            </a:extLst>
          </p:cNvPr>
          <p:cNvCxnSpPr>
            <a:cxnSpLocks/>
          </p:cNvCxnSpPr>
          <p:nvPr/>
        </p:nvCxnSpPr>
        <p:spPr>
          <a:xfrm>
            <a:off x="6024476" y="449109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50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195890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659752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394635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the </a:t>
            </a:r>
            <a:r>
              <a:rPr lang="en-US" b="1" i="1" dirty="0"/>
              <a:t>top chunk pointer </a:t>
            </a:r>
            <a:r>
              <a:rPr lang="en-US" dirty="0"/>
              <a:t>just before the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118C1-976C-D240-82E3-0AB769B6A718}"/>
              </a:ext>
            </a:extLst>
          </p:cNvPr>
          <p:cNvCxnSpPr>
            <a:cxnSpLocks/>
          </p:cNvCxnSpPr>
          <p:nvPr/>
        </p:nvCxnSpPr>
        <p:spPr>
          <a:xfrm>
            <a:off x="5395931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8B971-3E26-EF43-9A0F-4C25479B2A0A}"/>
              </a:ext>
            </a:extLst>
          </p:cNvPr>
          <p:cNvCxnSpPr>
            <a:cxnSpLocks/>
          </p:cNvCxnSpPr>
          <p:nvPr/>
        </p:nvCxnSpPr>
        <p:spPr>
          <a:xfrm flipH="1">
            <a:off x="5394635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CE2F-8E13-1F40-8D94-EC4164F9AF81}"/>
              </a:ext>
            </a:extLst>
          </p:cNvPr>
          <p:cNvCxnSpPr>
            <a:cxnSpLocks/>
          </p:cNvCxnSpPr>
          <p:nvPr/>
        </p:nvCxnSpPr>
        <p:spPr>
          <a:xfrm>
            <a:off x="5394635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195890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the </a:t>
            </a:r>
            <a:r>
              <a:rPr lang="en-US" b="1" i="1" dirty="0"/>
              <a:t>top chunk pointer </a:t>
            </a:r>
            <a:r>
              <a:rPr lang="en-US" dirty="0"/>
              <a:t>just before the target</a:t>
            </a:r>
          </a:p>
          <a:p>
            <a:r>
              <a:rPr lang="en-US" dirty="0"/>
              <a:t>Ready to overwrite our target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16" name="Picture 15" descr="Top Chunk After Corruption">
            <a:extLst>
              <a:ext uri="{FF2B5EF4-FFF2-40B4-BE49-F238E27FC236}">
                <a16:creationId xmlns:a16="http://schemas.microsoft.com/office/drawing/2014/main" id="{DA156D46-B53C-BE44-8FA4-AE17E228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278" y="1626846"/>
            <a:ext cx="2595180" cy="343187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ED4C11-32BC-0149-8B92-58154E581988}"/>
              </a:ext>
            </a:extLst>
          </p:cNvPr>
          <p:cNvSpPr txBox="1"/>
          <p:nvPr/>
        </p:nvSpPr>
        <p:spPr>
          <a:xfrm>
            <a:off x="4695846" y="4757475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B7781-515A-B248-BB9E-75D714AFF458}"/>
              </a:ext>
            </a:extLst>
          </p:cNvPr>
          <p:cNvSpPr txBox="1"/>
          <p:nvPr/>
        </p:nvSpPr>
        <p:spPr>
          <a:xfrm>
            <a:off x="4438926" y="4394725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71739-32B2-EE41-A3A5-C6917420E85A}"/>
              </a:ext>
            </a:extLst>
          </p:cNvPr>
          <p:cNvCxnSpPr>
            <a:cxnSpLocks/>
          </p:cNvCxnSpPr>
          <p:nvPr/>
        </p:nvCxnSpPr>
        <p:spPr>
          <a:xfrm>
            <a:off x="5514495" y="459239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D92D28-863D-354F-A99A-706ACECC8F17}"/>
              </a:ext>
            </a:extLst>
          </p:cNvPr>
          <p:cNvCxnSpPr>
            <a:cxnSpLocks/>
          </p:cNvCxnSpPr>
          <p:nvPr/>
        </p:nvCxnSpPr>
        <p:spPr>
          <a:xfrm>
            <a:off x="5511837" y="4592394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D61C90-A9BE-2D45-8754-AACA8A01B3AE}"/>
              </a:ext>
            </a:extLst>
          </p:cNvPr>
          <p:cNvCxnSpPr>
            <a:cxnSpLocks/>
          </p:cNvCxnSpPr>
          <p:nvPr/>
        </p:nvCxnSpPr>
        <p:spPr>
          <a:xfrm>
            <a:off x="5514495" y="49357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13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Havoc Causing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logic for protections against crazy large chunk sizes!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D5EDF6A9-B44C-2145-901C-8B24E0197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98"/>
          <a:stretch/>
        </p:blipFill>
        <p:spPr>
          <a:xfrm>
            <a:off x="3885009" y="483021"/>
            <a:ext cx="4629150" cy="2574226"/>
          </a:xfrm>
          <a:prstGeom prst="rect">
            <a:avLst/>
          </a:prstGeom>
          <a:noFill/>
        </p:spPr>
      </p:pic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29326" y="1862545"/>
            <a:ext cx="4519365" cy="101455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F8849-3C75-FB49-8C5A-052FAA6BF5E2}"/>
              </a:ext>
            </a:extLst>
          </p:cNvPr>
          <p:cNvCxnSpPr>
            <a:cxnSpLocks/>
          </p:cNvCxnSpPr>
          <p:nvPr/>
        </p:nvCxnSpPr>
        <p:spPr>
          <a:xfrm>
            <a:off x="4572000" y="2491851"/>
            <a:ext cx="4190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9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" y="288238"/>
            <a:ext cx="8727034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Allocate Close to Target – Aftermath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D7A2-9928-A44D-BF77-64B3281A74EF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83981-7973-014A-8499-C1887CF91774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</a:t>
            </a:r>
            <a:r>
              <a:rPr lang="en-US" i="1" dirty="0"/>
              <a:t>target</a:t>
            </a:r>
          </a:p>
          <a:p>
            <a:pPr lvl="1"/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</a:t>
            </a:r>
            <a:r>
              <a:rPr lang="en-US" b="1" i="1" dirty="0"/>
              <a:t>memory left </a:t>
            </a:r>
            <a:r>
              <a:rPr lang="en-US" dirty="0"/>
              <a:t>in this </a:t>
            </a:r>
            <a:r>
              <a:rPr lang="en-US" b="1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F05-6ED7-E947-B950-290DA011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the </a:t>
            </a:r>
            <a:r>
              <a:rPr lang="en-US" dirty="0" err="1"/>
              <a:t>top_chunk</a:t>
            </a:r>
            <a:r>
              <a:rPr lang="en-US" dirty="0"/>
              <a:t> – </a:t>
            </a:r>
            <a:r>
              <a:rPr lang="en-US" dirty="0" err="1"/>
              <a:t>Pwndbg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8989-3D5B-B34A-A855-3DE18117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Pwndbg</a:t>
            </a:r>
            <a:r>
              <a:rPr lang="en-US" dirty="0"/>
              <a:t> specific command: </a:t>
            </a:r>
          </a:p>
          <a:p>
            <a:pPr lvl="1"/>
            <a:r>
              <a:rPr lang="en-US" sz="3800" dirty="0" err="1">
                <a:latin typeface="Agency FB" panose="020F0502020204030204" pitchFamily="34" charset="0"/>
              </a:rPr>
              <a:t>top_chunk</a:t>
            </a:r>
            <a:endParaRPr lang="en-US" sz="3800" dirty="0">
              <a:latin typeface="Agency FB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raw </a:t>
            </a:r>
            <a:r>
              <a:rPr lang="en-US" dirty="0" err="1"/>
              <a:t>top_chunk</a:t>
            </a:r>
            <a:r>
              <a:rPr lang="en-US" dirty="0"/>
              <a:t> data: </a:t>
            </a:r>
          </a:p>
          <a:p>
            <a:pPr lvl="1"/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﻿x/4gx </a:t>
            </a:r>
            <a:r>
              <a:rPr lang="en-US" sz="3800" dirty="0" err="1">
                <a:latin typeface="Agency FB" panose="020F0502020204030204" pitchFamily="34" charset="0"/>
                <a:cs typeface="Agency FB" panose="020F0502020204030204" pitchFamily="34" charset="0"/>
              </a:rPr>
              <a:t>main_arena</a:t>
            </a:r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-&gt;top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8B8A-CE9E-3540-9A83-A0F0D18E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" y="4103108"/>
            <a:ext cx="6845300" cy="673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F8B520-A332-4645-9421-5340DA28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22" y="1268019"/>
            <a:ext cx="2806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57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</a:t>
            </a:r>
            <a:r>
              <a:rPr lang="en-US" dirty="0" err="1"/>
              <a:t>shinning_moment</a:t>
            </a:r>
            <a:endParaRPr lang="en-US" dirty="0"/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</a:t>
            </a:r>
            <a:r>
              <a:rPr lang="en-US"/>
              <a:t>1024 sized chunk</a:t>
            </a:r>
            <a:endParaRPr lang="en-US" dirty="0"/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b="1" i="1" dirty="0"/>
              <a:t>Size</a:t>
            </a:r>
            <a:r>
              <a:rPr lang="en-US" dirty="0"/>
              <a:t> of Top Chunk: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bit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0xFFFFFFFFFFFFFFFF (-1)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D9D3-2B2C-AE45-9F88-74B1198F9211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E0DCF6-428D-9C41-BA15-1773F0667DB5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CAC1E-C178-2845-9B64-40F2348ECE5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8EE78-8DFB-0B41-9524-C8F534D9864C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9298B-14A5-6044-BE16-241CFE137A5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206D6B-17CE-4249-B1C2-B95CD14DF397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65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535705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999567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734450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099428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__</a:t>
            </a:r>
            <a:r>
              <a:rPr lang="en-US" dirty="0" err="1"/>
              <a:t>malloc_hook</a:t>
            </a:r>
            <a:r>
              <a:rPr lang="en-US" dirty="0"/>
              <a:t> 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80AD9-8709-2848-98DF-B90ACE412CCA}"/>
              </a:ext>
            </a:extLst>
          </p:cNvPr>
          <p:cNvCxnSpPr>
            <a:cxnSpLocks/>
          </p:cNvCxnSpPr>
          <p:nvPr/>
        </p:nvCxnSpPr>
        <p:spPr>
          <a:xfrm>
            <a:off x="5735746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A0884-4D3C-7840-8615-1D60203137B3}"/>
              </a:ext>
            </a:extLst>
          </p:cNvPr>
          <p:cNvCxnSpPr>
            <a:cxnSpLocks/>
          </p:cNvCxnSpPr>
          <p:nvPr/>
        </p:nvCxnSpPr>
        <p:spPr>
          <a:xfrm flipH="1">
            <a:off x="5734450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A7912-6967-3147-BA4A-D5CCBF901C7A}"/>
              </a:ext>
            </a:extLst>
          </p:cNvPr>
          <p:cNvCxnSpPr>
            <a:cxnSpLocks/>
          </p:cNvCxnSpPr>
          <p:nvPr/>
        </p:nvCxnSpPr>
        <p:spPr>
          <a:xfrm>
            <a:off x="5734450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Malloc Hook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E7DBF-8150-FC44-BCE5-D51B2B2DEC40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EF1A0-024D-F448-801D-5D7E3444802D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38721-195E-9C4C-9EF6-0DF3EF76F6B1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94E11A-77E2-8742-979C-6151706BC90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04FA5-A589-FC49-9788-200361153233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  <a:endParaRPr lang="en-US" sz="2100" b="1" dirty="0"/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4148" y="1369219"/>
            <a:ext cx="3075059" cy="2894172"/>
          </a:xfrm>
        </p:spPr>
      </p:pic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/>
              <a:t>Third</a:t>
            </a:r>
            <a:r>
              <a:rPr lang="en-US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7009-AC61-944C-9F84-CB6D528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0013-A6C8-F743-81AA-316A603A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</a:t>
            </a:r>
          </a:p>
          <a:p>
            <a:pPr lvl="1"/>
            <a:r>
              <a:rPr lang="en-US" dirty="0"/>
              <a:t>Go infinitely backwards using bad </a:t>
            </a:r>
            <a:r>
              <a:rPr lang="en-US" i="1" dirty="0"/>
              <a:t>prev_size</a:t>
            </a:r>
            <a:r>
              <a:rPr lang="en-US" dirty="0"/>
              <a:t> value  </a:t>
            </a:r>
          </a:p>
          <a:p>
            <a:r>
              <a:rPr lang="en-US" dirty="0"/>
              <a:t>Stack Clash Vulnerability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Final Thoughts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-1" b="-1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/>
              <a:t>Awesome attack! Gives the ability to overwrite an arbitrary location in memory. </a:t>
            </a:r>
          </a:p>
        </p:txBody>
      </p:sp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https://www.youtube.com/watch?v=PISoSH8KGVI</a:t>
            </a:r>
            <a:r>
              <a:rPr lang="en-US" dirty="0"/>
              <a:t> </a:t>
            </a:r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Using the Top Chunk –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59" y="326220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5655588" y="155453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5658947" y="1550590"/>
            <a:ext cx="0" cy="236916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5655588" y="391975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Top Chunk – 2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</a:t>
            </a:r>
            <a:r>
              <a:rPr lang="en-US" sz="2100" b="1" i="1" dirty="0"/>
              <a:t>shrinks</a:t>
            </a:r>
          </a:p>
          <a:p>
            <a:r>
              <a:rPr lang="en-US" sz="2100" dirty="0"/>
              <a:t>Our </a:t>
            </a:r>
            <a:r>
              <a:rPr lang="en-US" sz="2100" b="1" i="1" dirty="0"/>
              <a:t>new chunk</a:t>
            </a:r>
            <a:r>
              <a:rPr lang="en-US" sz="2100" b="1" dirty="0"/>
              <a:t> </a:t>
            </a:r>
            <a:r>
              <a:rPr lang="en-US" sz="2100" dirty="0"/>
              <a:t>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89" y="645046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5682504" y="240030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5685863" y="2365131"/>
            <a:ext cx="0" cy="165973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5682504" y="40228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14:cNvPr>
              <p14:cNvContentPartPr/>
              <p14:nvPr/>
            </p14:nvContentPartPr>
            <p14:xfrm>
              <a:off x="4001400" y="2521800"/>
              <a:ext cx="115488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040" y="2512440"/>
                <a:ext cx="117360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2029</Words>
  <Application>Microsoft Macintosh PowerPoint</Application>
  <PresentationFormat>On-screen Show (16:9)</PresentationFormat>
  <Paragraphs>341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Agency FB</vt:lpstr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Using the Top Chunk – 1 </vt:lpstr>
      <vt:lpstr>Using the Top Chunk – 2 </vt:lpstr>
      <vt:lpstr>Top Chunk Code - 1</vt:lpstr>
      <vt:lpstr>Top Chunk Code - 2</vt:lpstr>
      <vt:lpstr>Attack Idea</vt:lpstr>
      <vt:lpstr>Attack Idea – Visual </vt:lpstr>
      <vt:lpstr>Flow of the Attack</vt:lpstr>
      <vt:lpstr>Corrupt Top Chunk Size – 1 </vt:lpstr>
      <vt:lpstr>Corrupt Top Chunk Size – 2 </vt:lpstr>
      <vt:lpstr>Corrupt Top Chunk – 1 </vt:lpstr>
      <vt:lpstr>Corrupt Top Chunk – 2 </vt:lpstr>
      <vt:lpstr>Allocate Close to Target – 1 </vt:lpstr>
      <vt:lpstr>What’s a Good Target?</vt:lpstr>
      <vt:lpstr>What’s a Good Target – 2 </vt:lpstr>
      <vt:lpstr>Malloc Hooks – 1 </vt:lpstr>
      <vt:lpstr>Malloc Hooks – 2 </vt:lpstr>
      <vt:lpstr>Allocate Close to Target – 2 </vt:lpstr>
      <vt:lpstr>Allocate Close to Target – 3 </vt:lpstr>
      <vt:lpstr>Allocate Close to Target – 4 </vt:lpstr>
      <vt:lpstr>Havoc Causing </vt:lpstr>
      <vt:lpstr>Allocate Close to Target – Aftermath </vt:lpstr>
      <vt:lpstr>Overlap Chunk Over Target – 1 </vt:lpstr>
      <vt:lpstr>Overlap Chunk Over Target – 2 </vt:lpstr>
      <vt:lpstr>Overlap Chunk Over Target – 3 </vt:lpstr>
      <vt:lpstr>Why Not Just Allocate Over the Target?</vt:lpstr>
      <vt:lpstr>Requirements</vt:lpstr>
      <vt:lpstr>Viewing the top_chunk – Pwndbg </vt:lpstr>
      <vt:lpstr>Challenge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Drawbacks</vt:lpstr>
      <vt:lpstr>Similar Techniques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42</cp:revision>
  <dcterms:created xsi:type="dcterms:W3CDTF">2021-03-24T05:20:10Z</dcterms:created>
  <dcterms:modified xsi:type="dcterms:W3CDTF">2021-09-23T05:14:37Z</dcterms:modified>
</cp:coreProperties>
</file>