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2"/>
  </p:notesMasterIdLst>
  <p:sldIdLst>
    <p:sldId id="515" r:id="rId2"/>
    <p:sldId id="525" r:id="rId3"/>
    <p:sldId id="516" r:id="rId4"/>
    <p:sldId id="517" r:id="rId5"/>
    <p:sldId id="518" r:id="rId6"/>
    <p:sldId id="519" r:id="rId7"/>
    <p:sldId id="520" r:id="rId8"/>
    <p:sldId id="327" r:id="rId9"/>
    <p:sldId id="340" r:id="rId10"/>
    <p:sldId id="328" r:id="rId11"/>
    <p:sldId id="330" r:id="rId12"/>
    <p:sldId id="332" r:id="rId13"/>
    <p:sldId id="335" r:id="rId14"/>
    <p:sldId id="333" r:id="rId15"/>
    <p:sldId id="334" r:id="rId16"/>
    <p:sldId id="336" r:id="rId17"/>
    <p:sldId id="339" r:id="rId18"/>
    <p:sldId id="337" r:id="rId19"/>
    <p:sldId id="338" r:id="rId20"/>
    <p:sldId id="373" r:id="rId21"/>
    <p:sldId id="432" r:id="rId22"/>
    <p:sldId id="341" r:id="rId23"/>
    <p:sldId id="405" r:id="rId24"/>
    <p:sldId id="342" r:id="rId25"/>
    <p:sldId id="522" r:id="rId26"/>
    <p:sldId id="343" r:id="rId27"/>
    <p:sldId id="523" r:id="rId28"/>
    <p:sldId id="524" r:id="rId29"/>
    <p:sldId id="344" r:id="rId30"/>
    <p:sldId id="345" r:id="rId31"/>
    <p:sldId id="346" r:id="rId32"/>
    <p:sldId id="349" r:id="rId33"/>
    <p:sldId id="350" r:id="rId34"/>
    <p:sldId id="351" r:id="rId35"/>
    <p:sldId id="353" r:id="rId36"/>
    <p:sldId id="352" r:id="rId37"/>
    <p:sldId id="354" r:id="rId38"/>
    <p:sldId id="355" r:id="rId39"/>
    <p:sldId id="357" r:id="rId40"/>
    <p:sldId id="358" r:id="rId41"/>
    <p:sldId id="359" r:id="rId42"/>
    <p:sldId id="360" r:id="rId43"/>
    <p:sldId id="361" r:id="rId44"/>
    <p:sldId id="433" r:id="rId45"/>
    <p:sldId id="362" r:id="rId46"/>
    <p:sldId id="363" r:id="rId47"/>
    <p:sldId id="364" r:id="rId48"/>
    <p:sldId id="365" r:id="rId49"/>
    <p:sldId id="488" r:id="rId50"/>
    <p:sldId id="513" r:id="rId51"/>
    <p:sldId id="380" r:id="rId52"/>
    <p:sldId id="381" r:id="rId53"/>
    <p:sldId id="382" r:id="rId54"/>
    <p:sldId id="414" r:id="rId55"/>
    <p:sldId id="366" r:id="rId56"/>
    <p:sldId id="367" r:id="rId57"/>
    <p:sldId id="507" r:id="rId58"/>
    <p:sldId id="509" r:id="rId59"/>
    <p:sldId id="508" r:id="rId60"/>
    <p:sldId id="409" r:id="rId61"/>
    <p:sldId id="505" r:id="rId62"/>
    <p:sldId id="368" r:id="rId63"/>
    <p:sldId id="369" r:id="rId64"/>
    <p:sldId id="420" r:id="rId65"/>
    <p:sldId id="389" r:id="rId66"/>
    <p:sldId id="388" r:id="rId67"/>
    <p:sldId id="390" r:id="rId68"/>
    <p:sldId id="415" r:id="rId69"/>
    <p:sldId id="386" r:id="rId70"/>
    <p:sldId id="486" r:id="rId71"/>
    <p:sldId id="387" r:id="rId72"/>
    <p:sldId id="383" r:id="rId73"/>
    <p:sldId id="378" r:id="rId74"/>
    <p:sldId id="375" r:id="rId75"/>
    <p:sldId id="372" r:id="rId76"/>
    <p:sldId id="418" r:id="rId77"/>
    <p:sldId id="514" r:id="rId78"/>
    <p:sldId id="376" r:id="rId79"/>
    <p:sldId id="489" r:id="rId80"/>
    <p:sldId id="379" r:id="rId81"/>
    <p:sldId id="406" r:id="rId82"/>
    <p:sldId id="407" r:id="rId83"/>
    <p:sldId id="410" r:id="rId84"/>
    <p:sldId id="411" r:id="rId85"/>
    <p:sldId id="416" r:id="rId86"/>
    <p:sldId id="412" r:id="rId87"/>
    <p:sldId id="413" r:id="rId88"/>
    <p:sldId id="506" r:id="rId89"/>
    <p:sldId id="283" r:id="rId90"/>
    <p:sldId id="442" r:id="rId91"/>
    <p:sldId id="443" r:id="rId92"/>
    <p:sldId id="440" r:id="rId93"/>
    <p:sldId id="441" r:id="rId94"/>
    <p:sldId id="384" r:id="rId95"/>
    <p:sldId id="295" r:id="rId96"/>
    <p:sldId id="444" r:id="rId97"/>
    <p:sldId id="445" r:id="rId98"/>
    <p:sldId id="446" r:id="rId99"/>
    <p:sldId id="447" r:id="rId100"/>
    <p:sldId id="448" r:id="rId101"/>
    <p:sldId id="385" r:id="rId102"/>
    <p:sldId id="511" r:id="rId103"/>
    <p:sldId id="408" r:id="rId104"/>
    <p:sldId id="503" r:id="rId105"/>
    <p:sldId id="454" r:id="rId106"/>
    <p:sldId id="459" r:id="rId107"/>
    <p:sldId id="455" r:id="rId108"/>
    <p:sldId id="461" r:id="rId109"/>
    <p:sldId id="457" r:id="rId110"/>
    <p:sldId id="458" r:id="rId111"/>
    <p:sldId id="521" r:id="rId112"/>
    <p:sldId id="430" r:id="rId113"/>
    <p:sldId id="431" r:id="rId114"/>
    <p:sldId id="391" r:id="rId115"/>
    <p:sldId id="394" r:id="rId116"/>
    <p:sldId id="490" r:id="rId117"/>
    <p:sldId id="393" r:id="rId118"/>
    <p:sldId id="392" r:id="rId119"/>
    <p:sldId id="402" r:id="rId120"/>
    <p:sldId id="371" r:id="rId1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1" autoAdjust="0"/>
    <p:restoredTop sz="84928" autoAdjust="0"/>
  </p:normalViewPr>
  <p:slideViewPr>
    <p:cSldViewPr snapToGrid="0" snapToObjects="1">
      <p:cViewPr varScale="1">
        <p:scale>
          <a:sx n="96" d="100"/>
          <a:sy n="96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 dirty="0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Doubly Linked List</a:t>
          </a:r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2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chunks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Ask good questions in the right places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Malloc data structures (chunks and bins)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3"/>
      <dgm:spPr/>
    </dgm:pt>
    <dgm:pt modelId="{86DA9475-DE47-D94B-85DD-D9CA9354A36E}" type="pres">
      <dgm:prSet presAssocID="{5DDA5FE4-BAA2-4770-9FEB-F4DD4F746E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0" presStyleCnt="3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0" presStyleCnt="3"/>
      <dgm:spPr/>
    </dgm:pt>
    <dgm:pt modelId="{68476FE3-C60B-7245-8073-FB7AA477FB69}" type="pres">
      <dgm:prSet presAssocID="{8D966A91-2483-4288-BCF3-73E7AEA706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1" presStyleCnt="3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1" presStyleCnt="3"/>
      <dgm:spPr/>
    </dgm:pt>
    <dgm:pt modelId="{24B34883-1E66-7340-908C-660C94E5C541}" type="pres">
      <dgm:prSet presAssocID="{3FC1FAEA-9254-8E43-A02F-6D19EA9A72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1" destOrd="0" parTransId="{87C712A9-27DE-4C6B-A910-58900503F6DF}" sibTransId="{24250722-0017-4BBD-AA31-25EFD35920DB}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F7315B98-2F23-0040-89D7-5B44D3EA0A88}" srcId="{B33B7FF3-3092-496D-94E0-F91D767F80B7}" destId="{3FC1FAEA-9254-8E43-A02F-6D19EA9A724E}" srcOrd="2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0" destOrd="0" parTransId="{4FD8659C-D578-40A3-AF92-08372F820521}" sibTransId="{37D5EF4A-8866-443D-AFA0-262A3BE3C288}"/>
    <dgm:cxn modelId="{AA67E7F2-E07B-6C48-B85E-E5328A5DE49B}" type="presParOf" srcId="{0A36477E-829D-7C45-BC45-7B0C66927B69}" destId="{6E98FB76-377F-1544-BE10-36ED2707324C}" srcOrd="0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1" destOrd="0" presId="urn:microsoft.com/office/officeart/2005/8/layout/list1"/>
    <dgm:cxn modelId="{1B2AB034-E55D-224E-8525-ABFF45B7DF34}" type="presParOf" srcId="{0A36477E-829D-7C45-BC45-7B0C66927B69}" destId="{FCE35D05-EB2D-D84B-A50A-9DA15F20B7CE}" srcOrd="2" destOrd="0" presId="urn:microsoft.com/office/officeart/2005/8/layout/list1"/>
    <dgm:cxn modelId="{669D621E-9058-9746-87F4-14519F458BE5}" type="presParOf" srcId="{0A36477E-829D-7C45-BC45-7B0C66927B69}" destId="{C88D80F2-CFA1-D54C-931F-F32A8835BEB1}" srcOrd="3" destOrd="0" presId="urn:microsoft.com/office/officeart/2005/8/layout/list1"/>
    <dgm:cxn modelId="{019E7030-3B2B-D842-8A88-A46673797E16}" type="presParOf" srcId="{0A36477E-829D-7C45-BC45-7B0C66927B69}" destId="{D3EE0F2A-D7C1-D44C-92EF-6863A5A69DFD}" srcOrd="4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5" destOrd="0" presId="urn:microsoft.com/office/officeart/2005/8/layout/list1"/>
    <dgm:cxn modelId="{216724D7-9604-ED4A-8355-E1C5A7DAE18A}" type="presParOf" srcId="{0A36477E-829D-7C45-BC45-7B0C66927B69}" destId="{613732CC-BE76-7342-A351-928901942707}" srcOrd="6" destOrd="0" presId="urn:microsoft.com/office/officeart/2005/8/layout/list1"/>
    <dgm:cxn modelId="{2725F762-9774-C946-B9CF-E8785433ACED}" type="presParOf" srcId="{0A36477E-829D-7C45-BC45-7B0C66927B69}" destId="{A577E81D-28C2-4444-8BF5-05CEC03F370B}" srcOrd="7" destOrd="0" presId="urn:microsoft.com/office/officeart/2005/8/layout/list1"/>
    <dgm:cxn modelId="{E36ED587-AC56-C946-97BA-20CF55E92921}" type="presParOf" srcId="{0A36477E-829D-7C45-BC45-7B0C66927B69}" destId="{8542EA0D-99C9-E248-8D41-2EA9B1663913}" srcOrd="8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9" destOrd="0" presId="urn:microsoft.com/office/officeart/2005/8/layout/list1"/>
    <dgm:cxn modelId="{2C63EDB2-51C7-B348-953F-F27684720FAE}" type="presParOf" srcId="{0A36477E-829D-7C45-BC45-7B0C66927B69}" destId="{18009CED-0F67-794B-9D4B-4658AF0F7D8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 dirty="0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Chunks of ALL sizes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Doubly Linked List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249762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What’s unique about the unsorted bin?</a:t>
          </a:r>
        </a:p>
      </dsp:txBody>
      <dsp:txXfrm>
        <a:off x="71850" y="321612"/>
        <a:ext cx="4963619" cy="1328160"/>
      </dsp:txXfrm>
    </dsp:sp>
    <dsp:sp modelId="{E18093CF-C669-4142-A0D8-0C42E11C1BCF}">
      <dsp:nvSpPr>
        <dsp:cNvPr id="0" name=""/>
        <dsp:cNvSpPr/>
      </dsp:nvSpPr>
      <dsp:spPr>
        <a:xfrm>
          <a:off x="0" y="1828183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type of linked lists are the following bins:</a:t>
          </a:r>
        </a:p>
      </dsp:txBody>
      <dsp:txXfrm>
        <a:off x="71850" y="1900033"/>
        <a:ext cx="4963619" cy="1328160"/>
      </dsp:txXfrm>
    </dsp:sp>
    <dsp:sp modelId="{694060C9-F306-3B49-B11D-BF15453E2811}">
      <dsp:nvSpPr>
        <dsp:cNvPr id="0" name=""/>
        <dsp:cNvSpPr/>
      </dsp:nvSpPr>
      <dsp:spPr>
        <a:xfrm>
          <a:off x="0" y="3300043"/>
          <a:ext cx="510731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Unsorted, </a:t>
          </a:r>
          <a:r>
            <a:rPr lang="en-US" sz="2900" kern="1200" dirty="0" err="1"/>
            <a:t>fastbin</a:t>
          </a:r>
          <a:r>
            <a:rPr lang="en-US" sz="2900" kern="1200" dirty="0"/>
            <a:t> &amp; </a:t>
          </a:r>
          <a:r>
            <a:rPr lang="en-US" sz="2900" kern="1200" dirty="0" err="1"/>
            <a:t>tcache</a:t>
          </a:r>
          <a:endParaRPr lang="en-US" sz="2900" kern="1200" dirty="0"/>
        </a:p>
      </dsp:txBody>
      <dsp:txXfrm>
        <a:off x="0" y="3300043"/>
        <a:ext cx="5107319" cy="6127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3560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unique about the unsorted bin?</a:t>
          </a:r>
        </a:p>
      </dsp:txBody>
      <dsp:txXfrm>
        <a:off x="66025" y="101626"/>
        <a:ext cx="4975269" cy="1220470"/>
      </dsp:txXfrm>
    </dsp:sp>
    <dsp:sp modelId="{44E54DD0-3E6D-A94F-AA65-80E74D346BEA}">
      <dsp:nvSpPr>
        <dsp:cNvPr id="0" name=""/>
        <dsp:cNvSpPr/>
      </dsp:nvSpPr>
      <dsp:spPr>
        <a:xfrm>
          <a:off x="0" y="1388121"/>
          <a:ext cx="510731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Recycling bin &amp; holds all chunk sizes</a:t>
          </a:r>
        </a:p>
      </dsp:txBody>
      <dsp:txXfrm>
        <a:off x="0" y="1388121"/>
        <a:ext cx="5107319" cy="844560"/>
      </dsp:txXfrm>
    </dsp:sp>
    <dsp:sp modelId="{E18093CF-C669-4142-A0D8-0C42E11C1BCF}">
      <dsp:nvSpPr>
        <dsp:cNvPr id="0" name=""/>
        <dsp:cNvSpPr/>
      </dsp:nvSpPr>
      <dsp:spPr>
        <a:xfrm>
          <a:off x="0" y="223268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linked lists are the following bins:</a:t>
          </a:r>
        </a:p>
      </dsp:txBody>
      <dsp:txXfrm>
        <a:off x="66025" y="2298706"/>
        <a:ext cx="4975269" cy="1220470"/>
      </dsp:txXfrm>
    </dsp:sp>
    <dsp:sp modelId="{694060C9-F306-3B49-B11D-BF15453E2811}">
      <dsp:nvSpPr>
        <dsp:cNvPr id="0" name=""/>
        <dsp:cNvSpPr/>
      </dsp:nvSpPr>
      <dsp:spPr>
        <a:xfrm>
          <a:off x="0" y="3585201"/>
          <a:ext cx="51073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Doubly: Unsorted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Singly:  </a:t>
          </a:r>
          <a:r>
            <a:rPr lang="en-US" sz="2700" kern="1200" dirty="0" err="1"/>
            <a:t>Fastbin</a:t>
          </a:r>
          <a:r>
            <a:rPr lang="en-US" sz="2700" kern="1200" dirty="0"/>
            <a:t> &amp; TCache</a:t>
          </a:r>
        </a:p>
      </dsp:txBody>
      <dsp:txXfrm>
        <a:off x="0" y="3585201"/>
        <a:ext cx="5107319" cy="9325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chunks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Malloc data structures (chunks and bins)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Ask good questions in the right places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35D05-EB2D-D84B-A50A-9DA15F20B7CE}">
      <dsp:nvSpPr>
        <dsp:cNvPr id="0" name=""/>
        <dsp:cNvSpPr/>
      </dsp:nvSpPr>
      <dsp:spPr>
        <a:xfrm>
          <a:off x="0" y="41783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6359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James Dolan</a:t>
          </a:r>
        </a:p>
      </dsp:txBody>
      <dsp:txXfrm>
        <a:off x="428920" y="98177"/>
        <a:ext cx="5451520" cy="639310"/>
      </dsp:txXfrm>
    </dsp:sp>
    <dsp:sp modelId="{613732CC-BE76-7342-A351-928901942707}">
      <dsp:nvSpPr>
        <dsp:cNvPr id="0" name=""/>
        <dsp:cNvSpPr/>
      </dsp:nvSpPr>
      <dsp:spPr>
        <a:xfrm>
          <a:off x="0" y="150647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15223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Zach </a:t>
          </a:r>
          <a:r>
            <a:rPr lang="en-US" sz="2400" kern="1200" dirty="0" err="1"/>
            <a:t>Minneker</a:t>
          </a:r>
          <a:r>
            <a:rPr lang="en-US" sz="2400" kern="1200" dirty="0"/>
            <a:t> </a:t>
          </a:r>
        </a:p>
      </dsp:txBody>
      <dsp:txXfrm>
        <a:off x="428920" y="1186817"/>
        <a:ext cx="5451520" cy="639310"/>
      </dsp:txXfrm>
    </dsp:sp>
    <dsp:sp modelId="{18009CED-0F67-794B-9D4B-4658AF0F7D8C}">
      <dsp:nvSpPr>
        <dsp:cNvPr id="0" name=""/>
        <dsp:cNvSpPr/>
      </dsp:nvSpPr>
      <dsp:spPr>
        <a:xfrm>
          <a:off x="0" y="259511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24087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Kevin Choi</a:t>
          </a:r>
        </a:p>
      </dsp:txBody>
      <dsp:txXfrm>
        <a:off x="428920" y="2275457"/>
        <a:ext cx="545152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</a:t>
            </a:r>
          </a:p>
          <a:p>
            <a:r>
              <a:rPr lang="en-US" dirty="0"/>
              <a:t>- Stuck</a:t>
            </a:r>
          </a:p>
          <a:p>
            <a:r>
              <a:rPr lang="en-US" dirty="0"/>
              <a:t>- Runners</a:t>
            </a:r>
          </a:p>
          <a:p>
            <a:r>
              <a:rPr lang="en-US" dirty="0"/>
              <a:t>- Computer Science </a:t>
            </a:r>
          </a:p>
          <a:p>
            <a:pPr marL="171450" indent="-171450">
              <a:buFontTx/>
              <a:buChar char="-"/>
            </a:pPr>
            <a:r>
              <a:rPr lang="en-US" dirty="0"/>
              <a:t>Career</a:t>
            </a:r>
          </a:p>
          <a:p>
            <a:pPr marL="171450" indent="-171450">
              <a:buFontTx/>
              <a:buChar char="-"/>
            </a:pPr>
            <a:r>
              <a:rPr lang="en-US" dirty="0"/>
              <a:t>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0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In First Out (FIFO)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7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FIFO: Waiting in line for ice cream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6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other bins we want to talk about… more slides but not the most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8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slides after this but hidden below if you’re interested.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58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47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6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very end of the slide…Trying to </a:t>
            </a:r>
            <a:r>
              <a:rPr lang="en-US" dirty="0" err="1"/>
              <a:t>pwn</a:t>
            </a:r>
            <a:r>
              <a:rPr lang="en-US" dirty="0"/>
              <a:t> the heap without understanding the allocator is like trying to </a:t>
            </a:r>
            <a:r>
              <a:rPr lang="en-US" dirty="0" err="1"/>
              <a:t>pwn</a:t>
            </a:r>
            <a:r>
              <a:rPr lang="en-US" dirty="0"/>
              <a:t> a basic buffer overflow on the stack without understanding the architecture and protections put in place. </a:t>
            </a:r>
          </a:p>
          <a:p>
            <a:endParaRPr lang="en-US" dirty="0"/>
          </a:p>
          <a:p>
            <a:r>
              <a:rPr lang="en-US" dirty="0"/>
              <a:t>It simply will not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Slack channel for questions. Have people at home helping out with the online questions. </a:t>
            </a:r>
          </a:p>
          <a:p>
            <a:pPr marL="0" indent="0">
              <a:buFontTx/>
              <a:buNone/>
            </a:pPr>
            <a:r>
              <a:rPr lang="en-US" dirty="0"/>
              <a:t>- Everyone gets to see the result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5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quick and concise on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4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how does this actually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linked list consists of nodes where each node contains a data field and a reference (link/pointer) to the next node in the list.</a:t>
            </a:r>
          </a:p>
          <a:p>
            <a:pPr marL="171450" indent="-171450">
              <a:buFontTx/>
              <a:buChar char="-"/>
            </a:pPr>
            <a:r>
              <a:rPr lang="en-US" dirty="0"/>
              <a:t>Next pointer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Previous pointer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Traverse to other items on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8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you’re a little kid, you have </a:t>
            </a:r>
            <a:r>
              <a:rPr lang="en-US" dirty="0" err="1"/>
              <a:t>lego</a:t>
            </a:r>
            <a:r>
              <a:rPr lang="en-US" dirty="0"/>
              <a:t> blocks. These block all go into bins in order to be stored once they’re done being used, waiting for you to play with it next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6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6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83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Heap (Dynamic Memory)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</a:t>
            </a:r>
          </a:p>
          <a:p>
            <a:r>
              <a:rPr lang="en-US" dirty="0"/>
              <a:t>Heap is </a:t>
            </a:r>
            <a:r>
              <a:rPr lang="en-US" b="1" i="1" dirty="0"/>
              <a:t>dynamic </a:t>
            </a:r>
            <a:r>
              <a:rPr lang="en-US" dirty="0"/>
              <a:t>memory (does change in size) </a:t>
            </a:r>
          </a:p>
          <a:p>
            <a:r>
              <a:rPr lang="en-US" dirty="0"/>
              <a:t>Scoping: </a:t>
            </a:r>
          </a:p>
          <a:p>
            <a:pPr lvl="1"/>
            <a:r>
              <a:rPr lang="en-US" dirty="0"/>
              <a:t>Heap is scoped by process and universal </a:t>
            </a:r>
          </a:p>
          <a:p>
            <a:pPr lvl="1"/>
            <a:r>
              <a:rPr lang="en-US" dirty="0"/>
              <a:t>Stack is scoped by thread and is only the frame and above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600" dirty="0"/>
              <a:t>Exercise2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762560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353050" cy="3402134"/>
          </a:xfrm>
        </p:spPr>
        <p:txBody>
          <a:bodyPr>
            <a:normAutofit/>
          </a:bodyPr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DD1CD97-270D-554C-9694-70EE7AAA7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375" y="1521330"/>
            <a:ext cx="1974790" cy="210084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5D67D4-35E8-C744-9A44-D305FDFE9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65" y="1521330"/>
            <a:ext cx="1126452" cy="1872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  <p:pic>
        <p:nvPicPr>
          <p:cNvPr id="5" name="Picture 4" descr="A malloc cheatsheet">
            <a:extLst>
              <a:ext uri="{FF2B5EF4-FFF2-40B4-BE49-F238E27FC236}">
                <a16:creationId xmlns:a16="http://schemas.microsoft.com/office/drawing/2014/main" id="{0E2BCFBC-7CB8-4FEF-B9C1-B6C010D9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" y="0"/>
            <a:ext cx="91060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length/location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/>
              <a:t>No way to reuse memory:</a:t>
            </a:r>
          </a:p>
          <a:p>
            <a:pPr lvl="1"/>
            <a:r>
              <a:rPr lang="en-US" dirty="0"/>
              <a:t>Terribly inefficient!</a:t>
            </a:r>
          </a:p>
        </p:txBody>
      </p:sp>
      <p:pic>
        <p:nvPicPr>
          <p:cNvPr id="1026" name="Picture 2" descr="program break after the malloc / brk call - https://blog.holbertonschool.com/hack-the-virtual-memory-malloc-the-heap-the-program-break/">
            <a:extLst>
              <a:ext uri="{FF2B5EF4-FFF2-40B4-BE49-F238E27FC236}">
                <a16:creationId xmlns:a16="http://schemas.microsoft.com/office/drawing/2014/main" id="{52EB02F3-4769-754C-80EE-2E4647D7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141" y="778394"/>
            <a:ext cx="3708721" cy="385432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not reused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b="1" i="1" dirty="0"/>
              <a:t>reused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b="1" dirty="0" err="1"/>
              <a:t>dlmalloc</a:t>
            </a:r>
            <a:r>
              <a:rPr lang="en-US" b="1" dirty="0"/>
              <a:t> -&gt; </a:t>
            </a:r>
            <a:r>
              <a:rPr lang="en-US" b="1" dirty="0" err="1"/>
              <a:t>ptmalloc</a:t>
            </a:r>
            <a:r>
              <a:rPr lang="en-US" b="1" dirty="0"/>
              <a:t> (</a:t>
            </a:r>
            <a:r>
              <a:rPr lang="en-US" b="1" dirty="0" err="1"/>
              <a:t>GLibC</a:t>
            </a:r>
            <a:r>
              <a:rPr lang="en-US" b="1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DCDC-F36D-954C-B964-B7FA668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s://blog.ret2.io/assets/img/wargames_learning_curve.png&#10;https://blog.ret2.io/2018/09/11/scalable-security-education/">
            <a:extLst>
              <a:ext uri="{FF2B5EF4-FFF2-40B4-BE49-F238E27FC236}">
                <a16:creationId xmlns:a16="http://schemas.microsoft.com/office/drawing/2014/main" id="{C104072C-F9A3-D242-B9F9-1F18F062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958850" y="1143001"/>
            <a:ext cx="8185150" cy="4000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315BF-748E-B94E-B82F-24BE02E04DEB}"/>
              </a:ext>
            </a:extLst>
          </p:cNvPr>
          <p:cNvSpPr/>
          <p:nvPr/>
        </p:nvSpPr>
        <p:spPr>
          <a:xfrm>
            <a:off x="4919869" y="1866072"/>
            <a:ext cx="1262270" cy="705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memory given back to the user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208E96-9964-4609-B131-E9780CAD3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884" y="2484100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23" y="146359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5498327" y="1894013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5498327" y="2556367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DEA56196-933C-4D73-AF64-3BF92967D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813" y="2554563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" y="1071925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EB8F3F-8A3A-6843-8E2E-7DF3DE3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20" y="2325805"/>
            <a:ext cx="1577625" cy="2622121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56974D-CA27-A944-AEFE-EE747DB59AC9}"/>
              </a:ext>
            </a:extLst>
          </p:cNvPr>
          <p:cNvCxnSpPr>
            <a:cxnSpLocks/>
          </p:cNvCxnSpPr>
          <p:nvPr/>
        </p:nvCxnSpPr>
        <p:spPr>
          <a:xfrm>
            <a:off x="1934870" y="4073915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1345F3-93C4-9F4F-96B4-0FB916F3831C}"/>
              </a:ext>
            </a:extLst>
          </p:cNvPr>
          <p:cNvCxnSpPr>
            <a:cxnSpLocks/>
          </p:cNvCxnSpPr>
          <p:nvPr/>
        </p:nvCxnSpPr>
        <p:spPr>
          <a:xfrm>
            <a:off x="1934870" y="4736269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7748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9010FBA-C911-D248-979A-A125ECD2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6" y="1712167"/>
            <a:ext cx="1516459" cy="252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75C0A8D-9DAB-6B41-87EA-D28D0ACE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543" y="1618488"/>
            <a:ext cx="1475798" cy="24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dirty="0"/>
              <a:t>Contributor to </a:t>
            </a:r>
            <a:r>
              <a:rPr lang="en-US" i="1" dirty="0"/>
              <a:t>how2heap</a:t>
            </a:r>
            <a:endParaRPr lang="en-US" dirty="0"/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TCache, </a:t>
            </a:r>
            <a:r>
              <a:rPr lang="en-US" dirty="0" err="1"/>
              <a:t>Fastbin</a:t>
            </a:r>
            <a:r>
              <a:rPr lang="en-US" dirty="0"/>
              <a:t>, Unsorted, Small, Large, 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dirty="0"/>
              <a:t>There are 5 different bins in </a:t>
            </a:r>
            <a:r>
              <a:rPr lang="en-US" dirty="0" err="1"/>
              <a:t>GLibC</a:t>
            </a:r>
            <a:r>
              <a:rPr lang="en-US" dirty="0"/>
              <a:t> Malloc: </a:t>
            </a:r>
          </a:p>
          <a:p>
            <a:pPr lvl="1"/>
            <a:r>
              <a:rPr lang="en-US" dirty="0"/>
              <a:t>Only three are relevant for this course (TCache, </a:t>
            </a:r>
            <a:r>
              <a:rPr lang="en-US" dirty="0" err="1"/>
              <a:t>Fastbin</a:t>
            </a:r>
            <a:r>
              <a:rPr lang="en-US" dirty="0"/>
              <a:t> and Unsorted Bin)</a:t>
            </a:r>
          </a:p>
          <a:p>
            <a:pPr lvl="1"/>
            <a:r>
              <a:rPr lang="en-US" dirty="0"/>
              <a:t>Important with more complicated exploits/other techniques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 (sizing)?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 (doubly </a:t>
            </a:r>
            <a:r>
              <a:rPr lang="en-US" dirty="0"/>
              <a:t>or</a:t>
            </a:r>
            <a:r>
              <a:rPr lang="en-US" i="1" dirty="0"/>
              <a:t> singly)?</a:t>
            </a:r>
            <a:endParaRPr lang="en-US" dirty="0"/>
          </a:p>
          <a:p>
            <a:pPr lvl="1"/>
            <a:r>
              <a:rPr lang="en-US" dirty="0"/>
              <a:t>In/out ordering (FIFO or LIFO)?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dirty="0"/>
              <a:t>Singly Linked List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0x20-0x410 in size</a:t>
            </a:r>
          </a:p>
          <a:p>
            <a:pPr lvl="1"/>
            <a:r>
              <a:rPr lang="en-US" dirty="0"/>
              <a:t>Limit to 7 chunks per bin </a:t>
            </a:r>
          </a:p>
          <a:p>
            <a:r>
              <a:rPr lang="en-US" dirty="0"/>
              <a:t>Last In First Out (LIFO): </a:t>
            </a:r>
          </a:p>
          <a:p>
            <a:pPr lvl="1"/>
            <a:r>
              <a:rPr lang="en-US" dirty="0"/>
              <a:t>Like folding clothes</a:t>
            </a:r>
          </a:p>
          <a:p>
            <a:endParaRPr lang="en-US" dirty="0"/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733B89A-BB5E-8245-BD29-CDE3CF66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08"/>
          <a:stretch/>
        </p:blipFill>
        <p:spPr>
          <a:xfrm>
            <a:off x="6314173" y="273847"/>
            <a:ext cx="1463041" cy="43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5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 </a:t>
            </a:r>
            <a:r>
              <a:rPr lang="en-US" dirty="0"/>
              <a:t>prior to 2.34</a:t>
            </a:r>
            <a:endParaRPr lang="en-US" i="1" dirty="0"/>
          </a:p>
          <a:p>
            <a:r>
              <a:rPr lang="en-US" dirty="0"/>
              <a:t>Thread specific chunk storage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89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4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54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5379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41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81107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9367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r>
              <a:rPr lang="en-US" dirty="0"/>
              <a:t>Combining adjacent free chunks (consolidation) </a:t>
            </a:r>
          </a:p>
        </p:txBody>
      </p:sp>
      <p:pic>
        <p:nvPicPr>
          <p:cNvPr id="4" name="Picture 3" descr="Unsorted bin diagram">
            <a:extLst>
              <a:ext uri="{FF2B5EF4-FFF2-40B4-BE49-F238E27FC236}">
                <a16:creationId xmlns:a16="http://schemas.microsoft.com/office/drawing/2014/main" id="{0F3C2179-4099-CF41-8CF4-468EFA01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3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(cont.)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44514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2242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3062"/>
            <a:ext cx="7886700" cy="994172"/>
          </a:xfrm>
        </p:spPr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0396"/>
            <a:ext cx="4805992" cy="431193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First In First Out (FIFO)</a:t>
            </a:r>
          </a:p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3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 </a:t>
            </a:r>
          </a:p>
          <a:p>
            <a:pPr lvl="1"/>
            <a:r>
              <a:rPr lang="en-US" dirty="0"/>
              <a:t>Each bin is </a:t>
            </a:r>
            <a:r>
              <a:rPr lang="en-US"/>
              <a:t>size ordered</a:t>
            </a:r>
            <a:endParaRPr lang="en-US" dirty="0"/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F1C844-AA31-5649-8D5F-8C9FBED123E5}"/>
              </a:ext>
            </a:extLst>
          </p:cNvPr>
          <p:cNvCxnSpPr>
            <a:cxnSpLocks/>
          </p:cNvCxnSpPr>
          <p:nvPr/>
        </p:nvCxnSpPr>
        <p:spPr>
          <a:xfrm>
            <a:off x="7529282" y="352295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FBA6B-753B-4741-8598-E95FB12D1362}"/>
              </a:ext>
            </a:extLst>
          </p:cNvPr>
          <p:cNvCxnSpPr>
            <a:cxnSpLocks/>
          </p:cNvCxnSpPr>
          <p:nvPr/>
        </p:nvCxnSpPr>
        <p:spPr>
          <a:xfrm>
            <a:off x="7529282" y="421436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64051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D07D2D-A2D0-C54F-A9A2-AD4A39C87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6" y="1488954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42600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8528A-C6A2-9D4A-B4CB-C66708939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4" y="154305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834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Or, use a new heap (non-main arena) 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6505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5475</TotalTime>
  <Words>4248</Words>
  <Application>Microsoft Office PowerPoint</Application>
  <PresentationFormat>On-screen Show (16:9)</PresentationFormat>
  <Paragraphs>664</Paragraphs>
  <Slides>120</Slides>
  <Notes>19</Notes>
  <HiddenSlides>40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Introduction</vt:lpstr>
      <vt:lpstr>Course Goals </vt:lpstr>
      <vt:lpstr>What is this Course NOT About?</vt:lpstr>
      <vt:lpstr>How to be Successful in This Course?</vt:lpstr>
      <vt:lpstr>&gt; whoami</vt:lpstr>
      <vt:lpstr>&gt; whoarewe</vt:lpstr>
      <vt:lpstr>Intro to GLibC Malloc</vt:lpstr>
      <vt:lpstr>A Brief History</vt:lpstr>
      <vt:lpstr>Why Is Heap (Dynamic Memory) Needed?</vt:lpstr>
      <vt:lpstr>Heap is Good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– Recap 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Bins</vt:lpstr>
      <vt:lpstr>What is a bin?</vt:lpstr>
      <vt:lpstr>What’s Important?</vt:lpstr>
      <vt:lpstr>TCache Bins</vt:lpstr>
      <vt:lpstr>TCache - Chunk</vt:lpstr>
      <vt:lpstr>TCache Bins (cont.)</vt:lpstr>
      <vt:lpstr>TCache Bins – Issues  </vt:lpstr>
      <vt:lpstr>Fastbins -1 </vt:lpstr>
      <vt:lpstr>Fastbins - 2</vt:lpstr>
      <vt:lpstr>Fastbins (cont.)</vt:lpstr>
      <vt:lpstr>Unsorted Bin</vt:lpstr>
      <vt:lpstr>Unsorted Bin (cont.) 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Heap Commands</vt:lpstr>
      <vt:lpstr>Challenge – Exercise 2</vt:lpstr>
      <vt:lpstr>Solution – FIFO </vt:lpstr>
      <vt:lpstr>Exercise2 – Diagram 1 (FIFO) </vt:lpstr>
      <vt:lpstr>Exercise2 – Diagram 2 (allocate 3)</vt:lpstr>
      <vt:lpstr>Exercise2 – Diagram 3 (free chunk 0) </vt:lpstr>
      <vt:lpstr>Exercise2 – Diagram 4 (free chunk 1) </vt:lpstr>
      <vt:lpstr>Exercise2 – Diagram 5 (Allocate Freed Chunk) </vt:lpstr>
      <vt:lpstr>Exercise2 – Diagram 6 (Allocate 2nd Freed Chunk) </vt:lpstr>
      <vt:lpstr>Malloc &amp; Free Ordering</vt:lpstr>
      <vt:lpstr>Sizing in Malloc</vt:lpstr>
      <vt:lpstr>Sizing - Examples</vt:lpstr>
      <vt:lpstr>Lot of information…</vt:lpstr>
      <vt:lpstr>Why All of This?</vt:lpstr>
      <vt:lpstr>Why so Deep into Structures?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Dulin, Maxwell John</cp:lastModifiedBy>
  <cp:revision>112</cp:revision>
  <dcterms:created xsi:type="dcterms:W3CDTF">2021-04-29T02:47:01Z</dcterms:created>
  <dcterms:modified xsi:type="dcterms:W3CDTF">2021-08-06T05:23:22Z</dcterms:modified>
</cp:coreProperties>
</file>