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4"/>
  </p:notesMasterIdLst>
  <p:sldIdLst>
    <p:sldId id="327" r:id="rId2"/>
    <p:sldId id="360" r:id="rId3"/>
    <p:sldId id="441" r:id="rId4"/>
    <p:sldId id="557" r:id="rId5"/>
    <p:sldId id="488" r:id="rId6"/>
    <p:sldId id="489" r:id="rId7"/>
    <p:sldId id="490" r:id="rId8"/>
    <p:sldId id="390" r:id="rId9"/>
    <p:sldId id="443" r:id="rId10"/>
    <p:sldId id="444" r:id="rId11"/>
    <p:sldId id="445" r:id="rId12"/>
    <p:sldId id="453" r:id="rId13"/>
    <p:sldId id="485" r:id="rId14"/>
    <p:sldId id="486" r:id="rId15"/>
    <p:sldId id="448" r:id="rId16"/>
    <p:sldId id="449" r:id="rId17"/>
    <p:sldId id="452" r:id="rId18"/>
    <p:sldId id="454" r:id="rId19"/>
    <p:sldId id="447" r:id="rId20"/>
    <p:sldId id="446" r:id="rId21"/>
    <p:sldId id="499" r:id="rId22"/>
    <p:sldId id="492" r:id="rId23"/>
    <p:sldId id="493" r:id="rId24"/>
    <p:sldId id="547" r:id="rId25"/>
    <p:sldId id="494" r:id="rId26"/>
    <p:sldId id="495" r:id="rId27"/>
    <p:sldId id="497" r:id="rId28"/>
    <p:sldId id="498" r:id="rId29"/>
    <p:sldId id="502" r:id="rId30"/>
    <p:sldId id="468" r:id="rId31"/>
    <p:sldId id="469" r:id="rId32"/>
    <p:sldId id="470" r:id="rId33"/>
    <p:sldId id="472" r:id="rId34"/>
    <p:sldId id="474" r:id="rId35"/>
    <p:sldId id="475" r:id="rId36"/>
    <p:sldId id="555" r:id="rId37"/>
    <p:sldId id="491" r:id="rId38"/>
    <p:sldId id="503" r:id="rId39"/>
    <p:sldId id="505" r:id="rId40"/>
    <p:sldId id="507" r:id="rId41"/>
    <p:sldId id="508" r:id="rId42"/>
    <p:sldId id="504" r:id="rId43"/>
    <p:sldId id="509" r:id="rId44"/>
    <p:sldId id="510" r:id="rId45"/>
    <p:sldId id="519" r:id="rId46"/>
    <p:sldId id="512" r:id="rId47"/>
    <p:sldId id="522" r:id="rId48"/>
    <p:sldId id="515" r:id="rId49"/>
    <p:sldId id="517" r:id="rId50"/>
    <p:sldId id="514" r:id="rId51"/>
    <p:sldId id="523" r:id="rId52"/>
    <p:sldId id="524" r:id="rId53"/>
    <p:sldId id="518" r:id="rId54"/>
    <p:sldId id="526" r:id="rId55"/>
    <p:sldId id="525" r:id="rId56"/>
    <p:sldId id="521" r:id="rId57"/>
    <p:sldId id="531" r:id="rId58"/>
    <p:sldId id="532" r:id="rId59"/>
    <p:sldId id="533" r:id="rId60"/>
    <p:sldId id="530" r:id="rId61"/>
    <p:sldId id="534" r:id="rId62"/>
    <p:sldId id="541" r:id="rId63"/>
    <p:sldId id="535" r:id="rId64"/>
    <p:sldId id="539" r:id="rId65"/>
    <p:sldId id="536" r:id="rId66"/>
    <p:sldId id="537" r:id="rId67"/>
    <p:sldId id="538" r:id="rId68"/>
    <p:sldId id="548" r:id="rId69"/>
    <p:sldId id="542" r:id="rId70"/>
    <p:sldId id="543" r:id="rId71"/>
    <p:sldId id="544" r:id="rId72"/>
    <p:sldId id="549" r:id="rId73"/>
    <p:sldId id="551" r:id="rId74"/>
    <p:sldId id="552" r:id="rId75"/>
    <p:sldId id="553" r:id="rId76"/>
    <p:sldId id="554" r:id="rId77"/>
    <p:sldId id="545" r:id="rId78"/>
    <p:sldId id="546" r:id="rId79"/>
    <p:sldId id="527" r:id="rId80"/>
    <p:sldId id="528" r:id="rId81"/>
    <p:sldId id="556" r:id="rId82"/>
    <p:sldId id="529" r:id="rId8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46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svg"/><Relationship Id="rId7" Type="http://schemas.openxmlformats.org/officeDocument/2006/relationships/image" Target="../media/image62.svg"/><Relationship Id="rId2" Type="http://schemas.openxmlformats.org/officeDocument/2006/relationships/image" Target="../media/image57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61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48.png"/><Relationship Id="rId7" Type="http://schemas.openxmlformats.org/officeDocument/2006/relationships/image" Target="../media/image63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62.sv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1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48.png"/><Relationship Id="rId7" Type="http://schemas.openxmlformats.org/officeDocument/2006/relationships/image" Target="../media/image63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0C718-ABAE-4E76-A539-3769BD17B3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AD4989-3888-4DF5-8379-88510C35E043}">
      <dgm:prSet/>
      <dgm:spPr/>
      <dgm:t>
        <a:bodyPr/>
        <a:lstStyle/>
        <a:p>
          <a:r>
            <a:rPr lang="en-US"/>
            <a:t>Bread &amp; Butter Technique </a:t>
          </a:r>
        </a:p>
      </dgm:t>
    </dgm:pt>
    <dgm:pt modelId="{3E027857-D71D-4DCD-B5A1-000448B84533}" type="parTrans" cxnId="{8DA672D1-29B7-4D1C-B67B-02725ED3CF2B}">
      <dgm:prSet/>
      <dgm:spPr/>
      <dgm:t>
        <a:bodyPr/>
        <a:lstStyle/>
        <a:p>
          <a:endParaRPr lang="en-US"/>
        </a:p>
      </dgm:t>
    </dgm:pt>
    <dgm:pt modelId="{139E5453-5495-4E04-BEF3-EA7D5CBBF41D}" type="sibTrans" cxnId="{8DA672D1-29B7-4D1C-B67B-02725ED3CF2B}">
      <dgm:prSet/>
      <dgm:spPr/>
      <dgm:t>
        <a:bodyPr/>
        <a:lstStyle/>
        <a:p>
          <a:endParaRPr lang="en-US"/>
        </a:p>
      </dgm:t>
    </dgm:pt>
    <dgm:pt modelId="{87C85A86-40C2-4D64-8822-6EDA6CDD2024}">
      <dgm:prSet/>
      <dgm:spPr/>
      <dgm:t>
        <a:bodyPr/>
        <a:lstStyle/>
        <a:p>
          <a:r>
            <a:rPr lang="en-US"/>
            <a:t>Corrupting singly linked list (TCache and Fastbins) </a:t>
          </a:r>
        </a:p>
      </dgm:t>
    </dgm:pt>
    <dgm:pt modelId="{7F77908F-BA04-4F68-A188-C86C4C1EA778}" type="parTrans" cxnId="{2F976CF7-81D9-4BFF-9849-7256E008DB5A}">
      <dgm:prSet/>
      <dgm:spPr/>
      <dgm:t>
        <a:bodyPr/>
        <a:lstStyle/>
        <a:p>
          <a:endParaRPr lang="en-US"/>
        </a:p>
      </dgm:t>
    </dgm:pt>
    <dgm:pt modelId="{4E2F8703-0117-4916-B25A-E283784B2D22}" type="sibTrans" cxnId="{2F976CF7-81D9-4BFF-9849-7256E008DB5A}">
      <dgm:prSet/>
      <dgm:spPr/>
      <dgm:t>
        <a:bodyPr/>
        <a:lstStyle/>
        <a:p>
          <a:endParaRPr lang="en-US"/>
        </a:p>
      </dgm:t>
    </dgm:pt>
    <dgm:pt modelId="{61D76930-C922-4F72-A00E-2B8B447C9E7C}">
      <dgm:prSet/>
      <dgm:spPr/>
      <dgm:t>
        <a:bodyPr/>
        <a:lstStyle/>
        <a:p>
          <a:r>
            <a:rPr lang="en-US"/>
            <a:t>Create chunk almost anywhere!</a:t>
          </a:r>
        </a:p>
      </dgm:t>
    </dgm:pt>
    <dgm:pt modelId="{C596A031-E403-4C97-B3B7-FC2F1B1EA278}" type="parTrans" cxnId="{F4FDA96E-0083-42B6-A72A-1D164F69DD37}">
      <dgm:prSet/>
      <dgm:spPr/>
      <dgm:t>
        <a:bodyPr/>
        <a:lstStyle/>
        <a:p>
          <a:endParaRPr lang="en-US"/>
        </a:p>
      </dgm:t>
    </dgm:pt>
    <dgm:pt modelId="{F88414E9-E8B9-4352-99F4-228285EA1A0A}" type="sibTrans" cxnId="{F4FDA96E-0083-42B6-A72A-1D164F69DD37}">
      <dgm:prSet/>
      <dgm:spPr/>
      <dgm:t>
        <a:bodyPr/>
        <a:lstStyle/>
        <a:p>
          <a:endParaRPr lang="en-US"/>
        </a:p>
      </dgm:t>
    </dgm:pt>
    <dgm:pt modelId="{3E6A51D3-F7D2-41A6-8A83-BF5ED452F8A9}" type="pres">
      <dgm:prSet presAssocID="{6930C718-ABAE-4E76-A539-3769BD17B31A}" presName="root" presStyleCnt="0">
        <dgm:presLayoutVars>
          <dgm:dir/>
          <dgm:resizeHandles val="exact"/>
        </dgm:presLayoutVars>
      </dgm:prSet>
      <dgm:spPr/>
    </dgm:pt>
    <dgm:pt modelId="{866976C8-912B-43EF-A200-5A9B97D54954}" type="pres">
      <dgm:prSet presAssocID="{8AAD4989-3888-4DF5-8379-88510C35E043}" presName="compNode" presStyleCnt="0"/>
      <dgm:spPr/>
    </dgm:pt>
    <dgm:pt modelId="{CF8E2014-118C-4C1D-8C00-27D33C1AE9A9}" type="pres">
      <dgm:prSet presAssocID="{8AAD4989-3888-4DF5-8379-88510C35E043}" presName="bgRect" presStyleLbl="bgShp" presStyleIdx="0" presStyleCnt="3"/>
      <dgm:spPr/>
    </dgm:pt>
    <dgm:pt modelId="{CC0A3B1C-1E09-4363-B375-CFC8F13BF4CC}" type="pres">
      <dgm:prSet presAssocID="{8AAD4989-3888-4DF5-8379-88510C35E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0743982-D3E6-44B7-B249-9562AA99C88F}" type="pres">
      <dgm:prSet presAssocID="{8AAD4989-3888-4DF5-8379-88510C35E043}" presName="spaceRect" presStyleCnt="0"/>
      <dgm:spPr/>
    </dgm:pt>
    <dgm:pt modelId="{EE0B35EF-8984-4DFA-BBD1-C632497D9935}" type="pres">
      <dgm:prSet presAssocID="{8AAD4989-3888-4DF5-8379-88510C35E043}" presName="parTx" presStyleLbl="revTx" presStyleIdx="0" presStyleCnt="3">
        <dgm:presLayoutVars>
          <dgm:chMax val="0"/>
          <dgm:chPref val="0"/>
        </dgm:presLayoutVars>
      </dgm:prSet>
      <dgm:spPr/>
    </dgm:pt>
    <dgm:pt modelId="{4DEEFBA0-5158-4C67-8A0A-4A7E5659A27C}" type="pres">
      <dgm:prSet presAssocID="{139E5453-5495-4E04-BEF3-EA7D5CBBF41D}" presName="sibTrans" presStyleCnt="0"/>
      <dgm:spPr/>
    </dgm:pt>
    <dgm:pt modelId="{8EFC0A6D-F698-4586-9BB4-FD525A459DC4}" type="pres">
      <dgm:prSet presAssocID="{87C85A86-40C2-4D64-8822-6EDA6CDD2024}" presName="compNode" presStyleCnt="0"/>
      <dgm:spPr/>
    </dgm:pt>
    <dgm:pt modelId="{0D942DAD-D5CE-49DD-B973-581F49013D80}" type="pres">
      <dgm:prSet presAssocID="{87C85A86-40C2-4D64-8822-6EDA6CDD2024}" presName="bgRect" presStyleLbl="bgShp" presStyleIdx="1" presStyleCnt="3"/>
      <dgm:spPr/>
    </dgm:pt>
    <dgm:pt modelId="{C739FB37-0341-4266-9F2B-0DF86DF15A86}" type="pres">
      <dgm:prSet presAssocID="{87C85A86-40C2-4D64-8822-6EDA6CDD2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A88EF0B4-318E-4C29-A3BE-2F8D4BA0D94B}" type="pres">
      <dgm:prSet presAssocID="{87C85A86-40C2-4D64-8822-6EDA6CDD2024}" presName="spaceRect" presStyleCnt="0"/>
      <dgm:spPr/>
    </dgm:pt>
    <dgm:pt modelId="{5C1983C1-4D86-49FF-88AD-9318D7C46DE2}" type="pres">
      <dgm:prSet presAssocID="{87C85A86-40C2-4D64-8822-6EDA6CDD2024}" presName="parTx" presStyleLbl="revTx" presStyleIdx="1" presStyleCnt="3">
        <dgm:presLayoutVars>
          <dgm:chMax val="0"/>
          <dgm:chPref val="0"/>
        </dgm:presLayoutVars>
      </dgm:prSet>
      <dgm:spPr/>
    </dgm:pt>
    <dgm:pt modelId="{2766B4B7-D196-4745-ACD6-82A4CDAA7079}" type="pres">
      <dgm:prSet presAssocID="{4E2F8703-0117-4916-B25A-E283784B2D22}" presName="sibTrans" presStyleCnt="0"/>
      <dgm:spPr/>
    </dgm:pt>
    <dgm:pt modelId="{21205052-BAD5-414E-A447-E84395040905}" type="pres">
      <dgm:prSet presAssocID="{61D76930-C922-4F72-A00E-2B8B447C9E7C}" presName="compNode" presStyleCnt="0"/>
      <dgm:spPr/>
    </dgm:pt>
    <dgm:pt modelId="{F1E2A11F-7BD1-47C7-AE70-224273230156}" type="pres">
      <dgm:prSet presAssocID="{61D76930-C922-4F72-A00E-2B8B447C9E7C}" presName="bgRect" presStyleLbl="bgShp" presStyleIdx="2" presStyleCnt="3"/>
      <dgm:spPr/>
    </dgm:pt>
    <dgm:pt modelId="{658DF5A0-10F7-44BF-8412-1FC6EC9682AE}" type="pres">
      <dgm:prSet presAssocID="{61D76930-C922-4F72-A00E-2B8B447C9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6ADF99A-B598-4951-B539-BE9664939B80}" type="pres">
      <dgm:prSet presAssocID="{61D76930-C922-4F72-A00E-2B8B447C9E7C}" presName="spaceRect" presStyleCnt="0"/>
      <dgm:spPr/>
    </dgm:pt>
    <dgm:pt modelId="{21D90398-B783-4881-866C-ED19FBF37A97}" type="pres">
      <dgm:prSet presAssocID="{61D76930-C922-4F72-A00E-2B8B447C9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DA96E-0083-42B6-A72A-1D164F69DD37}" srcId="{6930C718-ABAE-4E76-A539-3769BD17B31A}" destId="{61D76930-C922-4F72-A00E-2B8B447C9E7C}" srcOrd="2" destOrd="0" parTransId="{C596A031-E403-4C97-B3B7-FC2F1B1EA278}" sibTransId="{F88414E9-E8B9-4352-99F4-228285EA1A0A}"/>
    <dgm:cxn modelId="{090C1980-7CFE-406D-9767-88C030CF8F35}" type="presOf" srcId="{87C85A86-40C2-4D64-8822-6EDA6CDD2024}" destId="{5C1983C1-4D86-49FF-88AD-9318D7C46DE2}" srcOrd="0" destOrd="0" presId="urn:microsoft.com/office/officeart/2018/2/layout/IconVerticalSolidList"/>
    <dgm:cxn modelId="{CE04A5A8-3973-407B-8E87-38C8B826DD2B}" type="presOf" srcId="{6930C718-ABAE-4E76-A539-3769BD17B31A}" destId="{3E6A51D3-F7D2-41A6-8A83-BF5ED452F8A9}" srcOrd="0" destOrd="0" presId="urn:microsoft.com/office/officeart/2018/2/layout/IconVerticalSolidList"/>
    <dgm:cxn modelId="{8DA672D1-29B7-4D1C-B67B-02725ED3CF2B}" srcId="{6930C718-ABAE-4E76-A539-3769BD17B31A}" destId="{8AAD4989-3888-4DF5-8379-88510C35E043}" srcOrd="0" destOrd="0" parTransId="{3E027857-D71D-4DCD-B5A1-000448B84533}" sibTransId="{139E5453-5495-4E04-BEF3-EA7D5CBBF41D}"/>
    <dgm:cxn modelId="{4CBE1ADC-9A1A-4A99-BE7A-8DA06299E00F}" type="presOf" srcId="{61D76930-C922-4F72-A00E-2B8B447C9E7C}" destId="{21D90398-B783-4881-866C-ED19FBF37A97}" srcOrd="0" destOrd="0" presId="urn:microsoft.com/office/officeart/2018/2/layout/IconVerticalSolidList"/>
    <dgm:cxn modelId="{E704AFE9-28ED-4278-91BF-2C0BC7DBDD66}" type="presOf" srcId="{8AAD4989-3888-4DF5-8379-88510C35E043}" destId="{EE0B35EF-8984-4DFA-BBD1-C632497D9935}" srcOrd="0" destOrd="0" presId="urn:microsoft.com/office/officeart/2018/2/layout/IconVerticalSolidList"/>
    <dgm:cxn modelId="{2F976CF7-81D9-4BFF-9849-7256E008DB5A}" srcId="{6930C718-ABAE-4E76-A539-3769BD17B31A}" destId="{87C85A86-40C2-4D64-8822-6EDA6CDD2024}" srcOrd="1" destOrd="0" parTransId="{7F77908F-BA04-4F68-A188-C86C4C1EA778}" sibTransId="{4E2F8703-0117-4916-B25A-E283784B2D22}"/>
    <dgm:cxn modelId="{3AC41F8D-B333-46EB-8CC1-902DE01D17D9}" type="presParOf" srcId="{3E6A51D3-F7D2-41A6-8A83-BF5ED452F8A9}" destId="{866976C8-912B-43EF-A200-5A9B97D54954}" srcOrd="0" destOrd="0" presId="urn:microsoft.com/office/officeart/2018/2/layout/IconVerticalSolidList"/>
    <dgm:cxn modelId="{9E4B6558-771E-47F5-AE0F-50B871594486}" type="presParOf" srcId="{866976C8-912B-43EF-A200-5A9B97D54954}" destId="{CF8E2014-118C-4C1D-8C00-27D33C1AE9A9}" srcOrd="0" destOrd="0" presId="urn:microsoft.com/office/officeart/2018/2/layout/IconVerticalSolidList"/>
    <dgm:cxn modelId="{68090F7A-28EA-42A1-8085-9D5E676CD8B1}" type="presParOf" srcId="{866976C8-912B-43EF-A200-5A9B97D54954}" destId="{CC0A3B1C-1E09-4363-B375-CFC8F13BF4CC}" srcOrd="1" destOrd="0" presId="urn:microsoft.com/office/officeart/2018/2/layout/IconVerticalSolidList"/>
    <dgm:cxn modelId="{E9CDFC34-007A-485A-A3ED-8339E2981D20}" type="presParOf" srcId="{866976C8-912B-43EF-A200-5A9B97D54954}" destId="{10743982-D3E6-44B7-B249-9562AA99C88F}" srcOrd="2" destOrd="0" presId="urn:microsoft.com/office/officeart/2018/2/layout/IconVerticalSolidList"/>
    <dgm:cxn modelId="{F74C85FD-C91E-40E0-8BEB-9EED40ECEDDC}" type="presParOf" srcId="{866976C8-912B-43EF-A200-5A9B97D54954}" destId="{EE0B35EF-8984-4DFA-BBD1-C632497D9935}" srcOrd="3" destOrd="0" presId="urn:microsoft.com/office/officeart/2018/2/layout/IconVerticalSolidList"/>
    <dgm:cxn modelId="{1A940F1A-DCBB-4BE2-8B6B-191113EB7F81}" type="presParOf" srcId="{3E6A51D3-F7D2-41A6-8A83-BF5ED452F8A9}" destId="{4DEEFBA0-5158-4C67-8A0A-4A7E5659A27C}" srcOrd="1" destOrd="0" presId="urn:microsoft.com/office/officeart/2018/2/layout/IconVerticalSolidList"/>
    <dgm:cxn modelId="{0926776E-FEA9-4F52-AFE4-84DB56A565BC}" type="presParOf" srcId="{3E6A51D3-F7D2-41A6-8A83-BF5ED452F8A9}" destId="{8EFC0A6D-F698-4586-9BB4-FD525A459DC4}" srcOrd="2" destOrd="0" presId="urn:microsoft.com/office/officeart/2018/2/layout/IconVerticalSolidList"/>
    <dgm:cxn modelId="{2263CBB1-5E86-4DCB-BD47-1F6C9A62BE37}" type="presParOf" srcId="{8EFC0A6D-F698-4586-9BB4-FD525A459DC4}" destId="{0D942DAD-D5CE-49DD-B973-581F49013D80}" srcOrd="0" destOrd="0" presId="urn:microsoft.com/office/officeart/2018/2/layout/IconVerticalSolidList"/>
    <dgm:cxn modelId="{3EAB9A31-59A3-495B-A510-27D7B5C07F66}" type="presParOf" srcId="{8EFC0A6D-F698-4586-9BB4-FD525A459DC4}" destId="{C739FB37-0341-4266-9F2B-0DF86DF15A86}" srcOrd="1" destOrd="0" presId="urn:microsoft.com/office/officeart/2018/2/layout/IconVerticalSolidList"/>
    <dgm:cxn modelId="{0A952B00-E158-4E0E-B9AB-64F3B1136498}" type="presParOf" srcId="{8EFC0A6D-F698-4586-9BB4-FD525A459DC4}" destId="{A88EF0B4-318E-4C29-A3BE-2F8D4BA0D94B}" srcOrd="2" destOrd="0" presId="urn:microsoft.com/office/officeart/2018/2/layout/IconVerticalSolidList"/>
    <dgm:cxn modelId="{3609057C-5F23-4C5D-9756-7F97EB5838C9}" type="presParOf" srcId="{8EFC0A6D-F698-4586-9BB4-FD525A459DC4}" destId="{5C1983C1-4D86-49FF-88AD-9318D7C46DE2}" srcOrd="3" destOrd="0" presId="urn:microsoft.com/office/officeart/2018/2/layout/IconVerticalSolidList"/>
    <dgm:cxn modelId="{7B8CAC1C-E5BB-43C3-AF4F-BE7663D4FC58}" type="presParOf" srcId="{3E6A51D3-F7D2-41A6-8A83-BF5ED452F8A9}" destId="{2766B4B7-D196-4745-ACD6-82A4CDAA7079}" srcOrd="3" destOrd="0" presId="urn:microsoft.com/office/officeart/2018/2/layout/IconVerticalSolidList"/>
    <dgm:cxn modelId="{672AD005-C973-4A75-A8AF-AD6B36AE3D73}" type="presParOf" srcId="{3E6A51D3-F7D2-41A6-8A83-BF5ED452F8A9}" destId="{21205052-BAD5-414E-A447-E84395040905}" srcOrd="4" destOrd="0" presId="urn:microsoft.com/office/officeart/2018/2/layout/IconVerticalSolidList"/>
    <dgm:cxn modelId="{4D05E7D5-7D8B-44A8-936D-42C23AF00A03}" type="presParOf" srcId="{21205052-BAD5-414E-A447-E84395040905}" destId="{F1E2A11F-7BD1-47C7-AE70-224273230156}" srcOrd="0" destOrd="0" presId="urn:microsoft.com/office/officeart/2018/2/layout/IconVerticalSolidList"/>
    <dgm:cxn modelId="{9349A198-2671-4BE0-837F-0A5A31BA5FCD}" type="presParOf" srcId="{21205052-BAD5-414E-A447-E84395040905}" destId="{658DF5A0-10F7-44BF-8412-1FC6EC9682AE}" srcOrd="1" destOrd="0" presId="urn:microsoft.com/office/officeart/2018/2/layout/IconVerticalSolidList"/>
    <dgm:cxn modelId="{541E834F-96E5-4944-9826-9D06D2DC3486}" type="presParOf" srcId="{21205052-BAD5-414E-A447-E84395040905}" destId="{96ADF99A-B598-4951-B539-BE9664939B80}" srcOrd="2" destOrd="0" presId="urn:microsoft.com/office/officeart/2018/2/layout/IconVerticalSolidList"/>
    <dgm:cxn modelId="{F78F4392-6CC4-480C-B388-B45A4815E0E4}" type="presParOf" srcId="{21205052-BAD5-414E-A447-E84395040905}" destId="{21D90398-B783-4881-866C-ED19FBF37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 dirty="0"/>
            <a:t>Will work for </a:t>
          </a:r>
          <a:r>
            <a:rPr lang="en-US" i="1" dirty="0"/>
            <a:t>partial leaks</a:t>
          </a:r>
          <a:r>
            <a:rPr lang="en-US" dirty="0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/>
            <a:t>TCache </a:t>
          </a:r>
          <a:r>
            <a:rPr lang="en-US" b="1" i="1"/>
            <a:t>key</a:t>
          </a:r>
          <a:r>
            <a:rPr lang="en-US"/>
            <a:t> field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2014-118C-4C1D-8C00-27D33C1AE9A9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3B1C-1E09-4363-B375-CFC8F13BF4CC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5EF-8984-4DFA-BBD1-C632497D993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 &amp; Butter Technique </a:t>
          </a:r>
        </a:p>
      </dsp:txBody>
      <dsp:txXfrm>
        <a:off x="1076693" y="398"/>
        <a:ext cx="6810006" cy="932202"/>
      </dsp:txXfrm>
    </dsp:sp>
    <dsp:sp modelId="{0D942DAD-D5CE-49DD-B973-581F49013D80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FB37-0341-4266-9F2B-0DF86DF15A86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3C1-4D86-49FF-88AD-9318D7C46DE2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Corrupting singly linked list (TCache and Fastbins) </a:t>
          </a:r>
        </a:p>
      </dsp:txBody>
      <dsp:txXfrm>
        <a:off x="1076693" y="1165650"/>
        <a:ext cx="6810006" cy="932202"/>
      </dsp:txXfrm>
    </dsp:sp>
    <dsp:sp modelId="{F1E2A11F-7BD1-47C7-AE70-224273230156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F5A0-10F7-44BF-8412-1FC6EC9682AE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0398-B783-4881-866C-ED19FBF37A9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chunk almost anywhere!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Will work for </a:t>
          </a:r>
          <a:r>
            <a:rPr lang="en-US" sz="1900" i="1" kern="1200" dirty="0"/>
            <a:t>partial leaks</a:t>
          </a:r>
          <a:r>
            <a:rPr lang="en-US" sz="1900" kern="1200" dirty="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TCache </a:t>
          </a:r>
          <a:r>
            <a:rPr lang="en-US" sz="1800" b="1" i="1" kern="1200"/>
            <a:t>key</a:t>
          </a:r>
          <a:r>
            <a:rPr lang="en-US" sz="1800" kern="1200"/>
            <a:t> field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0T22:24:23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4577 1458 24575,'-63'14'0,"-22"-1"0,-4 4 0,-4 1-804,33-9 0,-2-2 804,-6 3 0,-7 1 0,1 0 0,-21 2 0,3-2 0,18-5 0,0-1 0,-14 5 0,4-2 260,26-7 1,8-2-261,-14-3 133,4-4 0,0-2-133,5-6 0,-36-8 0,-5-1-754,2-1 754,29 13 0,-9-1 0,2 2 0,-14 0 0,5 1 0,16 4 0,1 1 394,-5 0 1,3-1-395,-27-20 0,42 14 0,-3-10 0,2-4 0,10 1 0,-27-22 786,24 13-786,0-5 0,-1-5 0,13 2 0,-1-2 0,-2-21 0,11 25 0,-12-37 0,20 41 0,-2-8 0,2 8 0,13 16 0,-12-16 0,13 22 0,-9-4 0,6 6 0,0 5 0,1-4 0,0 7 0,1-2 0,-9-6 0,6 5 0,-33-28 0,26 22 0,-24-17 0,8 1 0,0 7 0,-36-36 0,24 26 0,-29-26 0,-2 1 0,14 12 0,10 10 0,2 4 0,13 8 0,-18-7 0,26 13 0,12 10 0,-7-5 0,18 9 0,-3 4 0,3-2 0,-3 2 0,-25-5 0,6 4 0,-13-3 0,-19 4 0,31 0 0,-21 0 0,18-4 0,16 0 0,-30 0 0,26 2 0,-9 0 0,3 1 0,13-1 0,-12 2 0,16 0 0,-4 0 0,5 0 0,1 0 0,-3 2 0,2-1 0,-1 1 0,1-2 0,-1 0 0,-1 0 0,-2 2 0,0-2 0,0 2 0,2-2 0,0 0 0,3 0 0,-1 0 0,1 0 0,-1 0 0,-1 0 0,-1 0 0,-6 0 0,3 0 0,-6 0 0,8-2 0,-4 2 0,7-2 0,0 2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0T22:24:24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0 243 24575,'17'-20'0,"5"2"0,3-5 0,21-6 0,1-6 0,-6 8 0,-7 3 0,-27 21 0,0-3 0,-3 2 0,3-1 0,0-2 0,14-8 0,-8 8 0,6-6 0,-12 9 0,-5 4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0T22:24:25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24575,'6'19'0,"-3"-3"0,4-5 0,8 10 0,-7-11 0,12 13 0,8 6 0,-10-14 0,24 23 0,-34-29 0,11 4 0,-19-9 0,4-3 0,-1 3 0,1-2 0,-1 5 0,3-2 0,-5 1 0,5-3 0,-4 1 0,1-2 0,1 3 0,-2 1 0,3-1 0,-1 2 0,-1-5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0T22:24:3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1 24575,'0'11'0,"0"-1"0,0 3 0,0 7 0,0-7 0,0 6 0,-4-2 0,3-5 0,-2 24 0,3-23 0,0 11 0,-3-12 0,3-6 0,-3 6 0,1-7 0,2 4 0,-2-2 0,2 0 0,0-1 0,0-1 0,0 1 0,0-1 0,-3 7 0,2-4 0,-1 3 0,2-3 0,0-3 0,0 2 0,0-3 0,0 1 0,0-1 0,0 3 0,0-2 0,0 1 0,0-1 0,0-1 0,0 1 0,0-1 0,2 1 0,-2-1 0,2 1 0,-2-1 0,2 1 0,-1-1 0,3 1 0,-4-1 0,2 1 0,0-3 0,-1 2 0,1-1 0,0 1 0,-2 7 0,4-6 0,-3 6 0,1-5 0,-2-1 0,0 2 0,2-5 0,-2 2 0,-4-9 0,-5 0 0,-4-10 0,-25-11 0,22 11 0,-17-9 0,27 19 0,1-3 0,3 3 0,-3-8 0,3 8 0,-1-6 0,-1 5 0,3 1 0,-3-2 0,4 3 0,-2-1 0,0-1 0,1 1 0,-1-4 0,2 4 0,-2 1 0,2-2 0,-4 3 0,3-4 0,-1 1 0,2 1 0,0-2 0,0 3 0,0-3 0,0 2 0,0-1 0,0-1 0,0 2 0,0-3 0,2 3 0,1-2 0,1 3 0,-1-1 0,1 1 0,-2-3 0,5 0 0,-4 0 0,5-1 0,-5 1 0,3 0 0,-1-2 0,-3 4 0,2 1 0,-1 0 0,1 1 0,4-7 0,-3 2 0,3-4 0,-3-1 0,-3 5 0,1 2 0,-3 8 0,0 16 0,-3-3 0,-7 35 0,2-20 0,-3 16 0,7 4 0,4-26 0,0 16 0,0-17 0,0-14 0,0 8 0,0-10 0,0-2 0,0 1 0,0 1 0,0 0 0,0 0 0,0-5 0,0-8 0,0 0 0,0-6 0,0 1 0,0 1 0,4-19 0,-2 12 0,2-10 0,-4 4 0,0 8 0,0-15 0,0 15 0,0-3 0,0 6 0,0 6 0,0-6 0,0 7 0,0-1 0,0 1 0,0 1 0,0-1 0,0 1 0,0-1 0,0 1 0,0-1 0,0 1 0,-4 5 0,-8 9 0,-5 7 0,-11 4 0,-22 16 0,13-16 0,-10 9 0,27-18 0,13-11 0,11 0 0,8-9 0,1 3 0,0-3 0,-4 3 0,0-1 0,-2 1 0,0-2 0,-1 1 0,-1-1 0,12-15 0,-10 12 0,8-7 0,-12 13 0,1 1 0,-4-1 0,4-1 0,-1 1 0,7-4 0,-4 3 0,4-2 0,-6 2 0,-5 7 0,-6 2 0,-26 15 0,11-6 0,-22 9 0,31-15 0,-2-4 0,15-8 0,3-4 0,1 2 0,1-1 0,-3 3 0,4-4 0,-3 4 0,4-1 0,-3-1 0,1 4 0,0 7 0,1 12 0,2 16 0,-4-8 0,0 25 0,-4-11 0,0 4 0,3-5 0,0-24 0,2-2 0,-1-4 0,1-5 0,-1 0 0,1-2 0,1 2 0,1-1 0,6 3 0,0-1 0,1 3 0,2-1 0,11 6 0,-12-6 0,6-1 0,-19-19 0,-2 0 0,0-9 0,0 7 0,0-1 0,0 1 0,0-13 0,0 13 0,0-19 0,0 24 0,0-7 0,0 6 0,0 6 0,0-4 0,-2 7 0,2-1 0,-4 1 0,1-3 0,-1 0 0,-1-2 0,1 0 0,-6-10 0,4 8 0,-7-12 0,8 15 0,-2-4 0,2 1 0,0 3 0,0 2 0,0 8 0,-1 3 0,1 2 0,-10 6 0,8-6 0,-4 6 0,7-11 0,1 0 0,1 0 0,-2-1 0,-1 3 0,0-2 0,-1 3 0,1-3 0,1 2 0,-1-3 0,1 1 0,-1 0 0,1-2 0,-1 4 0,-1-1 0,-1 1 0,-6 2 0,5-4 0,-4 3 0,7-3 0,-1 1 0,1 1 0,1-4 0,-1 2 0,-1 0 0,1 1 0,-2-1 0,1 2 0,-1-3 0,-6 3 0,-1-1 0,3 3 0,1-3 0,7 3 0,5-1 0,1 2 0,4 1 0,-3-3 0,1 4 0,1-4 0,-1 1 0,4 1 0,-4-4 0,-1 3 0,0-6 0,-3 4 0,3-3 0,-2 3 0,1-2 0,1 1 0,0 1 0,3-2 0,0 1 0,2 1 0,-2-2 0,2 3 0,0-1 0,-2 1 0,-1-3 0,-1 2 0,-1-1 0,1 1 0,-1-1 0,1 1 0,1-2 0,-1 3 0,4-1 0,-4 1 0,3-1 0,3 4 0,-1-3 0,6 3 0,-8-5 0,0 1 0,-4-1 0,-1-1 0,1 0 0,1 0 0,-1 1 0,1-1 0,-1 2 0,1-1 0,-1-1 0,-1 2 0,1-3 0,-2 3 0,3-2 0,-1 5 0,1-4 0,1 5 0,-3-5 0,3 1 0,-5 0 0,3-1 0,-2 1 0,3-1 0,-3 1 0,2-2 0,-1 3 0,1-1 0,1 1 0,-1-3 0,1 4 0,-1-5 0,1 5 0,-1-3 0,1-1 0,-1 2 0,1-3 0,-3 3 0,2-4 0,-3 4 0,3-3 0,-4 3 0,4-4 0,-11-4 0,-1-2 0,-10-7 0,5 3 0,0 2 0,1-2 0,4 5 0,-2-2 0,3 0 0,2 0 0,-3 0 0,-25-22 0,8 14 0,-10-13 0,16 20 0,12 2 0,0 3 0,-11-8 0,8 3 0,-9-2 0,10 3 0,2 3 0,0 1 0,5-1 0,-2 4 0,1-4 0,-1 3 0,-1-3 0,1 2 0,-1-1 0,-1-1 0,1 4 0,0-4 0,3 7 0,5 4 0,-1 1 0,1 4 0,1-7 0,1 14 0,-1-12 0,2 10 0,0-7 0,-2-4 0,1 4 0,0-5 0,-1-1 0,1-1 0,-3 1 0,2-4 0,-3 4 0,3-3 0,-2 3 0,15 3 0,-9-1 0,10 2 0,-11-4 0,0-2 0,0 1 0,-3 1 0,1-4 0,5 5 0,1 0 0,1-1 0,-2 1 0,-7-3 0,1-1 0,-2 1 0,3 0 0,-1-2 0,1 4 0,-1-3 0,3 3 0,-2-4 0,1 2 0,-3 0 0,1-1 0,-2 1 0,1 0 0,1-2 0,4 5 0,-2-2 0,10 2 0,-11 0 0,6-2 0,5 2 0,-6-2 0,9 3 0,-12-3 0,0-1 0,-5 0 0,2-2 0,-3 4 0,3-3 0,-2 3 0,3-4 0,-1 4 0,-1-3 0,-1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0T22:24:4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1341 24575,'-38'0'0,"-9"0"0,-48 0 0,23 0 0,-23 0 0,35 0 0,18 0 0,3 0 0,27 2 0,26 3 0,36-2 0,0-1 0,6 0 0,1-1 0,-1-2 0,36-1 0,-45 2 0,-72-2 0,-24 2 0,-27 0 0,17 0 0,-1 0 0,-27 0 0,-8 0 0,62 0 0,39 0 0,25 0 0,37-5 0,11-2 0,-1 1 0,-3-4 0,-26 9 0,-26-3 0,-18 4 0,-23 0 0,1 0 0,-7-4 0,9 3 0,-2-2 0,14 3 0,16-8 0,14-2 0,19-8 0,3 3 0,-2-2 0,-15 8 0,-16 0 0,-12 6 0,-13 1 0,-5 2 0,-23 0 0,15 0 0,-21 0 0,31-2 0,9-10 0,16-3 0,15-5 0,-10 3 0,1 7 0,-14 2 0,-8 5 0,-40-1 0,4 4 0,-34 0 0,31 0 0,3 0 0,21 0 0,12-4 0,25-6 0,23-10 0,21-7 0,1 0 0,-16 5 0,-2 0 0,-4 4 0,16-12 0,-53 27 0,-9 1 0,-20 6 0,-13 6 0,-11-1 0,-6 0 0,-26 8 0,21-10 0,2-1 0,0-2 0,21-4 0,43-8 0,21-6 0,19-2 0,0-6 0,26 0 0,-26 3 0,8-1 0,-37 12 0,-18 6 0,-13 2 0,-9 0 0,-23 5 0,-30 2 0,18-4 0,-1-1 0,-36 4 0,11-6 0,84-18 0,41-7 0,25-8 0,23 0 0,2 10 0,-25 6 0,5 2 0,-49 10 0,-3 1 0,-31 11 0,-2-3 0,-17 8 0,4-9 0,-26 6 0,28-8 0,-9 4 0,36-5 0,20-5 0,1-3 0,34-7 0,-14-3 0,-3 4 0,-34 5 0,-29 11 0,-25 4 0,-8 8 0,-27-2 0,57-8 0,2-9 0,57-11 0,11-7 0,22-3 0,-27 7 0,14 1 0,-48 15 0,-6 1 0,-11 2 0,1 2 0,-13 2 0,14-2 0,-8 2 0,16-4 0,2-4 0,3 1 0,1-3 0,-1-1 0,-1 2 0,-3-1 0,-8 3 0,0 1 0,-41 2 0,20 0 0,-17 0 0,39-3 0,14-2 0,17-6 0,-5-1 0,14-13 0,-19 15 0,3-8 0,-17 17 0,-5-1 0,-25 2 0,11 0 0,-37 0 0,39 0 0,-7 0 0,40-12 0,13 0 0,13-15 0,-8 11 0,10-10 0,-29 15 0,6-4 0,-21 13 0,-3 0 0,-3 2 0,-1 0 0,-6 0 0,5 0 0,-2 0 0,8 2 0,0-16 0,2 9 0,0-13 0,0 12 0,0-1 0,0 2 0,-4-1 0,1 1 0,-6 1 0,-15 1 0,11 1 0,-30 2 0,30 2 0,-11-1 0,28-4 0,8-15 0,15-4 0,7-14 0,-8 11 0,2-4 0,-8 2 0,-13 10 0,-4-1 0,-27 16 0,-8 2 0,5 2 0,-17 3 0,27-1 0,-3 0 0,21-6 0,10-4 0,2-2 0,41-43 0,-31 31 0,22-29 0,-41 46 0,-25 12 0,-12 5 0,-55 18 0,31-12 0,-11-2 0,55-13 0,23-12 0,3-2 0,31-9 0,-15 4 0,6 1 0,-16 3 0,-16 12 0,-10 8 0,-15 9 0,-3 5 0,-5 2 0,15-11 0,7-3 0,15-10 0,7-5 0,3 0 0,7 0 0,-11-2 0,4 5 0,-23 3 0,-10 15 0,-32 11 0,2 6 0,-16 1 0,34-17 0,9-5 0,58-21 0,14-10 0,3 4 0,7 0 0,-2-4 0,3-1-466,20 4 0,4 1 466,-4-3 0,-5 1 0,-22 6 0,-6 1 0,20-1 0,-91 15 0,-30 19 0,-12-3 0,-18 5 0,4 0-526,-8 8 0,-2 1 526,5-7 0,-6 0 0,7-1 0,-3 5 0,13-5 0,10-7 0,1 1 882,69-29-882,43-16 0,11-3 0,7-2-548,-6 1 0,5 0 548,-1 1 0,6-1 0,-8 3 0,-9 6 0,-6 2 519,0-2 1,-8 4-520,-18 11 0,-41 14 0,-5 1 0,-21 15 0,5-5 1159,-6 7-1159,23-14 0,7-4 0,23-17 0,9-1 0,-1-4 0,1 4 0,-14 2 0,-7 10 0,-6 1 0,-4 7 0,2-4 0,2-2 0,3-1 0,0-3 0,5-1 0,6-5 0,4 0 0,13-7 0,-34 6 0,-1 9 0,-63 19 0,6 14 0,-3-8 0,15 4 0,36-26 0,5 5 0,17-11 0,15-5 0,5-5 0,10-1 0,-41 10 0,-5 10 0,-33 9 0,9 1 0,16-8 0,11-5 0,29-8 0,12-9 0,23-7 0,9-4 0,1-1 0,-22 11 0,-16 6 0,-30 14 0,-1 4 0,-4-1 0,-6 13 0,4-11 0,-4 8 0,-20 16 0,14-11 0,-15 11 0,-4 1 0,-7 13 0,-13 8 0,32-30 0,22-20 0,20-10 0,35-23 0,11-1 0,-6-3 0,-1 0 0,-3 5 0,3-7 0,-72 41 0,-5 2 0,-23 19 0,5-4 0,4 2 0,10-9 0,19-9 0,10-6 0,10-3 0,17-4 0,7 1 0,-6-4 0,-9 2 0,-20 5 0,-6 1 0,2 5 0,0-3 0,1-3 0,4 2 0,-2-3 0,2 3 0,-2 0 0,-3 2 0,0 0 0,-7 17 0,7-15 0,-3 38 0,10-37 0,1 21 0,4-20 0,-4-6 0,3 4 0,-6-7 0,0 3 0,-2 0 0,1 0 0,-1 1 0,2-3 0,-2 7 0,-4 20 0,-4-4 0,-17 44 0,10-27 0,-11 15 0,12-1 0,7-32 0,2 22 0,12-39 0,21 17 0,-15-24 0,14 5 0,-18-15 0,2 0 0,0 0 0,4 2 0,-5 3 0,2-3 0,-8 5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0T22:24:4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24575,'17'20'0,"13"4"0,11 16 0,6 5 0,3-3 0,-1 15 0,-10-21 0,-9 4 0,19 16 0,-32-30 0,47 48 0,-37-46 0,13 15 0,11 9 0,-25-27 0,11 17 0,4 1 0,-19-19 0,26 29 0,3 4 0,-7-12 0,0 1 0,4 1 0,25 19 0,-21-19 0,-15-11 0,-1 0 0,2 3 0,2 10 0,17-1 0,-13-2 0,20-3 0,1-3 0,-19-5 0,15 4 0,5 2 0,-21-8 0,-3-2 0,28 21 0,-15-8 0,-6-2 0,-19-14 0,14 21 0,-18-15 0,-3-4 0,14 18 0,-14-18 0,11 14 0,1 6 0,6-2 0,17 24 0,-16-28 0,5 13 0,23 2 0,-22-18 0,3-1 0,2 0 0,2-1 0,5 9 0,-4 4 0,-33-26 0,13 27 0,-27-33 0,-2 11 0,1 6 0,3-9 0,3 24 0,0-28 0,-1 1 0,16 5 0,-15-16 0,41 36 0,-36-35 0,20 15 0,-9-11 0,-10-5 0,24 12 0,-27-16 0,7 5 0,-18-8 0,1 0 0,-2 0 0,12 14 0,-8-13 0,9 17 0,-8-19 0,-2 4 0,-2-6 0,-1 1 0,-1-1 0,1-1 0,-3 1 0,2-2 0,-3 3 0,3-1 0,-4 1 0,4-1 0,-3-1 0,1-1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0T22:24:4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3428 24575,'16'-18'0,"7"-3"0,34-20 0,-3 3 0,2-2 0,-10 10 0,1-1 0,19-18 0,1-4-549,-13 7 0,-4-1 549,-4 3 0,-1-3 0,20-24 0,-5-1 0,-27 30 0,-2 0 166,9-14 0,-2-1-166,-12 15 0,0-3 0,11-26 0,0 0 0,9-16 94,-15 27 1,0 5-95,5 1 0,-5 11 0,0-1 0,-1 0 556,2 4-556,8-19 21,15 9-21,-28 22 0,26-21 0,3 0 0,-22 19 0,9-7 0,3-4 0,18-19 0,-12 17 0,-11 2 0,-3 3 0,-13 16 0,3-7 0,-17 18 0,-3 2 0,8-2 0,-8 2 0,8-3 0,19-17 0,-12 13 0,45-47 0,-41 38 0,25-31 0,-6 4 0,-13 10 0,27-35 0,-36 44 0,15-26 0,-6 22 0,-8-4 0,14-4 0,16-24 0,-20 29 0,13-4 0,0 3 0,-17 17 0,27-15 0,-34 25 0,-13 5 0,5 0 0,-13 2 0,3 2 0,2-7 0,27-16 0,-12 3 0,19-12 0,-18 13 0,-8 6 0,-3 3 0,-9 6 0,1 2 0,22-27 0,2 16 0,36-38 0,-15 28 0,2-11 0,-18 13 0,-19 11 0,-3 2 0,-8 8 0,-4 1 0,4-1 0,-1 3 0,-1 0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4/6/22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Stacking close is like LIFO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5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slides, if you want to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78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slides explaining how this works, if you’re interested!</a:t>
            </a:r>
          </a:p>
          <a:p>
            <a:r>
              <a:rPr lang="en-US" dirty="0"/>
              <a:t>Furthermore, the exercise you just did has a variant with </a:t>
            </a:r>
            <a:r>
              <a:rPr lang="en-US" dirty="0" err="1"/>
              <a:t>GLibC</a:t>
            </a:r>
            <a:r>
              <a:rPr lang="en-US" dirty="0"/>
              <a:t> 2.32 if you want to try that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97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 the ‘red box’ as a ‘fake chunk’ Introducing this terminology is important for later material.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fake chunk is simply a chunk being put into the allocator that was created by an attacker.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7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1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7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3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Mangling instead of encryption for the rest of the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41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4/6/22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5.png"/><Relationship Id="rId3" Type="http://schemas.openxmlformats.org/officeDocument/2006/relationships/image" Target="../media/image14.jpg"/><Relationship Id="rId7" Type="http://schemas.openxmlformats.org/officeDocument/2006/relationships/image" Target="../media/image22.png"/><Relationship Id="rId12" Type="http://schemas.openxmlformats.org/officeDocument/2006/relationships/customXml" Target="../ink/ink5.xml"/><Relationship Id="rId17" Type="http://schemas.openxmlformats.org/officeDocument/2006/relationships/image" Target="../media/image27.png"/><Relationship Id="rId2" Type="http://schemas.openxmlformats.org/officeDocument/2006/relationships/image" Target="../media/image20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3.png"/><Relationship Id="rId1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0"/>
            <a:ext cx="3262866" cy="3753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Randomization added to 2.32 (mangling) 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901" y="1236541"/>
            <a:ext cx="3898058" cy="2300805"/>
          </a:xfrm>
        </p:spPr>
      </p:pic>
      <p:pic>
        <p:nvPicPr>
          <p:cNvPr id="7" name="Picture 6" descr="TCache bins">
            <a:extLst>
              <a:ext uri="{FF2B5EF4-FFF2-40B4-BE49-F238E27FC236}">
                <a16:creationId xmlns:a16="http://schemas.microsoft.com/office/drawing/2014/main" id="{52315F7B-5304-4B47-BBFF-69285D794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708"/>
          <a:stretch/>
        </p:blipFill>
        <p:spPr>
          <a:xfrm>
            <a:off x="7680959" y="89712"/>
            <a:ext cx="1463041" cy="435345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EAEF813-56AC-DC48-8735-3D673FE2A6BD}"/>
              </a:ext>
            </a:extLst>
          </p:cNvPr>
          <p:cNvGrpSpPr/>
          <p:nvPr/>
        </p:nvGrpSpPr>
        <p:grpSpPr>
          <a:xfrm>
            <a:off x="6687179" y="2009927"/>
            <a:ext cx="1661400" cy="669960"/>
            <a:chOff x="6687179" y="2009927"/>
            <a:chExt cx="1661400" cy="66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62CF77C-6494-A24E-8DC7-FC4AB3CB356D}"/>
                    </a:ext>
                  </a:extLst>
                </p14:cNvPr>
                <p14:cNvContentPartPr/>
                <p14:nvPr/>
              </p14:nvContentPartPr>
              <p14:xfrm>
                <a:off x="6700499" y="2095607"/>
                <a:ext cx="1648080" cy="584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62CF77C-6494-A24E-8DC7-FC4AB3CB35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91499" y="2086607"/>
                  <a:ext cx="166572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A18D7C-A538-3449-99FC-359BA2EF226A}"/>
                    </a:ext>
                  </a:extLst>
                </p14:cNvPr>
                <p14:cNvContentPartPr/>
                <p14:nvPr/>
              </p14:nvContentPartPr>
              <p14:xfrm>
                <a:off x="6700499" y="2009927"/>
                <a:ext cx="118440" cy="8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A18D7C-A538-3449-99FC-359BA2EF22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91499" y="2001287"/>
                  <a:ext cx="136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5FE5244-4080-1A49-A3AD-1A49685E6F32}"/>
                    </a:ext>
                  </a:extLst>
                </p14:cNvPr>
                <p14:cNvContentPartPr/>
                <p14:nvPr/>
              </p14:nvContentPartPr>
              <p14:xfrm>
                <a:off x="6736139" y="2109647"/>
                <a:ext cx="81720" cy="97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5FE5244-4080-1A49-A3AD-1A49685E6F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27139" y="2101007"/>
                  <a:ext cx="99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0EC4C35-5769-F740-8C25-7F5BB5D9982E}"/>
                    </a:ext>
                  </a:extLst>
                </p14:cNvPr>
                <p14:cNvContentPartPr/>
                <p14:nvPr/>
              </p14:nvContentPartPr>
              <p14:xfrm>
                <a:off x="6687179" y="2023607"/>
                <a:ext cx="153720" cy="18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0EC4C35-5769-F740-8C25-7F5BB5D998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78179" y="2014967"/>
                  <a:ext cx="17136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3A8726-64CD-E246-99E9-ADA4DCD49100}"/>
              </a:ext>
            </a:extLst>
          </p:cNvPr>
          <p:cNvGrpSpPr/>
          <p:nvPr/>
        </p:nvGrpSpPr>
        <p:grpSpPr>
          <a:xfrm>
            <a:off x="7746299" y="2634527"/>
            <a:ext cx="1186560" cy="1812960"/>
            <a:chOff x="7746299" y="2634527"/>
            <a:chExt cx="1186560" cy="181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99ACC0-34E4-5748-B1C1-B3E81210F8FD}"/>
                    </a:ext>
                  </a:extLst>
                </p14:cNvPr>
                <p14:cNvContentPartPr/>
                <p14:nvPr/>
              </p14:nvContentPartPr>
              <p14:xfrm>
                <a:off x="8193419" y="2634527"/>
                <a:ext cx="352440" cy="57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599ACC0-34E4-5748-B1C1-B3E81210F8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84779" y="2625887"/>
                  <a:ext cx="3700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16139F-D3E0-944C-8972-9A09D4FACEA9}"/>
                    </a:ext>
                  </a:extLst>
                </p14:cNvPr>
                <p14:cNvContentPartPr/>
                <p14:nvPr/>
              </p14:nvContentPartPr>
              <p14:xfrm>
                <a:off x="7770059" y="3230687"/>
                <a:ext cx="1162800" cy="1166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16139F-D3E0-944C-8972-9A09D4FACE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1419" y="3221687"/>
                  <a:ext cx="1180440" cy="11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582105C-A182-E448-AE5F-9231924C16FF}"/>
                    </a:ext>
                  </a:extLst>
                </p14:cNvPr>
                <p14:cNvContentPartPr/>
                <p14:nvPr/>
              </p14:nvContentPartPr>
              <p14:xfrm>
                <a:off x="7746299" y="3213407"/>
                <a:ext cx="1172880" cy="1234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582105C-A182-E448-AE5F-9231924C16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37299" y="3204767"/>
                  <a:ext cx="1190520" cy="1251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>
            <a:cxnSpLocks/>
          </p:cNvCxnSpPr>
          <p:nvPr/>
        </p:nvCxnSpPr>
        <p:spPr>
          <a:xfrm>
            <a:off x="8182991" y="2207207"/>
            <a:ext cx="3311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after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542429" cy="211366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print (p) &amp;&lt;variable&gt;: </a:t>
            </a:r>
          </a:p>
          <a:p>
            <a:pPr lvl="1"/>
            <a:r>
              <a:rPr lang="en-US" dirty="0"/>
              <a:t>Print the address of a variable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-&gt;exercise1:</a:t>
            </a:r>
          </a:p>
          <a:p>
            <a:pPr lvl="1"/>
            <a:r>
              <a:rPr lang="en-US" dirty="0"/>
              <a:t>Run </a:t>
            </a:r>
            <a:r>
              <a:rPr lang="en-US" i="1" dirty="0"/>
              <a:t>python3 </a:t>
            </a:r>
            <a:r>
              <a:rPr lang="en-US" i="1" dirty="0" err="1"/>
              <a:t>start.py</a:t>
            </a:r>
            <a:endParaRPr lang="en-US" dirty="0"/>
          </a:p>
          <a:p>
            <a:r>
              <a:rPr lang="en-US" dirty="0"/>
              <a:t>Setup a fake chunk to overwrite a string</a:t>
            </a:r>
          </a:p>
          <a:p>
            <a:r>
              <a:rPr lang="en-US" b="1" i="1" dirty="0" err="1"/>
              <a:t>important_string</a:t>
            </a:r>
            <a:r>
              <a:rPr lang="en-US" b="1" i="1" dirty="0"/>
              <a:t> </a:t>
            </a:r>
            <a:r>
              <a:rPr lang="en-US" dirty="0"/>
              <a:t>is at ﻿</a:t>
            </a:r>
            <a:r>
              <a:rPr lang="en-US" b="1" dirty="0"/>
              <a:t>0x404060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﻿0x404060</a:t>
            </a:r>
          </a:p>
          <a:p>
            <a:r>
              <a:rPr lang="en-US" dirty="0"/>
              <a:t>Get pointer to arbitrary section in memory!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  <p:pic>
        <p:nvPicPr>
          <p:cNvPr id="6" name="Picture 5" descr="Allocate the filler chunk in fd poision attack">
            <a:extLst>
              <a:ext uri="{FF2B5EF4-FFF2-40B4-BE49-F238E27FC236}">
                <a16:creationId xmlns:a16="http://schemas.microsoft.com/office/drawing/2014/main" id="{0EB44BCF-5F29-F042-B9AE-4B6EDBEF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  <p:pic>
        <p:nvPicPr>
          <p:cNvPr id="4" name="Picture 3" descr="Allocate the chunk and overwrite the data inside ofit">
            <a:extLst>
              <a:ext uri="{FF2B5EF4-FFF2-40B4-BE49-F238E27FC236}">
                <a16:creationId xmlns:a16="http://schemas.microsoft.com/office/drawing/2014/main" id="{D857E359-E74E-B544-840A-85464DF87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390" y="262632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</a:t>
            </a:r>
          </a:p>
          <a:p>
            <a:r>
              <a:rPr lang="en-US" b="1" dirty="0" err="1"/>
              <a:t>Fastbin</a:t>
            </a:r>
            <a:r>
              <a:rPr lang="en-US" b="1" dirty="0"/>
              <a:t>: </a:t>
            </a:r>
            <a:endParaRPr lang="en-US" dirty="0"/>
          </a:p>
          <a:p>
            <a:pPr lvl="1"/>
            <a:r>
              <a:rPr lang="en-US" dirty="0"/>
              <a:t>Adds two sanity checks on the chunks size and </a:t>
            </a:r>
            <a:r>
              <a:rPr lang="en-US" dirty="0" err="1"/>
              <a:t>nextsize</a:t>
            </a:r>
            <a:endParaRPr lang="en-US" dirty="0"/>
          </a:p>
          <a:p>
            <a:pPr lvl="1"/>
            <a:r>
              <a:rPr lang="en-US" dirty="0"/>
              <a:t>Extra slides for using the </a:t>
            </a:r>
            <a:r>
              <a:rPr lang="en-US" dirty="0" err="1"/>
              <a:t>fastbin</a:t>
            </a:r>
            <a:r>
              <a:rPr lang="en-US" dirty="0"/>
              <a:t>!</a:t>
            </a:r>
          </a:p>
          <a:p>
            <a:r>
              <a:rPr lang="en-US" b="1" dirty="0"/>
              <a:t>Pointer Mangling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1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86FD6-C0B3-4C65-97DE-0DB677CF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58844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02" y="1268019"/>
            <a:ext cx="6091746" cy="3263504"/>
          </a:xfrm>
        </p:spPr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</a:t>
            </a:r>
          </a:p>
          <a:p>
            <a:endParaRPr lang="en-US" dirty="0"/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DB248B0D-2944-B845-89EE-B194CBEF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430" y="3502061"/>
            <a:ext cx="6768826" cy="1641439"/>
          </a:xfrm>
          <a:prstGeom prst="rect">
            <a:avLst/>
          </a:prstGeom>
          <a:noFill/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A35B7DC-64C2-DA40-9EEA-48BF6CB62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590" y="1777592"/>
            <a:ext cx="1963519" cy="3263504"/>
          </a:xfrm>
          <a:prstGeom prst="rect">
            <a:avLst/>
          </a:prstGeom>
          <a:noFill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A4E223-84D4-F542-BD3D-5315B8865066}"/>
              </a:ext>
            </a:extLst>
          </p:cNvPr>
          <p:cNvCxnSpPr>
            <a:cxnSpLocks/>
          </p:cNvCxnSpPr>
          <p:nvPr/>
        </p:nvCxnSpPr>
        <p:spPr>
          <a:xfrm>
            <a:off x="4230209" y="1511262"/>
            <a:ext cx="2600381" cy="266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1E4CF-F1DF-CF41-A0E2-6C26E55EBD3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294268" y="1559189"/>
            <a:ext cx="536322" cy="18501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29197"/>
            <a:ext cx="6640497" cy="1610319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258" y="967666"/>
            <a:ext cx="6499986" cy="267217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537487"/>
            <a:ext cx="6622743" cy="1606014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876" y="1268019"/>
            <a:ext cx="6109368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Chunk Change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013-DD2F-F84A-BF91-21A0E8FB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Tricks to the Trade – </a:t>
            </a:r>
            <a:r>
              <a:rPr lang="en-US" dirty="0" err="1"/>
              <a:t>Fastbin</a:t>
            </a:r>
            <a:r>
              <a:rPr lang="en-US" dirty="0"/>
              <a:t> Hook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0EA-EE41-5946-AC56-47C042C1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r>
              <a:rPr lang="en-US" dirty="0"/>
              <a:t> with </a:t>
            </a:r>
            <a:r>
              <a:rPr lang="en-US" dirty="0" err="1"/>
              <a:t>fastbin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There’s a size check! How is this possible? </a:t>
            </a:r>
          </a:p>
          <a:p>
            <a:r>
              <a:rPr lang="en-US" dirty="0"/>
              <a:t>All </a:t>
            </a:r>
            <a:r>
              <a:rPr lang="en-US" dirty="0" err="1"/>
              <a:t>LibC</a:t>
            </a:r>
            <a:r>
              <a:rPr lang="en-US" dirty="0"/>
              <a:t> memory addresses start with </a:t>
            </a:r>
            <a:r>
              <a:rPr lang="en-US" i="1" dirty="0"/>
              <a:t>0x7f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Magically , this is a valid chunk size!</a:t>
            </a:r>
          </a:p>
          <a:p>
            <a:r>
              <a:rPr lang="en-US" dirty="0"/>
              <a:t>Where would you find this though? </a:t>
            </a:r>
          </a:p>
          <a:p>
            <a:pPr lvl="1"/>
            <a:r>
              <a:rPr lang="en-US" i="1" dirty="0"/>
              <a:t>Misaligning</a:t>
            </a:r>
            <a:r>
              <a:rPr lang="en-US" dirty="0"/>
              <a:t>! Who says we cannot do that!?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80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(Old News!)</a:t>
            </a:r>
          </a:p>
          <a:p>
            <a:r>
              <a:rPr lang="en-US" dirty="0" err="1"/>
              <a:t>Fastbin</a:t>
            </a:r>
            <a:r>
              <a:rPr lang="en-US" dirty="0"/>
              <a:t> (Just Went Through)</a:t>
            </a:r>
          </a:p>
          <a:p>
            <a:r>
              <a:rPr lang="en-US" b="1" dirty="0"/>
              <a:t>Pointer Mangling (now)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7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dirty="0"/>
              <a:t>Singly Linked List</a:t>
            </a:r>
          </a:p>
          <a:p>
            <a:r>
              <a:rPr lang="en-US" dirty="0"/>
              <a:t>Last In First Out (LIFO): </a:t>
            </a:r>
          </a:p>
          <a:p>
            <a:pPr lvl="1"/>
            <a:r>
              <a:rPr lang="en-US" dirty="0"/>
              <a:t>Like folding clothes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endParaRPr lang="en-US" dirty="0"/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733B89A-BB5E-8245-BD29-CDE3CF665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708"/>
          <a:stretch/>
        </p:blipFill>
        <p:spPr>
          <a:xfrm>
            <a:off x="6314173" y="273847"/>
            <a:ext cx="1463041" cy="43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5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Next: </a:t>
            </a:r>
          </a:p>
          <a:p>
            <a:pPr lvl="1"/>
            <a:r>
              <a:rPr lang="en-US" dirty="0"/>
              <a:t>Singly linked list pointer</a:t>
            </a:r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allocatable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484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2161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4948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4610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 with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 setup: </a:t>
            </a:r>
          </a:p>
          <a:p>
            <a:pPr lvl="1"/>
            <a:r>
              <a:rPr lang="en-US" dirty="0"/>
              <a:t>ASLR is turned </a:t>
            </a:r>
            <a:r>
              <a:rPr lang="en-US" b="1" i="1" dirty="0"/>
              <a:t>off</a:t>
            </a:r>
            <a:r>
              <a:rPr lang="en-US" dirty="0"/>
              <a:t>  for this challenge</a:t>
            </a:r>
          </a:p>
          <a:p>
            <a:pPr lvl="1"/>
            <a:r>
              <a:rPr lang="en-US" dirty="0" err="1"/>
              <a:t>GLibC</a:t>
            </a:r>
            <a:r>
              <a:rPr lang="en-US" dirty="0"/>
              <a:t> 2.32 with pointer mangling mitigations</a:t>
            </a:r>
          </a:p>
          <a:p>
            <a:pPr lvl="1"/>
            <a:r>
              <a:rPr lang="en-US" dirty="0"/>
              <a:t>Get the NEW </a:t>
            </a:r>
            <a:r>
              <a:rPr lang="en-US" dirty="0" err="1"/>
              <a:t>start.py</a:t>
            </a:r>
            <a:r>
              <a:rPr lang="en-US" dirty="0"/>
              <a:t> file with ‘</a:t>
            </a:r>
            <a:r>
              <a: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grab start mangle</a:t>
            </a:r>
            <a:r>
              <a:rPr lang="en-US" dirty="0"/>
              <a:t>’</a:t>
            </a:r>
          </a:p>
          <a:p>
            <a:r>
              <a:rPr lang="en-US" dirty="0"/>
              <a:t>Everything else is the same: </a:t>
            </a:r>
          </a:p>
          <a:p>
            <a:pPr lvl="1"/>
            <a:r>
              <a:rPr lang="en-US" dirty="0" err="1"/>
              <a:t>fd_poison</a:t>
            </a:r>
            <a:r>
              <a:rPr lang="en-US" dirty="0"/>
              <a:t>-&gt;exercise1</a:t>
            </a:r>
          </a:p>
          <a:p>
            <a:pPr lvl="1"/>
            <a:r>
              <a:rPr lang="en-US" dirty="0"/>
              <a:t>Setup a fake chunk to overwrite a string</a:t>
            </a:r>
          </a:p>
          <a:p>
            <a:pPr lvl="1"/>
            <a:r>
              <a:rPr lang="en-US" dirty="0"/>
              <a:t>String is at ﻿</a:t>
            </a:r>
            <a:r>
              <a:rPr lang="en-US" b="1" dirty="0"/>
              <a:t> 0x404060</a:t>
            </a:r>
          </a:p>
          <a:p>
            <a:r>
              <a:rPr lang="en-US" dirty="0"/>
              <a:t>Use </a:t>
            </a:r>
            <a:r>
              <a:rPr lang="en-US" i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mangle_ptr</a:t>
            </a:r>
            <a:r>
              <a:rPr lang="en-US" i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dirty="0"/>
              <a:t>function to do the encoding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6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But… we need to mangle!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23354487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</a:t>
            </a:r>
            <a:br>
              <a:rPr lang="en-US" dirty="0"/>
            </a:br>
            <a:r>
              <a:rPr lang="en-US" dirty="0"/>
              <a:t>(Original)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12971513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Need to Mangle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i="1" dirty="0" err="1"/>
              <a:t>Important_string</a:t>
            </a:r>
            <a:r>
              <a:rPr lang="en-US" i="1" dirty="0"/>
              <a:t> </a:t>
            </a:r>
            <a:r>
              <a:rPr lang="en-US" dirty="0"/>
              <a:t>address will be </a:t>
            </a:r>
            <a:r>
              <a:rPr lang="en-US" dirty="0" err="1"/>
              <a:t>unmangled</a:t>
            </a:r>
            <a:r>
              <a:rPr lang="en-US" dirty="0"/>
              <a:t>, resulting in a crash or abort…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now what?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3BA6D-CF10-DD4B-B177-82EFF23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30" y="2772371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0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﻿﻿0x404060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705163" y="1749995"/>
            <a:ext cx="23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﻿0x6022a0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500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Shift Step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848299" y="245297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848299" y="289312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3093497" y="2385294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﻿0x404060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553705" y="2760753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﻿0x405 = ﻿0x4052a0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0CB1851C-9CB9-F24B-A688-2E6B6AA6F5D9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24270351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XOR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174384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﻿0x404060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40248" y="3093626"/>
            <a:ext cx="208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0x000405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149401" y="280098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 ﻿﻿ 0x404465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495114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659512" y="3809037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2B293-60B1-E442-8CDD-9D099E55113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B206D5-3A42-B947-B322-10EF17805171}"/>
              </a:ext>
            </a:extLst>
          </p:cNvPr>
          <p:cNvCxnSpPr>
            <a:cxnSpLocks/>
          </p:cNvCxnSpPr>
          <p:nvPr/>
        </p:nvCxnSpPr>
        <p:spPr>
          <a:xfrm>
            <a:off x="3613378" y="358015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4">
            <a:extLst>
              <a:ext uri="{FF2B5EF4-FFF2-40B4-BE49-F238E27FC236}">
                <a16:creationId xmlns:a16="http://schemas.microsoft.com/office/drawing/2014/main" id="{EAF44559-C283-2B4B-A428-6E65802DA81D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30245271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Mangled!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i="1" dirty="0"/>
              <a:t>Mangle</a:t>
            </a:r>
            <a:r>
              <a:rPr lang="en-US" dirty="0"/>
              <a:t> address of </a:t>
            </a:r>
            <a:r>
              <a:rPr lang="en-US" i="1" dirty="0" err="1"/>
              <a:t>important_string</a:t>
            </a:r>
            <a:r>
              <a:rPr lang="en-US" dirty="0"/>
              <a:t> with location of the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C9C4E-9AED-044D-941F-A57F5D8C5ADE}"/>
              </a:ext>
            </a:extLst>
          </p:cNvPr>
          <p:cNvSpPr txBox="1"/>
          <p:nvPr/>
        </p:nvSpPr>
        <p:spPr>
          <a:xfrm>
            <a:off x="3143885" y="3646325"/>
            <a:ext cx="14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Mangled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086435-4C04-4F46-AE23-E096A8AE57F7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0" cy="611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9392AA-147C-E74A-B78C-3E827F46416B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6517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23704-0C62-764A-98CD-816D3ABE59C6}"/>
              </a:ext>
            </a:extLst>
          </p:cNvPr>
          <p:cNvCxnSpPr>
            <a:cxnSpLocks/>
          </p:cNvCxnSpPr>
          <p:nvPr/>
        </p:nvCxnSpPr>
        <p:spPr>
          <a:xfrm flipV="1">
            <a:off x="3367569" y="3000971"/>
            <a:ext cx="0" cy="4512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3C7ED8-DD41-D648-B238-B4D317AC83C4}"/>
              </a:ext>
            </a:extLst>
          </p:cNvPr>
          <p:cNvSpPr txBox="1"/>
          <p:nvPr/>
        </p:nvSpPr>
        <p:spPr>
          <a:xfrm>
            <a:off x="2860308" y="2631639"/>
            <a:ext cx="16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Encrypted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07526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4" name="Picture 3" descr="Allocate the filler chunk in fd poision attack">
            <a:extLst>
              <a:ext uri="{FF2B5EF4-FFF2-40B4-BE49-F238E27FC236}">
                <a16:creationId xmlns:a16="http://schemas.microsoft.com/office/drawing/2014/main" id="{0C7F2F3E-DB83-5546-8D5C-E75C9FF9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61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5" name="Picture 4" descr="Allocate the chunk and overwrite the data inside ofit">
            <a:extLst>
              <a:ext uri="{FF2B5EF4-FFF2-40B4-BE49-F238E27FC236}">
                <a16:creationId xmlns:a16="http://schemas.microsoft.com/office/drawing/2014/main" id="{FC340DCB-7D2F-8A47-8F32-D238BE54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37" y="300097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87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4994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– What If?</a:t>
            </a:r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55" y="1236541"/>
            <a:ext cx="4695689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Leaks from ‘fd’ pointers are not necessarily a heap leak: </a:t>
            </a:r>
          </a:p>
          <a:p>
            <a:pPr lvl="1"/>
            <a:r>
              <a:rPr lang="en-US" dirty="0"/>
              <a:t>Possible with </a:t>
            </a:r>
            <a:r>
              <a:rPr lang="en-US" i="1" dirty="0"/>
              <a:t>heap feng shui</a:t>
            </a:r>
            <a:r>
              <a:rPr lang="en-US" dirty="0"/>
              <a:t> to get information leak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869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7F63-77A6-2342-8D4D-55C8DCB2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C2DD-EFD0-C041-A305-1CB8190A9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Technique is 🔥, even with partial mitigations</a:t>
            </a:r>
          </a:p>
          <a:p>
            <a:r>
              <a:rPr lang="en-US" dirty="0"/>
              <a:t>Perfect for simple </a:t>
            </a:r>
            <a:r>
              <a:rPr lang="en-US" dirty="0" err="1"/>
              <a:t>pwnables</a:t>
            </a:r>
            <a:endParaRPr lang="en-US" dirty="0"/>
          </a:p>
          <a:p>
            <a:r>
              <a:rPr lang="en-US" dirty="0"/>
              <a:t>Usable on real applications with heap leak!</a:t>
            </a:r>
          </a:p>
        </p:txBody>
      </p:sp>
      <p:pic>
        <p:nvPicPr>
          <p:cNvPr id="1026" name="Picture 2" descr="Kermit Sipping Tea - The Daily Tar Heel">
            <a:extLst>
              <a:ext uri="{FF2B5EF4-FFF2-40B4-BE49-F238E27FC236}">
                <a16:creationId xmlns:a16="http://schemas.microsoft.com/office/drawing/2014/main" id="{B5186963-F825-D743-98BD-D42B9A6B9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8" r="6588" b="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55709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7664</TotalTime>
  <Words>2573</Words>
  <Application>Microsoft Macintosh PowerPoint</Application>
  <PresentationFormat>On-screen Show (16:9)</PresentationFormat>
  <Paragraphs>470</Paragraphs>
  <Slides>82</Slides>
  <Notes>14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Avenir Book</vt:lpstr>
      <vt:lpstr>Avenir Medium</vt:lpstr>
      <vt:lpstr>Calibri</vt:lpstr>
      <vt:lpstr>Hack</vt:lpstr>
      <vt:lpstr>SI Presentation Template 2016</vt:lpstr>
      <vt:lpstr>Heap Exploitation</vt:lpstr>
      <vt:lpstr>Fd Poisoning</vt:lpstr>
      <vt:lpstr>Overview</vt:lpstr>
      <vt:lpstr>TCache Bins</vt:lpstr>
      <vt:lpstr>TCache – Chunk (Review)</vt:lpstr>
      <vt:lpstr>TCache Bins 2 (Review)</vt:lpstr>
      <vt:lpstr>TCache Bins – Issues  (Review) </vt:lpstr>
      <vt:lpstr>TCache – What If?</vt:lpstr>
      <vt:lpstr>TCache Fd Poison Look</vt:lpstr>
      <vt:lpstr>Just a Singly Linked List?</vt:lpstr>
      <vt:lpstr>Just a Singly Linked List?</vt:lpstr>
      <vt:lpstr>Typical Setup</vt:lpstr>
      <vt:lpstr>Allocation Prior to Corruption 1</vt:lpstr>
      <vt:lpstr>Allocation Prior to Corruption 2</vt:lpstr>
      <vt:lpstr>Allocation Prior to Corruption 3</vt:lpstr>
      <vt:lpstr>Allocate Corrupted Chunk 4</vt:lpstr>
      <vt:lpstr>Requirements</vt:lpstr>
      <vt:lpstr>Drawbacks</vt:lpstr>
      <vt:lpstr>Leaks – Know Thy Data Structures (TCache)</vt:lpstr>
      <vt:lpstr>Tricks to the Trade - Counts</vt:lpstr>
      <vt:lpstr>Debugging Tips - Commands</vt:lpstr>
      <vt:lpstr>Exercise 1</vt:lpstr>
      <vt:lpstr>After First Malloc</vt:lpstr>
      <vt:lpstr>Vulnerability</vt:lpstr>
      <vt:lpstr>Controlling Fd Pointer</vt:lpstr>
      <vt:lpstr>Fd Pointer to Important String</vt:lpstr>
      <vt:lpstr>Malloc # 2 – Filler</vt:lpstr>
      <vt:lpstr>Malloc # 3 – Overwrite!</vt:lpstr>
      <vt:lpstr>Beyond the Basics</vt:lpstr>
      <vt:lpstr>Only Differences (practically) </vt:lpstr>
      <vt:lpstr>Code Review!</vt:lpstr>
      <vt:lpstr>Code Review – answer!</vt:lpstr>
      <vt:lpstr>Fastbin Chunk Change</vt:lpstr>
      <vt:lpstr>Tricks to the Trade – Fastbin Hook Overwrite</vt:lpstr>
      <vt:lpstr>__malloc_hook Misalign Chunk</vt:lpstr>
      <vt:lpstr>Beyond the Basics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Mangling In Practice</vt:lpstr>
      <vt:lpstr>Defeating Pointer Mangling</vt:lpstr>
      <vt:lpstr>Exercise 1 with Mangling</vt:lpstr>
      <vt:lpstr>Vulnerability</vt:lpstr>
      <vt:lpstr>After First Malloc</vt:lpstr>
      <vt:lpstr>Controlling Fd Pointer</vt:lpstr>
      <vt:lpstr>Fd Pointer to Important String (Original)</vt:lpstr>
      <vt:lpstr>Fd Pointer to Important String Need to Mangle</vt:lpstr>
      <vt:lpstr>Pointer Mangling  </vt:lpstr>
      <vt:lpstr>Pointer Mangling – Shift Step </vt:lpstr>
      <vt:lpstr>Pointer Mangling – XOR Step</vt:lpstr>
      <vt:lpstr>Fd Pointer to Important String Mangled!</vt:lpstr>
      <vt:lpstr>Malloc # 2 – Filler</vt:lpstr>
      <vt:lpstr>Malloc # 3 – Overwrite!</vt:lpstr>
      <vt:lpstr>Outcomes of Pointer Mangling</vt:lpstr>
      <vt:lpstr>Outcomes of Pointer Mangling</vt:lpstr>
      <vt:lpstr>Conclusion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65</cp:revision>
  <dcterms:created xsi:type="dcterms:W3CDTF">2021-03-28T02:04:12Z</dcterms:created>
  <dcterms:modified xsi:type="dcterms:W3CDTF">2022-04-06T16:03:27Z</dcterms:modified>
</cp:coreProperties>
</file>