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2"/>
  </p:notesMasterIdLst>
  <p:sldIdLst>
    <p:sldId id="327" r:id="rId2"/>
    <p:sldId id="340" r:id="rId3"/>
    <p:sldId id="328" r:id="rId4"/>
    <p:sldId id="329" r:id="rId5"/>
    <p:sldId id="330" r:id="rId6"/>
    <p:sldId id="331" r:id="rId7"/>
    <p:sldId id="332" r:id="rId8"/>
    <p:sldId id="335" r:id="rId9"/>
    <p:sldId id="333" r:id="rId10"/>
    <p:sldId id="334" r:id="rId11"/>
    <p:sldId id="336" r:id="rId12"/>
    <p:sldId id="339" r:id="rId13"/>
    <p:sldId id="337" r:id="rId14"/>
    <p:sldId id="338" r:id="rId15"/>
    <p:sldId id="373" r:id="rId16"/>
    <p:sldId id="432" r:id="rId17"/>
    <p:sldId id="341" r:id="rId18"/>
    <p:sldId id="405" r:id="rId19"/>
    <p:sldId id="342" r:id="rId20"/>
    <p:sldId id="343" r:id="rId21"/>
    <p:sldId id="347" r:id="rId22"/>
    <p:sldId id="344" r:id="rId23"/>
    <p:sldId id="345" r:id="rId24"/>
    <p:sldId id="346" r:id="rId25"/>
    <p:sldId id="349" r:id="rId26"/>
    <p:sldId id="350" r:id="rId27"/>
    <p:sldId id="351" r:id="rId28"/>
    <p:sldId id="353" r:id="rId29"/>
    <p:sldId id="512" r:id="rId30"/>
    <p:sldId id="352" r:id="rId31"/>
    <p:sldId id="354" r:id="rId32"/>
    <p:sldId id="355" r:id="rId33"/>
    <p:sldId id="357" r:id="rId34"/>
    <p:sldId id="358" r:id="rId35"/>
    <p:sldId id="359" r:id="rId36"/>
    <p:sldId id="360" r:id="rId37"/>
    <p:sldId id="361" r:id="rId38"/>
    <p:sldId id="433" r:id="rId39"/>
    <p:sldId id="362" r:id="rId40"/>
    <p:sldId id="363" r:id="rId41"/>
    <p:sldId id="364" r:id="rId42"/>
    <p:sldId id="365" r:id="rId43"/>
    <p:sldId id="488" r:id="rId44"/>
    <p:sldId id="513" r:id="rId45"/>
    <p:sldId id="380" r:id="rId46"/>
    <p:sldId id="381" r:id="rId47"/>
    <p:sldId id="382" r:id="rId48"/>
    <p:sldId id="414" r:id="rId49"/>
    <p:sldId id="366" r:id="rId50"/>
    <p:sldId id="367" r:id="rId51"/>
    <p:sldId id="507" r:id="rId52"/>
    <p:sldId id="509" r:id="rId53"/>
    <p:sldId id="508" r:id="rId54"/>
    <p:sldId id="409" r:id="rId55"/>
    <p:sldId id="505" r:id="rId56"/>
    <p:sldId id="368" r:id="rId57"/>
    <p:sldId id="420" r:id="rId58"/>
    <p:sldId id="369" r:id="rId59"/>
    <p:sldId id="375" r:id="rId60"/>
    <p:sldId id="372" r:id="rId61"/>
    <p:sldId id="418" r:id="rId62"/>
    <p:sldId id="514" r:id="rId63"/>
    <p:sldId id="376" r:id="rId64"/>
    <p:sldId id="489" r:id="rId65"/>
    <p:sldId id="379" r:id="rId66"/>
    <p:sldId id="378" r:id="rId67"/>
    <p:sldId id="383" r:id="rId68"/>
    <p:sldId id="377" r:id="rId69"/>
    <p:sldId id="421" r:id="rId70"/>
    <p:sldId id="422" r:id="rId71"/>
    <p:sldId id="423" r:id="rId72"/>
    <p:sldId id="424" r:id="rId73"/>
    <p:sldId id="425" r:id="rId74"/>
    <p:sldId id="370" r:id="rId75"/>
    <p:sldId id="386" r:id="rId76"/>
    <p:sldId id="486" r:id="rId77"/>
    <p:sldId id="387" r:id="rId78"/>
    <p:sldId id="389" r:id="rId79"/>
    <p:sldId id="388" r:id="rId80"/>
    <p:sldId id="390" r:id="rId81"/>
    <p:sldId id="415" r:id="rId82"/>
    <p:sldId id="406" r:id="rId83"/>
    <p:sldId id="407" r:id="rId84"/>
    <p:sldId id="410" r:id="rId85"/>
    <p:sldId id="411" r:id="rId86"/>
    <p:sldId id="416" r:id="rId87"/>
    <p:sldId id="412" r:id="rId88"/>
    <p:sldId id="413" r:id="rId89"/>
    <p:sldId id="506" r:id="rId90"/>
    <p:sldId id="283" r:id="rId91"/>
    <p:sldId id="442" r:id="rId92"/>
    <p:sldId id="443" r:id="rId93"/>
    <p:sldId id="440" r:id="rId94"/>
    <p:sldId id="441" r:id="rId95"/>
    <p:sldId id="384" r:id="rId96"/>
    <p:sldId id="295" r:id="rId97"/>
    <p:sldId id="444" r:id="rId98"/>
    <p:sldId id="445" r:id="rId99"/>
    <p:sldId id="446" r:id="rId100"/>
    <p:sldId id="447" r:id="rId101"/>
    <p:sldId id="448" r:id="rId102"/>
    <p:sldId id="385" r:id="rId103"/>
    <p:sldId id="510" r:id="rId104"/>
    <p:sldId id="511" r:id="rId105"/>
    <p:sldId id="408" r:id="rId106"/>
    <p:sldId id="503" r:id="rId107"/>
    <p:sldId id="454" r:id="rId108"/>
    <p:sldId id="459" r:id="rId109"/>
    <p:sldId id="455" r:id="rId110"/>
    <p:sldId id="461" r:id="rId111"/>
    <p:sldId id="457" r:id="rId112"/>
    <p:sldId id="458" r:id="rId113"/>
    <p:sldId id="450" r:id="rId114"/>
    <p:sldId id="449" r:id="rId115"/>
    <p:sldId id="504" r:id="rId116"/>
    <p:sldId id="462" r:id="rId117"/>
    <p:sldId id="463" r:id="rId118"/>
    <p:sldId id="464" r:id="rId119"/>
    <p:sldId id="465" r:id="rId120"/>
    <p:sldId id="467" r:id="rId121"/>
    <p:sldId id="426" r:id="rId122"/>
    <p:sldId id="430" r:id="rId123"/>
    <p:sldId id="431" r:id="rId124"/>
    <p:sldId id="490" r:id="rId125"/>
    <p:sldId id="391" r:id="rId126"/>
    <p:sldId id="394" r:id="rId127"/>
    <p:sldId id="393" r:id="rId128"/>
    <p:sldId id="392" r:id="rId129"/>
    <p:sldId id="402" r:id="rId130"/>
    <p:sldId id="371" r:id="rId1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86" autoAdjust="0"/>
    <p:restoredTop sz="84926" autoAdjust="0"/>
  </p:normalViewPr>
  <p:slideViewPr>
    <p:cSldViewPr snapToGrid="0" snapToObjects="1">
      <p:cViewPr varScale="1">
        <p:scale>
          <a:sx n="130" d="100"/>
          <a:sy n="130" d="100"/>
        </p:scale>
        <p:origin x="184" y="8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commentAuthors" Target="commentAuthors.xml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7.svg"/><Relationship Id="rId1" Type="http://schemas.openxmlformats.org/officeDocument/2006/relationships/image" Target="../media/image16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7.svg"/><Relationship Id="rId1" Type="http://schemas.openxmlformats.org/officeDocument/2006/relationships/image" Target="../media/image16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/>
            <a:t>The placement of heap data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placement of heap data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1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Golf 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" y="1080416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18B042-58A9-814A-84AD-06CA659F6400}"/>
              </a:ext>
            </a:extLst>
          </p:cNvPr>
          <p:cNvSpPr txBox="1"/>
          <p:nvPr/>
        </p:nvSpPr>
        <p:spPr>
          <a:xfrm>
            <a:off x="1634943" y="1268017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1AAF1-8916-4F42-A4DC-3E7B2E969E45}"/>
              </a:ext>
            </a:extLst>
          </p:cNvPr>
          <p:cNvSpPr txBox="1"/>
          <p:nvPr/>
        </p:nvSpPr>
        <p:spPr>
          <a:xfrm>
            <a:off x="1684105" y="1131939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3AE4B-A1AD-DE48-A20E-CAF58CF3AC84}"/>
              </a:ext>
            </a:extLst>
          </p:cNvPr>
          <p:cNvSpPr txBox="1"/>
          <p:nvPr/>
        </p:nvSpPr>
        <p:spPr>
          <a:xfrm>
            <a:off x="1640264" y="112210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9E3D-2310-1E42-B548-0269E3A008B1}"/>
              </a:ext>
            </a:extLst>
          </p:cNvPr>
          <p:cNvSpPr txBox="1"/>
          <p:nvPr/>
        </p:nvSpPr>
        <p:spPr>
          <a:xfrm>
            <a:off x="1637401" y="296048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C9859-FB95-DA4E-9F84-CA9696371EAF}"/>
              </a:ext>
            </a:extLst>
          </p:cNvPr>
          <p:cNvSpPr txBox="1"/>
          <p:nvPr/>
        </p:nvSpPr>
        <p:spPr>
          <a:xfrm>
            <a:off x="6390815" y="1108695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Malloc-Foundation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Must KNOW How Malloc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1700" dirty="0"/>
              <a:t>Analogy:</a:t>
            </a:r>
          </a:p>
          <a:p>
            <a:pPr lvl="1"/>
            <a:r>
              <a:rPr lang="en-US" sz="1700" dirty="0"/>
              <a:t>Trying to </a:t>
            </a:r>
            <a:r>
              <a:rPr lang="en-US" sz="1700" i="1" dirty="0" err="1"/>
              <a:t>pwn</a:t>
            </a:r>
            <a:r>
              <a:rPr lang="en-US" sz="1700" dirty="0"/>
              <a:t> heap without knowing malloc allocator is like </a:t>
            </a:r>
            <a:r>
              <a:rPr lang="en-US" sz="1700" dirty="0" err="1"/>
              <a:t>pwning</a:t>
            </a:r>
            <a:r>
              <a:rPr lang="en-US" sz="1700" dirty="0"/>
              <a:t> a buffer overflow without understanding the </a:t>
            </a:r>
            <a:r>
              <a:rPr lang="en-US" sz="1700" b="1" i="1" dirty="0"/>
              <a:t>system architecture</a:t>
            </a:r>
          </a:p>
          <a:p>
            <a:pPr lvl="1"/>
            <a:r>
              <a:rPr lang="en-US" sz="1700" dirty="0"/>
              <a:t>Trying to shoot a gun in pitch black!</a:t>
            </a:r>
          </a:p>
          <a:p>
            <a:r>
              <a:rPr lang="en-US" sz="1700" dirty="0"/>
              <a:t>How2Heap (</a:t>
            </a:r>
            <a:r>
              <a:rPr lang="en-US" sz="1700" dirty="0" err="1"/>
              <a:t>Shellphish</a:t>
            </a:r>
            <a:r>
              <a:rPr lang="en-US" sz="1700" dirty="0"/>
              <a:t>) is awesome for the techniques, but does not work if you DON’T understand malloc</a:t>
            </a:r>
          </a:p>
        </p:txBody>
      </p:sp>
      <p:pic>
        <p:nvPicPr>
          <p:cNvPr id="1026" name="Picture 2" descr="How to Overcome a Fear of Shooting Guns: Top 6 Concerns and Simple Solutions">
            <a:extLst>
              <a:ext uri="{FF2B5EF4-FFF2-40B4-BE49-F238E27FC236}">
                <a16:creationId xmlns:a16="http://schemas.microsoft.com/office/drawing/2014/main" id="{85B4F2B9-F0BA-A240-9336-E0505C5E8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4" r="1145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(Singly)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structure used in malloc </a:t>
            </a:r>
          </a:p>
          <a:p>
            <a:r>
              <a:rPr lang="en-US" dirty="0"/>
              <a:t>A list that links to the </a:t>
            </a:r>
            <a:r>
              <a:rPr lang="en-US" b="1" i="1" dirty="0"/>
              <a:t>next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Null if the end of the linked list</a:t>
            </a:r>
          </a:p>
        </p:txBody>
      </p:sp>
      <p:pic>
        <p:nvPicPr>
          <p:cNvPr id="5122" name="Picture 2" descr="Linked List Data Structure - GeeksforGeeks">
            <a:extLst>
              <a:ext uri="{FF2B5EF4-FFF2-40B4-BE49-F238E27FC236}">
                <a16:creationId xmlns:a16="http://schemas.microsoft.com/office/drawing/2014/main" id="{C47E67BC-AEF1-D148-A7E1-5BEF2B2C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7" y="2643601"/>
            <a:ext cx="7554093" cy="16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(Doubly)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singly linked list</a:t>
            </a:r>
          </a:p>
          <a:p>
            <a:r>
              <a:rPr lang="en-US" dirty="0"/>
              <a:t>Also points to its </a:t>
            </a:r>
            <a:r>
              <a:rPr lang="en-US" b="1" i="1" dirty="0"/>
              <a:t>previous node:</a:t>
            </a:r>
          </a:p>
          <a:p>
            <a:pPr lvl="1"/>
            <a:r>
              <a:rPr lang="en-US" dirty="0"/>
              <a:t>Like next, PREV is NULL if first element in list</a:t>
            </a:r>
          </a:p>
          <a:p>
            <a:r>
              <a:rPr lang="en-US" dirty="0"/>
              <a:t>Important for understanding Malloc</a:t>
            </a:r>
          </a:p>
        </p:txBody>
      </p:sp>
      <p:pic>
        <p:nvPicPr>
          <p:cNvPr id="6148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392B4F27-E709-5E41-9B3C-31B52D12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40874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675-8E35-1D4F-B87F-02646B3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Head &amp; Tail</a:t>
            </a:r>
          </a:p>
        </p:txBody>
      </p:sp>
      <p:pic>
        <p:nvPicPr>
          <p:cNvPr id="7170" name="Picture 2" descr="Doubly Linked List Data Structure In C++ With Illustration">
            <a:extLst>
              <a:ext uri="{FF2B5EF4-FFF2-40B4-BE49-F238E27FC236}">
                <a16:creationId xmlns:a16="http://schemas.microsoft.com/office/drawing/2014/main" id="{DAA263C0-3684-3240-91B8-84622263EA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41" y="2759556"/>
            <a:ext cx="8005397" cy="17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CD8824D1-B791-4005-A3B4-914DE3EB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540" y="1342843"/>
            <a:ext cx="7486652" cy="1416712"/>
          </a:xfrm>
        </p:spPr>
        <p:txBody>
          <a:bodyPr>
            <a:normAutofit/>
          </a:bodyPr>
          <a:lstStyle/>
          <a:p>
            <a:r>
              <a:rPr lang="en-US" b="1" dirty="0"/>
              <a:t>Head: </a:t>
            </a:r>
            <a:r>
              <a:rPr lang="en-US" dirty="0"/>
              <a:t>Access the </a:t>
            </a:r>
            <a:r>
              <a:rPr lang="en-US" i="1" dirty="0"/>
              <a:t>front</a:t>
            </a:r>
            <a:r>
              <a:rPr lang="en-US" dirty="0"/>
              <a:t> of the linked list (underlined)</a:t>
            </a:r>
          </a:p>
          <a:p>
            <a:r>
              <a:rPr lang="en-US" b="1" dirty="0"/>
              <a:t>Tail: </a:t>
            </a:r>
            <a:r>
              <a:rPr lang="en-US" dirty="0"/>
              <a:t>Access the </a:t>
            </a:r>
            <a:r>
              <a:rPr lang="en-US" i="1" dirty="0"/>
              <a:t>back</a:t>
            </a:r>
            <a:r>
              <a:rPr lang="en-US" dirty="0"/>
              <a:t> of the linked list (underlined) </a:t>
            </a:r>
          </a:p>
          <a:p>
            <a:r>
              <a:rPr lang="en-US" dirty="0"/>
              <a:t>Typically just implemented as </a:t>
            </a:r>
            <a:r>
              <a:rPr lang="en-US" b="1" i="1" dirty="0"/>
              <a:t>global</a:t>
            </a:r>
            <a:r>
              <a:rPr lang="en-US" dirty="0"/>
              <a:t> </a:t>
            </a:r>
            <a:r>
              <a:rPr lang="en-US" b="1" i="1" dirty="0"/>
              <a:t>pointers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FC29B-6F09-7E4A-898E-314D2DAE30C2}"/>
              </a:ext>
            </a:extLst>
          </p:cNvPr>
          <p:cNvCxnSpPr/>
          <p:nvPr/>
        </p:nvCxnSpPr>
        <p:spPr>
          <a:xfrm>
            <a:off x="442547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644C5-EA92-8042-ACDF-71A4B0C7798A}"/>
              </a:ext>
            </a:extLst>
          </p:cNvPr>
          <p:cNvCxnSpPr/>
          <p:nvPr/>
        </p:nvCxnSpPr>
        <p:spPr>
          <a:xfrm>
            <a:off x="6547339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Doubly Linked List Structs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CF5FF6-2B98-B941-A54C-722149A1A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75154"/>
            <a:ext cx="3886200" cy="165163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85AFDED-1374-4EB4-8994-8B19C7B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97884" cy="3263504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The item being stored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next</a:t>
            </a:r>
            <a:r>
              <a:rPr lang="en-US" dirty="0"/>
              <a:t> node</a:t>
            </a:r>
          </a:p>
          <a:p>
            <a:r>
              <a:rPr lang="en-US" dirty="0"/>
              <a:t>prev: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previous</a:t>
            </a:r>
            <a:r>
              <a:rPr lang="en-US" dirty="0"/>
              <a:t>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347624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 err="1">
                <a:sym typeface="Wingdings" pitchFamily="2" charset="2"/>
              </a:rPr>
              <a:t>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boi</a:t>
            </a:r>
            <a:r>
              <a:rPr lang="en-US" dirty="0">
                <a:sym typeface="Wingdings" pitchFamily="2" charset="2"/>
              </a:rPr>
              <a:t>, you’re a free man!</a:t>
            </a:r>
          </a:p>
          <a:p>
            <a:pPr lvl="1"/>
            <a:r>
              <a:rPr lang="en-US" dirty="0">
                <a:sym typeface="Wingdings" pitchFamily="2" charset="2"/>
              </a:rPr>
              <a:t>Or, nah, you’ve got a ball &amp; chain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Hey man, I’m a chunk. How </a:t>
            </a:r>
            <a:r>
              <a:rPr lang="en-US" dirty="0" err="1"/>
              <a:t>ya</a:t>
            </a:r>
            <a:r>
              <a:rPr lang="en-US" dirty="0"/>
              <a:t> doing?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issues with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In/out: FIFO or LIFO?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  <a:r>
              <a:rPr lang="en-US" i="1" dirty="0"/>
              <a:t>head</a:t>
            </a:r>
            <a:r>
              <a:rPr lang="en-US" dirty="0"/>
              <a:t> and </a:t>
            </a:r>
            <a:r>
              <a:rPr lang="en-US" i="1" dirty="0"/>
              <a:t>tail</a:t>
            </a:r>
          </a:p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slides after this but hidden below if you’re interested!</a:t>
            </a:r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Combining adjacent free chunks (consolidation)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696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start – Work on These</a:t>
            </a:r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  <a:p>
            <a:r>
              <a:rPr lang="en-US" dirty="0"/>
              <a:t>Don’t REALLY need to know though too much though…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393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4031</Words>
  <Application>Microsoft Macintosh PowerPoint</Application>
  <PresentationFormat>On-screen Show (16:9)</PresentationFormat>
  <Paragraphs>684</Paragraphs>
  <Slides>130</Slides>
  <Notes>5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6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GLibC Malloc-Foundation</vt:lpstr>
      <vt:lpstr>Must KNOW How Malloc Works</vt:lpstr>
      <vt:lpstr>Linked List (Singly) </vt:lpstr>
      <vt:lpstr>Linked List (Doubly) </vt:lpstr>
      <vt:lpstr>Head &amp; Tail</vt:lpstr>
      <vt:lpstr>Doubly Linked List Structs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Hold Up…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Original Bins</vt:lpstr>
      <vt:lpstr>What’s Important?</vt:lpstr>
      <vt:lpstr>What is a bin?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Challenge - golf2</vt:lpstr>
      <vt:lpstr>Solution – FIFO </vt:lpstr>
      <vt:lpstr>Golf 2 – Diagram 1 (FIFO) </vt:lpstr>
      <vt:lpstr>Golf 2 – Diagram 2 (allocate 3)</vt:lpstr>
      <vt:lpstr>Golf 2 – Diagram 3 (free chunk 0) </vt:lpstr>
      <vt:lpstr>Golf 2 – Diagram 4 (free chunk 1) </vt:lpstr>
      <vt:lpstr>Golf 2 – Diagram 5 (Allocate Freed Chunk) </vt:lpstr>
      <vt:lpstr>Golf 2 – Diagram 6 (Allocate 2nd Freed Chunk) </vt:lpstr>
      <vt:lpstr>Solution – FIFO </vt:lpstr>
      <vt:lpstr>Challenge - golf1</vt:lpstr>
      <vt:lpstr>Solution – LIFO </vt:lpstr>
      <vt:lpstr>Golf 1 – Diagram 1 (LIFO) </vt:lpstr>
      <vt:lpstr>Golf 1 – Diagram 2 (allocate 4)</vt:lpstr>
      <vt:lpstr>Golf 1 – Diagram 3 (free chunk 0) </vt:lpstr>
      <vt:lpstr>Golf 1 – Diagram 4 (free chunk 1) </vt:lpstr>
      <vt:lpstr>Golf 2 – Diagram 5 (Allocate 2nd Freed Chunk) </vt:lpstr>
      <vt:lpstr>Solution – LIFO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23</cp:revision>
  <dcterms:created xsi:type="dcterms:W3CDTF">2021-04-29T02:47:01Z</dcterms:created>
  <dcterms:modified xsi:type="dcterms:W3CDTF">2021-05-07T04:56:20Z</dcterms:modified>
</cp:coreProperties>
</file>