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8"/>
  </p:notesMasterIdLst>
  <p:sldIdLst>
    <p:sldId id="515" r:id="rId2"/>
    <p:sldId id="516" r:id="rId3"/>
    <p:sldId id="517" r:id="rId4"/>
    <p:sldId id="518" r:id="rId5"/>
    <p:sldId id="519" r:id="rId6"/>
    <p:sldId id="520" r:id="rId7"/>
    <p:sldId id="327" r:id="rId8"/>
    <p:sldId id="340" r:id="rId9"/>
    <p:sldId id="328" r:id="rId10"/>
    <p:sldId id="329" r:id="rId11"/>
    <p:sldId id="330" r:id="rId12"/>
    <p:sldId id="331" r:id="rId13"/>
    <p:sldId id="332" r:id="rId14"/>
    <p:sldId id="335" r:id="rId15"/>
    <p:sldId id="333" r:id="rId16"/>
    <p:sldId id="334" r:id="rId17"/>
    <p:sldId id="336" r:id="rId18"/>
    <p:sldId id="339" r:id="rId19"/>
    <p:sldId id="337" r:id="rId20"/>
    <p:sldId id="338" r:id="rId21"/>
    <p:sldId id="373" r:id="rId22"/>
    <p:sldId id="432" r:id="rId23"/>
    <p:sldId id="341" r:id="rId24"/>
    <p:sldId id="405" r:id="rId25"/>
    <p:sldId id="342" r:id="rId26"/>
    <p:sldId id="343" r:id="rId27"/>
    <p:sldId id="347" r:id="rId28"/>
    <p:sldId id="344" r:id="rId29"/>
    <p:sldId id="345" r:id="rId30"/>
    <p:sldId id="346" r:id="rId31"/>
    <p:sldId id="349" r:id="rId32"/>
    <p:sldId id="350" r:id="rId33"/>
    <p:sldId id="351" r:id="rId34"/>
    <p:sldId id="353" r:id="rId35"/>
    <p:sldId id="512" r:id="rId36"/>
    <p:sldId id="352" r:id="rId37"/>
    <p:sldId id="354" r:id="rId38"/>
    <p:sldId id="355" r:id="rId39"/>
    <p:sldId id="357" r:id="rId40"/>
    <p:sldId id="358" r:id="rId41"/>
    <p:sldId id="359" r:id="rId42"/>
    <p:sldId id="360" r:id="rId43"/>
    <p:sldId id="361" r:id="rId44"/>
    <p:sldId id="433" r:id="rId45"/>
    <p:sldId id="362" r:id="rId46"/>
    <p:sldId id="363" r:id="rId47"/>
    <p:sldId id="364" r:id="rId48"/>
    <p:sldId id="365" r:id="rId49"/>
    <p:sldId id="488" r:id="rId50"/>
    <p:sldId id="513" r:id="rId51"/>
    <p:sldId id="380" r:id="rId52"/>
    <p:sldId id="381" r:id="rId53"/>
    <p:sldId id="382" r:id="rId54"/>
    <p:sldId id="414" r:id="rId55"/>
    <p:sldId id="366" r:id="rId56"/>
    <p:sldId id="367" r:id="rId57"/>
    <p:sldId id="507" r:id="rId58"/>
    <p:sldId id="509" r:id="rId59"/>
    <p:sldId id="508" r:id="rId60"/>
    <p:sldId id="409" r:id="rId61"/>
    <p:sldId id="505" r:id="rId62"/>
    <p:sldId id="368" r:id="rId63"/>
    <p:sldId id="369" r:id="rId64"/>
    <p:sldId id="420" r:id="rId65"/>
    <p:sldId id="375" r:id="rId66"/>
    <p:sldId id="372" r:id="rId67"/>
    <p:sldId id="418" r:id="rId68"/>
    <p:sldId id="514" r:id="rId69"/>
    <p:sldId id="376" r:id="rId70"/>
    <p:sldId id="489" r:id="rId71"/>
    <p:sldId id="379" r:id="rId72"/>
    <p:sldId id="378" r:id="rId73"/>
    <p:sldId id="383" r:id="rId74"/>
    <p:sldId id="377" r:id="rId75"/>
    <p:sldId id="421" r:id="rId76"/>
    <p:sldId id="422" r:id="rId77"/>
    <p:sldId id="423" r:id="rId78"/>
    <p:sldId id="424" r:id="rId79"/>
    <p:sldId id="425" r:id="rId80"/>
    <p:sldId id="370" r:id="rId81"/>
    <p:sldId id="386" r:id="rId82"/>
    <p:sldId id="486" r:id="rId83"/>
    <p:sldId id="387" r:id="rId84"/>
    <p:sldId id="389" r:id="rId85"/>
    <p:sldId id="388" r:id="rId86"/>
    <p:sldId id="390" r:id="rId87"/>
    <p:sldId id="415" r:id="rId88"/>
    <p:sldId id="406" r:id="rId89"/>
    <p:sldId id="407" r:id="rId90"/>
    <p:sldId id="410" r:id="rId91"/>
    <p:sldId id="411" r:id="rId92"/>
    <p:sldId id="416" r:id="rId93"/>
    <p:sldId id="412" r:id="rId94"/>
    <p:sldId id="413" r:id="rId95"/>
    <p:sldId id="506" r:id="rId96"/>
    <p:sldId id="283" r:id="rId97"/>
    <p:sldId id="442" r:id="rId98"/>
    <p:sldId id="443" r:id="rId99"/>
    <p:sldId id="440" r:id="rId100"/>
    <p:sldId id="441" r:id="rId101"/>
    <p:sldId id="384" r:id="rId102"/>
    <p:sldId id="295" r:id="rId103"/>
    <p:sldId id="444" r:id="rId104"/>
    <p:sldId id="445" r:id="rId105"/>
    <p:sldId id="446" r:id="rId106"/>
    <p:sldId id="447" r:id="rId107"/>
    <p:sldId id="448" r:id="rId108"/>
    <p:sldId id="385" r:id="rId109"/>
    <p:sldId id="510" r:id="rId110"/>
    <p:sldId id="511" r:id="rId111"/>
    <p:sldId id="408" r:id="rId112"/>
    <p:sldId id="503" r:id="rId113"/>
    <p:sldId id="454" r:id="rId114"/>
    <p:sldId id="459" r:id="rId115"/>
    <p:sldId id="455" r:id="rId116"/>
    <p:sldId id="461" r:id="rId117"/>
    <p:sldId id="457" r:id="rId118"/>
    <p:sldId id="458" r:id="rId119"/>
    <p:sldId id="450" r:id="rId120"/>
    <p:sldId id="449" r:id="rId121"/>
    <p:sldId id="504" r:id="rId122"/>
    <p:sldId id="462" r:id="rId123"/>
    <p:sldId id="463" r:id="rId124"/>
    <p:sldId id="464" r:id="rId125"/>
    <p:sldId id="465" r:id="rId126"/>
    <p:sldId id="467" r:id="rId127"/>
    <p:sldId id="426" r:id="rId128"/>
    <p:sldId id="430" r:id="rId129"/>
    <p:sldId id="431" r:id="rId130"/>
    <p:sldId id="490" r:id="rId131"/>
    <p:sldId id="391" r:id="rId132"/>
    <p:sldId id="394" r:id="rId133"/>
    <p:sldId id="393" r:id="rId134"/>
    <p:sldId id="392" r:id="rId135"/>
    <p:sldId id="402" r:id="rId136"/>
    <p:sldId id="371" r:id="rId1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888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9.svg"/><Relationship Id="rId1" Type="http://schemas.openxmlformats.org/officeDocument/2006/relationships/image" Target="../media/image28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svg"/><Relationship Id="rId1" Type="http://schemas.openxmlformats.org/officeDocument/2006/relationships/image" Target="../media/image14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9.svg"/><Relationship Id="rId1" Type="http://schemas.openxmlformats.org/officeDocument/2006/relationships/image" Target="../media/image28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svg"/><Relationship Id="rId1" Type="http://schemas.openxmlformats.org/officeDocument/2006/relationships/image" Target="../media/image14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coalesce/consolidate?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3EFCC190-95E5-3146-BF31-68413034D3FB}">
      <dgm:prSet/>
      <dgm:spPr/>
      <dgm:t>
        <a:bodyPr/>
        <a:lstStyle/>
        <a:p>
          <a:r>
            <a:rPr lang="en-US" dirty="0"/>
            <a:t>Previous or next chunk is free</a:t>
          </a:r>
        </a:p>
      </dgm:t>
    </dgm:pt>
    <dgm:pt modelId="{6D36BBC0-3099-9F42-B4DD-6024E898ACE9}" type="parTrans" cxnId="{8230FCA3-327D-734F-B6E0-E4420487F056}">
      <dgm:prSet/>
      <dgm:spPr/>
      <dgm:t>
        <a:bodyPr/>
        <a:lstStyle/>
        <a:p>
          <a:endParaRPr lang="en-US"/>
        </a:p>
      </dgm:t>
    </dgm:pt>
    <dgm:pt modelId="{35F38A98-8AB8-AA46-B5CB-00728D5C3D27}" type="sibTrans" cxnId="{8230FCA3-327D-734F-B6E0-E4420487F056}">
      <dgm:prSet/>
      <dgm:spPr/>
      <dgm:t>
        <a:bodyPr/>
        <a:lstStyle/>
        <a:p>
          <a:endParaRPr lang="en-US"/>
        </a:p>
      </dgm:t>
    </dgm:pt>
    <dgm:pt modelId="{85CB4269-3A72-7D46-BEDA-8A90EE3BAE5E}">
      <dgm:prSet/>
      <dgm:spPr/>
      <dgm:t>
        <a:bodyPr/>
        <a:lstStyle/>
        <a:p>
          <a:r>
            <a:rPr lang="en-US" dirty="0"/>
            <a:t>Specially, the </a:t>
          </a:r>
          <a:r>
            <a:rPr lang="en-US" dirty="0" err="1"/>
            <a:t>prev_inuse</a:t>
          </a:r>
          <a:r>
            <a:rPr lang="en-US" dirty="0"/>
            <a:t> bit</a:t>
          </a:r>
        </a:p>
      </dgm:t>
    </dgm:pt>
    <dgm:pt modelId="{C22DF83E-CE03-C543-A042-DA17B9598DB5}" type="parTrans" cxnId="{4F5CCE24-D269-924D-BFA1-40C40FBCAD86}">
      <dgm:prSet/>
      <dgm:spPr/>
      <dgm:t>
        <a:bodyPr/>
        <a:lstStyle/>
        <a:p>
          <a:endParaRPr lang="en-US"/>
        </a:p>
      </dgm:t>
    </dgm:pt>
    <dgm:pt modelId="{0AA79650-1C43-3143-87FA-EA06FAF6DE45}" type="sibTrans" cxnId="{4F5CCE24-D269-924D-BFA1-40C40FBCAD86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3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3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81C60-A087-B947-95EF-7082562EF871}" type="pres">
      <dgm:prSet presAssocID="{142DF7B8-9674-4076-8FD3-5A668D4AE5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4F5CCE24-D269-924D-BFA1-40C40FBCAD86}" srcId="{142DF7B8-9674-4076-8FD3-5A668D4AE51C}" destId="{85CB4269-3A72-7D46-BEDA-8A90EE3BAE5E}" srcOrd="1" destOrd="0" parTransId="{C22DF83E-CE03-C543-A042-DA17B9598DB5}" sibTransId="{0AA79650-1C43-3143-87FA-EA06FAF6DE45}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8230FCA3-327D-734F-B6E0-E4420487F056}" srcId="{142DF7B8-9674-4076-8FD3-5A668D4AE51C}" destId="{3EFCC190-95E5-3146-BF31-68413034D3FB}" srcOrd="0" destOrd="0" parTransId="{6D36BBC0-3099-9F42-B4DD-6024E898ACE9}" sibTransId="{35F38A98-8AB8-AA46-B5CB-00728D5C3D27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DC027F3-22CF-BD46-9314-C18DC05FBDDF}" type="presOf" srcId="{85CB4269-3A72-7D46-BEDA-8A90EE3BAE5E}" destId="{09E81C60-A087-B947-95EF-7082562EF871}" srcOrd="0" destOrd="1" presId="urn:microsoft.com/office/officeart/2005/8/layout/vList2"/>
    <dgm:cxn modelId="{9BB8F0F9-EE0D-7F44-A4D9-4EEA9BC24500}" type="presOf" srcId="{3EFCC190-95E5-3146-BF31-68413034D3FB}" destId="{09E81C60-A087-B947-95EF-7082562EF871}" srcOrd="0" destOrd="0" presId="urn:microsoft.com/office/officeart/2005/8/layout/vList2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  <dgm:cxn modelId="{F1B39F7E-75A5-954A-862F-814FF379DD18}" type="presParOf" srcId="{03920870-4E1B-784A-8927-17AEA36AB5F1}" destId="{09E81C60-A087-B947-95EF-7082562EF8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/>
            <a:t>The placement of heap data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Carefully study the diagrams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Data structures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6018FED-5829-472E-8EA9-969AA8BB73D7}">
      <dgm:prSet/>
      <dgm:spPr/>
      <dgm:t>
        <a:bodyPr/>
        <a:lstStyle/>
        <a:p>
          <a:r>
            <a:rPr lang="en-US"/>
            <a:t>Nathan Kirkland</a:t>
          </a:r>
        </a:p>
      </dgm:t>
    </dgm:pt>
    <dgm:pt modelId="{145284E7-B0A8-435B-B664-E746CBDE751E}" type="parTrans" cxnId="{5150D55F-A029-4DA3-96CE-D96153D15023}">
      <dgm:prSet/>
      <dgm:spPr/>
      <dgm:t>
        <a:bodyPr/>
        <a:lstStyle/>
        <a:p>
          <a:endParaRPr lang="en-US"/>
        </a:p>
      </dgm:t>
    </dgm:pt>
    <dgm:pt modelId="{C294DB10-7446-40B8-A1C0-D1CB3A3B5BAA}" type="sibTrans" cxnId="{5150D55F-A029-4DA3-96CE-D96153D15023}">
      <dgm:prSet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/>
            <a:t>?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5F336FC0-8174-1E4C-988C-069403785D6F}" type="pres">
      <dgm:prSet presAssocID="{D6018FED-5829-472E-8EA9-969AA8BB73D7}" presName="parentLin" presStyleCnt="0"/>
      <dgm:spPr/>
    </dgm:pt>
    <dgm:pt modelId="{3CA42BD9-8DFF-3D48-AA84-FBC3C3503AF3}" type="pres">
      <dgm:prSet presAssocID="{D6018FED-5829-472E-8EA9-969AA8BB73D7}" presName="parentLeftMargin" presStyleLbl="node1" presStyleIdx="0" presStyleCnt="3"/>
      <dgm:spPr/>
    </dgm:pt>
    <dgm:pt modelId="{32514FE3-BB1B-5D40-A581-7BAB238B03D7}" type="pres">
      <dgm:prSet presAssocID="{D6018FED-5829-472E-8EA9-969AA8BB73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96FF57-AA6C-9840-A3C9-B59BA3C482E5}" type="pres">
      <dgm:prSet presAssocID="{D6018FED-5829-472E-8EA9-969AA8BB73D7}" presName="negativeSpace" presStyleCnt="0"/>
      <dgm:spPr/>
    </dgm:pt>
    <dgm:pt modelId="{4509F95E-6CC1-2642-9FD7-B2572C350472}" type="pres">
      <dgm:prSet presAssocID="{D6018FED-5829-472E-8EA9-969AA8BB73D7}" presName="childText" presStyleLbl="conFgAcc1" presStyleIdx="0" presStyleCnt="3">
        <dgm:presLayoutVars>
          <dgm:bulletEnabled val="1"/>
        </dgm:presLayoutVars>
      </dgm:prSet>
      <dgm:spPr/>
    </dgm:pt>
    <dgm:pt modelId="{39C46E9C-4A17-014F-B4D6-07EC68507B74}" type="pres">
      <dgm:prSet presAssocID="{C294DB10-7446-40B8-A1C0-D1CB3A3B5BAA}" presName="spaceBetweenRectangles" presStyleCnt="0"/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3"/>
      <dgm:spPr/>
    </dgm:pt>
    <dgm:pt modelId="{86DA9475-DE47-D94B-85DD-D9CA9354A36E}" type="pres">
      <dgm:prSet presAssocID="{5DDA5FE4-BAA2-4770-9FEB-F4DD4F746E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1" presStyleCnt="3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1" presStyleCnt="3"/>
      <dgm:spPr/>
    </dgm:pt>
    <dgm:pt modelId="{68476FE3-C60B-7245-8073-FB7AA477FB69}" type="pres">
      <dgm:prSet presAssocID="{8D966A91-2483-4288-BCF3-73E7AEA706D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2" destOrd="0" parTransId="{87C712A9-27DE-4C6B-A910-58900503F6DF}" sibTransId="{24250722-0017-4BBD-AA31-25EFD35920DB}"/>
    <dgm:cxn modelId="{7C30DF15-891C-7549-AD78-8D7C0770F707}" type="presOf" srcId="{D6018FED-5829-472E-8EA9-969AA8BB73D7}" destId="{32514FE3-BB1B-5D40-A581-7BAB238B03D7}" srcOrd="1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843D0B50-A632-B547-851C-401DCB404EE2}" type="presOf" srcId="{D6018FED-5829-472E-8EA9-969AA8BB73D7}" destId="{3CA42BD9-8DFF-3D48-AA84-FBC3C3503AF3}" srcOrd="0" destOrd="0" presId="urn:microsoft.com/office/officeart/2005/8/layout/list1"/>
    <dgm:cxn modelId="{5150D55F-A029-4DA3-96CE-D96153D15023}" srcId="{B33B7FF3-3092-496D-94E0-F91D767F80B7}" destId="{D6018FED-5829-472E-8EA9-969AA8BB73D7}" srcOrd="0" destOrd="0" parTransId="{145284E7-B0A8-435B-B664-E746CBDE751E}" sibTransId="{C294DB10-7446-40B8-A1C0-D1CB3A3B5BAA}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1" destOrd="0" parTransId="{4FD8659C-D578-40A3-AF92-08372F820521}" sibTransId="{37D5EF4A-8866-443D-AFA0-262A3BE3C288}"/>
    <dgm:cxn modelId="{A4DABF31-E18F-DE47-A99A-2450CB50F85F}" type="presParOf" srcId="{0A36477E-829D-7C45-BC45-7B0C66927B69}" destId="{5F336FC0-8174-1E4C-988C-069403785D6F}" srcOrd="0" destOrd="0" presId="urn:microsoft.com/office/officeart/2005/8/layout/list1"/>
    <dgm:cxn modelId="{AADDB527-1B90-E043-9618-7B5A1C53E47C}" type="presParOf" srcId="{5F336FC0-8174-1E4C-988C-069403785D6F}" destId="{3CA42BD9-8DFF-3D48-AA84-FBC3C3503AF3}" srcOrd="0" destOrd="0" presId="urn:microsoft.com/office/officeart/2005/8/layout/list1"/>
    <dgm:cxn modelId="{5B1A2D84-3256-974E-87F5-B2BB70991B01}" type="presParOf" srcId="{5F336FC0-8174-1E4C-988C-069403785D6F}" destId="{32514FE3-BB1B-5D40-A581-7BAB238B03D7}" srcOrd="1" destOrd="0" presId="urn:microsoft.com/office/officeart/2005/8/layout/list1"/>
    <dgm:cxn modelId="{55E83321-A3C2-D842-B16B-938D5EB39003}" type="presParOf" srcId="{0A36477E-829D-7C45-BC45-7B0C66927B69}" destId="{0E96FF57-AA6C-9840-A3C9-B59BA3C482E5}" srcOrd="1" destOrd="0" presId="urn:microsoft.com/office/officeart/2005/8/layout/list1"/>
    <dgm:cxn modelId="{963515BD-72CD-2D4A-BD16-FE0AAC0F88A0}" type="presParOf" srcId="{0A36477E-829D-7C45-BC45-7B0C66927B69}" destId="{4509F95E-6CC1-2642-9FD7-B2572C350472}" srcOrd="2" destOrd="0" presId="urn:microsoft.com/office/officeart/2005/8/layout/list1"/>
    <dgm:cxn modelId="{0A76E803-7759-E942-9E29-6CD5157E1C42}" type="presParOf" srcId="{0A36477E-829D-7C45-BC45-7B0C66927B69}" destId="{39C46E9C-4A17-014F-B4D6-07EC68507B74}" srcOrd="3" destOrd="0" presId="urn:microsoft.com/office/officeart/2005/8/layout/list1"/>
    <dgm:cxn modelId="{AA67E7F2-E07B-6C48-B85E-E5328A5DE49B}" type="presParOf" srcId="{0A36477E-829D-7C45-BC45-7B0C66927B69}" destId="{6E98FB76-377F-1544-BE10-36ED2707324C}" srcOrd="4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5" destOrd="0" presId="urn:microsoft.com/office/officeart/2005/8/layout/list1"/>
    <dgm:cxn modelId="{1B2AB034-E55D-224E-8525-ABFF45B7DF34}" type="presParOf" srcId="{0A36477E-829D-7C45-BC45-7B0C66927B69}" destId="{FCE35D05-EB2D-D84B-A50A-9DA15F20B7CE}" srcOrd="6" destOrd="0" presId="urn:microsoft.com/office/officeart/2005/8/layout/list1"/>
    <dgm:cxn modelId="{669D621E-9058-9746-87F4-14519F458BE5}" type="presParOf" srcId="{0A36477E-829D-7C45-BC45-7B0C66927B69}" destId="{C88D80F2-CFA1-D54C-931F-F32A8835BEB1}" srcOrd="7" destOrd="0" presId="urn:microsoft.com/office/officeart/2005/8/layout/list1"/>
    <dgm:cxn modelId="{019E7030-3B2B-D842-8A88-A46673797E16}" type="presParOf" srcId="{0A36477E-829D-7C45-BC45-7B0C66927B69}" destId="{D3EE0F2A-D7C1-D44C-92EF-6863A5A69DFD}" srcOrd="8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9" destOrd="0" presId="urn:microsoft.com/office/officeart/2005/8/layout/list1"/>
    <dgm:cxn modelId="{216724D7-9604-ED4A-8355-E1C5A7DAE18A}" type="presParOf" srcId="{0A36477E-829D-7C45-BC45-7B0C66927B69}" destId="{613732CC-BE76-7342-A351-92890194270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68952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What’s unique about the unsorted bin?</a:t>
          </a:r>
        </a:p>
      </dsp:txBody>
      <dsp:txXfrm>
        <a:off x="56315" y="125267"/>
        <a:ext cx="4994689" cy="1040990"/>
      </dsp:txXfrm>
    </dsp:sp>
    <dsp:sp modelId="{E18093CF-C669-4142-A0D8-0C42E11C1BCF}">
      <dsp:nvSpPr>
        <dsp:cNvPr id="0" name=""/>
        <dsp:cNvSpPr/>
      </dsp:nvSpPr>
      <dsp:spPr>
        <a:xfrm>
          <a:off x="0" y="130609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type of linked lists are the following bins:</a:t>
          </a:r>
        </a:p>
      </dsp:txBody>
      <dsp:txXfrm>
        <a:off x="56315" y="1362408"/>
        <a:ext cx="4994689" cy="1040990"/>
      </dsp:txXfrm>
    </dsp:sp>
    <dsp:sp modelId="{694060C9-F306-3B49-B11D-BF15453E2811}">
      <dsp:nvSpPr>
        <dsp:cNvPr id="0" name=""/>
        <dsp:cNvSpPr/>
      </dsp:nvSpPr>
      <dsp:spPr>
        <a:xfrm>
          <a:off x="0" y="2459713"/>
          <a:ext cx="510731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Unsorted, </a:t>
          </a:r>
          <a:r>
            <a:rPr lang="en-US" sz="2300" kern="1200" dirty="0" err="1"/>
            <a:t>fastbin</a:t>
          </a:r>
          <a:r>
            <a:rPr lang="en-US" sz="2300" kern="1200" dirty="0"/>
            <a:t> &amp; </a:t>
          </a:r>
          <a:r>
            <a:rPr lang="en-US" sz="2300" kern="1200" dirty="0" err="1"/>
            <a:t>tcache</a:t>
          </a:r>
          <a:endParaRPr lang="en-US" sz="2300" kern="1200" dirty="0"/>
        </a:p>
      </dsp:txBody>
      <dsp:txXfrm>
        <a:off x="0" y="2459713"/>
        <a:ext cx="5107319" cy="480240"/>
      </dsp:txXfrm>
    </dsp:sp>
    <dsp:sp modelId="{269D117C-3FA6-E548-8054-A863B39D18D6}">
      <dsp:nvSpPr>
        <dsp:cNvPr id="0" name=""/>
        <dsp:cNvSpPr/>
      </dsp:nvSpPr>
      <dsp:spPr>
        <a:xfrm>
          <a:off x="0" y="293995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does a chunk know </a:t>
          </a:r>
          <a:r>
            <a:rPr lang="en-US" sz="2900" i="1" kern="1200" dirty="0"/>
            <a:t>when</a:t>
          </a:r>
          <a:r>
            <a:rPr lang="en-US" sz="2900" kern="1200" dirty="0"/>
            <a:t> to coalesce/consolidate? </a:t>
          </a:r>
        </a:p>
      </dsp:txBody>
      <dsp:txXfrm>
        <a:off x="56315" y="2996268"/>
        <a:ext cx="4994689" cy="10409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96780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What’s unique about the unsorted bin?</a:t>
          </a:r>
        </a:p>
      </dsp:txBody>
      <dsp:txXfrm>
        <a:off x="44602" y="141382"/>
        <a:ext cx="5018115" cy="824474"/>
      </dsp:txXfrm>
    </dsp:sp>
    <dsp:sp modelId="{44E54DD0-3E6D-A94F-AA65-80E74D346BEA}">
      <dsp:nvSpPr>
        <dsp:cNvPr id="0" name=""/>
        <dsp:cNvSpPr/>
      </dsp:nvSpPr>
      <dsp:spPr>
        <a:xfrm>
          <a:off x="0" y="1010459"/>
          <a:ext cx="51073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Recycling bin &amp; holds all chunk sizes</a:t>
          </a:r>
        </a:p>
      </dsp:txBody>
      <dsp:txXfrm>
        <a:off x="0" y="1010459"/>
        <a:ext cx="5107319" cy="380880"/>
      </dsp:txXfrm>
    </dsp:sp>
    <dsp:sp modelId="{E18093CF-C669-4142-A0D8-0C42E11C1BCF}">
      <dsp:nvSpPr>
        <dsp:cNvPr id="0" name=""/>
        <dsp:cNvSpPr/>
      </dsp:nvSpPr>
      <dsp:spPr>
        <a:xfrm>
          <a:off x="0" y="1391339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type of linked lists are the following bins:</a:t>
          </a:r>
        </a:p>
      </dsp:txBody>
      <dsp:txXfrm>
        <a:off x="44602" y="1435941"/>
        <a:ext cx="5018115" cy="824474"/>
      </dsp:txXfrm>
    </dsp:sp>
    <dsp:sp modelId="{694060C9-F306-3B49-B11D-BF15453E2811}">
      <dsp:nvSpPr>
        <dsp:cNvPr id="0" name=""/>
        <dsp:cNvSpPr/>
      </dsp:nvSpPr>
      <dsp:spPr>
        <a:xfrm>
          <a:off x="0" y="2305017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Doubly: Unsorted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Singly:  </a:t>
          </a:r>
          <a:r>
            <a:rPr lang="en-US" sz="1800" kern="1200" dirty="0" err="1"/>
            <a:t>Fastbin</a:t>
          </a:r>
          <a:r>
            <a:rPr lang="en-US" sz="1800" kern="1200" dirty="0"/>
            <a:t> &amp; TCache</a:t>
          </a:r>
        </a:p>
      </dsp:txBody>
      <dsp:txXfrm>
        <a:off x="0" y="2305017"/>
        <a:ext cx="5107319" cy="618930"/>
      </dsp:txXfrm>
    </dsp:sp>
    <dsp:sp modelId="{269D117C-3FA6-E548-8054-A863B39D18D6}">
      <dsp:nvSpPr>
        <dsp:cNvPr id="0" name=""/>
        <dsp:cNvSpPr/>
      </dsp:nvSpPr>
      <dsp:spPr>
        <a:xfrm>
          <a:off x="0" y="2923947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a chunk know </a:t>
          </a:r>
          <a:r>
            <a:rPr lang="en-US" sz="2300" i="1" kern="1200" dirty="0"/>
            <a:t>when</a:t>
          </a:r>
          <a:r>
            <a:rPr lang="en-US" sz="2300" kern="1200" dirty="0"/>
            <a:t> to coalesce? </a:t>
          </a:r>
        </a:p>
      </dsp:txBody>
      <dsp:txXfrm>
        <a:off x="44602" y="2968549"/>
        <a:ext cx="5018115" cy="824474"/>
      </dsp:txXfrm>
    </dsp:sp>
    <dsp:sp modelId="{09E81C60-A087-B947-95EF-7082562EF871}">
      <dsp:nvSpPr>
        <dsp:cNvPr id="0" name=""/>
        <dsp:cNvSpPr/>
      </dsp:nvSpPr>
      <dsp:spPr>
        <a:xfrm>
          <a:off x="0" y="3837626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Previous or next chunk is free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Specially, the </a:t>
          </a:r>
          <a:r>
            <a:rPr lang="en-US" sz="1800" kern="1200" dirty="0" err="1"/>
            <a:t>prev_inuse</a:t>
          </a:r>
          <a:r>
            <a:rPr lang="en-US" sz="1800" kern="1200" dirty="0"/>
            <a:t> bit</a:t>
          </a:r>
        </a:p>
      </dsp:txBody>
      <dsp:txXfrm>
        <a:off x="0" y="3837626"/>
        <a:ext cx="5107319" cy="6189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placement of heap data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structures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Carefully study the diagrams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F95E-6CC1-2642-9FD7-B2572C350472}">
      <dsp:nvSpPr>
        <dsp:cNvPr id="0" name=""/>
        <dsp:cNvSpPr/>
      </dsp:nvSpPr>
      <dsp:spPr>
        <a:xfrm>
          <a:off x="0" y="41783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514FE3-BB1B-5D40-A581-7BAB238B03D7}">
      <dsp:nvSpPr>
        <dsp:cNvPr id="0" name=""/>
        <dsp:cNvSpPr/>
      </dsp:nvSpPr>
      <dsp:spPr>
        <a:xfrm>
          <a:off x="394335" y="6359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Nathan Kirkland</a:t>
          </a:r>
        </a:p>
      </dsp:txBody>
      <dsp:txXfrm>
        <a:off x="428920" y="98177"/>
        <a:ext cx="5451520" cy="639310"/>
      </dsp:txXfrm>
    </dsp:sp>
    <dsp:sp modelId="{FCE35D05-EB2D-D84B-A50A-9DA15F20B7CE}">
      <dsp:nvSpPr>
        <dsp:cNvPr id="0" name=""/>
        <dsp:cNvSpPr/>
      </dsp:nvSpPr>
      <dsp:spPr>
        <a:xfrm>
          <a:off x="0" y="150647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115223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James Dolan</a:t>
          </a:r>
        </a:p>
      </dsp:txBody>
      <dsp:txXfrm>
        <a:off x="428920" y="1186817"/>
        <a:ext cx="5451520" cy="639310"/>
      </dsp:txXfrm>
    </dsp:sp>
    <dsp:sp modelId="{613732CC-BE76-7342-A351-928901942707}">
      <dsp:nvSpPr>
        <dsp:cNvPr id="0" name=""/>
        <dsp:cNvSpPr/>
      </dsp:nvSpPr>
      <dsp:spPr>
        <a:xfrm>
          <a:off x="0" y="259511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224087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?</a:t>
          </a:r>
        </a:p>
      </dsp:txBody>
      <dsp:txXfrm>
        <a:off x="428920" y="2275457"/>
        <a:ext cx="545152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6/9/21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83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067-72D1-5649-B146-D96B98E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437-92DC-7242-9268-F8C0087B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b="1" i="1" dirty="0"/>
              <a:t>per process</a:t>
            </a:r>
            <a:r>
              <a:rPr lang="en-US" b="1" dirty="0"/>
              <a:t> </a:t>
            </a:r>
            <a:r>
              <a:rPr lang="en-US" dirty="0"/>
              <a:t>while stack is </a:t>
            </a:r>
            <a:r>
              <a:rPr lang="en-US" b="1" i="1" dirty="0"/>
              <a:t>per thread</a:t>
            </a:r>
          </a:p>
          <a:p>
            <a:r>
              <a:rPr lang="en-US" dirty="0"/>
              <a:t>Heap is essentially </a:t>
            </a:r>
            <a:r>
              <a:rPr lang="en-US" i="1" dirty="0"/>
              <a:t>limitless,</a:t>
            </a:r>
            <a:r>
              <a:rPr lang="en-US" dirty="0"/>
              <a:t> while the stack has size </a:t>
            </a:r>
            <a:r>
              <a:rPr lang="en-US" i="1" dirty="0"/>
              <a:t>restrictions</a:t>
            </a:r>
          </a:p>
          <a:p>
            <a:r>
              <a:rPr lang="en-US" dirty="0"/>
              <a:t>Lots of scoping issues with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393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8B-4387-BE49-9B1D-BE8E087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99D4-BCF1-7347-A71C-4CC7712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Malloc debugging tricks…: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libc_malloc</a:t>
            </a:r>
            <a:r>
              <a:rPr lang="en-US" dirty="0"/>
              <a:t> vs. _</a:t>
            </a:r>
            <a:r>
              <a:rPr lang="en-US" dirty="0" err="1"/>
              <a:t>int_malloc</a:t>
            </a:r>
            <a:endParaRPr lang="en-US" dirty="0"/>
          </a:p>
          <a:p>
            <a:r>
              <a:rPr lang="en-US" dirty="0"/>
              <a:t>Error messages in malloc</a:t>
            </a:r>
          </a:p>
          <a:p>
            <a:r>
              <a:rPr lang="en-US" dirty="0" err="1"/>
              <a:t>Backtrace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for checking parameters and such</a:t>
            </a:r>
          </a:p>
        </p:txBody>
      </p:sp>
    </p:spTree>
    <p:extLst>
      <p:ext uri="{BB962C8B-B14F-4D97-AF65-F5344CB8AC3E}">
        <p14:creationId xmlns:p14="http://schemas.microsoft.com/office/powerpoint/2010/main" val="256026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Exercise1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8" y="1080416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Exercise1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18B042-58A9-814A-84AD-06CA659F6400}"/>
              </a:ext>
            </a:extLst>
          </p:cNvPr>
          <p:cNvSpPr txBox="1"/>
          <p:nvPr/>
        </p:nvSpPr>
        <p:spPr>
          <a:xfrm>
            <a:off x="1634943" y="1268017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61AAF1-8916-4F42-A4DC-3E7B2E969E45}"/>
              </a:ext>
            </a:extLst>
          </p:cNvPr>
          <p:cNvSpPr txBox="1"/>
          <p:nvPr/>
        </p:nvSpPr>
        <p:spPr>
          <a:xfrm>
            <a:off x="1684105" y="1131939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D3AE4B-A1AD-DE48-A20E-CAF58CF3AC84}"/>
              </a:ext>
            </a:extLst>
          </p:cNvPr>
          <p:cNvSpPr txBox="1"/>
          <p:nvPr/>
        </p:nvSpPr>
        <p:spPr>
          <a:xfrm>
            <a:off x="1640264" y="112210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9E3D-2310-1E42-B548-0269E3A008B1}"/>
              </a:ext>
            </a:extLst>
          </p:cNvPr>
          <p:cNvSpPr txBox="1"/>
          <p:nvPr/>
        </p:nvSpPr>
        <p:spPr>
          <a:xfrm>
            <a:off x="1637401" y="296048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/>
              <a:t>Exercise2 </a:t>
            </a:r>
            <a:r>
              <a:rPr lang="en-US" sz="3300"/>
              <a:t>– </a:t>
            </a:r>
            <a:r>
              <a:rPr lang="en-US" sz="3300" dirty="0"/>
              <a:t>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C9859-FB95-DA4E-9F84-CA9696371EAF}"/>
              </a:ext>
            </a:extLst>
          </p:cNvPr>
          <p:cNvSpPr txBox="1"/>
          <p:nvPr/>
        </p:nvSpPr>
        <p:spPr>
          <a:xfrm>
            <a:off x="6390815" y="1108695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 err="1"/>
              <a:t>sbrk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sbrk</a:t>
            </a:r>
            <a:r>
              <a:rPr lang="en-US" dirty="0"/>
              <a:t>() increments the program's data space by </a:t>
            </a:r>
            <a:r>
              <a:rPr lang="en-US" i="1" dirty="0"/>
              <a:t>increment</a:t>
            </a:r>
            <a:r>
              <a:rPr lang="en-US" dirty="0"/>
              <a:t> bytes.</a:t>
            </a:r>
          </a:p>
          <a:p>
            <a:r>
              <a:rPr lang="en-US" dirty="0"/>
              <a:t>**Image**</a:t>
            </a:r>
          </a:p>
        </p:txBody>
      </p:sp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or key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was not going to be reused very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dirty="0" err="1"/>
              <a:t>dlmalloc</a:t>
            </a:r>
            <a:r>
              <a:rPr lang="en-US" dirty="0"/>
              <a:t> -&gt; </a:t>
            </a:r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GLibC</a:t>
            </a:r>
            <a:r>
              <a:rPr lang="en-US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Allocators </a:t>
            </a:r>
            <a:r>
              <a:rPr lang="en-US" i="1" dirty="0"/>
              <a:t>value</a:t>
            </a:r>
            <a:r>
              <a:rPr lang="en-US" dirty="0"/>
              <a:t> different things: </a:t>
            </a:r>
          </a:p>
          <a:p>
            <a:pPr lvl="1"/>
            <a:r>
              <a:rPr lang="en-US" dirty="0"/>
              <a:t>Space? Speed? Security? </a:t>
            </a:r>
          </a:p>
          <a:p>
            <a:pPr lvl="1"/>
            <a:r>
              <a:rPr lang="en-US" dirty="0"/>
              <a:t>So, all allocators are slightly different</a:t>
            </a:r>
          </a:p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Malloc-Foundation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Must KNOW How Malloc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1700" dirty="0"/>
              <a:t>Analogy:</a:t>
            </a:r>
          </a:p>
          <a:p>
            <a:pPr lvl="1"/>
            <a:r>
              <a:rPr lang="en-US" sz="1700" dirty="0"/>
              <a:t>Trying to </a:t>
            </a:r>
            <a:r>
              <a:rPr lang="en-US" sz="1700" i="1" dirty="0" err="1"/>
              <a:t>pwn</a:t>
            </a:r>
            <a:r>
              <a:rPr lang="en-US" sz="1700" dirty="0"/>
              <a:t> heap without knowing malloc allocator is like </a:t>
            </a:r>
            <a:r>
              <a:rPr lang="en-US" sz="1700" dirty="0" err="1"/>
              <a:t>pwning</a:t>
            </a:r>
            <a:r>
              <a:rPr lang="en-US" sz="1700" dirty="0"/>
              <a:t> a buffer overflow without understanding the </a:t>
            </a:r>
            <a:r>
              <a:rPr lang="en-US" sz="1700" b="1" i="1" dirty="0"/>
              <a:t>system architecture</a:t>
            </a:r>
          </a:p>
          <a:p>
            <a:pPr lvl="1"/>
            <a:r>
              <a:rPr lang="en-US" sz="1700" dirty="0"/>
              <a:t>Trying to shoot a gun in pitch black!</a:t>
            </a:r>
          </a:p>
          <a:p>
            <a:r>
              <a:rPr lang="en-US" sz="1700" dirty="0"/>
              <a:t>How2Heap (</a:t>
            </a:r>
            <a:r>
              <a:rPr lang="en-US" sz="1700" dirty="0" err="1"/>
              <a:t>Shellphish</a:t>
            </a:r>
            <a:r>
              <a:rPr lang="en-US" sz="1700" dirty="0"/>
              <a:t>) is awesome for the techniques, but does not work if you DON’T understand malloc</a:t>
            </a:r>
          </a:p>
        </p:txBody>
      </p:sp>
      <p:pic>
        <p:nvPicPr>
          <p:cNvPr id="1026" name="Picture 2" descr="How to Overcome a Fear of Shooting Guns: Top 6 Concerns and Simple Solutions">
            <a:extLst>
              <a:ext uri="{FF2B5EF4-FFF2-40B4-BE49-F238E27FC236}">
                <a16:creationId xmlns:a16="http://schemas.microsoft.com/office/drawing/2014/main" id="{85B4F2B9-F0BA-A240-9336-E0505C5E8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4" r="11457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(Singly)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data structure used in malloc </a:t>
            </a:r>
          </a:p>
          <a:p>
            <a:r>
              <a:rPr lang="en-US" dirty="0"/>
              <a:t>A list that links to the </a:t>
            </a:r>
            <a:r>
              <a:rPr lang="en-US" b="1" i="1" dirty="0"/>
              <a:t>next</a:t>
            </a:r>
            <a:r>
              <a:rPr lang="en-US" dirty="0"/>
              <a:t> node</a:t>
            </a:r>
          </a:p>
          <a:p>
            <a:pPr lvl="1"/>
            <a:r>
              <a:rPr lang="en-US" dirty="0"/>
              <a:t>Null if the end of the linked list</a:t>
            </a:r>
          </a:p>
        </p:txBody>
      </p:sp>
      <p:pic>
        <p:nvPicPr>
          <p:cNvPr id="5122" name="Picture 2" descr="Linked List Data Structure - GeeksforGeeks">
            <a:extLst>
              <a:ext uri="{FF2B5EF4-FFF2-40B4-BE49-F238E27FC236}">
                <a16:creationId xmlns:a16="http://schemas.microsoft.com/office/drawing/2014/main" id="{C47E67BC-AEF1-D148-A7E1-5BEF2B2C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7" y="2643601"/>
            <a:ext cx="7554093" cy="168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(Doubly)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singly linked list</a:t>
            </a:r>
          </a:p>
          <a:p>
            <a:r>
              <a:rPr lang="en-US" dirty="0"/>
              <a:t>Also points to its </a:t>
            </a:r>
            <a:r>
              <a:rPr lang="en-US" b="1" i="1" dirty="0"/>
              <a:t>previous node:</a:t>
            </a:r>
          </a:p>
          <a:p>
            <a:pPr lvl="1"/>
            <a:r>
              <a:rPr lang="en-US" dirty="0"/>
              <a:t>Like next, PREV is NULL if first element in list</a:t>
            </a:r>
          </a:p>
          <a:p>
            <a:r>
              <a:rPr lang="en-US" dirty="0"/>
              <a:t>Important for understanding Malloc</a:t>
            </a:r>
          </a:p>
        </p:txBody>
      </p:sp>
      <p:pic>
        <p:nvPicPr>
          <p:cNvPr id="6148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392B4F27-E709-5E41-9B3C-31B52D12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40874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675-8E35-1D4F-B87F-02646B3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Head &amp; Tail</a:t>
            </a:r>
          </a:p>
        </p:txBody>
      </p:sp>
      <p:pic>
        <p:nvPicPr>
          <p:cNvPr id="7170" name="Picture 2" descr="Doubly Linked List Data Structure In C++ With Illustration">
            <a:extLst>
              <a:ext uri="{FF2B5EF4-FFF2-40B4-BE49-F238E27FC236}">
                <a16:creationId xmlns:a16="http://schemas.microsoft.com/office/drawing/2014/main" id="{DAA263C0-3684-3240-91B8-84622263EA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41" y="2759556"/>
            <a:ext cx="8005397" cy="17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CD8824D1-B791-4005-A3B4-914DE3EB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540" y="1342843"/>
            <a:ext cx="7486652" cy="1416712"/>
          </a:xfrm>
        </p:spPr>
        <p:txBody>
          <a:bodyPr>
            <a:normAutofit/>
          </a:bodyPr>
          <a:lstStyle/>
          <a:p>
            <a:r>
              <a:rPr lang="en-US" b="1" dirty="0"/>
              <a:t>Head: </a:t>
            </a:r>
            <a:r>
              <a:rPr lang="en-US" dirty="0"/>
              <a:t>Access the </a:t>
            </a:r>
            <a:r>
              <a:rPr lang="en-US" i="1" dirty="0"/>
              <a:t>front</a:t>
            </a:r>
            <a:r>
              <a:rPr lang="en-US" dirty="0"/>
              <a:t> of the linked list (underlined)</a:t>
            </a:r>
          </a:p>
          <a:p>
            <a:r>
              <a:rPr lang="en-US" b="1" dirty="0"/>
              <a:t>Tail: </a:t>
            </a:r>
            <a:r>
              <a:rPr lang="en-US" dirty="0"/>
              <a:t>Access the </a:t>
            </a:r>
            <a:r>
              <a:rPr lang="en-US" i="1" dirty="0"/>
              <a:t>back</a:t>
            </a:r>
            <a:r>
              <a:rPr lang="en-US" dirty="0"/>
              <a:t> of the linked list (underlined) </a:t>
            </a:r>
          </a:p>
          <a:p>
            <a:r>
              <a:rPr lang="en-US" dirty="0"/>
              <a:t>Typically just implemented as </a:t>
            </a:r>
            <a:r>
              <a:rPr lang="en-US" b="1" i="1" dirty="0"/>
              <a:t>global</a:t>
            </a:r>
            <a:r>
              <a:rPr lang="en-US" dirty="0"/>
              <a:t> </a:t>
            </a:r>
            <a:r>
              <a:rPr lang="en-US" b="1" i="1" dirty="0"/>
              <a:t>pointers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4FC29B-6F09-7E4A-898E-314D2DAE30C2}"/>
              </a:ext>
            </a:extLst>
          </p:cNvPr>
          <p:cNvCxnSpPr/>
          <p:nvPr/>
        </p:nvCxnSpPr>
        <p:spPr>
          <a:xfrm>
            <a:off x="442547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F644C5-EA92-8042-ACDF-71A4B0C7798A}"/>
              </a:ext>
            </a:extLst>
          </p:cNvPr>
          <p:cNvCxnSpPr/>
          <p:nvPr/>
        </p:nvCxnSpPr>
        <p:spPr>
          <a:xfrm>
            <a:off x="6547339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0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Doubly Linked List Structs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CF5FF6-2B98-B941-A54C-722149A1A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75154"/>
            <a:ext cx="3886200" cy="165163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85AFDED-1374-4EB4-8994-8B19C7B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97884" cy="3263504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The item being stored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next</a:t>
            </a:r>
            <a:r>
              <a:rPr lang="en-US" dirty="0"/>
              <a:t> node</a:t>
            </a:r>
          </a:p>
          <a:p>
            <a:r>
              <a:rPr lang="en-US" dirty="0"/>
              <a:t>prev: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previous</a:t>
            </a:r>
            <a:r>
              <a:rPr lang="en-US" dirty="0"/>
              <a:t>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ECC-19AB-E24A-9AE2-BB06A301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Hold Up…</a:t>
            </a:r>
          </a:p>
        </p:txBody>
      </p:sp>
      <p:pic>
        <p:nvPicPr>
          <p:cNvPr id="1026" name="Picture 2" descr="hold up HD Remaster Collection (w/ full body) - Album on Imgur">
            <a:extLst>
              <a:ext uri="{FF2B5EF4-FFF2-40B4-BE49-F238E27FC236}">
                <a16:creationId xmlns:a16="http://schemas.microsoft.com/office/drawing/2014/main" id="{BD43FB93-F021-2D49-9C3F-B92CD45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893622"/>
            <a:ext cx="4629150" cy="33491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D80B-612E-8B43-BCD5-04445507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  <a:p>
            <a:r>
              <a:rPr lang="en-US" dirty="0"/>
              <a:t> </a:t>
            </a:r>
            <a:r>
              <a:rPr lang="en-US" dirty="0" err="1"/>
              <a:t>intro_to_malloc</a:t>
            </a:r>
            <a:r>
              <a:rPr lang="en-US" dirty="0"/>
              <a:t>/fix</a:t>
            </a:r>
          </a:p>
        </p:txBody>
      </p:sp>
    </p:spTree>
    <p:extLst>
      <p:ext uri="{BB962C8B-B14F-4D97-AF65-F5344CB8AC3E}">
        <p14:creationId xmlns:p14="http://schemas.microsoft.com/office/powerpoint/2010/main" val="3476248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08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 err="1">
                <a:sym typeface="Wingdings" pitchFamily="2" charset="2"/>
              </a:rPr>
              <a:t>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boi</a:t>
            </a:r>
            <a:r>
              <a:rPr lang="en-US" dirty="0">
                <a:sym typeface="Wingdings" pitchFamily="2" charset="2"/>
              </a:rPr>
              <a:t>, you’re a free man!</a:t>
            </a:r>
          </a:p>
          <a:p>
            <a:pPr lvl="1"/>
            <a:r>
              <a:rPr lang="en-US" dirty="0">
                <a:sym typeface="Wingdings" pitchFamily="2" charset="2"/>
              </a:rPr>
              <a:t>Or, nah, you’ve got a ball &amp; chain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Hey man, I’m a chunk. How </a:t>
            </a:r>
            <a:r>
              <a:rPr lang="en-US" dirty="0" err="1"/>
              <a:t>ya</a:t>
            </a:r>
            <a:r>
              <a:rPr lang="en-US" dirty="0"/>
              <a:t> doing?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Gonzaga Computer Science Graduate in 2019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</a:t>
            </a:r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- Recap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9686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In/out: FIFO or LIFO?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slides after this but hidden below if you’re interested!</a:t>
            </a:r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Combining adjacent free chunks (consolidation)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696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52276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0519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4218</Words>
  <Application>Microsoft Macintosh PowerPoint</Application>
  <PresentationFormat>On-screen Show (16:9)</PresentationFormat>
  <Paragraphs>713</Paragraphs>
  <Slides>136</Slides>
  <Notes>6</Notes>
  <HiddenSlides>16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2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Course Goals </vt:lpstr>
      <vt:lpstr>What is this Course NOT About?</vt:lpstr>
      <vt:lpstr>How to be Successful in This Course?</vt:lpstr>
      <vt:lpstr>&gt; whoami</vt:lpstr>
      <vt:lpstr>&gt; whoarewe</vt:lpstr>
      <vt:lpstr>GLibC Malloc</vt:lpstr>
      <vt:lpstr>A Brief History</vt:lpstr>
      <vt:lpstr>Why Is Malloc Needed?</vt:lpstr>
      <vt:lpstr>Why Is Malloc Needed? (cont.)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GLibC Malloc-Foundation</vt:lpstr>
      <vt:lpstr>Must KNOW How Malloc Works</vt:lpstr>
      <vt:lpstr>Linked List (Singly) </vt:lpstr>
      <vt:lpstr>Linked List (Doubly) </vt:lpstr>
      <vt:lpstr>Head &amp; Tail</vt:lpstr>
      <vt:lpstr>Doubly Linked List Structs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Hold Up…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- Recap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Original Bins</vt:lpstr>
      <vt:lpstr>What is a bin?</vt:lpstr>
      <vt:lpstr>What’s Important?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TODO</vt:lpstr>
      <vt:lpstr>Heap Commands</vt:lpstr>
      <vt:lpstr>Challenge – Exercise1</vt:lpstr>
      <vt:lpstr>Solution – FIFO </vt:lpstr>
      <vt:lpstr>Exercise1 – Diagram 1 (FIFO) </vt:lpstr>
      <vt:lpstr>Exercise1 – Diagram 2 (allocate 3)</vt:lpstr>
      <vt:lpstr>Exercise1 – Diagram 3 (free chunk 0) </vt:lpstr>
      <vt:lpstr>Exercise1 – Diagram 4 (free chunk 1) </vt:lpstr>
      <vt:lpstr>Exercise1 – Diagram 5 (Allocate Freed Chunk) </vt:lpstr>
      <vt:lpstr>Exercise1 – Diagram 6 (Allocate 2nd Freed Chunk) </vt:lpstr>
      <vt:lpstr>Solution – FIFO </vt:lpstr>
      <vt:lpstr>Challenge – Exercise2</vt:lpstr>
      <vt:lpstr>Solution – LIFO </vt:lpstr>
      <vt:lpstr>Exercise2 – Diagram 1 (LIFO) </vt:lpstr>
      <vt:lpstr>Exercise2 – Diagram 2 (allocate 4)</vt:lpstr>
      <vt:lpstr>Exercise2 – Diagram 3 (free chunk 0) </vt:lpstr>
      <vt:lpstr>Exercise2 – Diagram 4 (free chunk 1) </vt:lpstr>
      <vt:lpstr>Exercise2 – Diagram 5 (Allocate 2nd Freed Chunk) </vt:lpstr>
      <vt:lpstr>Solution – LIFO 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52</cp:revision>
  <dcterms:created xsi:type="dcterms:W3CDTF">2021-04-29T02:47:01Z</dcterms:created>
  <dcterms:modified xsi:type="dcterms:W3CDTF">2021-06-10T02:34:14Z</dcterms:modified>
</cp:coreProperties>
</file>