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6"/>
  </p:notesMasterIdLst>
  <p:sldIdLst>
    <p:sldId id="327" r:id="rId2"/>
    <p:sldId id="340" r:id="rId3"/>
    <p:sldId id="328" r:id="rId4"/>
    <p:sldId id="329" r:id="rId5"/>
    <p:sldId id="330" r:id="rId6"/>
    <p:sldId id="331" r:id="rId7"/>
    <p:sldId id="332" r:id="rId8"/>
    <p:sldId id="335" r:id="rId9"/>
    <p:sldId id="333" r:id="rId10"/>
    <p:sldId id="334" r:id="rId11"/>
    <p:sldId id="336" r:id="rId12"/>
    <p:sldId id="339" r:id="rId13"/>
    <p:sldId id="337" r:id="rId14"/>
    <p:sldId id="338" r:id="rId15"/>
    <p:sldId id="356" r:id="rId16"/>
    <p:sldId id="373" r:id="rId17"/>
    <p:sldId id="432" r:id="rId18"/>
    <p:sldId id="341" r:id="rId19"/>
    <p:sldId id="405" r:id="rId20"/>
    <p:sldId id="342" r:id="rId21"/>
    <p:sldId id="343" r:id="rId22"/>
    <p:sldId id="347" r:id="rId23"/>
    <p:sldId id="344" r:id="rId24"/>
    <p:sldId id="345" r:id="rId25"/>
    <p:sldId id="346" r:id="rId26"/>
    <p:sldId id="349" r:id="rId27"/>
    <p:sldId id="350" r:id="rId28"/>
    <p:sldId id="351" r:id="rId29"/>
    <p:sldId id="353" r:id="rId30"/>
    <p:sldId id="352" r:id="rId31"/>
    <p:sldId id="354" r:id="rId32"/>
    <p:sldId id="355" r:id="rId33"/>
    <p:sldId id="357" r:id="rId34"/>
    <p:sldId id="358" r:id="rId35"/>
    <p:sldId id="359" r:id="rId36"/>
    <p:sldId id="360" r:id="rId37"/>
    <p:sldId id="361" r:id="rId38"/>
    <p:sldId id="433" r:id="rId39"/>
    <p:sldId id="362" r:id="rId40"/>
    <p:sldId id="363" r:id="rId41"/>
    <p:sldId id="364" r:id="rId42"/>
    <p:sldId id="365" r:id="rId43"/>
    <p:sldId id="434" r:id="rId44"/>
    <p:sldId id="380" r:id="rId45"/>
    <p:sldId id="381" r:id="rId46"/>
    <p:sldId id="382" r:id="rId47"/>
    <p:sldId id="414" r:id="rId48"/>
    <p:sldId id="366" r:id="rId49"/>
    <p:sldId id="367" r:id="rId50"/>
    <p:sldId id="409" r:id="rId51"/>
    <p:sldId id="417" r:id="rId52"/>
    <p:sldId id="368" r:id="rId53"/>
    <p:sldId id="420" r:id="rId54"/>
    <p:sldId id="369" r:id="rId55"/>
    <p:sldId id="375" r:id="rId56"/>
    <p:sldId id="372" r:id="rId57"/>
    <p:sldId id="418" r:id="rId58"/>
    <p:sldId id="376" r:id="rId59"/>
    <p:sldId id="379" r:id="rId60"/>
    <p:sldId id="487" r:id="rId61"/>
    <p:sldId id="419" r:id="rId62"/>
    <p:sldId id="378" r:id="rId63"/>
    <p:sldId id="383" r:id="rId64"/>
    <p:sldId id="377" r:id="rId65"/>
    <p:sldId id="421" r:id="rId66"/>
    <p:sldId id="422" r:id="rId67"/>
    <p:sldId id="423" r:id="rId68"/>
    <p:sldId id="424" r:id="rId69"/>
    <p:sldId id="425" r:id="rId70"/>
    <p:sldId id="370" r:id="rId71"/>
    <p:sldId id="386" r:id="rId72"/>
    <p:sldId id="486" r:id="rId73"/>
    <p:sldId id="387" r:id="rId74"/>
    <p:sldId id="389" r:id="rId75"/>
    <p:sldId id="388" r:id="rId76"/>
    <p:sldId id="390" r:id="rId77"/>
    <p:sldId id="415" r:id="rId78"/>
    <p:sldId id="406" r:id="rId79"/>
    <p:sldId id="407" r:id="rId80"/>
    <p:sldId id="410" r:id="rId81"/>
    <p:sldId id="411" r:id="rId82"/>
    <p:sldId id="416" r:id="rId83"/>
    <p:sldId id="412" r:id="rId84"/>
    <p:sldId id="413" r:id="rId85"/>
    <p:sldId id="283" r:id="rId86"/>
    <p:sldId id="442" r:id="rId87"/>
    <p:sldId id="443" r:id="rId88"/>
    <p:sldId id="440" r:id="rId89"/>
    <p:sldId id="441" r:id="rId90"/>
    <p:sldId id="384" r:id="rId91"/>
    <p:sldId id="295" r:id="rId92"/>
    <p:sldId id="444" r:id="rId93"/>
    <p:sldId id="445" r:id="rId94"/>
    <p:sldId id="446" r:id="rId95"/>
    <p:sldId id="447" r:id="rId96"/>
    <p:sldId id="448" r:id="rId97"/>
    <p:sldId id="385" r:id="rId98"/>
    <p:sldId id="395" r:id="rId99"/>
    <p:sldId id="408" r:id="rId100"/>
    <p:sldId id="454" r:id="rId101"/>
    <p:sldId id="459" r:id="rId102"/>
    <p:sldId id="455" r:id="rId103"/>
    <p:sldId id="461" r:id="rId104"/>
    <p:sldId id="457" r:id="rId105"/>
    <p:sldId id="458" r:id="rId106"/>
    <p:sldId id="450" r:id="rId107"/>
    <p:sldId id="449" r:id="rId108"/>
    <p:sldId id="462" r:id="rId109"/>
    <p:sldId id="463" r:id="rId110"/>
    <p:sldId id="464" r:id="rId111"/>
    <p:sldId id="465" r:id="rId112"/>
    <p:sldId id="467" r:id="rId113"/>
    <p:sldId id="426" r:id="rId114"/>
    <p:sldId id="430" r:id="rId115"/>
    <p:sldId id="431" r:id="rId116"/>
    <p:sldId id="391" r:id="rId117"/>
    <p:sldId id="394" r:id="rId118"/>
    <p:sldId id="393" r:id="rId119"/>
    <p:sldId id="392" r:id="rId120"/>
    <p:sldId id="402" r:id="rId121"/>
    <p:sldId id="371" r:id="rId122"/>
    <p:sldId id="396" r:id="rId123"/>
    <p:sldId id="401" r:id="rId124"/>
    <p:sldId id="397" r:id="rId125"/>
    <p:sldId id="398" r:id="rId126"/>
    <p:sldId id="428" r:id="rId127"/>
    <p:sldId id="403" r:id="rId128"/>
    <p:sldId id="427" r:id="rId129"/>
    <p:sldId id="436" r:id="rId130"/>
    <p:sldId id="468" r:id="rId131"/>
    <p:sldId id="469" r:id="rId132"/>
    <p:sldId id="471" r:id="rId133"/>
    <p:sldId id="472" r:id="rId134"/>
    <p:sldId id="485" r:id="rId135"/>
    <p:sldId id="473" r:id="rId136"/>
    <p:sldId id="400" r:id="rId137"/>
    <p:sldId id="429" r:id="rId138"/>
    <p:sldId id="451" r:id="rId139"/>
    <p:sldId id="399" r:id="rId140"/>
    <p:sldId id="404" r:id="rId141"/>
    <p:sldId id="483" r:id="rId142"/>
    <p:sldId id="474" r:id="rId143"/>
    <p:sldId id="475" r:id="rId144"/>
    <p:sldId id="477" r:id="rId145"/>
    <p:sldId id="478" r:id="rId146"/>
    <p:sldId id="480" r:id="rId147"/>
    <p:sldId id="479" r:id="rId148"/>
    <p:sldId id="481" r:id="rId149"/>
    <p:sldId id="482" r:id="rId150"/>
    <p:sldId id="484" r:id="rId151"/>
    <p:sldId id="452" r:id="rId152"/>
    <p:sldId id="453" r:id="rId153"/>
    <p:sldId id="435" r:id="rId154"/>
    <p:sldId id="348" r:id="rId1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malloc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E90197E6-109A-DE43-BC01-78621634A988}">
      <dgm:prSet/>
      <dgm:spPr/>
      <dgm:t>
        <a:bodyPr/>
        <a:lstStyle/>
        <a:p>
          <a:r>
            <a:rPr lang="en-US" dirty="0"/>
            <a:t>malloc(0x0) returns a chunk of size 0x20</a:t>
          </a:r>
        </a:p>
      </dgm:t>
    </dgm:pt>
    <dgm:pt modelId="{8958B53D-241F-BE41-B264-D0D922714EB1}" type="parTrans" cxnId="{757B5031-CC9D-5F4D-B290-EF8F71E82AF0}">
      <dgm:prSet/>
      <dgm:spPr/>
    </dgm:pt>
    <dgm:pt modelId="{770A25DD-6BE7-8E4F-BF1C-909BB717C508}" type="sibTrans" cxnId="{757B5031-CC9D-5F4D-B290-EF8F71E82AF0}">
      <dgm:prSet/>
      <dgm:spPr/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A8AD19-8229-7643-8C6C-267607507E14}" type="pres">
      <dgm:prSet presAssocID="{482A7CC0-6679-486E-9B12-1C4BD2B77398}" presName="spacer" presStyleCnt="0"/>
      <dgm:spPr/>
    </dgm:pt>
    <dgm:pt modelId="{8F01088F-D2F1-2E45-9B01-95169034F6AD}" type="pres">
      <dgm:prSet presAssocID="{E90197E6-109A-DE43-BC01-78621634A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7B5031-CC9D-5F4D-B290-EF8F71E82AF0}" srcId="{5804695E-38B0-4CC8-9483-73048DB43162}" destId="{E90197E6-109A-DE43-BC01-78621634A988}" srcOrd="2" destOrd="0" parTransId="{8958B53D-241F-BE41-B264-D0D922714EB1}" sibTransId="{770A25DD-6BE7-8E4F-BF1C-909BB717C508}"/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AF369561-3FED-254C-B63C-FBFC8590D65F}" type="presOf" srcId="{E90197E6-109A-DE43-BC01-78621634A988}" destId="{8F01088F-D2F1-2E45-9B01-95169034F6AD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  <dgm:cxn modelId="{EF04CEB3-F2AC-9E46-ADC8-CF91D83898C2}" type="presParOf" srcId="{0B6C465A-5C12-234C-89BD-77FB4B66E564}" destId="{3CA8AD19-8229-7643-8C6C-267607507E14}" srcOrd="3" destOrd="0" presId="urn:microsoft.com/office/officeart/2005/8/layout/vList2"/>
    <dgm:cxn modelId="{ED70BDC8-76AB-B04D-A596-AD11F2C9DF54}" type="presParOf" srcId="{0B6C465A-5C12-234C-89BD-77FB4B66E564}" destId="{8F01088F-D2F1-2E45-9B01-95169034F6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r>
            <a:rPr lang="en-US" dirty="0"/>
            <a:t> - TODO</a:t>
          </a:r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/>
            <a:t>The </a:t>
          </a:r>
          <a:r>
            <a:rPr lang="en-US" i="1"/>
            <a:t>unlink_chunk</a:t>
          </a:r>
          <a:r>
            <a:rPr lang="en-US"/>
            <a:t> macro is used to remove a chunk from a given location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malloc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unsorted bin section is the only time chunks get put into small/large bins</a:t>
          </a:r>
        </a:p>
      </dsp:txBody>
      <dsp:txXfrm>
        <a:off x="56372" y="91316"/>
        <a:ext cx="4516406" cy="1042045"/>
      </dsp:txXfrm>
    </dsp:sp>
    <dsp:sp modelId="{3580C5A4-2A60-194E-833F-8F276BFAB6C9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TCache is opportunistically filled throughout malloc</a:t>
          </a:r>
        </a:p>
      </dsp:txBody>
      <dsp:txXfrm>
        <a:off x="56372" y="1306586"/>
        <a:ext cx="4516406" cy="1042045"/>
      </dsp:txXfrm>
    </dsp:sp>
    <dsp:sp modelId="{8F01088F-D2F1-2E45-9B01-95169034F6AD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malloc(0x0) returns a chunk of size 0x20</a:t>
          </a:r>
        </a:p>
      </dsp:txBody>
      <dsp:txXfrm>
        <a:off x="56372" y="2521856"/>
        <a:ext cx="4516406" cy="10420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r>
            <a:rPr lang="en-US" sz="2500" kern="1200" dirty="0"/>
            <a:t> - TODO</a:t>
          </a:r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</a:t>
          </a:r>
          <a:r>
            <a:rPr lang="en-US" sz="2500" i="1" kern="1200"/>
            <a:t>unlink_chunk</a:t>
          </a:r>
          <a:r>
            <a:rPr lang="en-US" sz="2500" kern="1200"/>
            <a:t> macro is used to remove a chunk from a given location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3/20/21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8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3/20/21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algorithms.tutorialhorizon.com/doubly-linked-list-complete-imple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axi0mX/alloc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chunks no longer in use 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3BC5EE-7453-D743-A002-6A15B3AB4296}"/>
              </a:ext>
            </a:extLst>
          </p:cNvPr>
          <p:cNvCxnSpPr>
            <a:cxnSpLocks/>
          </p:cNvCxnSpPr>
          <p:nvPr/>
        </p:nvCxnSpPr>
        <p:spPr>
          <a:xfrm>
            <a:off x="2196446" y="3913191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5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On x86, sizes are in groups of 0x8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Tcache</a:t>
            </a:r>
            <a:r>
              <a:rPr lang="en-US" dirty="0"/>
              <a:t> has </a:t>
            </a:r>
            <a:r>
              <a:rPr lang="en-US" i="1" dirty="0"/>
              <a:t>key </a:t>
            </a:r>
            <a:r>
              <a:rPr lang="en-US" dirty="0"/>
              <a:t>(2.28+)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some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</a:t>
            </a:r>
          </a:p>
          <a:p>
            <a:r>
              <a:rPr lang="en-US" dirty="0"/>
              <a:t>Corrupt prev_size, size (+metadata), fd and bk pointers</a:t>
            </a:r>
          </a:p>
        </p:txBody>
      </p:sp>
      <p:pic>
        <p:nvPicPr>
          <p:cNvPr id="5122" name="Picture 2" descr="Cartoon Bomb Free Vector Art - (296 Free Downloads)">
            <a:extLst>
              <a:ext uri="{FF2B5EF4-FFF2-40B4-BE49-F238E27FC236}">
                <a16:creationId xmlns:a16="http://schemas.microsoft.com/office/drawing/2014/main" id="{F8CF51EF-9328-B446-BCFB-FFBCD7DA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43" y="1397000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0742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 (corrupt metadata) </a:t>
            </a:r>
          </a:p>
          <a:p>
            <a:pPr lvl="1"/>
            <a:r>
              <a:rPr lang="en-US" sz="2200" dirty="0"/>
              <a:t>Access to another person's room (corrupt new objects data)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437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–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FAF-06C7-DB43-AF8E-5DFBF79A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Incredibly Powerful Bug</a:t>
            </a:r>
          </a:p>
          <a:p>
            <a:r>
              <a:rPr lang="en-US" dirty="0"/>
              <a:t>Leaks </a:t>
            </a:r>
          </a:p>
          <a:p>
            <a:r>
              <a:rPr lang="en-US" dirty="0"/>
              <a:t>Memory corruption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1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656A-8AFE-6C44-8BA3-A0118811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3DEE-B80A-0148-8E58-3ECFB07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Chunks are either </a:t>
            </a:r>
            <a:r>
              <a:rPr lang="en-US" b="1" dirty="0"/>
              <a:t>IN USE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FREE</a:t>
            </a:r>
          </a:p>
          <a:p>
            <a:r>
              <a:rPr lang="en-US" dirty="0"/>
              <a:t>In Use chunks are </a:t>
            </a:r>
            <a:r>
              <a:rPr lang="en-US" i="1" dirty="0"/>
              <a:t>currently</a:t>
            </a:r>
            <a:r>
              <a:rPr lang="en-US" dirty="0"/>
              <a:t> being used</a:t>
            </a:r>
          </a:p>
          <a:p>
            <a:r>
              <a:rPr lang="en-US" dirty="0"/>
              <a:t>Free chunks can be </a:t>
            </a:r>
            <a:r>
              <a:rPr lang="en-US" i="1" dirty="0"/>
              <a:t>reused</a:t>
            </a:r>
            <a:r>
              <a:rPr lang="en-US" dirty="0"/>
              <a:t> by a different allocation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81773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Solution (again)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354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Troubles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49A-E78F-8A49-BD45-94CAB9C8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 has hardened protections against Double Free bugs</a:t>
            </a:r>
          </a:p>
          <a:p>
            <a:r>
              <a:rPr lang="en-US" dirty="0"/>
              <a:t>All bins (besides </a:t>
            </a:r>
            <a:r>
              <a:rPr lang="en-US" dirty="0" err="1"/>
              <a:t>Tcache</a:t>
            </a:r>
            <a:r>
              <a:rPr lang="en-US" dirty="0"/>
              <a:t> 2.26-2.28) have double free protections</a:t>
            </a:r>
          </a:p>
          <a:p>
            <a:pPr lvl="1"/>
            <a:r>
              <a:rPr lang="en-US" dirty="0"/>
              <a:t>Only protect against two chunks in a bin at the same time</a:t>
            </a:r>
          </a:p>
          <a:p>
            <a:pPr lvl="1"/>
            <a:r>
              <a:rPr lang="en-US" dirty="0"/>
              <a:t>But, there are some bypasses!</a:t>
            </a:r>
          </a:p>
        </p:txBody>
      </p:sp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349A-E78F-8A49-BD45-94CAB9C8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Free</a:t>
            </a:r>
            <a:r>
              <a:rPr lang="en-US" dirty="0"/>
              <a:t>, </a:t>
            </a:r>
            <a:r>
              <a:rPr lang="en-US" i="1" dirty="0"/>
              <a:t>allocate</a:t>
            </a:r>
            <a:r>
              <a:rPr lang="en-US" dirty="0"/>
              <a:t> (new pointer), then </a:t>
            </a:r>
            <a:r>
              <a:rPr lang="en-US" i="1" dirty="0"/>
              <a:t>free</a:t>
            </a:r>
            <a:r>
              <a:rPr lang="en-US" dirty="0"/>
              <a:t> the same chunk again after the reallocation</a:t>
            </a:r>
          </a:p>
          <a:p>
            <a:r>
              <a:rPr lang="en-US" dirty="0"/>
              <a:t>This creates a </a:t>
            </a:r>
            <a:r>
              <a:rPr lang="en-US" i="1" dirty="0"/>
              <a:t>use-after-free</a:t>
            </a:r>
            <a:r>
              <a:rPr lang="en-US" dirty="0"/>
              <a:t> by freeing a chunk that reallocated</a:t>
            </a:r>
          </a:p>
          <a:p>
            <a:r>
              <a:rPr lang="en-US" dirty="0" err="1"/>
              <a:t>GLibC</a:t>
            </a:r>
            <a:r>
              <a:rPr lang="en-US" dirty="0"/>
              <a:t> libraries will NOT catch this type of attack</a:t>
            </a:r>
          </a:p>
        </p:txBody>
      </p:sp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9033-7B7E-9C42-A62D-8685008F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b="1" i="1" dirty="0"/>
              <a:t>heap</a:t>
            </a:r>
            <a:r>
              <a:rPr lang="en-US" i="1" dirty="0"/>
              <a:t> </a:t>
            </a:r>
            <a:r>
              <a:rPr lang="en-US" dirty="0"/>
              <a:t>specific functions: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 family of functions</a:t>
            </a:r>
          </a:p>
          <a:p>
            <a:pPr lvl="1"/>
            <a:r>
              <a:rPr lang="en-US" i="1" dirty="0"/>
              <a:t>Free</a:t>
            </a:r>
          </a:p>
          <a:p>
            <a:r>
              <a:rPr lang="en-US" dirty="0"/>
              <a:t> Everything else is the same: </a:t>
            </a:r>
          </a:p>
          <a:p>
            <a:pPr lvl="1"/>
            <a:r>
              <a:rPr lang="en-US" dirty="0"/>
              <a:t>Bounds Checking…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2C9E-676E-D440-BB50-B3D1C234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Malloc:</a:t>
            </a:r>
          </a:p>
          <a:p>
            <a:pPr lvl="1"/>
            <a:r>
              <a:rPr lang="en-US" b="1" i="1" dirty="0"/>
              <a:t>M</a:t>
            </a:r>
            <a:r>
              <a:rPr lang="en-US" dirty="0"/>
              <a:t>emory </a:t>
            </a:r>
            <a:r>
              <a:rPr lang="en-US" b="1" dirty="0"/>
              <a:t>Alloc</a:t>
            </a:r>
            <a:r>
              <a:rPr lang="en-US" dirty="0"/>
              <a:t>ation</a:t>
            </a:r>
            <a:endParaRPr lang="en-US" b="1" dirty="0"/>
          </a:p>
          <a:p>
            <a:pPr lvl="1"/>
            <a:r>
              <a:rPr lang="en-US" dirty="0"/>
              <a:t>Ask for dynamic sized section of memory</a:t>
            </a:r>
          </a:p>
          <a:p>
            <a:r>
              <a:rPr lang="en-US" dirty="0"/>
              <a:t>Free:</a:t>
            </a:r>
          </a:p>
          <a:p>
            <a:pPr lvl="1"/>
            <a:r>
              <a:rPr lang="en-US" dirty="0"/>
              <a:t>Give back the dynamic section of memory</a:t>
            </a:r>
          </a:p>
          <a:p>
            <a:pPr lvl="1"/>
            <a:r>
              <a:rPr lang="en-US" dirty="0"/>
              <a:t>Can be reused</a:t>
            </a:r>
          </a:p>
          <a:p>
            <a:r>
              <a:rPr lang="en-US" dirty="0"/>
              <a:t>Others</a:t>
            </a:r>
            <a:r>
              <a:rPr lang="en-US" dirty="0">
                <a:sym typeface="Wingdings" pitchFamily="2" charset="2"/>
              </a:rPr>
              <a:t> (variants of Malloc):</a:t>
            </a:r>
          </a:p>
          <a:p>
            <a:pPr lvl="1"/>
            <a:r>
              <a:rPr lang="en-US" dirty="0" err="1">
                <a:sym typeface="Wingdings" pitchFamily="2" charset="2"/>
              </a:rPr>
              <a:t>calloc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 err="1">
                <a:sym typeface="Wingdings" pitchFamily="2" charset="2"/>
              </a:rPr>
              <a:t>realloc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A15B-60E5-6D4A-9E2C-A8B6D37D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Structs</a:t>
            </a:r>
          </a:p>
          <a:p>
            <a:r>
              <a:rPr lang="en-US" dirty="0"/>
              <a:t>Chunks</a:t>
            </a:r>
          </a:p>
          <a:p>
            <a:r>
              <a:rPr lang="en-US" dirty="0"/>
              <a:t>Bins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Vuln Classes</a:t>
            </a:r>
          </a:p>
        </p:txBody>
      </p:sp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Trying to </a:t>
            </a:r>
            <a:r>
              <a:rPr lang="en-US" i="1" dirty="0" err="1"/>
              <a:t>pwn</a:t>
            </a:r>
            <a:r>
              <a:rPr lang="en-US" dirty="0"/>
              <a:t> heap without knowing malloc allocator is like </a:t>
            </a:r>
            <a:r>
              <a:rPr lang="en-US" dirty="0" err="1"/>
              <a:t>pwning</a:t>
            </a:r>
            <a:r>
              <a:rPr lang="en-US" dirty="0"/>
              <a:t> a basic buffer overflow without understanding the </a:t>
            </a:r>
            <a:r>
              <a:rPr lang="en-US" b="1" i="1" dirty="0"/>
              <a:t>system architecture</a:t>
            </a:r>
            <a:endParaRPr lang="en-US" dirty="0"/>
          </a:p>
          <a:p>
            <a:r>
              <a:rPr lang="en-US" dirty="0"/>
              <a:t>How2Heap (</a:t>
            </a:r>
            <a:r>
              <a:rPr lang="en-US" dirty="0" err="1"/>
              <a:t>Shellphish</a:t>
            </a:r>
            <a:r>
              <a:rPr lang="en-US" dirty="0"/>
              <a:t>) is awesome for the techniques, but does not work if you DON’T understand malloc</a:t>
            </a:r>
          </a:p>
          <a:p>
            <a:r>
              <a:rPr lang="en-US" dirty="0"/>
              <a:t>Important, important, important…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 do)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  <a:p>
            <a:r>
              <a:rPr lang="en-US" dirty="0"/>
              <a:t>Singly:</a:t>
            </a:r>
          </a:p>
          <a:p>
            <a:pPr lvl="1"/>
            <a:r>
              <a:rPr lang="en-US" dirty="0"/>
              <a:t>bk field is NOT used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46F-AF81-B84C-B536-EB7F9009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vs.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FBE6-9AEE-A94B-952C-F832333A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at chunk + 0x10</a:t>
            </a:r>
          </a:p>
        </p:txBody>
      </p:sp>
    </p:spTree>
    <p:extLst>
      <p:ext uri="{BB962C8B-B14F-4D97-AF65-F5344CB8AC3E}">
        <p14:creationId xmlns:p14="http://schemas.microsoft.com/office/powerpoint/2010/main" val="143245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 err="1"/>
              <a:t>prev_inuse</a:t>
            </a:r>
            <a:r>
              <a:rPr lang="en-US" dirty="0"/>
              <a:t>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large bin chunk is needed, but not ALL of it. 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Only used if chunk 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i="1" dirty="0"/>
              <a:t>prev_size</a:t>
            </a:r>
            <a:r>
              <a:rPr lang="en-US" dirty="0"/>
              <a:t> &amp; </a:t>
            </a:r>
            <a:r>
              <a:rPr lang="en-US" i="1" dirty="0"/>
              <a:t>size</a:t>
            </a:r>
            <a:endParaRPr lang="en-US" dirty="0"/>
          </a:p>
          <a:p>
            <a:pPr lvl="1"/>
            <a:r>
              <a:rPr lang="en-US" dirty="0"/>
              <a:t>HINT: malloc(0x40) returns a chunk of size 0x50 (more of this later) 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in order</a:t>
            </a:r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fix_fastbin.c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1D6B-8752-1E4E-A7D9-3329C4E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Repair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6D9-B88C-F346-B7C7-89B98340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0x0 </a:t>
            </a:r>
          </a:p>
          <a:p>
            <a:pPr lvl="1"/>
            <a:r>
              <a:rPr lang="en-US" dirty="0"/>
              <a:t>But, this field can be ANYTHING for this allocation to work</a:t>
            </a:r>
          </a:p>
          <a:p>
            <a:pPr lvl="1"/>
            <a:r>
              <a:rPr lang="en-US" dirty="0"/>
              <a:t>Just be careful, in the future, when trying to get stuff to work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0x51 or 0x50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E028C-0959-E944-B648-7A0638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2" y="3034267"/>
            <a:ext cx="4102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FIFO or LIFO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Assuming 64-bit system for all descriptions ahead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  <a:r>
              <a:rPr lang="en-US" i="1" dirty="0"/>
              <a:t>head</a:t>
            </a:r>
            <a:r>
              <a:rPr lang="en-US" dirty="0"/>
              <a:t> and </a:t>
            </a:r>
            <a:r>
              <a:rPr lang="en-US" i="1" dirty="0"/>
              <a:t>tail</a:t>
            </a:r>
          </a:p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Smallbins</a:t>
            </a:r>
            <a:r>
              <a:rPr lang="en-US" dirty="0"/>
              <a:t>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DIFFERENTLY SIZED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4A5-9270-D545-8DA4-524042E4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EB48-A1DD-2540-9FDE-2F500CBD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3FDF8-CCE0-4649-8E0A-0E46817F602F}"/>
              </a:ext>
            </a:extLst>
          </p:cNvPr>
          <p:cNvSpPr/>
          <p:nvPr/>
        </p:nvSpPr>
        <p:spPr>
          <a:xfrm>
            <a:off x="845211" y="1624811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CA98ED-8ABF-7B4B-AF41-6B51FC04A672}"/>
              </a:ext>
            </a:extLst>
          </p:cNvPr>
          <p:cNvSpPr/>
          <p:nvPr/>
        </p:nvSpPr>
        <p:spPr>
          <a:xfrm>
            <a:off x="2509112" y="1623208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8F3A8-1724-2746-9CBB-61305754DFC0}"/>
              </a:ext>
            </a:extLst>
          </p:cNvPr>
          <p:cNvSpPr/>
          <p:nvPr/>
        </p:nvSpPr>
        <p:spPr>
          <a:xfrm>
            <a:off x="4885334" y="1580083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511D7-ABD6-7842-8890-7368E0FE90CE}"/>
              </a:ext>
            </a:extLst>
          </p:cNvPr>
          <p:cNvSpPr/>
          <p:nvPr/>
        </p:nvSpPr>
        <p:spPr>
          <a:xfrm>
            <a:off x="7064957" y="1580083"/>
            <a:ext cx="1031444" cy="99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A7636D-03F3-3345-A8F6-9FDC056493E2}"/>
              </a:ext>
            </a:extLst>
          </p:cNvPr>
          <p:cNvCxnSpPr>
            <a:cxnSpLocks/>
          </p:cNvCxnSpPr>
          <p:nvPr/>
        </p:nvCxnSpPr>
        <p:spPr>
          <a:xfrm>
            <a:off x="1796188" y="2119041"/>
            <a:ext cx="559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44B26-8A93-2F45-BA83-504B64DA7A0A}"/>
              </a:ext>
            </a:extLst>
          </p:cNvPr>
          <p:cNvCxnSpPr>
            <a:cxnSpLocks/>
          </p:cNvCxnSpPr>
          <p:nvPr/>
        </p:nvCxnSpPr>
        <p:spPr>
          <a:xfrm>
            <a:off x="3540556" y="2075916"/>
            <a:ext cx="559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1E3CF0-B575-9A44-A74D-C4E4FFD49BF1}"/>
              </a:ext>
            </a:extLst>
          </p:cNvPr>
          <p:cNvCxnSpPr>
            <a:cxnSpLocks/>
          </p:cNvCxnSpPr>
          <p:nvPr/>
        </p:nvCxnSpPr>
        <p:spPr>
          <a:xfrm>
            <a:off x="5916778" y="2075916"/>
            <a:ext cx="559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17545-D379-0E45-822C-26CA471D3FA9}"/>
              </a:ext>
            </a:extLst>
          </p:cNvPr>
          <p:cNvCxnSpPr>
            <a:cxnSpLocks/>
          </p:cNvCxnSpPr>
          <p:nvPr/>
        </p:nvCxnSpPr>
        <p:spPr>
          <a:xfrm flipV="1">
            <a:off x="1426464" y="2571750"/>
            <a:ext cx="5638493" cy="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17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E188-3B17-4F4F-B337-DC903C80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 Picture…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C95F-43BA-BA40-A533-212384BB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1318248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 (FIFO)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sz="4100" dirty="0"/>
              <a:t>Consolidation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74D7FB6-9492-4FEE-9AE4-6BD0F5D6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092197"/>
            <a:ext cx="3886200" cy="3547842"/>
          </a:xfrm>
        </p:spPr>
        <p:txBody>
          <a:bodyPr>
            <a:normAutofit/>
          </a:bodyPr>
          <a:lstStyle/>
          <a:p>
            <a:r>
              <a:rPr lang="en-US" b="1" dirty="0"/>
              <a:t>Combining</a:t>
            </a:r>
            <a:r>
              <a:rPr lang="en-US" dirty="0"/>
              <a:t> </a:t>
            </a:r>
            <a:r>
              <a:rPr lang="en-US" i="1" dirty="0"/>
              <a:t>adjacent</a:t>
            </a:r>
            <a:r>
              <a:rPr lang="en-US" dirty="0"/>
              <a:t> free chunks</a:t>
            </a:r>
          </a:p>
          <a:p>
            <a:r>
              <a:rPr lang="en-US" dirty="0"/>
              <a:t>Used to prevent fragmentation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30DE7-404C-214A-948E-EBC79142B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967" y="398630"/>
            <a:ext cx="1507033" cy="1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 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0x70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0x20-0x70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bins.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 is smallest bin size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84DDA41-5987-EF4D-B63F-8B911BE4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494106" y="364555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r>
              <a:rPr lang="en-US" b="1" i="1" dirty="0"/>
              <a:t>**TODO** – add better </a:t>
            </a:r>
            <a:r>
              <a:rPr lang="en-US" b="1" i="1" dirty="0" err="1"/>
              <a:t>tcache</a:t>
            </a:r>
            <a:r>
              <a:rPr lang="en-US" b="1" i="1" dirty="0"/>
              <a:t> bins picture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2.30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Originally, </a:t>
            </a:r>
            <a:r>
              <a:rPr lang="en-US" sz="2200" dirty="0" err="1"/>
              <a:t>sbrk</a:t>
            </a:r>
            <a:r>
              <a:rPr lang="en-US" sz="2200" dirty="0"/>
              <a:t> &amp; </a:t>
            </a:r>
            <a:r>
              <a:rPr lang="en-US" sz="2200" dirty="0" err="1"/>
              <a:t>mmap</a:t>
            </a:r>
            <a:r>
              <a:rPr lang="en-US" sz="2200" dirty="0"/>
              <a:t> were </a:t>
            </a:r>
            <a:r>
              <a:rPr lang="en-US" sz="2200" b="1" dirty="0"/>
              <a:t>all</a:t>
            </a:r>
            <a:r>
              <a:rPr lang="en-US" sz="2200" dirty="0"/>
              <a:t> that was given for dynamic memory management!</a:t>
            </a:r>
          </a:p>
          <a:p>
            <a:r>
              <a:rPr lang="en-US" sz="2200" dirty="0"/>
              <a:t>Wild, wild west and you managed your </a:t>
            </a:r>
            <a:r>
              <a:rPr lang="en-US" sz="2200" b="1" dirty="0"/>
              <a:t>OWN</a:t>
            </a:r>
            <a:r>
              <a:rPr lang="en-US" sz="2200" dirty="0"/>
              <a:t> memory</a:t>
            </a:r>
          </a:p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start – Work on These</a:t>
            </a:r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  <a:p>
            <a:r>
              <a:rPr lang="en-US" dirty="0"/>
              <a:t>Holds all data associated with </a:t>
            </a:r>
            <a:r>
              <a:rPr lang="en-US" i="1" dirty="0"/>
              <a:t>bins</a:t>
            </a:r>
            <a:r>
              <a:rPr lang="en-US" dirty="0"/>
              <a:t>, </a:t>
            </a:r>
            <a:r>
              <a:rPr lang="en-US" i="1" dirty="0"/>
              <a:t>chunks</a:t>
            </a:r>
            <a:r>
              <a:rPr lang="en-US" dirty="0"/>
              <a:t> and other state data for a heap section</a:t>
            </a:r>
          </a:p>
          <a:p>
            <a:r>
              <a:rPr lang="en-US" dirty="0"/>
              <a:t>Don’t REALLY need to know though too much though…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</a:t>
            </a:r>
          </a:p>
          <a:p>
            <a:pPr lvl="1"/>
            <a:r>
              <a:rPr lang="en-US" dirty="0"/>
              <a:t>House of Prime creates a fake arena with this technique!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Extension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</a:t>
            </a:r>
            <a:r>
              <a:rPr lang="en-US" sz="2800" dirty="0" err="1"/>
              <a:t>tcache</a:t>
            </a:r>
            <a:r>
              <a:rPr lang="en-US" sz="2800" dirty="0"/>
              <a:t>/small/large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Extension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2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9475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Otherwise, 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26358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metadata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1453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/>
              <a:t>Unsorted Bins - 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4716</Words>
  <Application>Microsoft Macintosh PowerPoint</Application>
  <PresentationFormat>On-screen Show (16:9)</PresentationFormat>
  <Paragraphs>757</Paragraphs>
  <Slides>154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9" baseType="lpstr">
      <vt:lpstr>Arial</vt:lpstr>
      <vt:lpstr>Avenir Book</vt:lpstr>
      <vt:lpstr>Avenir Medium</vt:lpstr>
      <vt:lpstr>Calibri</vt:lpstr>
      <vt:lpstr>SI Presentation Template 2016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In General</vt:lpstr>
      <vt:lpstr>Two Main Interfaces</vt:lpstr>
      <vt:lpstr>GLibC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Memory vs. Chunks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Challenge – Repair Fastbin Chunk</vt:lpstr>
      <vt:lpstr>Solution – Repair Fastbin Chunk</vt:lpstr>
      <vt:lpstr>Original Bins</vt:lpstr>
      <vt:lpstr>What’s Important?</vt:lpstr>
      <vt:lpstr>What is a bin?</vt:lpstr>
      <vt:lpstr>Smallbins</vt:lpstr>
      <vt:lpstr>Smallbins (cont. 2)</vt:lpstr>
      <vt:lpstr>Smallbins (cont. 3)</vt:lpstr>
      <vt:lpstr>Large Bin</vt:lpstr>
      <vt:lpstr>Large Bin – Extra Fields</vt:lpstr>
      <vt:lpstr>PowerPoint Presentation</vt:lpstr>
      <vt:lpstr>Large Bins Picture…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Why all of this?</vt:lpstr>
      <vt:lpstr>Challenge - golf2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UAF - Solution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Double Free Explanation Diagram - 1</vt:lpstr>
      <vt:lpstr>Double Free Explanation Diagram - 2</vt:lpstr>
      <vt:lpstr>Hotel Analogy – Double Free</vt:lpstr>
      <vt:lpstr>Double Free - Challenges</vt:lpstr>
      <vt:lpstr>Double Free - Solution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– Solution (again)</vt:lpstr>
      <vt:lpstr>Double Free - Troubles</vt:lpstr>
      <vt:lpstr>Double Free – Attack #2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23</cp:revision>
  <dcterms:created xsi:type="dcterms:W3CDTF">2020-11-26T21:01:01Z</dcterms:created>
  <dcterms:modified xsi:type="dcterms:W3CDTF">2021-03-20T20:02:13Z</dcterms:modified>
</cp:coreProperties>
</file>