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1"/>
  </p:notesMasterIdLst>
  <p:sldIdLst>
    <p:sldId id="327" r:id="rId2"/>
    <p:sldId id="558" r:id="rId3"/>
    <p:sldId id="382" r:id="rId4"/>
    <p:sldId id="499" r:id="rId5"/>
    <p:sldId id="283" r:id="rId6"/>
    <p:sldId id="500" r:id="rId7"/>
    <p:sldId id="440" r:id="rId8"/>
    <p:sldId id="502" r:id="rId9"/>
    <p:sldId id="501" r:id="rId10"/>
    <p:sldId id="503" r:id="rId11"/>
    <p:sldId id="506" r:id="rId12"/>
    <p:sldId id="563" r:id="rId13"/>
    <p:sldId id="512" r:id="rId14"/>
    <p:sldId id="507" r:id="rId15"/>
    <p:sldId id="527" r:id="rId16"/>
    <p:sldId id="513" r:id="rId17"/>
    <p:sldId id="515" r:id="rId18"/>
    <p:sldId id="528" r:id="rId19"/>
    <p:sldId id="509" r:id="rId20"/>
    <p:sldId id="511" r:id="rId21"/>
    <p:sldId id="560" r:id="rId22"/>
    <p:sldId id="564" r:id="rId23"/>
    <p:sldId id="529" r:id="rId24"/>
    <p:sldId id="517" r:id="rId25"/>
    <p:sldId id="518" r:id="rId26"/>
    <p:sldId id="520" r:id="rId27"/>
    <p:sldId id="521" r:id="rId28"/>
    <p:sldId id="522" r:id="rId29"/>
    <p:sldId id="516" r:id="rId30"/>
    <p:sldId id="504" r:id="rId31"/>
    <p:sldId id="559" r:id="rId32"/>
    <p:sldId id="525" r:id="rId33"/>
    <p:sldId id="536" r:id="rId34"/>
    <p:sldId id="537" r:id="rId35"/>
    <p:sldId id="531" r:id="rId36"/>
    <p:sldId id="532" r:id="rId37"/>
    <p:sldId id="533" r:id="rId38"/>
    <p:sldId id="535" r:id="rId39"/>
    <p:sldId id="538" r:id="rId40"/>
    <p:sldId id="540" r:id="rId41"/>
    <p:sldId id="546" r:id="rId42"/>
    <p:sldId id="544" r:id="rId43"/>
    <p:sldId id="543" r:id="rId44"/>
    <p:sldId id="542" r:id="rId45"/>
    <p:sldId id="541" r:id="rId46"/>
    <p:sldId id="545" r:id="rId47"/>
    <p:sldId id="552" r:id="rId48"/>
    <p:sldId id="547" r:id="rId49"/>
    <p:sldId id="549" r:id="rId50"/>
    <p:sldId id="550" r:id="rId51"/>
    <p:sldId id="551" r:id="rId52"/>
    <p:sldId id="553" r:id="rId53"/>
    <p:sldId id="554" r:id="rId54"/>
    <p:sldId id="555" r:id="rId55"/>
    <p:sldId id="556" r:id="rId56"/>
    <p:sldId id="505" r:id="rId57"/>
    <p:sldId id="565" r:id="rId58"/>
    <p:sldId id="557" r:id="rId59"/>
    <p:sldId id="524" r:id="rId6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ureen Robinson" initials="" lastIdx="3" clrIdx="0"/>
  <p:cmAuthor id="1" name="Jason Taylor" initials="JT [2]" lastIdx="1" clrIdx="1"/>
  <p:cmAuthor id="2" name="Jason Taylor" initials="JT [10]" lastIdx="1" clrIdx="2"/>
  <p:cmAuthor id="3" name="Jason Taylor" initials="JT [7]" lastIdx="1" clrIdx="3"/>
  <p:cmAuthor id="4" name="Jason Taylor" initials="JT [9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 autoAdjust="0"/>
    <p:restoredTop sz="84898" autoAdjust="0"/>
  </p:normalViewPr>
  <p:slideViewPr>
    <p:cSldViewPr snapToGrid="0" snapToObjects="1">
      <p:cViewPr varScale="1">
        <p:scale>
          <a:sx n="144" d="100"/>
          <a:sy n="144" d="100"/>
        </p:scale>
        <p:origin x="1400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BD3D0F-0D75-4D61-81D3-0BD193ABD298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141332B-7334-4A2B-A992-72F1D2AFCF28}">
      <dgm:prSet/>
      <dgm:spPr/>
      <dgm:t>
        <a:bodyPr/>
        <a:lstStyle/>
        <a:p>
          <a:r>
            <a:rPr lang="en-US" dirty="0"/>
            <a:t>What if we altered the size of the </a:t>
          </a:r>
          <a:r>
            <a:rPr lang="en-US" i="1" dirty="0"/>
            <a:t>top chunk?</a:t>
          </a:r>
          <a:endParaRPr lang="en-US" dirty="0"/>
        </a:p>
      </dgm:t>
    </dgm:pt>
    <dgm:pt modelId="{87FDA8EF-68E5-4D18-B196-5E953D335E8B}" type="parTrans" cxnId="{0D778526-4845-4D6E-B720-EC8FB9BF60D3}">
      <dgm:prSet/>
      <dgm:spPr/>
      <dgm:t>
        <a:bodyPr/>
        <a:lstStyle/>
        <a:p>
          <a:endParaRPr lang="en-US"/>
        </a:p>
      </dgm:t>
    </dgm:pt>
    <dgm:pt modelId="{E53AAD4D-8901-4DC8-8CB7-C0069FF54592}" type="sibTrans" cxnId="{0D778526-4845-4D6E-B720-EC8FB9BF60D3}">
      <dgm:prSet/>
      <dgm:spPr/>
      <dgm:t>
        <a:bodyPr/>
        <a:lstStyle/>
        <a:p>
          <a:endParaRPr lang="en-US"/>
        </a:p>
      </dgm:t>
    </dgm:pt>
    <dgm:pt modelId="{4B66B7C7-4720-5A43-A8BB-5A6C028905D5}" type="pres">
      <dgm:prSet presAssocID="{08BD3D0F-0D75-4D61-81D3-0BD193ABD298}" presName="linear" presStyleCnt="0">
        <dgm:presLayoutVars>
          <dgm:animLvl val="lvl"/>
          <dgm:resizeHandles val="exact"/>
        </dgm:presLayoutVars>
      </dgm:prSet>
      <dgm:spPr/>
    </dgm:pt>
    <dgm:pt modelId="{56A48BF8-BA86-7943-A805-E02689A06F5E}" type="pres">
      <dgm:prSet presAssocID="{0141332B-7334-4A2B-A992-72F1D2AFCF2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D778526-4845-4D6E-B720-EC8FB9BF60D3}" srcId="{08BD3D0F-0D75-4D61-81D3-0BD193ABD298}" destId="{0141332B-7334-4A2B-A992-72F1D2AFCF28}" srcOrd="0" destOrd="0" parTransId="{87FDA8EF-68E5-4D18-B196-5E953D335E8B}" sibTransId="{E53AAD4D-8901-4DC8-8CB7-C0069FF54592}"/>
    <dgm:cxn modelId="{85B3F2C3-EB26-FE4B-84B8-8BFC7F0A2C46}" type="presOf" srcId="{08BD3D0F-0D75-4D61-81D3-0BD193ABD298}" destId="{4B66B7C7-4720-5A43-A8BB-5A6C028905D5}" srcOrd="0" destOrd="0" presId="urn:microsoft.com/office/officeart/2005/8/layout/vList2"/>
    <dgm:cxn modelId="{0698F9C5-7700-844E-8DD8-E381503474C4}" type="presOf" srcId="{0141332B-7334-4A2B-A992-72F1D2AFCF28}" destId="{56A48BF8-BA86-7943-A805-E02689A06F5E}" srcOrd="0" destOrd="0" presId="urn:microsoft.com/office/officeart/2005/8/layout/vList2"/>
    <dgm:cxn modelId="{3B3581AD-56AD-EF4C-A682-043A359F1B11}" type="presParOf" srcId="{4B66B7C7-4720-5A43-A8BB-5A6C028905D5}" destId="{56A48BF8-BA86-7943-A805-E02689A06F5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 strike="sngStrike" dirty="0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strike="sngStrike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strike="sngStrike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strike="sngStrike" dirty="0"/>
            <a:t>Allocate a LARGE section that lands directly in </a:t>
          </a:r>
          <a:r>
            <a:rPr lang="en-US" i="1" strike="sngStrike" dirty="0"/>
            <a:t>front</a:t>
          </a:r>
          <a:r>
            <a:rPr lang="en-US" strike="sngStrike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strike="sngStrike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strike="sngStrike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3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3">
        <dgm:presLayoutVars>
          <dgm:bulletEnabled/>
        </dgm:presLayoutVars>
      </dgm:prSet>
      <dgm:spPr/>
    </dgm:pt>
    <dgm:pt modelId="{1CF947C8-E7D6-0540-AC19-0E500C2589E6}" type="pres">
      <dgm:prSet presAssocID="{1E7D5671-6415-4235-B119-025D11DA9C4D}" presName="sp" presStyleCnt="0"/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05F6733A-1262-41CF-A9F3-4430C423C94C}" srcId="{4F7AE019-49CE-4A1E-8C44-77F39E6FBDE3}" destId="{893405B5-F3EC-4775-ACC6-38B2E8E91BF9}" srcOrd="2" destOrd="0" parTransId="{8CD16FCA-1F35-4DF3-A163-3F961EC6668C}" sibTransId="{FB481699-D58D-4896-838E-40E9284B2242}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  <dgm:cxn modelId="{9B468282-C08F-5E46-BE50-4A612171D76C}" type="presParOf" srcId="{0D26DACC-CB67-CF4B-9FF1-EF3B5F95ECA4}" destId="{1CF947C8-E7D6-0540-AC19-0E500C2589E6}" srcOrd="3" destOrd="0" presId="urn:microsoft.com/office/officeart/2016/7/layout/VerticalSolidActionList"/>
    <dgm:cxn modelId="{4C22E5CF-3CB9-D34D-9DC8-46AB15862CBB}" type="presParOf" srcId="{0D26DACC-CB67-CF4B-9FF1-EF3B5F95ECA4}" destId="{4F987FCE-1911-4741-96C6-AA3A3DE6D0C0}" srcOrd="4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dirty="0"/>
            <a:t>Allocate a LARGE section that lands directly in </a:t>
          </a:r>
          <a:r>
            <a:rPr lang="en-US" i="1" dirty="0"/>
            <a:t>front</a:t>
          </a:r>
          <a:r>
            <a:rPr lang="en-US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3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3">
        <dgm:presLayoutVars>
          <dgm:bulletEnabled/>
        </dgm:presLayoutVars>
      </dgm:prSet>
      <dgm:spPr/>
    </dgm:pt>
    <dgm:pt modelId="{1CF947C8-E7D6-0540-AC19-0E500C2589E6}" type="pres">
      <dgm:prSet presAssocID="{1E7D5671-6415-4235-B119-025D11DA9C4D}" presName="sp" presStyleCnt="0"/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05F6733A-1262-41CF-A9F3-4430C423C94C}" srcId="{4F7AE019-49CE-4A1E-8C44-77F39E6FBDE3}" destId="{893405B5-F3EC-4775-ACC6-38B2E8E91BF9}" srcOrd="2" destOrd="0" parTransId="{8CD16FCA-1F35-4DF3-A163-3F961EC6668C}" sibTransId="{FB481699-D58D-4896-838E-40E9284B2242}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  <dgm:cxn modelId="{9B468282-C08F-5E46-BE50-4A612171D76C}" type="presParOf" srcId="{0D26DACC-CB67-CF4B-9FF1-EF3B5F95ECA4}" destId="{1CF947C8-E7D6-0540-AC19-0E500C2589E6}" srcOrd="3" destOrd="0" presId="urn:microsoft.com/office/officeart/2016/7/layout/VerticalSolidActionList"/>
    <dgm:cxn modelId="{4C22E5CF-3CB9-D34D-9DC8-46AB15862CBB}" type="presParOf" srcId="{0D26DACC-CB67-CF4B-9FF1-EF3B5F95ECA4}" destId="{4F987FCE-1911-4741-96C6-AA3A3DE6D0C0}" srcOrd="4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46B492-27FC-4256-B78D-CE6DC66502F7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96A7969-661A-4FCF-B4E4-9719B020ACD7}">
      <dgm:prSet/>
      <dgm:spPr/>
      <dgm:t>
        <a:bodyPr/>
        <a:lstStyle/>
        <a:p>
          <a:r>
            <a:rPr lang="en-US"/>
            <a:t>Amazing for control flow hijacking: </a:t>
          </a:r>
        </a:p>
      </dgm:t>
    </dgm:pt>
    <dgm:pt modelId="{052302F4-4768-4E16-AD8E-591A703CDA6F}" type="parTrans" cxnId="{9D7706BA-71DE-4F32-9CF7-0FD44212B95F}">
      <dgm:prSet/>
      <dgm:spPr/>
      <dgm:t>
        <a:bodyPr/>
        <a:lstStyle/>
        <a:p>
          <a:endParaRPr lang="en-US"/>
        </a:p>
      </dgm:t>
    </dgm:pt>
    <dgm:pt modelId="{937C27BC-2957-441C-B290-94ADBDE8D828}" type="sibTrans" cxnId="{9D7706BA-71DE-4F32-9CF7-0FD44212B95F}">
      <dgm:prSet/>
      <dgm:spPr/>
      <dgm:t>
        <a:bodyPr/>
        <a:lstStyle/>
        <a:p>
          <a:endParaRPr lang="en-US"/>
        </a:p>
      </dgm:t>
    </dgm:pt>
    <dgm:pt modelId="{FCACCCB7-5727-42B3-A040-FA91AA79EF37}">
      <dgm:prSet/>
      <dgm:spPr/>
      <dgm:t>
        <a:bodyPr/>
        <a:lstStyle/>
        <a:p>
          <a:r>
            <a:rPr lang="en-US"/>
            <a:t>__free_hook is the best because we control a parameter. Great for calling system with a controlled string. </a:t>
          </a:r>
        </a:p>
      </dgm:t>
    </dgm:pt>
    <dgm:pt modelId="{830D82CA-F708-4720-AE73-548CA0A5E274}" type="parTrans" cxnId="{A1BE7474-E42E-4210-8CB6-E56610B932F2}">
      <dgm:prSet/>
      <dgm:spPr/>
      <dgm:t>
        <a:bodyPr/>
        <a:lstStyle/>
        <a:p>
          <a:endParaRPr lang="en-US"/>
        </a:p>
      </dgm:t>
    </dgm:pt>
    <dgm:pt modelId="{8DEA1A70-A089-470C-B2E0-1E3209AA6016}" type="sibTrans" cxnId="{A1BE7474-E42E-4210-8CB6-E56610B932F2}">
      <dgm:prSet/>
      <dgm:spPr/>
      <dgm:t>
        <a:bodyPr/>
        <a:lstStyle/>
        <a:p>
          <a:endParaRPr lang="en-US"/>
        </a:p>
      </dgm:t>
    </dgm:pt>
    <dgm:pt modelId="{D384925F-F499-4C2F-9776-304483B40090}">
      <dgm:prSet/>
      <dgm:spPr/>
      <dgm:t>
        <a:bodyPr/>
        <a:lstStyle/>
        <a:p>
          <a:r>
            <a:rPr lang="en-US" dirty="0"/>
            <a:t>Common Hits</a:t>
          </a:r>
        </a:p>
      </dgm:t>
    </dgm:pt>
    <dgm:pt modelId="{8B8A44BC-1532-4012-A839-39078CE734A7}" type="parTrans" cxnId="{7DC64F74-4A73-48E7-B140-7AF22CFCA49A}">
      <dgm:prSet/>
      <dgm:spPr/>
      <dgm:t>
        <a:bodyPr/>
        <a:lstStyle/>
        <a:p>
          <a:endParaRPr lang="en-US"/>
        </a:p>
      </dgm:t>
    </dgm:pt>
    <dgm:pt modelId="{6527F756-9CC0-4947-B29B-082ABEC3CB33}" type="sibTrans" cxnId="{7DC64F74-4A73-48E7-B140-7AF22CFCA49A}">
      <dgm:prSet/>
      <dgm:spPr/>
      <dgm:t>
        <a:bodyPr/>
        <a:lstStyle/>
        <a:p>
          <a:endParaRPr lang="en-US"/>
        </a:p>
      </dgm:t>
    </dgm:pt>
    <dgm:pt modelId="{F286D822-8BC1-7E44-8BAC-7736D013E71D}">
      <dgm:prSet/>
      <dgm:spPr/>
      <dgm:t>
        <a:bodyPr/>
        <a:lstStyle/>
        <a:p>
          <a:r>
            <a:rPr lang="en-US" dirty="0"/>
            <a:t>__</a:t>
          </a:r>
          <a:r>
            <a:rPr lang="en-US" dirty="0" err="1"/>
            <a:t>malloc_hook</a:t>
          </a:r>
          <a:r>
            <a:rPr lang="en-US" dirty="0"/>
            <a:t> and __</a:t>
          </a:r>
          <a:r>
            <a:rPr lang="en-US" dirty="0" err="1"/>
            <a:t>free_hook</a:t>
          </a:r>
          <a:r>
            <a:rPr lang="en-US" dirty="0"/>
            <a:t> most likely</a:t>
          </a:r>
        </a:p>
      </dgm:t>
    </dgm:pt>
    <dgm:pt modelId="{19644587-795B-3C40-B4DA-85732B1468A0}" type="parTrans" cxnId="{D663D59A-9B11-9949-A78E-B9403275A8D7}">
      <dgm:prSet/>
      <dgm:spPr/>
    </dgm:pt>
    <dgm:pt modelId="{C4C84823-099A-0644-B702-1E3BADF3A54A}" type="sibTrans" cxnId="{D663D59A-9B11-9949-A78E-B9403275A8D7}">
      <dgm:prSet/>
      <dgm:spPr/>
    </dgm:pt>
    <dgm:pt modelId="{C3A0EFD0-0336-D649-AD0E-027C4061CBE3}">
      <dgm:prSet/>
      <dgm:spPr/>
      <dgm:t>
        <a:bodyPr/>
        <a:lstStyle/>
        <a:p>
          <a:r>
            <a:rPr lang="en-US" dirty="0"/>
            <a:t>Need to use functions that are called</a:t>
          </a:r>
        </a:p>
      </dgm:t>
    </dgm:pt>
    <dgm:pt modelId="{4C5E569C-DEBA-6842-A29D-210507683C68}" type="parTrans" cxnId="{172B1528-D572-F54C-A4A6-2B7E51949C3C}">
      <dgm:prSet/>
      <dgm:spPr/>
    </dgm:pt>
    <dgm:pt modelId="{DD59BD57-8C17-2B4F-9C7E-F9C59CFE0A8E}" type="sibTrans" cxnId="{172B1528-D572-F54C-A4A6-2B7E51949C3C}">
      <dgm:prSet/>
      <dgm:spPr/>
    </dgm:pt>
    <dgm:pt modelId="{7C7329A6-491E-9548-88D7-B8E73C15AF15}" type="pres">
      <dgm:prSet presAssocID="{F246B492-27FC-4256-B78D-CE6DC66502F7}" presName="Name0" presStyleCnt="0">
        <dgm:presLayoutVars>
          <dgm:dir/>
          <dgm:animLvl val="lvl"/>
          <dgm:resizeHandles val="exact"/>
        </dgm:presLayoutVars>
      </dgm:prSet>
      <dgm:spPr/>
    </dgm:pt>
    <dgm:pt modelId="{71F0A47F-F276-1345-860B-7B4A0BF129B1}" type="pres">
      <dgm:prSet presAssocID="{796A7969-661A-4FCF-B4E4-9719B020ACD7}" presName="composite" presStyleCnt="0"/>
      <dgm:spPr/>
    </dgm:pt>
    <dgm:pt modelId="{914E23F9-F6EB-0E4F-A0C4-6030EF961539}" type="pres">
      <dgm:prSet presAssocID="{796A7969-661A-4FCF-B4E4-9719B020ACD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A6D5494-7492-C44D-8642-80312BF7522A}" type="pres">
      <dgm:prSet presAssocID="{796A7969-661A-4FCF-B4E4-9719B020ACD7}" presName="desTx" presStyleLbl="alignAccFollowNode1" presStyleIdx="0" presStyleCnt="2">
        <dgm:presLayoutVars>
          <dgm:bulletEnabled val="1"/>
        </dgm:presLayoutVars>
      </dgm:prSet>
      <dgm:spPr/>
    </dgm:pt>
    <dgm:pt modelId="{CB20936D-9CA3-914E-8A98-945D1B34BEB9}" type="pres">
      <dgm:prSet presAssocID="{937C27BC-2957-441C-B290-94ADBDE8D828}" presName="space" presStyleCnt="0"/>
      <dgm:spPr/>
    </dgm:pt>
    <dgm:pt modelId="{26E58AAD-08A4-964E-8436-7226A902F7CE}" type="pres">
      <dgm:prSet presAssocID="{D384925F-F499-4C2F-9776-304483B40090}" presName="composite" presStyleCnt="0"/>
      <dgm:spPr/>
    </dgm:pt>
    <dgm:pt modelId="{D303D1A6-7266-C84C-873B-5E30E9E08298}" type="pres">
      <dgm:prSet presAssocID="{D384925F-F499-4C2F-9776-304483B4009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834F26A-4B0D-E64D-9D92-08973B136968}" type="pres">
      <dgm:prSet presAssocID="{D384925F-F499-4C2F-9776-304483B4009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EC4E815-2998-9A46-B1D8-4DE8FA16D64A}" type="presOf" srcId="{FCACCCB7-5727-42B3-A040-FA91AA79EF37}" destId="{BA6D5494-7492-C44D-8642-80312BF7522A}" srcOrd="0" destOrd="0" presId="urn:microsoft.com/office/officeart/2005/8/layout/hList1"/>
    <dgm:cxn modelId="{172B1528-D572-F54C-A4A6-2B7E51949C3C}" srcId="{D384925F-F499-4C2F-9776-304483B40090}" destId="{C3A0EFD0-0336-D649-AD0E-027C4061CBE3}" srcOrd="0" destOrd="0" parTransId="{4C5E569C-DEBA-6842-A29D-210507683C68}" sibTransId="{DD59BD57-8C17-2B4F-9C7E-F9C59CFE0A8E}"/>
    <dgm:cxn modelId="{9F54C055-817D-C54D-A697-95603E3DBB2B}" type="presOf" srcId="{F246B492-27FC-4256-B78D-CE6DC66502F7}" destId="{7C7329A6-491E-9548-88D7-B8E73C15AF15}" srcOrd="0" destOrd="0" presId="urn:microsoft.com/office/officeart/2005/8/layout/hList1"/>
    <dgm:cxn modelId="{5AAB036F-148C-784A-9E1B-930A5FA1DEB5}" type="presOf" srcId="{C3A0EFD0-0336-D649-AD0E-027C4061CBE3}" destId="{0834F26A-4B0D-E64D-9D92-08973B136968}" srcOrd="0" destOrd="0" presId="urn:microsoft.com/office/officeart/2005/8/layout/hList1"/>
    <dgm:cxn modelId="{7DC64F74-4A73-48E7-B140-7AF22CFCA49A}" srcId="{F246B492-27FC-4256-B78D-CE6DC66502F7}" destId="{D384925F-F499-4C2F-9776-304483B40090}" srcOrd="1" destOrd="0" parTransId="{8B8A44BC-1532-4012-A839-39078CE734A7}" sibTransId="{6527F756-9CC0-4947-B29B-082ABEC3CB33}"/>
    <dgm:cxn modelId="{A1BE7474-E42E-4210-8CB6-E56610B932F2}" srcId="{796A7969-661A-4FCF-B4E4-9719B020ACD7}" destId="{FCACCCB7-5727-42B3-A040-FA91AA79EF37}" srcOrd="0" destOrd="0" parTransId="{830D82CA-F708-4720-AE73-548CA0A5E274}" sibTransId="{8DEA1A70-A089-470C-B2E0-1E3209AA6016}"/>
    <dgm:cxn modelId="{361C8C77-3A62-DD4F-8FE6-B3BF15A1C138}" type="presOf" srcId="{796A7969-661A-4FCF-B4E4-9719B020ACD7}" destId="{914E23F9-F6EB-0E4F-A0C4-6030EF961539}" srcOrd="0" destOrd="0" presId="urn:microsoft.com/office/officeart/2005/8/layout/hList1"/>
    <dgm:cxn modelId="{BF342B85-6EDC-4E42-B548-8FCB7BC1088F}" type="presOf" srcId="{F286D822-8BC1-7E44-8BAC-7736D013E71D}" destId="{0834F26A-4B0D-E64D-9D92-08973B136968}" srcOrd="0" destOrd="1" presId="urn:microsoft.com/office/officeart/2005/8/layout/hList1"/>
    <dgm:cxn modelId="{5D03709A-B5EF-264B-915E-BAA7D9CA10B0}" type="presOf" srcId="{D384925F-F499-4C2F-9776-304483B40090}" destId="{D303D1A6-7266-C84C-873B-5E30E9E08298}" srcOrd="0" destOrd="0" presId="urn:microsoft.com/office/officeart/2005/8/layout/hList1"/>
    <dgm:cxn modelId="{D663D59A-9B11-9949-A78E-B9403275A8D7}" srcId="{D384925F-F499-4C2F-9776-304483B40090}" destId="{F286D822-8BC1-7E44-8BAC-7736D013E71D}" srcOrd="1" destOrd="0" parTransId="{19644587-795B-3C40-B4DA-85732B1468A0}" sibTransId="{C4C84823-099A-0644-B702-1E3BADF3A54A}"/>
    <dgm:cxn modelId="{9D7706BA-71DE-4F32-9CF7-0FD44212B95F}" srcId="{F246B492-27FC-4256-B78D-CE6DC66502F7}" destId="{796A7969-661A-4FCF-B4E4-9719B020ACD7}" srcOrd="0" destOrd="0" parTransId="{052302F4-4768-4E16-AD8E-591A703CDA6F}" sibTransId="{937C27BC-2957-441C-B290-94ADBDE8D828}"/>
    <dgm:cxn modelId="{B16D2AA3-0887-164E-9926-E0A01E323C83}" type="presParOf" srcId="{7C7329A6-491E-9548-88D7-B8E73C15AF15}" destId="{71F0A47F-F276-1345-860B-7B4A0BF129B1}" srcOrd="0" destOrd="0" presId="urn:microsoft.com/office/officeart/2005/8/layout/hList1"/>
    <dgm:cxn modelId="{DE1C8837-C0BC-0948-A35C-778F0E42C713}" type="presParOf" srcId="{71F0A47F-F276-1345-860B-7B4A0BF129B1}" destId="{914E23F9-F6EB-0E4F-A0C4-6030EF961539}" srcOrd="0" destOrd="0" presId="urn:microsoft.com/office/officeart/2005/8/layout/hList1"/>
    <dgm:cxn modelId="{6CDC8087-0811-6A4C-B208-7B2FA1442838}" type="presParOf" srcId="{71F0A47F-F276-1345-860B-7B4A0BF129B1}" destId="{BA6D5494-7492-C44D-8642-80312BF7522A}" srcOrd="1" destOrd="0" presId="urn:microsoft.com/office/officeart/2005/8/layout/hList1"/>
    <dgm:cxn modelId="{09B24BEC-9BB4-274B-AD27-5E7A5C40EFA0}" type="presParOf" srcId="{7C7329A6-491E-9548-88D7-B8E73C15AF15}" destId="{CB20936D-9CA3-914E-8A98-945D1B34BEB9}" srcOrd="1" destOrd="0" presId="urn:microsoft.com/office/officeart/2005/8/layout/hList1"/>
    <dgm:cxn modelId="{E5F0F042-EB58-8040-8462-DE1DA60B195B}" type="presParOf" srcId="{7C7329A6-491E-9548-88D7-B8E73C15AF15}" destId="{26E58AAD-08A4-964E-8436-7226A902F7CE}" srcOrd="2" destOrd="0" presId="urn:microsoft.com/office/officeart/2005/8/layout/hList1"/>
    <dgm:cxn modelId="{8FA96F0A-E7EE-2C43-8AAC-B4262B03E77C}" type="presParOf" srcId="{26E58AAD-08A4-964E-8436-7226A902F7CE}" destId="{D303D1A6-7266-C84C-873B-5E30E9E08298}" srcOrd="0" destOrd="0" presId="urn:microsoft.com/office/officeart/2005/8/layout/hList1"/>
    <dgm:cxn modelId="{EAADE4C2-5702-454C-B647-7BEE276D72A4}" type="presParOf" srcId="{26E58AAD-08A4-964E-8436-7226A902F7CE}" destId="{0834F26A-4B0D-E64D-9D92-08973B13696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dirty="0"/>
            <a:t>Allocate a LARGE section that lands directly in </a:t>
          </a:r>
          <a:r>
            <a:rPr lang="en-US" i="1" dirty="0"/>
            <a:t>front</a:t>
          </a:r>
          <a:r>
            <a:rPr lang="en-US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3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3">
        <dgm:presLayoutVars>
          <dgm:bulletEnabled/>
        </dgm:presLayoutVars>
      </dgm:prSet>
      <dgm:spPr/>
    </dgm:pt>
    <dgm:pt modelId="{1CF947C8-E7D6-0540-AC19-0E500C2589E6}" type="pres">
      <dgm:prSet presAssocID="{1E7D5671-6415-4235-B119-025D11DA9C4D}" presName="sp" presStyleCnt="0"/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05F6733A-1262-41CF-A9F3-4430C423C94C}" srcId="{4F7AE019-49CE-4A1E-8C44-77F39E6FBDE3}" destId="{893405B5-F3EC-4775-ACC6-38B2E8E91BF9}" srcOrd="2" destOrd="0" parTransId="{8CD16FCA-1F35-4DF3-A163-3F961EC6668C}" sibTransId="{FB481699-D58D-4896-838E-40E9284B2242}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  <dgm:cxn modelId="{9B468282-C08F-5E46-BE50-4A612171D76C}" type="presParOf" srcId="{0D26DACC-CB67-CF4B-9FF1-EF3B5F95ECA4}" destId="{1CF947C8-E7D6-0540-AC19-0E500C2589E6}" srcOrd="3" destOrd="0" presId="urn:microsoft.com/office/officeart/2016/7/layout/VerticalSolidActionList"/>
    <dgm:cxn modelId="{4C22E5CF-3CB9-D34D-9DC8-46AB15862CBB}" type="presParOf" srcId="{0D26DACC-CB67-CF4B-9FF1-EF3B5F95ECA4}" destId="{4F987FCE-1911-4741-96C6-AA3A3DE6D0C0}" srcOrd="4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1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1">
        <dgm:presLayoutVars>
          <dgm:bulletEnabled/>
        </dgm:presLayoutVars>
      </dgm:prSet>
      <dgm:spPr/>
    </dgm:pt>
  </dgm:ptLst>
  <dgm:cxnLst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 strike="sngStrike" dirty="0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strike="sngStrike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dirty="0"/>
            <a:t>Allocate a LARGE section that lands directly in </a:t>
          </a:r>
          <a:r>
            <a:rPr lang="en-US" i="1" dirty="0"/>
            <a:t>front</a:t>
          </a:r>
          <a:r>
            <a:rPr lang="en-US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2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D86BCEC-EB9B-4E48-AC70-8273CF95423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656CC67-B200-4283-B32F-3A7A9542C9E0}">
      <dgm:prSet/>
      <dgm:spPr/>
      <dgm:t>
        <a:bodyPr/>
        <a:lstStyle/>
        <a:p>
          <a:pPr>
            <a:defRPr cap="all"/>
          </a:pPr>
          <a:r>
            <a:rPr lang="en-US"/>
            <a:t>Overwrite GOT entry of </a:t>
          </a:r>
          <a:r>
            <a:rPr lang="en-US" i="1"/>
            <a:t>puts</a:t>
          </a:r>
          <a:endParaRPr lang="en-US"/>
        </a:p>
      </dgm:t>
    </dgm:pt>
    <dgm:pt modelId="{921D03D0-2702-4C80-88DE-FA111500E9B6}" type="parTrans" cxnId="{6E109752-DCDC-4CE9-B3FD-9B5D124AC242}">
      <dgm:prSet/>
      <dgm:spPr/>
      <dgm:t>
        <a:bodyPr/>
        <a:lstStyle/>
        <a:p>
          <a:endParaRPr lang="en-US"/>
        </a:p>
      </dgm:t>
    </dgm:pt>
    <dgm:pt modelId="{F3CCDC36-1C57-483A-A9B8-B41A86225E10}" type="sibTrans" cxnId="{6E109752-DCDC-4CE9-B3FD-9B5D124AC242}">
      <dgm:prSet/>
      <dgm:spPr/>
      <dgm:t>
        <a:bodyPr/>
        <a:lstStyle/>
        <a:p>
          <a:endParaRPr lang="en-US"/>
        </a:p>
      </dgm:t>
    </dgm:pt>
    <dgm:pt modelId="{82E7EB2F-569F-4B42-9813-48FE8A81ADB9}">
      <dgm:prSet/>
      <dgm:spPr/>
      <dgm:t>
        <a:bodyPr/>
        <a:lstStyle/>
        <a:p>
          <a:pPr>
            <a:defRPr cap="all"/>
          </a:pPr>
          <a:r>
            <a:rPr lang="en-US"/>
            <a:t>Stack </a:t>
          </a:r>
          <a:r>
            <a:rPr lang="en-US" i="1"/>
            <a:t>ret</a:t>
          </a:r>
          <a:r>
            <a:rPr lang="en-US"/>
            <a:t> address</a:t>
          </a:r>
        </a:p>
      </dgm:t>
    </dgm:pt>
    <dgm:pt modelId="{2EB87342-5E0E-446E-B731-796706FC1021}" type="parTrans" cxnId="{FC983102-9598-4360-9D6F-43AEB95B7EA1}">
      <dgm:prSet/>
      <dgm:spPr/>
      <dgm:t>
        <a:bodyPr/>
        <a:lstStyle/>
        <a:p>
          <a:endParaRPr lang="en-US"/>
        </a:p>
      </dgm:t>
    </dgm:pt>
    <dgm:pt modelId="{EA55C9BD-1AA4-4E21-8B98-B8361D18310E}" type="sibTrans" cxnId="{FC983102-9598-4360-9D6F-43AEB95B7EA1}">
      <dgm:prSet/>
      <dgm:spPr/>
      <dgm:t>
        <a:bodyPr/>
        <a:lstStyle/>
        <a:p>
          <a:endParaRPr lang="en-US"/>
        </a:p>
      </dgm:t>
    </dgm:pt>
    <dgm:pt modelId="{8BD323F0-16EE-4FF5-973B-5DE5528C5108}" type="pres">
      <dgm:prSet presAssocID="{2D86BCEC-EB9B-4E48-AC70-8273CF95423A}" presName="root" presStyleCnt="0">
        <dgm:presLayoutVars>
          <dgm:dir/>
          <dgm:resizeHandles val="exact"/>
        </dgm:presLayoutVars>
      </dgm:prSet>
      <dgm:spPr/>
    </dgm:pt>
    <dgm:pt modelId="{CF524371-90C5-407A-87CB-0CFE256A62CF}" type="pres">
      <dgm:prSet presAssocID="{8656CC67-B200-4283-B32F-3A7A9542C9E0}" presName="compNode" presStyleCnt="0"/>
      <dgm:spPr/>
    </dgm:pt>
    <dgm:pt modelId="{93369495-CBA5-4B26-861A-012806285EA2}" type="pres">
      <dgm:prSet presAssocID="{8656CC67-B200-4283-B32F-3A7A9542C9E0}" presName="iconBgRect" presStyleLbl="bgShp" presStyleIdx="0" presStyleCnt="2"/>
      <dgm:spPr/>
    </dgm:pt>
    <dgm:pt modelId="{5DE20D4F-A917-487C-B70F-87F6E4F5AF5C}" type="pres">
      <dgm:prSet presAssocID="{8656CC67-B200-4283-B32F-3A7A9542C9E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58C83319-6C34-44A5-9577-17F48F9D1F2E}" type="pres">
      <dgm:prSet presAssocID="{8656CC67-B200-4283-B32F-3A7A9542C9E0}" presName="spaceRect" presStyleCnt="0"/>
      <dgm:spPr/>
    </dgm:pt>
    <dgm:pt modelId="{9A0AC2DA-2F46-4AB9-AC1D-A3AFC2FCCCF5}" type="pres">
      <dgm:prSet presAssocID="{8656CC67-B200-4283-B32F-3A7A9542C9E0}" presName="textRect" presStyleLbl="revTx" presStyleIdx="0" presStyleCnt="2">
        <dgm:presLayoutVars>
          <dgm:chMax val="1"/>
          <dgm:chPref val="1"/>
        </dgm:presLayoutVars>
      </dgm:prSet>
      <dgm:spPr/>
    </dgm:pt>
    <dgm:pt modelId="{0372FBF4-4D62-4522-8387-3DE5B27D6DF9}" type="pres">
      <dgm:prSet presAssocID="{F3CCDC36-1C57-483A-A9B8-B41A86225E10}" presName="sibTrans" presStyleCnt="0"/>
      <dgm:spPr/>
    </dgm:pt>
    <dgm:pt modelId="{76BBBBB9-40E8-4325-9552-6706D813F26C}" type="pres">
      <dgm:prSet presAssocID="{82E7EB2F-569F-4B42-9813-48FE8A81ADB9}" presName="compNode" presStyleCnt="0"/>
      <dgm:spPr/>
    </dgm:pt>
    <dgm:pt modelId="{462A0895-E164-4AC4-8F56-4F6977EE9467}" type="pres">
      <dgm:prSet presAssocID="{82E7EB2F-569F-4B42-9813-48FE8A81ADB9}" presName="iconBgRect" presStyleLbl="bgShp" presStyleIdx="1" presStyleCnt="2"/>
      <dgm:spPr/>
    </dgm:pt>
    <dgm:pt modelId="{CB1CDF22-F92E-4087-B25E-94B80F6E3781}" type="pres">
      <dgm:prSet presAssocID="{82E7EB2F-569F-4B42-9813-48FE8A81ADB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65FA3C7-A551-4075-9E48-23C3F3CB39EF}" type="pres">
      <dgm:prSet presAssocID="{82E7EB2F-569F-4B42-9813-48FE8A81ADB9}" presName="spaceRect" presStyleCnt="0"/>
      <dgm:spPr/>
    </dgm:pt>
    <dgm:pt modelId="{C26C2B7E-9BC4-4E5D-B46E-47F3446C6350}" type="pres">
      <dgm:prSet presAssocID="{82E7EB2F-569F-4B42-9813-48FE8A81ADB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C983102-9598-4360-9D6F-43AEB95B7EA1}" srcId="{2D86BCEC-EB9B-4E48-AC70-8273CF95423A}" destId="{82E7EB2F-569F-4B42-9813-48FE8A81ADB9}" srcOrd="1" destOrd="0" parTransId="{2EB87342-5E0E-446E-B731-796706FC1021}" sibTransId="{EA55C9BD-1AA4-4E21-8B98-B8361D18310E}"/>
    <dgm:cxn modelId="{6E109752-DCDC-4CE9-B3FD-9B5D124AC242}" srcId="{2D86BCEC-EB9B-4E48-AC70-8273CF95423A}" destId="{8656CC67-B200-4283-B32F-3A7A9542C9E0}" srcOrd="0" destOrd="0" parTransId="{921D03D0-2702-4C80-88DE-FA111500E9B6}" sibTransId="{F3CCDC36-1C57-483A-A9B8-B41A86225E10}"/>
    <dgm:cxn modelId="{C67C5090-7FD1-416A-96F4-3AC4B58149A7}" type="presOf" srcId="{2D86BCEC-EB9B-4E48-AC70-8273CF95423A}" destId="{8BD323F0-16EE-4FF5-973B-5DE5528C5108}" srcOrd="0" destOrd="0" presId="urn:microsoft.com/office/officeart/2018/5/layout/IconCircleLabelList"/>
    <dgm:cxn modelId="{DF7BB194-F0C5-47A3-B9EC-5891CE8557DD}" type="presOf" srcId="{82E7EB2F-569F-4B42-9813-48FE8A81ADB9}" destId="{C26C2B7E-9BC4-4E5D-B46E-47F3446C6350}" srcOrd="0" destOrd="0" presId="urn:microsoft.com/office/officeart/2018/5/layout/IconCircleLabelList"/>
    <dgm:cxn modelId="{D6A88D97-6687-4E07-B39C-6C25606E0B5B}" type="presOf" srcId="{8656CC67-B200-4283-B32F-3A7A9542C9E0}" destId="{9A0AC2DA-2F46-4AB9-AC1D-A3AFC2FCCCF5}" srcOrd="0" destOrd="0" presId="urn:microsoft.com/office/officeart/2018/5/layout/IconCircleLabelList"/>
    <dgm:cxn modelId="{8A4D390C-9EE1-4848-8068-55232A4B82CA}" type="presParOf" srcId="{8BD323F0-16EE-4FF5-973B-5DE5528C5108}" destId="{CF524371-90C5-407A-87CB-0CFE256A62CF}" srcOrd="0" destOrd="0" presId="urn:microsoft.com/office/officeart/2018/5/layout/IconCircleLabelList"/>
    <dgm:cxn modelId="{E6381FC8-8B5C-4DD9-898D-D3BEA9D791F4}" type="presParOf" srcId="{CF524371-90C5-407A-87CB-0CFE256A62CF}" destId="{93369495-CBA5-4B26-861A-012806285EA2}" srcOrd="0" destOrd="0" presId="urn:microsoft.com/office/officeart/2018/5/layout/IconCircleLabelList"/>
    <dgm:cxn modelId="{F17B2058-66B0-4F51-B490-137C1B6080FA}" type="presParOf" srcId="{CF524371-90C5-407A-87CB-0CFE256A62CF}" destId="{5DE20D4F-A917-487C-B70F-87F6E4F5AF5C}" srcOrd="1" destOrd="0" presId="urn:microsoft.com/office/officeart/2018/5/layout/IconCircleLabelList"/>
    <dgm:cxn modelId="{74334A09-9314-4AF9-92E0-02C4F6DA70E3}" type="presParOf" srcId="{CF524371-90C5-407A-87CB-0CFE256A62CF}" destId="{58C83319-6C34-44A5-9577-17F48F9D1F2E}" srcOrd="2" destOrd="0" presId="urn:microsoft.com/office/officeart/2018/5/layout/IconCircleLabelList"/>
    <dgm:cxn modelId="{465C20A4-5A94-442F-B575-3892059D614A}" type="presParOf" srcId="{CF524371-90C5-407A-87CB-0CFE256A62CF}" destId="{9A0AC2DA-2F46-4AB9-AC1D-A3AFC2FCCCF5}" srcOrd="3" destOrd="0" presId="urn:microsoft.com/office/officeart/2018/5/layout/IconCircleLabelList"/>
    <dgm:cxn modelId="{2B914825-9397-4831-A1DD-5907D5B84A04}" type="presParOf" srcId="{8BD323F0-16EE-4FF5-973B-5DE5528C5108}" destId="{0372FBF4-4D62-4522-8387-3DE5B27D6DF9}" srcOrd="1" destOrd="0" presId="urn:microsoft.com/office/officeart/2018/5/layout/IconCircleLabelList"/>
    <dgm:cxn modelId="{66F3E1B8-4856-4586-BCA9-4970328C259F}" type="presParOf" srcId="{8BD323F0-16EE-4FF5-973B-5DE5528C5108}" destId="{76BBBBB9-40E8-4325-9552-6706D813F26C}" srcOrd="2" destOrd="0" presId="urn:microsoft.com/office/officeart/2018/5/layout/IconCircleLabelList"/>
    <dgm:cxn modelId="{97618157-CB08-4C14-9CFA-A5B55868686D}" type="presParOf" srcId="{76BBBBB9-40E8-4325-9552-6706D813F26C}" destId="{462A0895-E164-4AC4-8F56-4F6977EE9467}" srcOrd="0" destOrd="0" presId="urn:microsoft.com/office/officeart/2018/5/layout/IconCircleLabelList"/>
    <dgm:cxn modelId="{F6D55E15-0B4A-4B90-927C-44C87349CB41}" type="presParOf" srcId="{76BBBBB9-40E8-4325-9552-6706D813F26C}" destId="{CB1CDF22-F92E-4087-B25E-94B80F6E3781}" srcOrd="1" destOrd="0" presId="urn:microsoft.com/office/officeart/2018/5/layout/IconCircleLabelList"/>
    <dgm:cxn modelId="{581172CE-A280-4C42-A6A5-6CE4FB143226}" type="presParOf" srcId="{76BBBBB9-40E8-4325-9552-6706D813F26C}" destId="{165FA3C7-A551-4075-9E48-23C3F3CB39EF}" srcOrd="2" destOrd="0" presId="urn:microsoft.com/office/officeart/2018/5/layout/IconCircleLabelList"/>
    <dgm:cxn modelId="{79A3602B-812B-4AE5-A0B0-EA06FB92BDE9}" type="presParOf" srcId="{76BBBBB9-40E8-4325-9552-6706D813F26C}" destId="{C26C2B7E-9BC4-4E5D-B46E-47F3446C635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CEDA57-C53D-4136-88D3-F4CF8D08F306}">
      <dgm:prSet/>
      <dgm:spPr/>
      <dgm:t>
        <a:bodyPr/>
        <a:lstStyle/>
        <a:p>
          <a:r>
            <a:rPr lang="en-US" strike="sngStrike" dirty="0"/>
            <a:t>Corrupt</a:t>
          </a:r>
        </a:p>
      </dgm:t>
    </dgm:pt>
    <dgm:pt modelId="{800B1288-19AF-46E2-8722-CB440B9ED33B}" type="parTrans" cxnId="{BE24ED71-B221-41C7-9592-F18718162C9E}">
      <dgm:prSet/>
      <dgm:spPr/>
      <dgm:t>
        <a:bodyPr/>
        <a:lstStyle/>
        <a:p>
          <a:endParaRPr lang="en-US"/>
        </a:p>
      </dgm:t>
    </dgm:pt>
    <dgm:pt modelId="{C747D636-01BA-401A-8CF9-6AC8969DAA56}" type="sibTrans" cxnId="{BE24ED71-B221-41C7-9592-F18718162C9E}">
      <dgm:prSet/>
      <dgm:spPr/>
      <dgm:t>
        <a:bodyPr/>
        <a:lstStyle/>
        <a:p>
          <a:endParaRPr lang="en-US"/>
        </a:p>
      </dgm:t>
    </dgm:pt>
    <dgm:pt modelId="{43ACDAC8-45C5-4EB3-AB00-15B14561B6AC}">
      <dgm:prSet/>
      <dgm:spPr/>
      <dgm:t>
        <a:bodyPr/>
        <a:lstStyle/>
        <a:p>
          <a:r>
            <a:rPr lang="en-US" strike="sngStrike" dirty="0"/>
            <a:t>Corrupt Top Chunk size</a:t>
          </a:r>
        </a:p>
      </dgm:t>
    </dgm:pt>
    <dgm:pt modelId="{D882E5C3-0066-4613-95B4-6221E4346143}" type="parTrans" cxnId="{405543D7-5781-4FAF-846F-970B6501EF14}">
      <dgm:prSet/>
      <dgm:spPr/>
      <dgm:t>
        <a:bodyPr/>
        <a:lstStyle/>
        <a:p>
          <a:endParaRPr lang="en-US"/>
        </a:p>
      </dgm:t>
    </dgm:pt>
    <dgm:pt modelId="{09D4D485-0906-4D7A-BE39-FEF50434866C}" type="sibTrans" cxnId="{405543D7-5781-4FAF-846F-970B6501EF14}">
      <dgm:prSet/>
      <dgm:spPr/>
      <dgm:t>
        <a:bodyPr/>
        <a:lstStyle/>
        <a:p>
          <a:endParaRPr lang="en-US"/>
        </a:p>
      </dgm:t>
    </dgm:pt>
    <dgm:pt modelId="{EA8DE932-81F2-4C75-BC08-FC03BAC14CA6}">
      <dgm:prSet/>
      <dgm:spPr/>
      <dgm:t>
        <a:bodyPr/>
        <a:lstStyle/>
        <a:p>
          <a:r>
            <a:rPr lang="en-US" strike="sngStrike" dirty="0"/>
            <a:t>Allocate</a:t>
          </a:r>
        </a:p>
      </dgm:t>
    </dgm:pt>
    <dgm:pt modelId="{1B37668C-E521-4BEF-AF02-E8F754B64EEA}" type="parTrans" cxnId="{42B920F3-22B0-4736-B4CB-061D22022565}">
      <dgm:prSet/>
      <dgm:spPr/>
      <dgm:t>
        <a:bodyPr/>
        <a:lstStyle/>
        <a:p>
          <a:endParaRPr lang="en-US"/>
        </a:p>
      </dgm:t>
    </dgm:pt>
    <dgm:pt modelId="{1E7D5671-6415-4235-B119-025D11DA9C4D}" type="sibTrans" cxnId="{42B920F3-22B0-4736-B4CB-061D22022565}">
      <dgm:prSet/>
      <dgm:spPr/>
      <dgm:t>
        <a:bodyPr/>
        <a:lstStyle/>
        <a:p>
          <a:endParaRPr lang="en-US"/>
        </a:p>
      </dgm:t>
    </dgm:pt>
    <dgm:pt modelId="{23FB1157-2DD7-4270-930C-A08FC3177CFB}">
      <dgm:prSet/>
      <dgm:spPr/>
      <dgm:t>
        <a:bodyPr/>
        <a:lstStyle/>
        <a:p>
          <a:r>
            <a:rPr lang="en-US" strike="sngStrike" dirty="0"/>
            <a:t>Allocate a LARGE section that lands directly in </a:t>
          </a:r>
          <a:r>
            <a:rPr lang="en-US" i="1" strike="sngStrike" dirty="0"/>
            <a:t>front</a:t>
          </a:r>
          <a:r>
            <a:rPr lang="en-US" strike="sngStrike" dirty="0"/>
            <a:t> of your target</a:t>
          </a:r>
        </a:p>
      </dgm:t>
    </dgm:pt>
    <dgm:pt modelId="{3FC4728D-DA17-496D-A29E-123AF8EA3BCD}" type="parTrans" cxnId="{2130277B-BD03-43E7-9032-AD3A3FC4D8C6}">
      <dgm:prSet/>
      <dgm:spPr/>
      <dgm:t>
        <a:bodyPr/>
        <a:lstStyle/>
        <a:p>
          <a:endParaRPr lang="en-US"/>
        </a:p>
      </dgm:t>
    </dgm:pt>
    <dgm:pt modelId="{0BF81854-89C5-45C0-9416-0E087C612F71}" type="sibTrans" cxnId="{2130277B-BD03-43E7-9032-AD3A3FC4D8C6}">
      <dgm:prSet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C51A57C9-AFE7-B84D-873C-24B5617BBF08}" type="pres">
      <dgm:prSet presAssocID="{CCCEDA57-C53D-4136-88D3-F4CF8D08F306}" presName="linNode" presStyleCnt="0"/>
      <dgm:spPr/>
    </dgm:pt>
    <dgm:pt modelId="{C68806A7-5E1B-B443-82C4-E10E3AD448A5}" type="pres">
      <dgm:prSet presAssocID="{CCCEDA57-C53D-4136-88D3-F4CF8D08F3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4B882E55-35AC-CE45-9EE8-54A2D76C7EF9}" type="pres">
      <dgm:prSet presAssocID="{CCCEDA57-C53D-4136-88D3-F4CF8D08F306}" presName="descendantText" presStyleLbl="alignAccFollowNode1" presStyleIdx="0" presStyleCnt="3">
        <dgm:presLayoutVars>
          <dgm:bulletEnabled/>
        </dgm:presLayoutVars>
      </dgm:prSet>
      <dgm:spPr/>
    </dgm:pt>
    <dgm:pt modelId="{637E8D6A-A125-B245-8FCE-F9962CF4F475}" type="pres">
      <dgm:prSet presAssocID="{C747D636-01BA-401A-8CF9-6AC8969DAA56}" presName="sp" presStyleCnt="0"/>
      <dgm:spPr/>
    </dgm:pt>
    <dgm:pt modelId="{48014848-75E0-C54B-99B6-ECCAA9DA45B2}" type="pres">
      <dgm:prSet presAssocID="{EA8DE932-81F2-4C75-BC08-FC03BAC14CA6}" presName="linNode" presStyleCnt="0"/>
      <dgm:spPr/>
    </dgm:pt>
    <dgm:pt modelId="{8994B5BA-79CC-FA41-86AE-55711D1760A4}" type="pres">
      <dgm:prSet presAssocID="{EA8DE932-81F2-4C75-BC08-FC03BAC14C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A6D31A6-5EBB-F24A-9BAE-B761EBB5BA1A}" type="pres">
      <dgm:prSet presAssocID="{EA8DE932-81F2-4C75-BC08-FC03BAC14CA6}" presName="descendantText" presStyleLbl="alignAccFollowNode1" presStyleIdx="1" presStyleCnt="3">
        <dgm:presLayoutVars>
          <dgm:bulletEnabled/>
        </dgm:presLayoutVars>
      </dgm:prSet>
      <dgm:spPr/>
    </dgm:pt>
    <dgm:pt modelId="{1CF947C8-E7D6-0540-AC19-0E500C2589E6}" type="pres">
      <dgm:prSet presAssocID="{1E7D5671-6415-4235-B119-025D11DA9C4D}" presName="sp" presStyleCnt="0"/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7BB7C01-6953-0944-B27B-50F3A41D2E88}" type="presOf" srcId="{EA8DE932-81F2-4C75-BC08-FC03BAC14CA6}" destId="{8994B5BA-79CC-FA41-86AE-55711D1760A4}" srcOrd="0" destOrd="0" presId="urn:microsoft.com/office/officeart/2016/7/layout/VerticalSolidActionList"/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3467E41C-765A-AE43-AF19-9812D3347450}" type="presOf" srcId="{43ACDAC8-45C5-4EB3-AB00-15B14561B6AC}" destId="{4B882E55-35AC-CE45-9EE8-54A2D76C7EF9}" srcOrd="0" destOrd="0" presId="urn:microsoft.com/office/officeart/2016/7/layout/VerticalSolidActionList"/>
    <dgm:cxn modelId="{05F6733A-1262-41CF-A9F3-4430C423C94C}" srcId="{4F7AE019-49CE-4A1E-8C44-77F39E6FBDE3}" destId="{893405B5-F3EC-4775-ACC6-38B2E8E91BF9}" srcOrd="2" destOrd="0" parTransId="{8CD16FCA-1F35-4DF3-A163-3F961EC6668C}" sibTransId="{FB481699-D58D-4896-838E-40E9284B2242}"/>
    <dgm:cxn modelId="{5C08824E-C3B1-C546-8C9C-8D0D83E8BF03}" type="presOf" srcId="{CCCEDA57-C53D-4136-88D3-F4CF8D08F306}" destId="{C68806A7-5E1B-B443-82C4-E10E3AD448A5}" srcOrd="0" destOrd="0" presId="urn:microsoft.com/office/officeart/2016/7/layout/VerticalSolidActionList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BE24ED71-B221-41C7-9592-F18718162C9E}" srcId="{4F7AE019-49CE-4A1E-8C44-77F39E6FBDE3}" destId="{CCCEDA57-C53D-4136-88D3-F4CF8D08F306}" srcOrd="0" destOrd="0" parTransId="{800B1288-19AF-46E2-8722-CB440B9ED33B}" sibTransId="{C747D636-01BA-401A-8CF9-6AC8969DAA56}"/>
    <dgm:cxn modelId="{2130277B-BD03-43E7-9032-AD3A3FC4D8C6}" srcId="{EA8DE932-81F2-4C75-BC08-FC03BAC14CA6}" destId="{23FB1157-2DD7-4270-930C-A08FC3177CFB}" srcOrd="0" destOrd="0" parTransId="{3FC4728D-DA17-496D-A29E-123AF8EA3BCD}" sibTransId="{0BF81854-89C5-45C0-9416-0E087C612F71}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05543D7-5781-4FAF-846F-970B6501EF14}" srcId="{CCCEDA57-C53D-4136-88D3-F4CF8D08F306}" destId="{43ACDAC8-45C5-4EB3-AB00-15B14561B6AC}" srcOrd="0" destOrd="0" parTransId="{D882E5C3-0066-4613-95B4-6221E4346143}" sibTransId="{09D4D485-0906-4D7A-BE39-FEF50434866C}"/>
    <dgm:cxn modelId="{CF3E7CD8-6062-AA40-AA4E-7A3C751E636A}" type="presOf" srcId="{23FB1157-2DD7-4270-930C-A08FC3177CFB}" destId="{0A6D31A6-5EBB-F24A-9BAE-B761EBB5BA1A}" srcOrd="0" destOrd="0" presId="urn:microsoft.com/office/officeart/2016/7/layout/VerticalSolidActionList"/>
    <dgm:cxn modelId="{42B920F3-22B0-4736-B4CB-061D22022565}" srcId="{4F7AE019-49CE-4A1E-8C44-77F39E6FBDE3}" destId="{EA8DE932-81F2-4C75-BC08-FC03BAC14CA6}" srcOrd="1" destOrd="0" parTransId="{1B37668C-E521-4BEF-AF02-E8F754B64EEA}" sibTransId="{1E7D5671-6415-4235-B119-025D11DA9C4D}"/>
    <dgm:cxn modelId="{755CE600-A6D3-7741-9794-0A937B4F9938}" type="presParOf" srcId="{0D26DACC-CB67-CF4B-9FF1-EF3B5F95ECA4}" destId="{C51A57C9-AFE7-B84D-873C-24B5617BBF08}" srcOrd="0" destOrd="0" presId="urn:microsoft.com/office/officeart/2016/7/layout/VerticalSolidActionList"/>
    <dgm:cxn modelId="{A834A4E2-B349-6E46-864E-FB99ABC6109A}" type="presParOf" srcId="{C51A57C9-AFE7-B84D-873C-24B5617BBF08}" destId="{C68806A7-5E1B-B443-82C4-E10E3AD448A5}" srcOrd="0" destOrd="0" presId="urn:microsoft.com/office/officeart/2016/7/layout/VerticalSolidActionList"/>
    <dgm:cxn modelId="{7849A56E-A6A1-DF44-A7DF-72188D1A7004}" type="presParOf" srcId="{C51A57C9-AFE7-B84D-873C-24B5617BBF08}" destId="{4B882E55-35AC-CE45-9EE8-54A2D76C7EF9}" srcOrd="1" destOrd="0" presId="urn:microsoft.com/office/officeart/2016/7/layout/VerticalSolidActionList"/>
    <dgm:cxn modelId="{7F6C94AC-2588-304A-9FB7-FA47BE397928}" type="presParOf" srcId="{0D26DACC-CB67-CF4B-9FF1-EF3B5F95ECA4}" destId="{637E8D6A-A125-B245-8FCE-F9962CF4F475}" srcOrd="1" destOrd="0" presId="urn:microsoft.com/office/officeart/2016/7/layout/VerticalSolidActionList"/>
    <dgm:cxn modelId="{A6D7D657-8650-C944-9C06-4BBB27240896}" type="presParOf" srcId="{0D26DACC-CB67-CF4B-9FF1-EF3B5F95ECA4}" destId="{48014848-75E0-C54B-99B6-ECCAA9DA45B2}" srcOrd="2" destOrd="0" presId="urn:microsoft.com/office/officeart/2016/7/layout/VerticalSolidActionList"/>
    <dgm:cxn modelId="{91504A9E-1E1B-9B46-8F8C-A902B4090202}" type="presParOf" srcId="{48014848-75E0-C54B-99B6-ECCAA9DA45B2}" destId="{8994B5BA-79CC-FA41-86AE-55711D1760A4}" srcOrd="0" destOrd="0" presId="urn:microsoft.com/office/officeart/2016/7/layout/VerticalSolidActionList"/>
    <dgm:cxn modelId="{86BC5525-38B1-4B47-BD81-905889694081}" type="presParOf" srcId="{48014848-75E0-C54B-99B6-ECCAA9DA45B2}" destId="{0A6D31A6-5EBB-F24A-9BAE-B761EBB5BA1A}" srcOrd="1" destOrd="0" presId="urn:microsoft.com/office/officeart/2016/7/layout/VerticalSolidActionList"/>
    <dgm:cxn modelId="{9B468282-C08F-5E46-BE50-4A612171D76C}" type="presParOf" srcId="{0D26DACC-CB67-CF4B-9FF1-EF3B5F95ECA4}" destId="{1CF947C8-E7D6-0540-AC19-0E500C2589E6}" srcOrd="3" destOrd="0" presId="urn:microsoft.com/office/officeart/2016/7/layout/VerticalSolidActionList"/>
    <dgm:cxn modelId="{4C22E5CF-3CB9-D34D-9DC8-46AB15862CBB}" type="presParOf" srcId="{0D26DACC-CB67-CF4B-9FF1-EF3B5F95ECA4}" destId="{4F987FCE-1911-4741-96C6-AA3A3DE6D0C0}" srcOrd="4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F7AE019-49CE-4A1E-8C44-77F39E6FBDE3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93405B5-F3EC-4775-ACC6-38B2E8E91BF9}">
      <dgm:prSet/>
      <dgm:spPr/>
      <dgm:t>
        <a:bodyPr/>
        <a:lstStyle/>
        <a:p>
          <a:r>
            <a:rPr lang="en-US" dirty="0"/>
            <a:t>Overlap</a:t>
          </a:r>
        </a:p>
      </dgm:t>
    </dgm:pt>
    <dgm:pt modelId="{8CD16FCA-1F35-4DF3-A163-3F961EC6668C}" type="parTrans" cxnId="{05F6733A-1262-41CF-A9F3-4430C423C94C}">
      <dgm:prSet/>
      <dgm:spPr/>
      <dgm:t>
        <a:bodyPr/>
        <a:lstStyle/>
        <a:p>
          <a:endParaRPr lang="en-US"/>
        </a:p>
      </dgm:t>
    </dgm:pt>
    <dgm:pt modelId="{FB481699-D58D-4896-838E-40E9284B2242}" type="sibTrans" cxnId="{05F6733A-1262-41CF-A9F3-4430C423C94C}">
      <dgm:prSet/>
      <dgm:spPr/>
      <dgm:t>
        <a:bodyPr/>
        <a:lstStyle/>
        <a:p>
          <a:endParaRPr lang="en-US"/>
        </a:p>
      </dgm:t>
    </dgm:pt>
    <dgm:pt modelId="{84DAD983-EE4C-4642-80DE-D7B275E261D8}">
      <dgm:prSet/>
      <dgm:spPr/>
      <dgm:t>
        <a:bodyPr/>
        <a:lstStyle/>
        <a:p>
          <a:r>
            <a:rPr lang="en-US" dirty="0"/>
            <a:t>Overlap chunk over your target</a:t>
          </a:r>
        </a:p>
      </dgm:t>
    </dgm:pt>
    <dgm:pt modelId="{010DC9ED-D910-4020-B398-82F12A101E2A}" type="parTrans" cxnId="{97DC8FA1-5D70-4779-93DF-5CF3553B9459}">
      <dgm:prSet/>
      <dgm:spPr/>
      <dgm:t>
        <a:bodyPr/>
        <a:lstStyle/>
        <a:p>
          <a:endParaRPr lang="en-US"/>
        </a:p>
      </dgm:t>
    </dgm:pt>
    <dgm:pt modelId="{D187C8CD-0AA4-4C17-B5C8-878D8BA0CE8B}" type="sibTrans" cxnId="{97DC8FA1-5D70-4779-93DF-5CF3553B9459}">
      <dgm:prSet/>
      <dgm:spPr/>
      <dgm:t>
        <a:bodyPr/>
        <a:lstStyle/>
        <a:p>
          <a:endParaRPr lang="en-US"/>
        </a:p>
      </dgm:t>
    </dgm:pt>
    <dgm:pt modelId="{0D26DACC-CB67-CF4B-9FF1-EF3B5F95ECA4}" type="pres">
      <dgm:prSet presAssocID="{4F7AE019-49CE-4A1E-8C44-77F39E6FBDE3}" presName="Name0" presStyleCnt="0">
        <dgm:presLayoutVars>
          <dgm:dir/>
          <dgm:animLvl val="lvl"/>
          <dgm:resizeHandles val="exact"/>
        </dgm:presLayoutVars>
      </dgm:prSet>
      <dgm:spPr/>
    </dgm:pt>
    <dgm:pt modelId="{4F987FCE-1911-4741-96C6-AA3A3DE6D0C0}" type="pres">
      <dgm:prSet presAssocID="{893405B5-F3EC-4775-ACC6-38B2E8E91BF9}" presName="linNode" presStyleCnt="0"/>
      <dgm:spPr/>
    </dgm:pt>
    <dgm:pt modelId="{00A246D8-AF0D-9D46-A972-3C36A151DA50}" type="pres">
      <dgm:prSet presAssocID="{893405B5-F3EC-4775-ACC6-38B2E8E91BF9}" presName="parentText" presStyleLbl="alignNode1" presStyleIdx="0" presStyleCnt="1">
        <dgm:presLayoutVars>
          <dgm:chMax val="1"/>
          <dgm:bulletEnabled/>
        </dgm:presLayoutVars>
      </dgm:prSet>
      <dgm:spPr/>
    </dgm:pt>
    <dgm:pt modelId="{7D653FA5-1C28-464F-BECB-55BD9F69216A}" type="pres">
      <dgm:prSet presAssocID="{893405B5-F3EC-4775-ACC6-38B2E8E91BF9}" presName="descendantText" presStyleLbl="alignAccFollowNode1" presStyleIdx="0" presStyleCnt="1">
        <dgm:presLayoutVars>
          <dgm:bulletEnabled/>
        </dgm:presLayoutVars>
      </dgm:prSet>
      <dgm:spPr/>
    </dgm:pt>
  </dgm:ptLst>
  <dgm:cxnLst>
    <dgm:cxn modelId="{039B1308-4DCC-C746-B17E-18BA80DB6A93}" type="presOf" srcId="{84DAD983-EE4C-4642-80DE-D7B275E261D8}" destId="{7D653FA5-1C28-464F-BECB-55BD9F69216A}" srcOrd="0" destOrd="0" presId="urn:microsoft.com/office/officeart/2016/7/layout/VerticalSolidActionList"/>
    <dgm:cxn modelId="{05F6733A-1262-41CF-A9F3-4430C423C94C}" srcId="{4F7AE019-49CE-4A1E-8C44-77F39E6FBDE3}" destId="{893405B5-F3EC-4775-ACC6-38B2E8E91BF9}" srcOrd="0" destOrd="0" parTransId="{8CD16FCA-1F35-4DF3-A163-3F961EC6668C}" sibTransId="{FB481699-D58D-4896-838E-40E9284B2242}"/>
    <dgm:cxn modelId="{51B7C459-C555-4E42-A382-F84E9F9911EC}" type="presOf" srcId="{893405B5-F3EC-4775-ACC6-38B2E8E91BF9}" destId="{00A246D8-AF0D-9D46-A972-3C36A151DA50}" srcOrd="0" destOrd="0" presId="urn:microsoft.com/office/officeart/2016/7/layout/VerticalSolidActionList"/>
    <dgm:cxn modelId="{82536F96-8599-3746-BBA6-0A628659E207}" type="presOf" srcId="{4F7AE019-49CE-4A1E-8C44-77F39E6FBDE3}" destId="{0D26DACC-CB67-CF4B-9FF1-EF3B5F95ECA4}" srcOrd="0" destOrd="0" presId="urn:microsoft.com/office/officeart/2016/7/layout/VerticalSolidActionList"/>
    <dgm:cxn modelId="{97DC8FA1-5D70-4779-93DF-5CF3553B9459}" srcId="{893405B5-F3EC-4775-ACC6-38B2E8E91BF9}" destId="{84DAD983-EE4C-4642-80DE-D7B275E261D8}" srcOrd="0" destOrd="0" parTransId="{010DC9ED-D910-4020-B398-82F12A101E2A}" sibTransId="{D187C8CD-0AA4-4C17-B5C8-878D8BA0CE8B}"/>
    <dgm:cxn modelId="{4C22E5CF-3CB9-D34D-9DC8-46AB15862CBB}" type="presParOf" srcId="{0D26DACC-CB67-CF4B-9FF1-EF3B5F95ECA4}" destId="{4F987FCE-1911-4741-96C6-AA3A3DE6D0C0}" srcOrd="0" destOrd="0" presId="urn:microsoft.com/office/officeart/2016/7/layout/VerticalSolidActionList"/>
    <dgm:cxn modelId="{D777B860-A5A1-1A41-8BA8-6B060F648F75}" type="presParOf" srcId="{4F987FCE-1911-4741-96C6-AA3A3DE6D0C0}" destId="{00A246D8-AF0D-9D46-A972-3C36A151DA50}" srcOrd="0" destOrd="0" presId="urn:microsoft.com/office/officeart/2016/7/layout/VerticalSolidActionList"/>
    <dgm:cxn modelId="{C8E2BCD6-BE7A-494C-852F-AF279973B57E}" type="presParOf" srcId="{4F987FCE-1911-4741-96C6-AA3A3DE6D0C0}" destId="{7D653FA5-1C28-464F-BECB-55BD9F69216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48BF8-BA86-7943-A805-E02689A06F5E}">
      <dsp:nvSpPr>
        <dsp:cNvPr id="0" name=""/>
        <dsp:cNvSpPr/>
      </dsp:nvSpPr>
      <dsp:spPr>
        <a:xfrm>
          <a:off x="0" y="418462"/>
          <a:ext cx="7886700" cy="24265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What if we altered the size of the </a:t>
          </a:r>
          <a:r>
            <a:rPr lang="en-US" sz="6100" i="1" kern="1200" dirty="0"/>
            <a:t>top chunk?</a:t>
          </a:r>
          <a:endParaRPr lang="en-US" sz="6100" kern="1200" dirty="0"/>
        </a:p>
      </dsp:txBody>
      <dsp:txXfrm>
        <a:off x="118456" y="536918"/>
        <a:ext cx="7649788" cy="21896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Corrupt Top Chunk size</a:t>
          </a:r>
        </a:p>
      </dsp:txBody>
      <dsp:txXfrm>
        <a:off x="1577340" y="1019"/>
        <a:ext cx="6309360" cy="1045341"/>
      </dsp:txXfrm>
    </dsp:sp>
    <dsp:sp modelId="{C68806A7-5E1B-B443-82C4-E10E3AD448A5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Corrupt</a:t>
          </a:r>
        </a:p>
      </dsp:txBody>
      <dsp:txXfrm>
        <a:off x="0" y="1019"/>
        <a:ext cx="1577340" cy="1045341"/>
      </dsp:txXfrm>
    </dsp:sp>
    <dsp:sp modelId="{0A6D31A6-5EBB-F24A-9BAE-B761EBB5BA1A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Allocate a LARGE section that lands directly in </a:t>
          </a:r>
          <a:r>
            <a:rPr lang="en-US" sz="1800" i="1" strike="sngStrike" kern="1200" dirty="0"/>
            <a:t>front</a:t>
          </a:r>
          <a:r>
            <a:rPr lang="en-US" sz="1800" strike="sngStrike" kern="1200" dirty="0"/>
            <a:t> of your target</a:t>
          </a:r>
        </a:p>
      </dsp:txBody>
      <dsp:txXfrm>
        <a:off x="1577340" y="1109081"/>
        <a:ext cx="6309360" cy="1045341"/>
      </dsp:txXfrm>
    </dsp:sp>
    <dsp:sp modelId="{8994B5BA-79CC-FA41-86AE-55711D1760A4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Allocate</a:t>
          </a:r>
        </a:p>
      </dsp:txBody>
      <dsp:txXfrm>
        <a:off x="0" y="1109081"/>
        <a:ext cx="1577340" cy="1045341"/>
      </dsp:txXfrm>
    </dsp:sp>
    <dsp:sp modelId="{7D653FA5-1C28-464F-BECB-55BD9F69216A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Overlap chunk over your target</a:t>
          </a:r>
        </a:p>
      </dsp:txBody>
      <dsp:txXfrm>
        <a:off x="1577340" y="2217143"/>
        <a:ext cx="6309360" cy="1045341"/>
      </dsp:txXfrm>
    </dsp:sp>
    <dsp:sp modelId="{00A246D8-AF0D-9D46-A972-3C36A151DA50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Overlap</a:t>
          </a:r>
        </a:p>
      </dsp:txBody>
      <dsp:txXfrm>
        <a:off x="0" y="2217143"/>
        <a:ext cx="1577340" cy="1045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Corrupt Top Chunk size</a:t>
          </a:r>
        </a:p>
      </dsp:txBody>
      <dsp:txXfrm>
        <a:off x="1577340" y="1019"/>
        <a:ext cx="6309360" cy="1045341"/>
      </dsp:txXfrm>
    </dsp:sp>
    <dsp:sp modelId="{C68806A7-5E1B-B443-82C4-E10E3AD448A5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Corrupt</a:t>
          </a:r>
        </a:p>
      </dsp:txBody>
      <dsp:txXfrm>
        <a:off x="0" y="1019"/>
        <a:ext cx="1577340" cy="1045341"/>
      </dsp:txXfrm>
    </dsp:sp>
    <dsp:sp modelId="{0A6D31A6-5EBB-F24A-9BAE-B761EBB5BA1A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Allocate a LARGE section that lands directly in </a:t>
          </a:r>
          <a:r>
            <a:rPr lang="en-US" sz="1800" i="1" kern="1200" dirty="0"/>
            <a:t>front</a:t>
          </a:r>
          <a:r>
            <a:rPr lang="en-US" sz="1800" kern="1200" dirty="0"/>
            <a:t> of your target</a:t>
          </a:r>
        </a:p>
      </dsp:txBody>
      <dsp:txXfrm>
        <a:off x="1577340" y="1109081"/>
        <a:ext cx="6309360" cy="1045341"/>
      </dsp:txXfrm>
    </dsp:sp>
    <dsp:sp modelId="{8994B5BA-79CC-FA41-86AE-55711D1760A4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Allocate</a:t>
          </a:r>
        </a:p>
      </dsp:txBody>
      <dsp:txXfrm>
        <a:off x="0" y="1109081"/>
        <a:ext cx="1577340" cy="1045341"/>
      </dsp:txXfrm>
    </dsp:sp>
    <dsp:sp modelId="{7D653FA5-1C28-464F-BECB-55BD9F69216A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Overlap chunk over your target</a:t>
          </a:r>
        </a:p>
      </dsp:txBody>
      <dsp:txXfrm>
        <a:off x="1577340" y="2217143"/>
        <a:ext cx="6309360" cy="1045341"/>
      </dsp:txXfrm>
    </dsp:sp>
    <dsp:sp modelId="{00A246D8-AF0D-9D46-A972-3C36A151DA50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Overlap</a:t>
          </a:r>
        </a:p>
      </dsp:txBody>
      <dsp:txXfrm>
        <a:off x="0" y="2217143"/>
        <a:ext cx="1577340" cy="10453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E23F9-F6EB-0E4F-A0C4-6030EF961539}">
      <dsp:nvSpPr>
        <dsp:cNvPr id="0" name=""/>
        <dsp:cNvSpPr/>
      </dsp:nvSpPr>
      <dsp:spPr>
        <a:xfrm>
          <a:off x="38" y="130953"/>
          <a:ext cx="3685337" cy="9085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Amazing for control flow hijacking: </a:t>
          </a:r>
        </a:p>
      </dsp:txBody>
      <dsp:txXfrm>
        <a:off x="38" y="130953"/>
        <a:ext cx="3685337" cy="908533"/>
      </dsp:txXfrm>
    </dsp:sp>
    <dsp:sp modelId="{BA6D5494-7492-C44D-8642-80312BF7522A}">
      <dsp:nvSpPr>
        <dsp:cNvPr id="0" name=""/>
        <dsp:cNvSpPr/>
      </dsp:nvSpPr>
      <dsp:spPr>
        <a:xfrm>
          <a:off x="38" y="1039487"/>
          <a:ext cx="3685337" cy="209306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__free_hook is the best because we control a parameter. Great for calling system with a controlled string. </a:t>
          </a:r>
        </a:p>
      </dsp:txBody>
      <dsp:txXfrm>
        <a:off x="38" y="1039487"/>
        <a:ext cx="3685337" cy="2093062"/>
      </dsp:txXfrm>
    </dsp:sp>
    <dsp:sp modelId="{D303D1A6-7266-C84C-873B-5E30E9E08298}">
      <dsp:nvSpPr>
        <dsp:cNvPr id="0" name=""/>
        <dsp:cNvSpPr/>
      </dsp:nvSpPr>
      <dsp:spPr>
        <a:xfrm>
          <a:off x="4201323" y="130953"/>
          <a:ext cx="3685337" cy="9085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Common Hits</a:t>
          </a:r>
        </a:p>
      </dsp:txBody>
      <dsp:txXfrm>
        <a:off x="4201323" y="130953"/>
        <a:ext cx="3685337" cy="908533"/>
      </dsp:txXfrm>
    </dsp:sp>
    <dsp:sp modelId="{0834F26A-4B0D-E64D-9D92-08973B136968}">
      <dsp:nvSpPr>
        <dsp:cNvPr id="0" name=""/>
        <dsp:cNvSpPr/>
      </dsp:nvSpPr>
      <dsp:spPr>
        <a:xfrm>
          <a:off x="4201323" y="1039487"/>
          <a:ext cx="3685337" cy="209306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Need to use functions that are called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__</a:t>
          </a:r>
          <a:r>
            <a:rPr lang="en-US" sz="2500" kern="1200" dirty="0" err="1"/>
            <a:t>malloc_hook</a:t>
          </a:r>
          <a:r>
            <a:rPr lang="en-US" sz="2500" kern="1200" dirty="0"/>
            <a:t> and __</a:t>
          </a:r>
          <a:r>
            <a:rPr lang="en-US" sz="2500" kern="1200" dirty="0" err="1"/>
            <a:t>free_hook</a:t>
          </a:r>
          <a:r>
            <a:rPr lang="en-US" sz="2500" kern="1200" dirty="0"/>
            <a:t> most likely</a:t>
          </a:r>
        </a:p>
      </dsp:txBody>
      <dsp:txXfrm>
        <a:off x="4201323" y="1039487"/>
        <a:ext cx="3685337" cy="20930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Corrupt Top Chunk size</a:t>
          </a:r>
        </a:p>
      </dsp:txBody>
      <dsp:txXfrm>
        <a:off x="1577340" y="1019"/>
        <a:ext cx="6309360" cy="1045341"/>
      </dsp:txXfrm>
    </dsp:sp>
    <dsp:sp modelId="{C68806A7-5E1B-B443-82C4-E10E3AD448A5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Corrupt</a:t>
          </a:r>
        </a:p>
      </dsp:txBody>
      <dsp:txXfrm>
        <a:off x="0" y="1019"/>
        <a:ext cx="1577340" cy="1045341"/>
      </dsp:txXfrm>
    </dsp:sp>
    <dsp:sp modelId="{0A6D31A6-5EBB-F24A-9BAE-B761EBB5BA1A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Allocate a LARGE section that lands directly in </a:t>
          </a:r>
          <a:r>
            <a:rPr lang="en-US" sz="1800" i="1" kern="1200" dirty="0"/>
            <a:t>front</a:t>
          </a:r>
          <a:r>
            <a:rPr lang="en-US" sz="1800" kern="1200" dirty="0"/>
            <a:t> of your target</a:t>
          </a:r>
        </a:p>
      </dsp:txBody>
      <dsp:txXfrm>
        <a:off x="1577340" y="1109081"/>
        <a:ext cx="6309360" cy="1045341"/>
      </dsp:txXfrm>
    </dsp:sp>
    <dsp:sp modelId="{8994B5BA-79CC-FA41-86AE-55711D1760A4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Allocate</a:t>
          </a:r>
        </a:p>
      </dsp:txBody>
      <dsp:txXfrm>
        <a:off x="0" y="1109081"/>
        <a:ext cx="1577340" cy="1045341"/>
      </dsp:txXfrm>
    </dsp:sp>
    <dsp:sp modelId="{7D653FA5-1C28-464F-BECB-55BD9F69216A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Overlap chunk over your target</a:t>
          </a:r>
        </a:p>
      </dsp:txBody>
      <dsp:txXfrm>
        <a:off x="1577340" y="2217143"/>
        <a:ext cx="6309360" cy="1045341"/>
      </dsp:txXfrm>
    </dsp:sp>
    <dsp:sp modelId="{00A246D8-AF0D-9D46-A972-3C36A151DA50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Overlap</a:t>
          </a:r>
        </a:p>
      </dsp:txBody>
      <dsp:txXfrm>
        <a:off x="0" y="2217143"/>
        <a:ext cx="1577340" cy="10453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0"/>
          <a:ext cx="6309360" cy="192829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89787" rIns="122419" bIns="48978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Corrupt Top Chunk size</a:t>
          </a:r>
        </a:p>
      </dsp:txBody>
      <dsp:txXfrm>
        <a:off x="1577340" y="0"/>
        <a:ext cx="6309360" cy="1928295"/>
      </dsp:txXfrm>
    </dsp:sp>
    <dsp:sp modelId="{C68806A7-5E1B-B443-82C4-E10E3AD448A5}">
      <dsp:nvSpPr>
        <dsp:cNvPr id="0" name=""/>
        <dsp:cNvSpPr/>
      </dsp:nvSpPr>
      <dsp:spPr>
        <a:xfrm>
          <a:off x="0" y="0"/>
          <a:ext cx="1577340" cy="19282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90473" rIns="83468" bIns="19047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Corrupt</a:t>
          </a:r>
        </a:p>
      </dsp:txBody>
      <dsp:txXfrm>
        <a:off x="0" y="0"/>
        <a:ext cx="1577340" cy="19282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286"/>
          <a:ext cx="6309360" cy="158394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02322" rIns="122419" bIns="4023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strike="sngStrike" kern="1200" dirty="0"/>
            <a:t>Corrupt Top Chunk size</a:t>
          </a:r>
        </a:p>
      </dsp:txBody>
      <dsp:txXfrm>
        <a:off x="1577340" y="286"/>
        <a:ext cx="6309360" cy="1583946"/>
      </dsp:txXfrm>
    </dsp:sp>
    <dsp:sp modelId="{C68806A7-5E1B-B443-82C4-E10E3AD448A5}">
      <dsp:nvSpPr>
        <dsp:cNvPr id="0" name=""/>
        <dsp:cNvSpPr/>
      </dsp:nvSpPr>
      <dsp:spPr>
        <a:xfrm>
          <a:off x="0" y="286"/>
          <a:ext cx="1577340" cy="15839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56459" rIns="83468" bIns="1564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strike="sngStrike" kern="1200" dirty="0"/>
            <a:t>Corrupt</a:t>
          </a:r>
        </a:p>
      </dsp:txBody>
      <dsp:txXfrm>
        <a:off x="0" y="286"/>
        <a:ext cx="1577340" cy="1583946"/>
      </dsp:txXfrm>
    </dsp:sp>
    <dsp:sp modelId="{0A6D31A6-5EBB-F24A-9BAE-B761EBB5BA1A}">
      <dsp:nvSpPr>
        <dsp:cNvPr id="0" name=""/>
        <dsp:cNvSpPr/>
      </dsp:nvSpPr>
      <dsp:spPr>
        <a:xfrm>
          <a:off x="1577340" y="1679270"/>
          <a:ext cx="6309360" cy="1583946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02322" rIns="122419" bIns="4023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Allocate a LARGE section that lands directly in </a:t>
          </a:r>
          <a:r>
            <a:rPr lang="en-US" sz="2400" i="1" kern="1200" dirty="0"/>
            <a:t>front</a:t>
          </a:r>
          <a:r>
            <a:rPr lang="en-US" sz="2400" kern="1200" dirty="0"/>
            <a:t> of your target</a:t>
          </a:r>
        </a:p>
      </dsp:txBody>
      <dsp:txXfrm>
        <a:off x="1577340" y="1679270"/>
        <a:ext cx="6309360" cy="1583946"/>
      </dsp:txXfrm>
    </dsp:sp>
    <dsp:sp modelId="{8994B5BA-79CC-FA41-86AE-55711D1760A4}">
      <dsp:nvSpPr>
        <dsp:cNvPr id="0" name=""/>
        <dsp:cNvSpPr/>
      </dsp:nvSpPr>
      <dsp:spPr>
        <a:xfrm>
          <a:off x="0" y="1679270"/>
          <a:ext cx="1577340" cy="15839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56459" rIns="83468" bIns="1564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Allocate</a:t>
          </a:r>
        </a:p>
      </dsp:txBody>
      <dsp:txXfrm>
        <a:off x="0" y="1679270"/>
        <a:ext cx="1577340" cy="15839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69495-CBA5-4B26-861A-012806285EA2}">
      <dsp:nvSpPr>
        <dsp:cNvPr id="0" name=""/>
        <dsp:cNvSpPr/>
      </dsp:nvSpPr>
      <dsp:spPr>
        <a:xfrm>
          <a:off x="1131974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20D4F-A917-487C-B70F-87F6E4F5AF5C}">
      <dsp:nvSpPr>
        <dsp:cNvPr id="0" name=""/>
        <dsp:cNvSpPr/>
      </dsp:nvSpPr>
      <dsp:spPr>
        <a:xfrm>
          <a:off x="1541474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AC2DA-2F46-4AB9-AC1D-A3AFC2FCCCF5}">
      <dsp:nvSpPr>
        <dsp:cNvPr id="0" name=""/>
        <dsp:cNvSpPr/>
      </dsp:nvSpPr>
      <dsp:spPr>
        <a:xfrm>
          <a:off x="517724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Overwrite GOT entry of </a:t>
          </a:r>
          <a:r>
            <a:rPr lang="en-US" sz="2500" i="1" kern="1200"/>
            <a:t>puts</a:t>
          </a:r>
          <a:endParaRPr lang="en-US" sz="2500" kern="1200"/>
        </a:p>
      </dsp:txBody>
      <dsp:txXfrm>
        <a:off x="517724" y="2531752"/>
        <a:ext cx="3150000" cy="720000"/>
      </dsp:txXfrm>
    </dsp:sp>
    <dsp:sp modelId="{462A0895-E164-4AC4-8F56-4F6977EE9467}">
      <dsp:nvSpPr>
        <dsp:cNvPr id="0" name=""/>
        <dsp:cNvSpPr/>
      </dsp:nvSpPr>
      <dsp:spPr>
        <a:xfrm>
          <a:off x="4833225" y="11751"/>
          <a:ext cx="1921500" cy="19215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CDF22-F92E-4087-B25E-94B80F6E3781}">
      <dsp:nvSpPr>
        <dsp:cNvPr id="0" name=""/>
        <dsp:cNvSpPr/>
      </dsp:nvSpPr>
      <dsp:spPr>
        <a:xfrm>
          <a:off x="5242725" y="42125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C2B7E-9BC4-4E5D-B46E-47F3446C6350}">
      <dsp:nvSpPr>
        <dsp:cNvPr id="0" name=""/>
        <dsp:cNvSpPr/>
      </dsp:nvSpPr>
      <dsp:spPr>
        <a:xfrm>
          <a:off x="4218975" y="2531752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Stack </a:t>
          </a:r>
          <a:r>
            <a:rPr lang="en-US" sz="2500" i="1" kern="1200"/>
            <a:t>ret</a:t>
          </a:r>
          <a:r>
            <a:rPr lang="en-US" sz="2500" kern="1200"/>
            <a:t> address</a:t>
          </a:r>
        </a:p>
      </dsp:txBody>
      <dsp:txXfrm>
        <a:off x="4218975" y="2531752"/>
        <a:ext cx="315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82E55-35AC-CE45-9EE8-54A2D76C7EF9}">
      <dsp:nvSpPr>
        <dsp:cNvPr id="0" name=""/>
        <dsp:cNvSpPr/>
      </dsp:nvSpPr>
      <dsp:spPr>
        <a:xfrm>
          <a:off x="1577340" y="1019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Corrupt Top Chunk size</a:t>
          </a:r>
        </a:p>
      </dsp:txBody>
      <dsp:txXfrm>
        <a:off x="1577340" y="1019"/>
        <a:ext cx="6309360" cy="1045341"/>
      </dsp:txXfrm>
    </dsp:sp>
    <dsp:sp modelId="{C68806A7-5E1B-B443-82C4-E10E3AD448A5}">
      <dsp:nvSpPr>
        <dsp:cNvPr id="0" name=""/>
        <dsp:cNvSpPr/>
      </dsp:nvSpPr>
      <dsp:spPr>
        <a:xfrm>
          <a:off x="0" y="1019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Corrupt</a:t>
          </a:r>
        </a:p>
      </dsp:txBody>
      <dsp:txXfrm>
        <a:off x="0" y="1019"/>
        <a:ext cx="1577340" cy="1045341"/>
      </dsp:txXfrm>
    </dsp:sp>
    <dsp:sp modelId="{0A6D31A6-5EBB-F24A-9BAE-B761EBB5BA1A}">
      <dsp:nvSpPr>
        <dsp:cNvPr id="0" name=""/>
        <dsp:cNvSpPr/>
      </dsp:nvSpPr>
      <dsp:spPr>
        <a:xfrm>
          <a:off x="1577340" y="1109081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strike="sngStrike" kern="1200" dirty="0"/>
            <a:t>Allocate a LARGE section that lands directly in </a:t>
          </a:r>
          <a:r>
            <a:rPr lang="en-US" sz="1800" i="1" strike="sngStrike" kern="1200" dirty="0"/>
            <a:t>front</a:t>
          </a:r>
          <a:r>
            <a:rPr lang="en-US" sz="1800" strike="sngStrike" kern="1200" dirty="0"/>
            <a:t> of your target</a:t>
          </a:r>
        </a:p>
      </dsp:txBody>
      <dsp:txXfrm>
        <a:off x="1577340" y="1109081"/>
        <a:ext cx="6309360" cy="1045341"/>
      </dsp:txXfrm>
    </dsp:sp>
    <dsp:sp modelId="{8994B5BA-79CC-FA41-86AE-55711D1760A4}">
      <dsp:nvSpPr>
        <dsp:cNvPr id="0" name=""/>
        <dsp:cNvSpPr/>
      </dsp:nvSpPr>
      <dsp:spPr>
        <a:xfrm>
          <a:off x="0" y="1109081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strike="sngStrike" kern="1200" dirty="0"/>
            <a:t>Allocate</a:t>
          </a:r>
        </a:p>
      </dsp:txBody>
      <dsp:txXfrm>
        <a:off x="0" y="1109081"/>
        <a:ext cx="1577340" cy="1045341"/>
      </dsp:txXfrm>
    </dsp:sp>
    <dsp:sp modelId="{7D653FA5-1C28-464F-BECB-55BD9F69216A}">
      <dsp:nvSpPr>
        <dsp:cNvPr id="0" name=""/>
        <dsp:cNvSpPr/>
      </dsp:nvSpPr>
      <dsp:spPr>
        <a:xfrm>
          <a:off x="1577340" y="2217143"/>
          <a:ext cx="6309360" cy="10453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65517" rIns="122419" bIns="2655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Overlap chunk over your target</a:t>
          </a:r>
        </a:p>
      </dsp:txBody>
      <dsp:txXfrm>
        <a:off x="1577340" y="2217143"/>
        <a:ext cx="6309360" cy="1045341"/>
      </dsp:txXfrm>
    </dsp:sp>
    <dsp:sp modelId="{00A246D8-AF0D-9D46-A972-3C36A151DA50}">
      <dsp:nvSpPr>
        <dsp:cNvPr id="0" name=""/>
        <dsp:cNvSpPr/>
      </dsp:nvSpPr>
      <dsp:spPr>
        <a:xfrm>
          <a:off x="0" y="2217143"/>
          <a:ext cx="1577340" cy="104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03256" rIns="83468" bIns="10325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Overlap</a:t>
          </a:r>
        </a:p>
      </dsp:txBody>
      <dsp:txXfrm>
        <a:off x="0" y="2217143"/>
        <a:ext cx="1577340" cy="104534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53FA5-1C28-464F-BECB-55BD9F69216A}">
      <dsp:nvSpPr>
        <dsp:cNvPr id="0" name=""/>
        <dsp:cNvSpPr/>
      </dsp:nvSpPr>
      <dsp:spPr>
        <a:xfrm>
          <a:off x="1577340" y="0"/>
          <a:ext cx="6309360" cy="163728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415871" rIns="122419" bIns="41587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Overlap chunk over your target</a:t>
          </a:r>
        </a:p>
      </dsp:txBody>
      <dsp:txXfrm>
        <a:off x="1577340" y="0"/>
        <a:ext cx="6309360" cy="1637288"/>
      </dsp:txXfrm>
    </dsp:sp>
    <dsp:sp modelId="{00A246D8-AF0D-9D46-A972-3C36A151DA50}">
      <dsp:nvSpPr>
        <dsp:cNvPr id="0" name=""/>
        <dsp:cNvSpPr/>
      </dsp:nvSpPr>
      <dsp:spPr>
        <a:xfrm>
          <a:off x="0" y="0"/>
          <a:ext cx="1577340" cy="16372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68" tIns="161728" rIns="83468" bIns="16172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Overlap</a:t>
          </a:r>
        </a:p>
      </dsp:txBody>
      <dsp:txXfrm>
        <a:off x="0" y="0"/>
        <a:ext cx="1577340" cy="1637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2-29T01:23:34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11115 7081 24575,'33'0'0,"-6"0"0,1 0 0,-4 0 0,2 0-1093,3 0 1,3 0 0,0 0-1,3 0 1,1 0 0,1 0 272,-9 0 1,1 1 0,0-1 0,2-1 451,0 1 0,2-1 0,1 0 0,-2 0 0,-1 0 368,5 0 0,-2 0 0,2-1 0,-3 0 0,1-1 0,2 0 0,0 0 0,-3 1 0,0-1 0,-1 1 0,-1-1 0,2 1 0,-2-1 0,0 1 0,1-1 0,0 0 0,0 1 0,0 0 0,0 0 0,0 0 0,0 1 0,-1-1 0,4-1 0,-1 1 0,0 0 0,-1 0 0,-2 0 0,-1 1 0,-1 0 0,0 0 344,3 0 1,-2-1 0,-3 1-345,-1 0 0,-4 0 0,3 0 0,-16-1 0</inkml:trace>
  <inkml:trace contextRef="#ctx0" brushRef="#br0" timeOffset="1507">12764 8761 24575,'16'0'0,"-2"1"0,7 3 0,15 1-1639,-11 1 1,2-1 1260,1 0 0,2-1 378,-2 0 0,1 0 0,2-1 0,-1 0 0,2-1 0,0 0 0,0-1 0,-2 1 0,1-1 0,-1 0 0,1 0-820,4 0 1,2 0 0,-1 0 0,0 0 271,-1-1 0,0 0 1,-1 0-1,-1 0 548,2 0 0,-1 0 0,2 0 0,-5 0 0,2 0 0,0 0 0,0 0 0,-2 0 0,6 0 0,-2 0 0,1 0-124,-4-1 1,0 0 0,0 0 0,-3 0 123,-1 1 0,-3 0 0,0-1-371,9-3 1,-3 1 370,-9 3 0,-2-1 1130,11-4-1130,-13 4 819,-8-3 0,-9 4 0,-1-1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3E8D-1792-1541-9147-970A8DD8A355}" type="datetimeFigureOut">
              <a:rPr lang="en-US" smtClean="0"/>
              <a:t>9/19/21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5928C-CD14-454C-B617-1AFCF9A585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62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Similar to a stack clash vulnerability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actual size of this is never validated!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273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Morecore</a:t>
            </a:r>
            <a:r>
              <a:rPr lang="en-US" dirty="0"/>
              <a:t>: https://</a:t>
            </a:r>
            <a:r>
              <a:rPr lang="en-US" dirty="0" err="1"/>
              <a:t>elixir.bootlin.com</a:t>
            </a:r>
            <a:r>
              <a:rPr lang="en-US" dirty="0"/>
              <a:t>/</a:t>
            </a:r>
            <a:r>
              <a:rPr lang="en-US" dirty="0" err="1"/>
              <a:t>glibc</a:t>
            </a:r>
            <a:r>
              <a:rPr lang="en-US" dirty="0"/>
              <a:t>/glibc-2.26/source/malloc/malloc.c#L363</a:t>
            </a:r>
          </a:p>
          <a:p>
            <a:r>
              <a:rPr lang="en-US" dirty="0"/>
              <a:t>Removed in Red hat because of the security threat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5928C-CD14-454C-B617-1AFCF9A5859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4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438566" y="730281"/>
            <a:ext cx="4854769" cy="3977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4339427" y="-4333462"/>
            <a:ext cx="465152" cy="91440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02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568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6" y="273846"/>
            <a:ext cx="5800725" cy="43588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68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6541"/>
            <a:ext cx="7886700" cy="326350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3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152" y="2"/>
            <a:ext cx="9159153" cy="20977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5556837" y="1561380"/>
            <a:ext cx="5148543" cy="2025795"/>
          </a:xfrm>
          <a:prstGeom prst="rect">
            <a:avLst/>
          </a:prstGeom>
        </p:spPr>
      </p:pic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561375" y="1556335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9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6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6" y="1878809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66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-1111375" y="1561380"/>
            <a:ext cx="5148547" cy="20257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-15153" y="0"/>
            <a:ext cx="465152" cy="5143500"/>
          </a:xfrm>
          <a:prstGeom prst="rect">
            <a:avLst/>
          </a:prstGeom>
          <a:solidFill>
            <a:srgbClr val="177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301" y="4640206"/>
            <a:ext cx="2248795" cy="3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584422" y="584424"/>
            <a:ext cx="5146483" cy="397763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026" y="4225741"/>
            <a:ext cx="4174064" cy="69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3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75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8826-4ABB-4DC9-A520-04FB4FDE7782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5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2EAEBB18-575C-491D-9A03-4A868AFBFB67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9/19/21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6946070-18CF-4637-832E-0142B797C65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28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7CC0"/>
          </a:solidFill>
          <a:latin typeface="Avenir Medium"/>
          <a:ea typeface="+mj-ea"/>
          <a:cs typeface="Avenir Medium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/>
          <a:ea typeface="+mn-ea"/>
          <a:cs typeface="Avenir 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://phrack.org/issues/66/10.html" TargetMode="External"/><Relationship Id="rId3" Type="http://schemas.openxmlformats.org/officeDocument/2006/relationships/hyperlink" Target="https://sploitfun.wordpress.com/tag/house-of-force/" TargetMode="External"/><Relationship Id="rId7" Type="http://schemas.openxmlformats.org/officeDocument/2006/relationships/hyperlink" Target="https://www.youtube.com/watch?v=PISoSH8KGVI" TargetMode="External"/><Relationship Id="rId2" Type="http://schemas.openxmlformats.org/officeDocument/2006/relationships/hyperlink" Target="https://securitylab.github.com/research/last-orders-at-the-house-of-fo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tf-wiki.github.io/ctf-wiki/pwn/linux/glibc-heap/house_of_force/" TargetMode="External"/><Relationship Id="rId5" Type="http://schemas.openxmlformats.org/officeDocument/2006/relationships/hyperlink" Target="https://raydenchia.com/glibc-heap-exploitation-house-of-force/" TargetMode="External"/><Relationship Id="rId4" Type="http://schemas.openxmlformats.org/officeDocument/2006/relationships/hyperlink" Target="https://heap-exploitation.dhavalkapil.com/attacks/house_of_forc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EFEC7-003C-D147-A6E3-003DECA7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of Force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C16A00-7CAB-A941-9FAE-CF015A973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8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CC07-4340-E940-9C92-652BD57A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Top Chunk Code - 2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0FA88BD-D51B-474C-A880-FE8812476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Victim: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Pointer to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Size of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Amount of memory asked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 descr="Creating the new user chunk">
            <a:extLst>
              <a:ext uri="{FF2B5EF4-FFF2-40B4-BE49-F238E27FC236}">
                <a16:creationId xmlns:a16="http://schemas.microsoft.com/office/drawing/2014/main" id="{3A8F00F6-6826-CE4F-B819-470015E05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788" y="2048977"/>
            <a:ext cx="4629150" cy="1039196"/>
          </a:xfr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29EB95D-3180-6C4A-9E07-7BAEFE962F34}"/>
              </a:ext>
            </a:extLst>
          </p:cNvPr>
          <p:cNvSpPr txBox="1">
            <a:spLocks/>
          </p:cNvSpPr>
          <p:nvPr/>
        </p:nvSpPr>
        <p:spPr>
          <a:xfrm>
            <a:off x="3807067" y="1169377"/>
            <a:ext cx="4707092" cy="764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Shrink the </a:t>
            </a:r>
            <a:r>
              <a:rPr lang="en-US" i="1" dirty="0"/>
              <a:t>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</a:t>
            </a:r>
            <a:r>
              <a:rPr lang="en-US" i="1" dirty="0"/>
              <a:t>this</a:t>
            </a:r>
            <a:r>
              <a:rPr lang="en-US" dirty="0"/>
              <a:t> memory to the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0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5D48-53F5-B743-8688-804BB041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Attack Idea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DF3945-5DCE-4B8D-B0D3-B04AB89D83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11182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8417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CC07-4340-E940-9C92-652BD57A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Havoc Causing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0FA88BD-D51B-474C-A880-FE8812476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Victim: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Pointer to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Size of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Amount of memory asked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logic for protections against crazy large chunk sizes!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D5EDF6A9-B44C-2145-901C-8B24E01971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098"/>
          <a:stretch/>
        </p:blipFill>
        <p:spPr>
          <a:xfrm>
            <a:off x="3885009" y="483021"/>
            <a:ext cx="4629150" cy="2574226"/>
          </a:xfrm>
          <a:prstGeom prst="rect">
            <a:avLst/>
          </a:prstGeom>
          <a:noFill/>
        </p:spPr>
      </p:pic>
      <p:pic>
        <p:nvPicPr>
          <p:cNvPr id="6" name="Content Placeholder 5" descr="Creating the new user chunk">
            <a:extLst>
              <a:ext uri="{FF2B5EF4-FFF2-40B4-BE49-F238E27FC236}">
                <a16:creationId xmlns:a16="http://schemas.microsoft.com/office/drawing/2014/main" id="{3A8F00F6-6826-CE4F-B819-470015E05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29326" y="1862545"/>
            <a:ext cx="4519365" cy="1014550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4F8849-3C75-FB49-8C5A-052FAA6BF5E2}"/>
              </a:ext>
            </a:extLst>
          </p:cNvPr>
          <p:cNvCxnSpPr>
            <a:cxnSpLocks/>
          </p:cNvCxnSpPr>
          <p:nvPr/>
        </p:nvCxnSpPr>
        <p:spPr>
          <a:xfrm>
            <a:off x="4572000" y="2491851"/>
            <a:ext cx="41902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791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443231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7702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Corrupt Top Chunk Size – 1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6A883D-8373-43E6-9AFB-A545E63A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i="1" dirty="0"/>
              <a:t>Extend</a:t>
            </a:r>
            <a:r>
              <a:rPr lang="en-US" dirty="0"/>
              <a:t> the </a:t>
            </a:r>
            <a:r>
              <a:rPr lang="en-US" b="1" i="1" dirty="0"/>
              <a:t>size</a:t>
            </a:r>
            <a:r>
              <a:rPr lang="en-US" dirty="0"/>
              <a:t> of the top chunk to </a:t>
            </a:r>
            <a:r>
              <a:rPr lang="en-US" b="1" dirty="0"/>
              <a:t>OVERLAP</a:t>
            </a:r>
            <a:r>
              <a:rPr lang="en-US" dirty="0"/>
              <a:t> with other sections of memory</a:t>
            </a:r>
          </a:p>
          <a:p>
            <a:r>
              <a:rPr lang="en-US" dirty="0"/>
              <a:t>No sanity checks on </a:t>
            </a:r>
            <a:r>
              <a:rPr lang="en-US" i="1" dirty="0"/>
              <a:t>top chunk</a:t>
            </a:r>
            <a:r>
              <a:rPr lang="en-US" dirty="0"/>
              <a:t> size!</a:t>
            </a:r>
          </a:p>
          <a:p>
            <a:r>
              <a:rPr lang="en-US" dirty="0">
                <a:solidFill>
                  <a:srgbClr val="FF0000"/>
                </a:solidFill>
              </a:rPr>
              <a:t>Redlines</a:t>
            </a:r>
            <a:r>
              <a:rPr lang="en-US" dirty="0"/>
              <a:t> is the </a:t>
            </a:r>
            <a:r>
              <a:rPr lang="en-US" i="1" dirty="0"/>
              <a:t>entire</a:t>
            </a:r>
            <a:r>
              <a:rPr lang="en-US" dirty="0"/>
              <a:t> size of the top chunk</a:t>
            </a:r>
          </a:p>
          <a:p>
            <a:endParaRPr lang="en-US" dirty="0"/>
          </a:p>
        </p:txBody>
      </p:sp>
      <p:pic>
        <p:nvPicPr>
          <p:cNvPr id="9" name="Picture 8" descr="Top Chunk After Corruption">
            <a:extLst>
              <a:ext uri="{FF2B5EF4-FFF2-40B4-BE49-F238E27FC236}">
                <a16:creationId xmlns:a16="http://schemas.microsoft.com/office/drawing/2014/main" id="{D56331E5-66F4-1149-A9E1-2C83E3F4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22" y="1369219"/>
            <a:ext cx="2467856" cy="3263504"/>
          </a:xfrm>
          <a:prstGeom prst="rect">
            <a:avLst/>
          </a:prstGeom>
          <a:noFill/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EF9-E89E-9543-9277-AADB94D46171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41F18-E91C-8847-9FD9-3E32DCB79FF7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10431" cy="2105501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3177A3-68D6-DB47-9537-143416D34D80}"/>
              </a:ext>
            </a:extLst>
          </p:cNvPr>
          <p:cNvCxnSpPr>
            <a:cxnSpLocks/>
          </p:cNvCxnSpPr>
          <p:nvPr/>
        </p:nvCxnSpPr>
        <p:spPr>
          <a:xfrm>
            <a:off x="4618721" y="3491552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875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Corrupt Top Chunk Size – 2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6A883D-8373-43E6-9AFB-A545E63A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i="1" dirty="0"/>
              <a:t>Extend</a:t>
            </a:r>
            <a:r>
              <a:rPr lang="en-US" dirty="0"/>
              <a:t> the </a:t>
            </a:r>
            <a:r>
              <a:rPr lang="en-US" b="1" i="1" dirty="0"/>
              <a:t>size</a:t>
            </a:r>
            <a:r>
              <a:rPr lang="en-US" dirty="0"/>
              <a:t> of the top chunk to </a:t>
            </a:r>
            <a:r>
              <a:rPr lang="en-US" b="1" dirty="0"/>
              <a:t>OVERLAP</a:t>
            </a:r>
            <a:r>
              <a:rPr lang="en-US" dirty="0"/>
              <a:t> with other sections of memory</a:t>
            </a:r>
          </a:p>
          <a:p>
            <a:r>
              <a:rPr lang="en-US" dirty="0"/>
              <a:t>No sanity checks on </a:t>
            </a:r>
            <a:r>
              <a:rPr lang="en-US" i="1" dirty="0"/>
              <a:t>top chunk</a:t>
            </a:r>
            <a:r>
              <a:rPr lang="en-US" dirty="0"/>
              <a:t> size!</a:t>
            </a:r>
          </a:p>
          <a:p>
            <a:r>
              <a:rPr lang="en-US" dirty="0">
                <a:solidFill>
                  <a:srgbClr val="FF0000"/>
                </a:solidFill>
              </a:rPr>
              <a:t>Redlines</a:t>
            </a:r>
            <a:r>
              <a:rPr lang="en-US" dirty="0"/>
              <a:t> is the </a:t>
            </a:r>
            <a:r>
              <a:rPr lang="en-US" i="1" dirty="0"/>
              <a:t>entire</a:t>
            </a:r>
            <a:r>
              <a:rPr lang="en-US" dirty="0"/>
              <a:t> size of the top chunk</a:t>
            </a:r>
          </a:p>
          <a:p>
            <a:endParaRPr lang="en-US" dirty="0"/>
          </a:p>
        </p:txBody>
      </p:sp>
      <p:pic>
        <p:nvPicPr>
          <p:cNvPr id="9" name="Picture 8" descr="Top Chunk After Corruption">
            <a:extLst>
              <a:ext uri="{FF2B5EF4-FFF2-40B4-BE49-F238E27FC236}">
                <a16:creationId xmlns:a16="http://schemas.microsoft.com/office/drawing/2014/main" id="{D56331E5-66F4-1149-A9E1-2C83E3F4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22" y="1369219"/>
            <a:ext cx="2467856" cy="3263504"/>
          </a:xfrm>
          <a:prstGeom prst="rect">
            <a:avLst/>
          </a:prstGeom>
          <a:noFill/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EF9-E89E-9543-9277-AADB94D46171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41F18-E91C-8847-9FD9-3E32DCB79FF7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10431" cy="3263504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3177A3-68D6-DB47-9537-143416D34D80}"/>
              </a:ext>
            </a:extLst>
          </p:cNvPr>
          <p:cNvCxnSpPr>
            <a:cxnSpLocks/>
          </p:cNvCxnSpPr>
          <p:nvPr/>
        </p:nvCxnSpPr>
        <p:spPr>
          <a:xfrm>
            <a:off x="4629152" y="463272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767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AC25-9688-F246-9814-72725911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 Top Chunk – 1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B418EC-78AA-441A-9F00-6848DCF97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Edit the top chunk </a:t>
            </a:r>
            <a:r>
              <a:rPr lang="en-US" b="1" i="1" dirty="0"/>
              <a:t>size</a:t>
            </a:r>
            <a:r>
              <a:rPr lang="en-US" dirty="0"/>
              <a:t> to be HUGE</a:t>
            </a:r>
          </a:p>
          <a:p>
            <a:r>
              <a:rPr lang="en-US" dirty="0"/>
              <a:t>Buffer overflow or UAF can be used for this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402FD8C-6A5F-B448-B12C-9776BBAEC5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41999" y="1369219"/>
            <a:ext cx="1860502" cy="3263504"/>
          </a:xfrm>
          <a:noFill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868D0C-03C4-984E-9926-43EBD1E6024F}"/>
              </a:ext>
            </a:extLst>
          </p:cNvPr>
          <p:cNvCxnSpPr>
            <a:cxnSpLocks/>
          </p:cNvCxnSpPr>
          <p:nvPr/>
        </p:nvCxnSpPr>
        <p:spPr>
          <a:xfrm>
            <a:off x="4921104" y="220000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C2DC40-230F-CA4C-964B-12759A9573E2}"/>
              </a:ext>
            </a:extLst>
          </p:cNvPr>
          <p:cNvCxnSpPr>
            <a:cxnSpLocks/>
          </p:cNvCxnSpPr>
          <p:nvPr/>
        </p:nvCxnSpPr>
        <p:spPr>
          <a:xfrm flipH="1">
            <a:off x="4919808" y="2171700"/>
            <a:ext cx="2590" cy="1972962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526381-481D-9F40-AFFA-143E878F84E2}"/>
              </a:ext>
            </a:extLst>
          </p:cNvPr>
          <p:cNvCxnSpPr>
            <a:cxnSpLocks/>
          </p:cNvCxnSpPr>
          <p:nvPr/>
        </p:nvCxnSpPr>
        <p:spPr>
          <a:xfrm>
            <a:off x="4921103" y="4144662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806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AC25-9688-F246-9814-72725911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Corrupt Top Chunk – 2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B418EC-78AA-441A-9F00-6848DCF97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4221092" cy="3668765"/>
          </a:xfrm>
        </p:spPr>
        <p:txBody>
          <a:bodyPr>
            <a:normAutofit/>
          </a:bodyPr>
          <a:lstStyle/>
          <a:p>
            <a:r>
              <a:rPr lang="en-US" dirty="0"/>
              <a:t>Put outside of heap memory</a:t>
            </a:r>
          </a:p>
          <a:p>
            <a:r>
              <a:rPr lang="en-US" dirty="0"/>
              <a:t>Just set to </a:t>
            </a:r>
            <a:r>
              <a:rPr lang="en-US" b="1" dirty="0"/>
              <a:t>-1</a:t>
            </a:r>
            <a:r>
              <a:rPr lang="en-US" b="1" i="1" dirty="0"/>
              <a:t>: </a:t>
            </a:r>
          </a:p>
          <a:p>
            <a:pPr lvl="1"/>
            <a:r>
              <a:rPr lang="en-US" dirty="0"/>
              <a:t>Allows overwriting ANYWHERE in memory</a:t>
            </a:r>
          </a:p>
          <a:p>
            <a:pPr lvl="1"/>
            <a:r>
              <a:rPr lang="en-US" dirty="0"/>
              <a:t>No sanity check on size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868D0C-03C4-984E-9926-43EBD1E6024F}"/>
              </a:ext>
            </a:extLst>
          </p:cNvPr>
          <p:cNvCxnSpPr>
            <a:cxnSpLocks/>
          </p:cNvCxnSpPr>
          <p:nvPr/>
        </p:nvCxnSpPr>
        <p:spPr>
          <a:xfrm>
            <a:off x="4921104" y="2200004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C2DC40-230F-CA4C-964B-12759A9573E2}"/>
              </a:ext>
            </a:extLst>
          </p:cNvPr>
          <p:cNvCxnSpPr>
            <a:cxnSpLocks/>
          </p:cNvCxnSpPr>
          <p:nvPr/>
        </p:nvCxnSpPr>
        <p:spPr>
          <a:xfrm flipH="1">
            <a:off x="4919808" y="2171700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526381-481D-9F40-AFFA-143E878F84E2}"/>
              </a:ext>
            </a:extLst>
          </p:cNvPr>
          <p:cNvCxnSpPr>
            <a:cxnSpLocks/>
          </p:cNvCxnSpPr>
          <p:nvPr/>
        </p:nvCxnSpPr>
        <p:spPr>
          <a:xfrm>
            <a:off x="4919808" y="489200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Corrupted top chunk size">
            <a:extLst>
              <a:ext uri="{FF2B5EF4-FFF2-40B4-BE49-F238E27FC236}">
                <a16:creationId xmlns:a16="http://schemas.microsoft.com/office/drawing/2014/main" id="{587C8987-D861-B041-96D0-E6F07C5B5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617" y="1048734"/>
            <a:ext cx="2038394" cy="35839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BE88EA-FE78-0A4B-B251-E57842FF2E42}"/>
              </a:ext>
            </a:extLst>
          </p:cNvPr>
          <p:cNvSpPr txBox="1"/>
          <p:nvPr/>
        </p:nvSpPr>
        <p:spPr>
          <a:xfrm>
            <a:off x="5978769" y="4263391"/>
            <a:ext cx="66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47553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– 1 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063869"/>
            <a:ext cx="3781573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Top Chunk </a:t>
            </a:r>
            <a:r>
              <a:rPr lang="en-US" b="1" dirty="0"/>
              <a:t>close to </a:t>
            </a:r>
            <a:r>
              <a:rPr lang="en-US" dirty="0"/>
              <a:t>the </a:t>
            </a:r>
            <a:r>
              <a:rPr lang="en-US" i="1" dirty="0"/>
              <a:t>Target</a:t>
            </a:r>
          </a:p>
          <a:p>
            <a:r>
              <a:rPr lang="en-US" dirty="0"/>
              <a:t>Close to an important pointer, such as a </a:t>
            </a:r>
            <a:r>
              <a:rPr lang="en-US" i="1" dirty="0"/>
              <a:t>function pointer</a:t>
            </a:r>
          </a:p>
          <a:p>
            <a:r>
              <a:rPr lang="en-US" dirty="0"/>
              <a:t>Set this up for a nice allocation over an important pointer</a:t>
            </a:r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73311F-F1A2-D440-8785-E70D10F868FE}"/>
              </a:ext>
            </a:extLst>
          </p:cNvPr>
          <p:cNvCxnSpPr>
            <a:cxnSpLocks/>
          </p:cNvCxnSpPr>
          <p:nvPr/>
        </p:nvCxnSpPr>
        <p:spPr>
          <a:xfrm>
            <a:off x="4499478" y="190711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97A340-7368-5043-86BF-FE1E0E8D65A1}"/>
              </a:ext>
            </a:extLst>
          </p:cNvPr>
          <p:cNvCxnSpPr>
            <a:cxnSpLocks/>
          </p:cNvCxnSpPr>
          <p:nvPr/>
        </p:nvCxnSpPr>
        <p:spPr>
          <a:xfrm flipH="1">
            <a:off x="4498182" y="1878807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9655EB-4477-6C43-BBD6-220D725E2E6A}"/>
              </a:ext>
            </a:extLst>
          </p:cNvPr>
          <p:cNvCxnSpPr>
            <a:cxnSpLocks/>
          </p:cNvCxnSpPr>
          <p:nvPr/>
        </p:nvCxnSpPr>
        <p:spPr>
          <a:xfrm>
            <a:off x="4498182" y="459911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154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What’s a Good Target?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6A883D-8373-43E6-9AFB-A545E63A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563263"/>
          </a:xfrm>
        </p:spPr>
        <p:txBody>
          <a:bodyPr>
            <a:normAutofit/>
          </a:bodyPr>
          <a:lstStyle/>
          <a:p>
            <a:r>
              <a:rPr lang="en-US" dirty="0"/>
              <a:t>Put a pointer to an arbitrary section in memory!</a:t>
            </a:r>
          </a:p>
          <a:p>
            <a:r>
              <a:rPr lang="en-US" dirty="0"/>
              <a:t>Where are good locations?</a:t>
            </a:r>
          </a:p>
          <a:p>
            <a:pPr lvl="1"/>
            <a:r>
              <a:rPr lang="en-US" dirty="0" err="1"/>
              <a:t>LibC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Stack </a:t>
            </a:r>
          </a:p>
          <a:p>
            <a:pPr lvl="1"/>
            <a:r>
              <a:rPr lang="en-US" dirty="0"/>
              <a:t>BSS (GOT) </a:t>
            </a:r>
          </a:p>
          <a:p>
            <a:pPr lvl="1"/>
            <a:r>
              <a:rPr lang="en-US" dirty="0"/>
              <a:t>Heap</a:t>
            </a:r>
          </a:p>
        </p:txBody>
      </p:sp>
      <p:pic>
        <p:nvPicPr>
          <p:cNvPr id="9" name="Picture 8" descr="Top Chunk After Corruption">
            <a:extLst>
              <a:ext uri="{FF2B5EF4-FFF2-40B4-BE49-F238E27FC236}">
                <a16:creationId xmlns:a16="http://schemas.microsoft.com/office/drawing/2014/main" id="{D56331E5-66F4-1149-A9E1-2C83E3F4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22" y="1369219"/>
            <a:ext cx="2467856" cy="3263504"/>
          </a:xfrm>
          <a:prstGeom prst="rect">
            <a:avLst/>
          </a:prstGeom>
          <a:noFill/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EF9-E89E-9543-9277-AADB94D46171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41F18-E91C-8847-9FD9-3E32DCB79FF7}"/>
              </a:ext>
            </a:extLst>
          </p:cNvPr>
          <p:cNvCxnSpPr>
            <a:cxnSpLocks/>
          </p:cNvCxnSpPr>
          <p:nvPr/>
        </p:nvCxnSpPr>
        <p:spPr>
          <a:xfrm>
            <a:off x="4618721" y="1369219"/>
            <a:ext cx="3359" cy="3265511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3177A3-68D6-DB47-9537-143416D34D80}"/>
              </a:ext>
            </a:extLst>
          </p:cNvPr>
          <p:cNvCxnSpPr>
            <a:cxnSpLocks/>
          </p:cNvCxnSpPr>
          <p:nvPr/>
        </p:nvCxnSpPr>
        <p:spPr>
          <a:xfrm>
            <a:off x="4618721" y="463272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68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C657-7618-6A40-B947-AC111416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of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EF89-FB22-2B40-B87E-3DF06F16A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076700" cy="3263504"/>
          </a:xfrm>
        </p:spPr>
        <p:txBody>
          <a:bodyPr/>
          <a:lstStyle/>
          <a:p>
            <a:r>
              <a:rPr lang="en-US" dirty="0"/>
              <a:t>Arbitrary write to any location!</a:t>
            </a:r>
          </a:p>
          <a:p>
            <a:r>
              <a:rPr lang="en-US" dirty="0"/>
              <a:t>From the </a:t>
            </a:r>
            <a:r>
              <a:rPr lang="en-US" b="1" dirty="0" err="1"/>
              <a:t>Phrack</a:t>
            </a:r>
            <a:r>
              <a:rPr lang="en-US" dirty="0"/>
              <a:t> </a:t>
            </a:r>
            <a:r>
              <a:rPr lang="en-US" i="1" dirty="0"/>
              <a:t>Malloc </a:t>
            </a:r>
            <a:r>
              <a:rPr lang="en-US" i="1" dirty="0" err="1"/>
              <a:t>Maleficarum</a:t>
            </a:r>
            <a:r>
              <a:rPr lang="en-US" dirty="0"/>
              <a:t> paper (1 of 4) </a:t>
            </a:r>
          </a:p>
        </p:txBody>
      </p:sp>
      <p:pic>
        <p:nvPicPr>
          <p:cNvPr id="1026" name="Picture 2" descr="The Force | StarWars.com">
            <a:extLst>
              <a:ext uri="{FF2B5EF4-FFF2-40B4-BE49-F238E27FC236}">
                <a16:creationId xmlns:a16="http://schemas.microsoft.com/office/drawing/2014/main" id="{1C102BD5-6694-E341-BE09-983BF84A5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1268019"/>
            <a:ext cx="4427368" cy="249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272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2D2500C-0B6C-40FF-995B-2B24638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What’s a Good Target – 2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6A883D-8373-43E6-9AFB-A545E63A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r>
              <a:rPr lang="en-US" dirty="0"/>
              <a:t>How can this be put into .</a:t>
            </a:r>
            <a:r>
              <a:rPr lang="en-US" dirty="0" err="1"/>
              <a:t>bss</a:t>
            </a:r>
            <a:r>
              <a:rPr lang="en-US" dirty="0"/>
              <a:t> though? Heap will always be in front of this.</a:t>
            </a:r>
          </a:p>
          <a:p>
            <a:r>
              <a:rPr lang="en-US" dirty="0"/>
              <a:t>Integer overflow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r>
              <a:rPr lang="en-US" dirty="0"/>
              <a:t>This can WRAP around!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89CEF9-E89E-9543-9277-AADB94D46171}"/>
              </a:ext>
            </a:extLst>
          </p:cNvPr>
          <p:cNvCxnSpPr>
            <a:cxnSpLocks/>
          </p:cNvCxnSpPr>
          <p:nvPr/>
        </p:nvCxnSpPr>
        <p:spPr>
          <a:xfrm>
            <a:off x="4618721" y="1917859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641F18-E91C-8847-9FD9-3E32DCB79FF7}"/>
              </a:ext>
            </a:extLst>
          </p:cNvPr>
          <p:cNvCxnSpPr>
            <a:cxnSpLocks/>
          </p:cNvCxnSpPr>
          <p:nvPr/>
        </p:nvCxnSpPr>
        <p:spPr>
          <a:xfrm>
            <a:off x="4618721" y="1917859"/>
            <a:ext cx="3359" cy="2716871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bss section wrap around">
            <a:extLst>
              <a:ext uri="{FF2B5EF4-FFF2-40B4-BE49-F238E27FC236}">
                <a16:creationId xmlns:a16="http://schemas.microsoft.com/office/drawing/2014/main" id="{6581DD03-93E7-9944-A46F-0A64E1398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22" y="1249948"/>
            <a:ext cx="1770479" cy="35020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F1E46A-6CCE-C74D-9B87-6214B6B01B6A}"/>
              </a:ext>
            </a:extLst>
          </p:cNvPr>
          <p:cNvSpPr txBox="1"/>
          <p:nvPr/>
        </p:nvSpPr>
        <p:spPr>
          <a:xfrm rot="5400000">
            <a:off x="4323610" y="4804811"/>
            <a:ext cx="7750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…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1936F9-DB2C-DD43-B460-8ED92A9E4F59}"/>
              </a:ext>
            </a:extLst>
          </p:cNvPr>
          <p:cNvCxnSpPr>
            <a:cxnSpLocks/>
          </p:cNvCxnSpPr>
          <p:nvPr/>
        </p:nvCxnSpPr>
        <p:spPr>
          <a:xfrm>
            <a:off x="4618721" y="1268019"/>
            <a:ext cx="0" cy="33197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5E9445E-C6C2-9A4D-8EF1-FC2AE4D92BDC}"/>
              </a:ext>
            </a:extLst>
          </p:cNvPr>
          <p:cNvSpPr txBox="1"/>
          <p:nvPr/>
        </p:nvSpPr>
        <p:spPr>
          <a:xfrm rot="5400000">
            <a:off x="4558400" y="909411"/>
            <a:ext cx="286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1C6DFE-570A-634D-AEBD-FD9FEF621209}"/>
              </a:ext>
            </a:extLst>
          </p:cNvPr>
          <p:cNvCxnSpPr>
            <a:cxnSpLocks/>
          </p:cNvCxnSpPr>
          <p:nvPr/>
        </p:nvCxnSpPr>
        <p:spPr>
          <a:xfrm>
            <a:off x="4618721" y="1599995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926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AC16-573E-E642-AAAC-8C095078C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Hooks –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CD11-B50B-F34F-BB55-1FB0728DE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8"/>
            <a:ext cx="5804731" cy="3371457"/>
          </a:xfrm>
        </p:spPr>
        <p:txBody>
          <a:bodyPr>
            <a:normAutofit/>
          </a:bodyPr>
          <a:lstStyle/>
          <a:p>
            <a:r>
              <a:rPr lang="en-US" sz="2000" dirty="0"/>
              <a:t>Function Pointers within Malloc:</a:t>
            </a:r>
          </a:p>
          <a:p>
            <a:pPr lvl="1"/>
            <a:r>
              <a:rPr lang="en-US" sz="2000" dirty="0"/>
              <a:t>__</a:t>
            </a:r>
            <a:r>
              <a:rPr lang="en-US" sz="2000" dirty="0" err="1"/>
              <a:t>malloc_hook</a:t>
            </a:r>
            <a:r>
              <a:rPr lang="en-US" sz="2000" dirty="0"/>
              <a:t>, __</a:t>
            </a:r>
            <a:r>
              <a:rPr lang="en-US" sz="2000" dirty="0" err="1"/>
              <a:t>free_hook</a:t>
            </a:r>
            <a:r>
              <a:rPr lang="en-US" sz="2000" dirty="0"/>
              <a:t>, __</a:t>
            </a:r>
            <a:r>
              <a:rPr lang="en-US" sz="2000" dirty="0" err="1"/>
              <a:t>realloc_hook</a:t>
            </a:r>
            <a:r>
              <a:rPr lang="en-US" sz="2000" dirty="0"/>
              <a:t>, __</a:t>
            </a:r>
            <a:r>
              <a:rPr lang="en-US" sz="2000" dirty="0" err="1"/>
              <a:t>after_morecore_hook</a:t>
            </a:r>
            <a:r>
              <a:rPr lang="en-US" sz="2000" dirty="0"/>
              <a:t>, __</a:t>
            </a:r>
            <a:r>
              <a:rPr lang="en-US" sz="2000" dirty="0" err="1"/>
              <a:t>malloc_initialize_hook</a:t>
            </a:r>
            <a:r>
              <a:rPr lang="en-US" sz="2000" dirty="0"/>
              <a:t>, __</a:t>
            </a:r>
            <a:r>
              <a:rPr lang="en-US" sz="2000" dirty="0" err="1"/>
              <a:t>memalign_hook</a:t>
            </a:r>
            <a:r>
              <a:rPr lang="en-US" sz="2000" dirty="0"/>
              <a:t>, ﻿__</a:t>
            </a:r>
            <a:r>
              <a:rPr lang="en-US" sz="2000" dirty="0" err="1"/>
              <a:t>morecore</a:t>
            </a:r>
            <a:endParaRPr lang="en-US" sz="2000" dirty="0"/>
          </a:p>
          <a:p>
            <a:r>
              <a:rPr lang="en-US" sz="2000" dirty="0"/>
              <a:t>Some are used for debugging and performance analyzing (</a:t>
            </a:r>
            <a:r>
              <a:rPr lang="en-US" sz="2000" i="1" dirty="0" err="1"/>
              <a:t>MCheck</a:t>
            </a:r>
            <a:r>
              <a:rPr lang="en-US" sz="2000" i="1" dirty="0"/>
              <a:t> and </a:t>
            </a:r>
            <a:r>
              <a:rPr lang="en-US" sz="2000" i="1" dirty="0" err="1"/>
              <a:t>MTrace</a:t>
            </a:r>
            <a:r>
              <a:rPr lang="en-US" sz="2000" dirty="0"/>
              <a:t>)</a:t>
            </a:r>
          </a:p>
          <a:p>
            <a:r>
              <a:rPr lang="en-US" sz="2000" dirty="0"/>
              <a:t>﻿__</a:t>
            </a:r>
            <a:r>
              <a:rPr lang="en-US" sz="2000" dirty="0" err="1"/>
              <a:t>morecore</a:t>
            </a:r>
            <a:r>
              <a:rPr lang="en-US" sz="2000" dirty="0"/>
              <a:t> is a function pointer wrapper around either </a:t>
            </a:r>
            <a:r>
              <a:rPr lang="en-US" sz="2000" i="1" dirty="0" err="1"/>
              <a:t>sbrk</a:t>
            </a:r>
            <a:r>
              <a:rPr lang="en-US" sz="2000" dirty="0"/>
              <a:t> or </a:t>
            </a:r>
            <a:r>
              <a:rPr lang="en-US" sz="2000" i="1" dirty="0" err="1"/>
              <a:t>mmap</a:t>
            </a:r>
            <a:r>
              <a:rPr lang="en-US" sz="2000" i="1" dirty="0"/>
              <a:t>:</a:t>
            </a:r>
          </a:p>
          <a:p>
            <a:pPr lvl="1"/>
            <a:r>
              <a:rPr lang="en-US" sz="2000" i="1" dirty="0"/>
              <a:t>__</a:t>
            </a:r>
            <a:r>
              <a:rPr lang="en-US" sz="2000" dirty="0" err="1"/>
              <a:t>morecore</a:t>
            </a:r>
            <a:r>
              <a:rPr lang="en-US" sz="2000" dirty="0"/>
              <a:t> = MORECORE</a:t>
            </a:r>
          </a:p>
        </p:txBody>
      </p:sp>
      <p:pic>
        <p:nvPicPr>
          <p:cNvPr id="1026" name="Picture 2" descr="Captain Hook | Disney Wiki | Fandom">
            <a:extLst>
              <a:ext uri="{FF2B5EF4-FFF2-40B4-BE49-F238E27FC236}">
                <a16:creationId xmlns:a16="http://schemas.microsoft.com/office/drawing/2014/main" id="{21639EFC-17D6-0D48-8558-57B0ABF6CA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4" r="2" b="13547"/>
          <a:stretch/>
        </p:blipFill>
        <p:spPr bwMode="auto">
          <a:xfrm>
            <a:off x="6433381" y="203727"/>
            <a:ext cx="2534729" cy="212858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402300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4865-9653-DA40-97A0-D9E55815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Malloc Hooks – 2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8FF0A9-1A83-49A1-AB31-D5B7730121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210929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561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– 2 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291" y="1770786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5825731" y="4095940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6289593" y="4130417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6024476" y="1770785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063869"/>
            <a:ext cx="5504629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Overwrite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Allocate a size to get to the target:</a:t>
            </a:r>
          </a:p>
          <a:p>
            <a:pPr lvl="1"/>
            <a:r>
              <a:rPr lang="en-US" b="1" dirty="0"/>
              <a:t>Size = target – top chunk</a:t>
            </a:r>
          </a:p>
          <a:p>
            <a:pPr lvl="1"/>
            <a:r>
              <a:rPr lang="en-US" dirty="0"/>
              <a:t>This CAN be negative if wrapping</a:t>
            </a:r>
          </a:p>
          <a:p>
            <a:r>
              <a:rPr lang="en-US" dirty="0"/>
              <a:t>How far to the target?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CB95EC-5167-EA44-8325-C747F9D8A215}"/>
              </a:ext>
            </a:extLst>
          </p:cNvPr>
          <p:cNvCxnSpPr>
            <a:cxnSpLocks/>
          </p:cNvCxnSpPr>
          <p:nvPr/>
        </p:nvCxnSpPr>
        <p:spPr>
          <a:xfrm>
            <a:off x="6025772" y="179908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446C6E-EAD4-224D-9392-406AE2AABADF}"/>
              </a:ext>
            </a:extLst>
          </p:cNvPr>
          <p:cNvCxnSpPr>
            <a:cxnSpLocks/>
          </p:cNvCxnSpPr>
          <p:nvPr/>
        </p:nvCxnSpPr>
        <p:spPr>
          <a:xfrm flipH="1">
            <a:off x="6024476" y="1770784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A2B1AE-A992-5646-9919-56B73107BABA}"/>
              </a:ext>
            </a:extLst>
          </p:cNvPr>
          <p:cNvCxnSpPr>
            <a:cxnSpLocks/>
          </p:cNvCxnSpPr>
          <p:nvPr/>
        </p:nvCxnSpPr>
        <p:spPr>
          <a:xfrm>
            <a:off x="6024476" y="449109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983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– </a:t>
            </a:r>
            <a:r>
              <a:rPr lang="en-US" b="1" dirty="0"/>
              <a:t>3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1DEF-6A0F-8C4D-85FB-A84CB599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1" y="1143001"/>
            <a:ext cx="7406327" cy="438287"/>
          </a:xfrm>
        </p:spPr>
        <p:txBody>
          <a:bodyPr>
            <a:normAutofit/>
          </a:bodyPr>
          <a:lstStyle/>
          <a:p>
            <a:r>
              <a:rPr lang="en-US" dirty="0"/>
              <a:t>Size = (</a:t>
            </a:r>
            <a:r>
              <a:rPr lang="en-US" dirty="0">
                <a:solidFill>
                  <a:srgbClr val="00B050"/>
                </a:solidFill>
              </a:rPr>
              <a:t>target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) - (</a:t>
            </a:r>
            <a:r>
              <a:rPr lang="en-US" dirty="0">
                <a:solidFill>
                  <a:srgbClr val="FF0000"/>
                </a:solidFill>
              </a:rPr>
              <a:t>Top Chunk </a:t>
            </a:r>
            <a:r>
              <a:rPr lang="en-US" dirty="0" err="1"/>
              <a:t>addr</a:t>
            </a:r>
            <a:r>
              <a:rPr lang="en-US" dirty="0"/>
              <a:t>) – 0x20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450" y="1878810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5195890" y="4203964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5659752" y="4238441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5394635" y="1878809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617368"/>
            <a:ext cx="4249890" cy="2901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Allocate JUST before your target</a:t>
            </a:r>
          </a:p>
          <a:p>
            <a:r>
              <a:rPr lang="en-US" dirty="0"/>
              <a:t>- 0x20:</a:t>
            </a:r>
          </a:p>
          <a:p>
            <a:pPr lvl="1"/>
            <a:r>
              <a:rPr lang="en-US" dirty="0"/>
              <a:t>Metadata of the chunks</a:t>
            </a:r>
          </a:p>
          <a:p>
            <a:r>
              <a:rPr lang="en-US" dirty="0"/>
              <a:t>Allocate a chunk of this size!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2118C1-976C-D240-82E3-0AB769B6A718}"/>
              </a:ext>
            </a:extLst>
          </p:cNvPr>
          <p:cNvCxnSpPr>
            <a:cxnSpLocks/>
          </p:cNvCxnSpPr>
          <p:nvPr/>
        </p:nvCxnSpPr>
        <p:spPr>
          <a:xfrm>
            <a:off x="5395931" y="1907112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38B971-3E26-EF43-9A0F-4C25479B2A0A}"/>
              </a:ext>
            </a:extLst>
          </p:cNvPr>
          <p:cNvCxnSpPr>
            <a:cxnSpLocks/>
          </p:cNvCxnSpPr>
          <p:nvPr/>
        </p:nvCxnSpPr>
        <p:spPr>
          <a:xfrm flipH="1">
            <a:off x="5394635" y="1878808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45CE2F-8E13-1F40-8D94-EC4164F9AF81}"/>
              </a:ext>
            </a:extLst>
          </p:cNvPr>
          <p:cNvCxnSpPr>
            <a:cxnSpLocks/>
          </p:cNvCxnSpPr>
          <p:nvPr/>
        </p:nvCxnSpPr>
        <p:spPr>
          <a:xfrm>
            <a:off x="5394635" y="4599117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281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58" y="288238"/>
            <a:ext cx="8727034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Allocate Close to Target – Aftermath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980842" cy="3263504"/>
          </a:xfrm>
        </p:spPr>
        <p:txBody>
          <a:bodyPr/>
          <a:lstStyle/>
          <a:p>
            <a:r>
              <a:rPr lang="en-US" dirty="0"/>
              <a:t>Top Chunk is NOW in </a:t>
            </a:r>
            <a:r>
              <a:rPr lang="en-US" dirty="0" err="1"/>
              <a:t>LibC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Right before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Rest of top chunk, unmapped memory &amp; </a:t>
            </a:r>
            <a:r>
              <a:rPr lang="en-US" dirty="0" err="1"/>
              <a:t>LibC</a:t>
            </a:r>
            <a:r>
              <a:rPr lang="en-US" dirty="0"/>
              <a:t> in chunk given to user:</a:t>
            </a:r>
          </a:p>
          <a:p>
            <a:pPr lvl="1"/>
            <a:r>
              <a:rPr lang="en-US" dirty="0"/>
              <a:t>Be careful writing to this location…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AEDD40-7199-BD4C-BE0D-77E4077D742C}"/>
              </a:ext>
            </a:extLst>
          </p:cNvPr>
          <p:cNvSpPr txBox="1"/>
          <p:nvPr/>
        </p:nvSpPr>
        <p:spPr>
          <a:xfrm>
            <a:off x="4772122" y="4263391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pic>
        <p:nvPicPr>
          <p:cNvPr id="19" name="Content Placeholder 18" descr="Top Chunk in LibC. Next to _malloc_hook.">
            <a:extLst>
              <a:ext uri="{FF2B5EF4-FFF2-40B4-BE49-F238E27FC236}">
                <a16:creationId xmlns:a16="http://schemas.microsoft.com/office/drawing/2014/main" id="{2EFD8AD9-0685-624B-9A6F-70CA7059A8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0499" y="1195600"/>
            <a:ext cx="2040792" cy="3437123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98D7A2-9928-A44D-BF77-64B3281A74EF}"/>
              </a:ext>
            </a:extLst>
          </p:cNvPr>
          <p:cNvCxnSpPr>
            <a:cxnSpLocks/>
          </p:cNvCxnSpPr>
          <p:nvPr/>
        </p:nvCxnSpPr>
        <p:spPr>
          <a:xfrm flipH="1">
            <a:off x="6318558" y="4105104"/>
            <a:ext cx="60162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304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Overlap Chunk Over Target – 1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980842" cy="32635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Top Chunk is RIGHT before the </a:t>
            </a:r>
            <a:r>
              <a:rPr lang="en-US" b="1" i="1" dirty="0"/>
              <a:t>target</a:t>
            </a:r>
          </a:p>
          <a:p>
            <a:r>
              <a:rPr lang="en-US" dirty="0"/>
              <a:t>To overwrite the target, we just allocate a chunk!</a:t>
            </a:r>
          </a:p>
          <a:p>
            <a:pPr lvl="1"/>
            <a:r>
              <a:rPr lang="en-US" dirty="0"/>
              <a:t>Remember, this is the 7</a:t>
            </a:r>
            <a:r>
              <a:rPr lang="en-US" baseline="30000" dirty="0"/>
              <a:t>th</a:t>
            </a:r>
            <a:r>
              <a:rPr lang="en-US" dirty="0"/>
              <a:t> option</a:t>
            </a:r>
          </a:p>
          <a:p>
            <a:pPr lvl="1"/>
            <a:r>
              <a:rPr lang="en-US" dirty="0"/>
              <a:t>Chunk Size cannot be gettable from rest of malloc allocations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AEDD40-7199-BD4C-BE0D-77E4077D742C}"/>
              </a:ext>
            </a:extLst>
          </p:cNvPr>
          <p:cNvSpPr txBox="1"/>
          <p:nvPr/>
        </p:nvSpPr>
        <p:spPr>
          <a:xfrm>
            <a:off x="4772122" y="4263391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pic>
        <p:nvPicPr>
          <p:cNvPr id="19" name="Content Placeholder 18" descr="Top Chunk in LibC. Next to _malloc_hook.">
            <a:extLst>
              <a:ext uri="{FF2B5EF4-FFF2-40B4-BE49-F238E27FC236}">
                <a16:creationId xmlns:a16="http://schemas.microsoft.com/office/drawing/2014/main" id="{2EFD8AD9-0685-624B-9A6F-70CA7059A8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0499" y="1195600"/>
            <a:ext cx="2040792" cy="3437123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683981-7973-014A-8499-C1887CF91774}"/>
              </a:ext>
            </a:extLst>
          </p:cNvPr>
          <p:cNvCxnSpPr>
            <a:cxnSpLocks/>
          </p:cNvCxnSpPr>
          <p:nvPr/>
        </p:nvCxnSpPr>
        <p:spPr>
          <a:xfrm flipH="1">
            <a:off x="6318558" y="4105104"/>
            <a:ext cx="60162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35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Overlap Chunk Over Target – 2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216114" cy="3263504"/>
          </a:xfrm>
        </p:spPr>
        <p:txBody>
          <a:bodyPr>
            <a:normAutofit/>
          </a:bodyPr>
          <a:lstStyle/>
          <a:p>
            <a:r>
              <a:rPr lang="en-US" dirty="0"/>
              <a:t>Overwrite the </a:t>
            </a:r>
            <a:r>
              <a:rPr lang="en-US" i="1" dirty="0"/>
              <a:t>target</a:t>
            </a:r>
          </a:p>
          <a:p>
            <a:pPr lvl="1"/>
            <a:r>
              <a:rPr lang="en-US" dirty="0"/>
              <a:t>Chunk is OVER THE TOP of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Overwrite function pointer for easy win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6" name="Content Placeholder 5" descr="Chunk overlapping __malloc_hook">
            <a:extLst>
              <a:ext uri="{FF2B5EF4-FFF2-40B4-BE49-F238E27FC236}">
                <a16:creationId xmlns:a16="http://schemas.microsoft.com/office/drawing/2014/main" id="{2245382B-9938-5245-B4F6-705EC28F37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44764" y="1133953"/>
            <a:ext cx="3670586" cy="3364704"/>
          </a:xfrm>
        </p:spPr>
      </p:pic>
    </p:spTree>
    <p:extLst>
      <p:ext uri="{BB962C8B-B14F-4D97-AF65-F5344CB8AC3E}">
        <p14:creationId xmlns:p14="http://schemas.microsoft.com/office/powerpoint/2010/main" val="243232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Overlap Chunk Over Target – 3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216114" cy="3263504"/>
          </a:xfrm>
        </p:spPr>
        <p:txBody>
          <a:bodyPr>
            <a:normAutofit/>
          </a:bodyPr>
          <a:lstStyle/>
          <a:p>
            <a:r>
              <a:rPr lang="en-US" dirty="0"/>
              <a:t>Chunk is OVER THE TOP of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Overwrite function pointer for easy win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pic>
        <p:nvPicPr>
          <p:cNvPr id="7" name="Content Placeholder 6" descr="Function pointer overwritten">
            <a:extLst>
              <a:ext uri="{FF2B5EF4-FFF2-40B4-BE49-F238E27FC236}">
                <a16:creationId xmlns:a16="http://schemas.microsoft.com/office/drawing/2014/main" id="{38E6169B-3FDC-9546-BEF3-FB15C6646C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57884" y="1158202"/>
            <a:ext cx="3657466" cy="3352677"/>
          </a:xfrm>
        </p:spPr>
      </p:pic>
    </p:spTree>
    <p:extLst>
      <p:ext uri="{BB962C8B-B14F-4D97-AF65-F5344CB8AC3E}">
        <p14:creationId xmlns:p14="http://schemas.microsoft.com/office/powerpoint/2010/main" val="142252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Why Not Just Allocate Over the Target?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268019"/>
            <a:ext cx="3942159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575133-AC15-354D-9A0C-0FA47862C6DA}"/>
              </a:ext>
            </a:extLst>
          </p:cNvPr>
          <p:cNvSpPr txBox="1">
            <a:spLocks/>
          </p:cNvSpPr>
          <p:nvPr/>
        </p:nvSpPr>
        <p:spPr>
          <a:xfrm>
            <a:off x="697602" y="1500143"/>
            <a:ext cx="3938876" cy="295864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Cannot write to unmapped memory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/>
              <a:t>Most common to have a continuous write into a buffer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If possible to use indexes for the original buffer, the second step is ONLY needed (not third)</a:t>
            </a:r>
          </a:p>
        </p:txBody>
      </p:sp>
    </p:spTree>
    <p:extLst>
      <p:ext uri="{BB962C8B-B14F-4D97-AF65-F5344CB8AC3E}">
        <p14:creationId xmlns:p14="http://schemas.microsoft.com/office/powerpoint/2010/main" val="396321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dirty="0"/>
              <a:t>Remember the </a:t>
            </a:r>
            <a:r>
              <a:rPr lang="en-US" b="1" i="1" dirty="0" err="1"/>
              <a:t>sbrk</a:t>
            </a:r>
            <a:r>
              <a:rPr lang="en-US" dirty="0"/>
              <a:t> allocation at the beginning?</a:t>
            </a:r>
          </a:p>
          <a:p>
            <a:r>
              <a:rPr lang="en-US" dirty="0"/>
              <a:t>Just holds a size for the total amount of </a:t>
            </a:r>
            <a:r>
              <a:rPr lang="en-US" b="1" i="1" dirty="0"/>
              <a:t>memory left </a:t>
            </a:r>
            <a:r>
              <a:rPr lang="en-US" dirty="0"/>
              <a:t>in this </a:t>
            </a:r>
            <a:r>
              <a:rPr lang="en-US" b="1" i="1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/>
              <a:t>At the top of the heap segment</a:t>
            </a:r>
          </a:p>
          <a:p>
            <a:r>
              <a:rPr lang="en-US" dirty="0">
                <a:solidFill>
                  <a:srgbClr val="FF0000"/>
                </a:solidFill>
              </a:rPr>
              <a:t>Redlines</a:t>
            </a:r>
            <a:r>
              <a:rPr lang="en-US" dirty="0"/>
              <a:t> is the </a:t>
            </a:r>
            <a:r>
              <a:rPr lang="en-US" i="1" dirty="0"/>
              <a:t>entire</a:t>
            </a:r>
            <a:r>
              <a:rPr lang="en-US" dirty="0"/>
              <a:t> size of the top chunk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263" y="147871"/>
            <a:ext cx="2753030" cy="423543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D0F7A8-1CDA-944C-A465-21BADE43F523}"/>
              </a:ext>
            </a:extLst>
          </p:cNvPr>
          <p:cNvCxnSpPr>
            <a:cxnSpLocks/>
          </p:cNvCxnSpPr>
          <p:nvPr/>
        </p:nvCxnSpPr>
        <p:spPr>
          <a:xfrm>
            <a:off x="5449662" y="138708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F68EA6-F65F-0F4B-A06F-A572267718A5}"/>
              </a:ext>
            </a:extLst>
          </p:cNvPr>
          <p:cNvCxnSpPr>
            <a:cxnSpLocks/>
          </p:cNvCxnSpPr>
          <p:nvPr/>
        </p:nvCxnSpPr>
        <p:spPr>
          <a:xfrm>
            <a:off x="5477166" y="1387088"/>
            <a:ext cx="17905" cy="224413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F6C6EF-DDE4-254F-AD92-49C71D22E36F}"/>
              </a:ext>
            </a:extLst>
          </p:cNvPr>
          <p:cNvCxnSpPr>
            <a:cxnSpLocks/>
          </p:cNvCxnSpPr>
          <p:nvPr/>
        </p:nvCxnSpPr>
        <p:spPr>
          <a:xfrm>
            <a:off x="5495071" y="363122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566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2FA3-F02F-1745-B595-57166CE1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B0656-2F65-EC4B-9D91-9C0E9C302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Overwrite the </a:t>
            </a:r>
            <a:r>
              <a:rPr lang="en-US" b="1" i="1" dirty="0"/>
              <a:t>size</a:t>
            </a:r>
            <a:r>
              <a:rPr lang="en-US" dirty="0"/>
              <a:t> of </a:t>
            </a:r>
            <a:r>
              <a:rPr lang="en-US" i="1" dirty="0"/>
              <a:t>top chunk</a:t>
            </a:r>
          </a:p>
          <a:p>
            <a:r>
              <a:rPr lang="en-US" dirty="0"/>
              <a:t>Allocate chunks of arbitrary sizes</a:t>
            </a:r>
          </a:p>
          <a:p>
            <a:r>
              <a:rPr lang="en-US" dirty="0"/>
              <a:t>Known location for heap &amp; target location (</a:t>
            </a:r>
            <a:r>
              <a:rPr lang="en-US" dirty="0" err="1"/>
              <a:t>LibC</a:t>
            </a:r>
            <a:r>
              <a:rPr lang="en-US" dirty="0"/>
              <a:t>/stack/</a:t>
            </a:r>
            <a:r>
              <a:rPr lang="en-US" dirty="0" err="1"/>
              <a:t>bss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04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8F05-6ED7-E947-B950-290DA011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Viewing the </a:t>
            </a:r>
            <a:r>
              <a:rPr lang="en-US" dirty="0" err="1"/>
              <a:t>top_chunk</a:t>
            </a:r>
            <a:r>
              <a:rPr lang="en-US" dirty="0"/>
              <a:t> – </a:t>
            </a:r>
            <a:r>
              <a:rPr lang="en-US" dirty="0" err="1"/>
              <a:t>Pwndbg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98989-3D5B-B34A-A855-3DE181176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Pwndbg</a:t>
            </a:r>
            <a:r>
              <a:rPr lang="en-US" dirty="0"/>
              <a:t> specific command: </a:t>
            </a:r>
          </a:p>
          <a:p>
            <a:pPr lvl="1"/>
            <a:r>
              <a:rPr lang="en-US" sz="3800" dirty="0" err="1">
                <a:latin typeface="Agency FB" panose="020F0502020204030204" pitchFamily="34" charset="0"/>
              </a:rPr>
              <a:t>top_chunk</a:t>
            </a:r>
            <a:endParaRPr lang="en-US" sz="3800" dirty="0">
              <a:latin typeface="Agency FB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View raw </a:t>
            </a:r>
            <a:r>
              <a:rPr lang="en-US" dirty="0" err="1"/>
              <a:t>top_chunk</a:t>
            </a:r>
            <a:r>
              <a:rPr lang="en-US" dirty="0"/>
              <a:t> data: </a:t>
            </a:r>
          </a:p>
          <a:p>
            <a:pPr lvl="1"/>
            <a:r>
              <a:rPr lang="en-US" sz="3800" dirty="0">
                <a:latin typeface="Agency FB" panose="020F0502020204030204" pitchFamily="34" charset="0"/>
                <a:cs typeface="Agency FB" panose="020F0502020204030204" pitchFamily="34" charset="0"/>
              </a:rPr>
              <a:t>﻿x/4gx </a:t>
            </a:r>
            <a:r>
              <a:rPr lang="en-US" sz="3800" dirty="0" err="1">
                <a:latin typeface="Agency FB" panose="020F0502020204030204" pitchFamily="34" charset="0"/>
                <a:cs typeface="Agency FB" panose="020F0502020204030204" pitchFamily="34" charset="0"/>
              </a:rPr>
              <a:t>main_arena</a:t>
            </a:r>
            <a:r>
              <a:rPr lang="en-US" sz="3800" dirty="0">
                <a:latin typeface="Agency FB" panose="020F0502020204030204" pitchFamily="34" charset="0"/>
                <a:cs typeface="Agency FB" panose="020F0502020204030204" pitchFamily="34" charset="0"/>
              </a:rPr>
              <a:t>-&gt;top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88B8A-CE9E-3540-9A83-A0F0D18E8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74" y="4103108"/>
            <a:ext cx="6845300" cy="6731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9F8B520-A332-4645-9421-5340DA288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822" y="1268019"/>
            <a:ext cx="28067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57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7DEA-B481-9045-B5D4-BF35BBF2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4729C-0F4E-C64D-A363-B1B7546CE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house_of_force</a:t>
            </a:r>
            <a:r>
              <a:rPr lang="en-US" dirty="0"/>
              <a:t>/</a:t>
            </a:r>
            <a:r>
              <a:rPr lang="en-US" dirty="0" err="1"/>
              <a:t>shinning_moment</a:t>
            </a:r>
            <a:endParaRPr lang="en-US" dirty="0"/>
          </a:p>
          <a:p>
            <a:r>
              <a:rPr lang="en-US" dirty="0"/>
              <a:t>Remember the three steps: </a:t>
            </a:r>
          </a:p>
          <a:p>
            <a:pPr lvl="1"/>
            <a:r>
              <a:rPr lang="en-US" dirty="0"/>
              <a:t>Corrupt Top Chunk</a:t>
            </a:r>
          </a:p>
          <a:p>
            <a:pPr lvl="1"/>
            <a:r>
              <a:rPr lang="en-US" dirty="0"/>
              <a:t>Allocate </a:t>
            </a:r>
            <a:r>
              <a:rPr lang="en-US" i="1" dirty="0"/>
              <a:t>close</a:t>
            </a:r>
            <a:r>
              <a:rPr lang="en-US" dirty="0"/>
              <a:t> to the target</a:t>
            </a:r>
          </a:p>
          <a:p>
            <a:pPr lvl="1"/>
            <a:r>
              <a:rPr lang="en-US" dirty="0"/>
              <a:t>Allocate &amp; overwrite target</a:t>
            </a:r>
          </a:p>
          <a:p>
            <a:r>
              <a:rPr lang="en-US" dirty="0"/>
              <a:t>Hints: </a:t>
            </a:r>
          </a:p>
          <a:p>
            <a:pPr lvl="1"/>
            <a:r>
              <a:rPr lang="en-US" dirty="0"/>
              <a:t>Remember that 0x20 of metadata</a:t>
            </a:r>
          </a:p>
          <a:p>
            <a:pPr lvl="1"/>
            <a:r>
              <a:rPr lang="en-US" dirty="0"/>
              <a:t>Read through the source code to see what is going on</a:t>
            </a:r>
          </a:p>
        </p:txBody>
      </p:sp>
    </p:spTree>
    <p:extLst>
      <p:ext uri="{BB962C8B-B14F-4D97-AF65-F5344CB8AC3E}">
        <p14:creationId xmlns:p14="http://schemas.microsoft.com/office/powerpoint/2010/main" val="2527480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22684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824306"/>
              </p:ext>
            </p:extLst>
          </p:nvPr>
        </p:nvGraphicFramePr>
        <p:xfrm>
          <a:off x="628650" y="1152252"/>
          <a:ext cx="7886700" cy="1928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968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1C63-5D4E-9C4C-9896-076732C3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Overwrite Top Chunk</a:t>
            </a:r>
          </a:p>
        </p:txBody>
      </p:sp>
      <p:pic>
        <p:nvPicPr>
          <p:cNvPr id="5" name="Content Placeholder 4" descr="Overwrite the top chunk">
            <a:extLst>
              <a:ext uri="{FF2B5EF4-FFF2-40B4-BE49-F238E27FC236}">
                <a16:creationId xmlns:a16="http://schemas.microsoft.com/office/drawing/2014/main" id="{A5B7C2CC-A8E6-5341-A70C-DEC7A2F63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7503" y="1268019"/>
            <a:ext cx="3821067" cy="321098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1287A4-92E3-4A42-890B-04C1F171314E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195899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First = </a:t>
            </a:r>
            <a:r>
              <a:rPr lang="en-US"/>
              <a:t>1024 sized chunk</a:t>
            </a:r>
            <a:endParaRPr lang="en-US" dirty="0"/>
          </a:p>
          <a:p>
            <a:r>
              <a:rPr lang="en-US" dirty="0"/>
              <a:t>Freeing of this chunk puts the chunk into the unsorted bin</a:t>
            </a:r>
          </a:p>
          <a:p>
            <a:r>
              <a:rPr lang="en-US" dirty="0"/>
              <a:t>Combines with </a:t>
            </a:r>
            <a:r>
              <a:rPr lang="en-US" i="1" dirty="0"/>
              <a:t>top chunk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12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1C63-5D4E-9C4C-9896-076732C3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Overwrite Top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1287A4-92E3-4A42-890B-04C1F171314E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195899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write to </a:t>
            </a:r>
            <a:r>
              <a:rPr lang="en-US" i="1" dirty="0"/>
              <a:t>first</a:t>
            </a:r>
            <a:r>
              <a:rPr lang="en-US" dirty="0"/>
              <a:t> writes to (first-0x10) </a:t>
            </a:r>
          </a:p>
          <a:p>
            <a:r>
              <a:rPr lang="en-US" dirty="0"/>
              <a:t>So, overwrites the top chunk!</a:t>
            </a:r>
          </a:p>
          <a:p>
            <a:r>
              <a:rPr lang="en-US" dirty="0"/>
              <a:t>Use this to set the top chunk size!</a:t>
            </a:r>
          </a:p>
        </p:txBody>
      </p:sp>
      <p:pic>
        <p:nvPicPr>
          <p:cNvPr id="8" name="Content Placeholder 7" descr="Overwrite first - 0x10 to overwrite top chunk">
            <a:extLst>
              <a:ext uri="{FF2B5EF4-FFF2-40B4-BE49-F238E27FC236}">
                <a16:creationId xmlns:a16="http://schemas.microsoft.com/office/drawing/2014/main" id="{8D14B88C-AB5B-294F-BBC3-BF6269463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9384" y="1236540"/>
            <a:ext cx="3755666" cy="3004533"/>
          </a:xfrm>
        </p:spPr>
      </p:pic>
    </p:spTree>
    <p:extLst>
      <p:ext uri="{BB962C8B-B14F-4D97-AF65-F5344CB8AC3E}">
        <p14:creationId xmlns:p14="http://schemas.microsoft.com/office/powerpoint/2010/main" val="134775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1C63-5D4E-9C4C-9896-076732C3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Overwrite Top Chunk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1287A4-92E3-4A42-890B-04C1F171314E}"/>
              </a:ext>
            </a:extLst>
          </p:cNvPr>
          <p:cNvSpPr txBox="1">
            <a:spLocks/>
          </p:cNvSpPr>
          <p:nvPr/>
        </p:nvSpPr>
        <p:spPr>
          <a:xfrm>
            <a:off x="628650" y="1236541"/>
            <a:ext cx="4195899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Trivial to overwrite with whatever value we want….</a:t>
            </a:r>
          </a:p>
          <a:p>
            <a:r>
              <a:rPr lang="en-US" dirty="0"/>
              <a:t>Just a bunch of A or something</a:t>
            </a:r>
          </a:p>
          <a:p>
            <a:endParaRPr lang="en-US" dirty="0"/>
          </a:p>
        </p:txBody>
      </p:sp>
      <p:pic>
        <p:nvPicPr>
          <p:cNvPr id="7" name="Content Placeholder 6" descr="Overwrite the top chunk">
            <a:extLst>
              <a:ext uri="{FF2B5EF4-FFF2-40B4-BE49-F238E27FC236}">
                <a16:creationId xmlns:a16="http://schemas.microsoft.com/office/drawing/2014/main" id="{7DC50BC1-8E6F-7444-93B8-F736AF0EC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6834" y="1187011"/>
            <a:ext cx="3908515" cy="3126812"/>
          </a:xfrm>
        </p:spPr>
      </p:pic>
    </p:spTree>
    <p:extLst>
      <p:ext uri="{BB962C8B-B14F-4D97-AF65-F5344CB8AC3E}">
        <p14:creationId xmlns:p14="http://schemas.microsoft.com/office/powerpoint/2010/main" val="1192315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AE41-BD04-274E-B2A3-A30AD739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Size?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8CD84-5B36-804C-A64D-37C66B20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1"/>
            <a:ext cx="4552950" cy="3263504"/>
          </a:xfrm>
        </p:spPr>
        <p:txBody>
          <a:bodyPr/>
          <a:lstStyle/>
          <a:p>
            <a:r>
              <a:rPr lang="en-US" dirty="0"/>
              <a:t>Large enough for your allocation to an arbitrary location</a:t>
            </a:r>
          </a:p>
          <a:p>
            <a:r>
              <a:rPr lang="en-US" dirty="0"/>
              <a:t>-1 will always work</a:t>
            </a:r>
          </a:p>
          <a:p>
            <a:r>
              <a:rPr lang="en-US" i="1" dirty="0"/>
              <a:t>prev_size </a:t>
            </a:r>
            <a:r>
              <a:rPr lang="en-US" dirty="0"/>
              <a:t>does not matter</a:t>
            </a:r>
          </a:p>
        </p:txBody>
      </p:sp>
      <p:pic>
        <p:nvPicPr>
          <p:cNvPr id="5" name="Picture 4" descr="-1 as the size of the chunk">
            <a:extLst>
              <a:ext uri="{FF2B5EF4-FFF2-40B4-BE49-F238E27FC236}">
                <a16:creationId xmlns:a16="http://schemas.microsoft.com/office/drawing/2014/main" id="{84E80864-7BA9-E44E-9F18-BB69E9CAA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662" y="1268019"/>
            <a:ext cx="3846948" cy="307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615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64606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810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660-C8FE-1445-B170-34232396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Chunk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51E9-27DF-FA46-9C12-B918D240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4506620" cy="3814853"/>
          </a:xfrm>
        </p:spPr>
        <p:txBody>
          <a:bodyPr>
            <a:normAutofit/>
          </a:bodyPr>
          <a:lstStyle/>
          <a:p>
            <a:r>
              <a:rPr lang="en-US" b="1" i="1" dirty="0"/>
              <a:t>Size</a:t>
            </a:r>
            <a:r>
              <a:rPr lang="en-US" dirty="0"/>
              <a:t> of Top Chunk: </a:t>
            </a:r>
          </a:p>
          <a:p>
            <a:pPr lvl="1"/>
            <a:r>
              <a:rPr lang="en-US" dirty="0"/>
              <a:t>The remaining size from the original </a:t>
            </a:r>
            <a:r>
              <a:rPr lang="en-US" i="1" dirty="0" err="1"/>
              <a:t>sbrk</a:t>
            </a:r>
            <a:r>
              <a:rPr lang="en-US" dirty="0"/>
              <a:t> allocation</a:t>
            </a:r>
          </a:p>
          <a:p>
            <a:r>
              <a:rPr lang="en-US" dirty="0" err="1"/>
              <a:t>prev_inuse</a:t>
            </a:r>
            <a:r>
              <a:rPr lang="en-US" dirty="0"/>
              <a:t> bit is ALWAYS set</a:t>
            </a:r>
          </a:p>
          <a:p>
            <a:r>
              <a:rPr lang="en-US" dirty="0"/>
              <a:t>Unused fields: </a:t>
            </a:r>
          </a:p>
          <a:p>
            <a:pPr lvl="1"/>
            <a:r>
              <a:rPr lang="en-US" dirty="0"/>
              <a:t>prev_size, fd and bk are NOT used on the top chunk</a:t>
            </a:r>
          </a:p>
        </p:txBody>
      </p:sp>
      <p:pic>
        <p:nvPicPr>
          <p:cNvPr id="5" name="Picture 4" descr="Top Chunk">
            <a:extLst>
              <a:ext uri="{FF2B5EF4-FFF2-40B4-BE49-F238E27FC236}">
                <a16:creationId xmlns:a16="http://schemas.microsoft.com/office/drawing/2014/main" id="{CEE51AF2-F9D0-8942-876F-E0AD7F48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326" y="273847"/>
            <a:ext cx="2655376" cy="408519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A1D707-D95D-5141-9BAC-9B2EC095D01E}"/>
              </a:ext>
            </a:extLst>
          </p:cNvPr>
          <p:cNvCxnSpPr>
            <a:cxnSpLocks/>
          </p:cNvCxnSpPr>
          <p:nvPr/>
        </p:nvCxnSpPr>
        <p:spPr>
          <a:xfrm>
            <a:off x="5449662" y="1387088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5AABEF-A152-B94A-993C-C49238F2EC7A}"/>
              </a:ext>
            </a:extLst>
          </p:cNvPr>
          <p:cNvCxnSpPr>
            <a:cxnSpLocks/>
          </p:cNvCxnSpPr>
          <p:nvPr/>
        </p:nvCxnSpPr>
        <p:spPr>
          <a:xfrm>
            <a:off x="5477166" y="1387088"/>
            <a:ext cx="17905" cy="224413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D7D034-34AC-F041-A6F7-141B41F57537}"/>
              </a:ext>
            </a:extLst>
          </p:cNvPr>
          <p:cNvCxnSpPr>
            <a:cxnSpLocks/>
          </p:cNvCxnSpPr>
          <p:nvPr/>
        </p:nvCxnSpPr>
        <p:spPr>
          <a:xfrm>
            <a:off x="5495071" y="363122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4652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>
                <a:latin typeface="Avenir Medium"/>
                <a:ea typeface="+mj-ea"/>
                <a:cs typeface="Avenir Medium"/>
              </a:rPr>
              <a:t>Allocate Close to Target - second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B8472829-CC2E-6F4C-8ADC-B04729BDC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391" y="1896955"/>
            <a:ext cx="4629150" cy="1342453"/>
          </a:xfrm>
          <a:prstGeom prst="rect">
            <a:avLst/>
          </a:prstGeom>
          <a:noFill/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0" y="1543052"/>
            <a:ext cx="3541565" cy="2858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kern="1200" dirty="0">
                <a:latin typeface="Avenir Book"/>
                <a:ea typeface="+mn-ea"/>
                <a:cs typeface="Avenir Book"/>
              </a:rPr>
              <a:t>Second malloc pointer</a:t>
            </a:r>
          </a:p>
          <a:p>
            <a:r>
              <a:rPr lang="en-US" sz="2000" kern="1200" dirty="0">
                <a:latin typeface="Avenir Book"/>
                <a:ea typeface="+mn-ea"/>
                <a:cs typeface="Avenir Book"/>
              </a:rPr>
              <a:t>Choose the size of the malloc allocation</a:t>
            </a:r>
            <a:endParaRPr lang="en-US" sz="2000" i="1" dirty="0"/>
          </a:p>
          <a:p>
            <a:r>
              <a:rPr lang="en-US" sz="2000" dirty="0"/>
              <a:t>What to set the size to?</a:t>
            </a:r>
            <a:endParaRPr lang="en-US" sz="2000" kern="1200" dirty="0">
              <a:latin typeface="Avenir Book"/>
              <a:ea typeface="+mn-ea"/>
              <a:cs typeface="Avenir Book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531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D52A-330E-8643-AA8C-1371BC1E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617368"/>
            <a:ext cx="7886700" cy="3024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Choose </a:t>
            </a:r>
            <a:r>
              <a:rPr lang="en-US" i="1" dirty="0"/>
              <a:t>size</a:t>
            </a:r>
            <a:r>
              <a:rPr lang="en-US" dirty="0"/>
              <a:t> of the allocation (malloc) </a:t>
            </a:r>
          </a:p>
          <a:p>
            <a:r>
              <a:rPr lang="en-US" dirty="0"/>
              <a:t>Can set pointer to </a:t>
            </a:r>
            <a:r>
              <a:rPr lang="en-US" i="1" dirty="0"/>
              <a:t>anywhere</a:t>
            </a:r>
            <a:r>
              <a:rPr lang="en-US" dirty="0"/>
              <a:t> in memory! </a:t>
            </a:r>
          </a:p>
          <a:p>
            <a:r>
              <a:rPr lang="en-US" dirty="0"/>
              <a:t>Targets? </a:t>
            </a:r>
          </a:p>
          <a:p>
            <a:pPr lvl="1"/>
            <a:r>
              <a:rPr lang="en-US" dirty="0" err="1"/>
              <a:t>LibC</a:t>
            </a:r>
            <a:r>
              <a:rPr lang="en-US" dirty="0"/>
              <a:t> function pointer</a:t>
            </a:r>
          </a:p>
          <a:p>
            <a:pPr lvl="1"/>
            <a:r>
              <a:rPr lang="en-US" dirty="0"/>
              <a:t>Stack 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bss</a:t>
            </a:r>
            <a:r>
              <a:rPr lang="en-US" dirty="0"/>
              <a:t> (GOT entry) </a:t>
            </a:r>
          </a:p>
          <a:p>
            <a:r>
              <a:rPr lang="en-US" dirty="0"/>
              <a:t>For this example, we will use </a:t>
            </a:r>
            <a:r>
              <a:rPr lang="en-US" b="1" i="1" dirty="0"/>
              <a:t>_</a:t>
            </a:r>
            <a:r>
              <a:rPr lang="en-US" b="1" i="1" dirty="0" err="1"/>
              <a:t>malloc_hook</a:t>
            </a:r>
            <a:r>
              <a:rPr lang="en-US" b="1" i="1" dirty="0"/>
              <a:t> </a:t>
            </a:r>
            <a:r>
              <a:rPr lang="en-US" dirty="0"/>
              <a:t>from </a:t>
            </a:r>
            <a:r>
              <a:rPr lang="en-US" dirty="0" err="1"/>
              <a:t>LibC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652751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542738" y="1260736"/>
            <a:ext cx="4220562" cy="261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 idea…</a:t>
            </a:r>
          </a:p>
          <a:p>
            <a:r>
              <a:rPr lang="en-US" dirty="0"/>
              <a:t>Allocate a large enough chunk to MOVE the top chunk into </a:t>
            </a:r>
            <a:r>
              <a:rPr lang="en-US" dirty="0" err="1"/>
              <a:t>LibC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5FD9D3-2B2C-AE45-9F88-74B1198F9211}"/>
              </a:ext>
            </a:extLst>
          </p:cNvPr>
          <p:cNvCxnSpPr>
            <a:cxnSpLocks/>
          </p:cNvCxnSpPr>
          <p:nvPr/>
        </p:nvCxnSpPr>
        <p:spPr>
          <a:xfrm>
            <a:off x="4499478" y="190711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E0DCF6-428D-9C41-BA15-1773F0667DB5}"/>
              </a:ext>
            </a:extLst>
          </p:cNvPr>
          <p:cNvCxnSpPr>
            <a:cxnSpLocks/>
          </p:cNvCxnSpPr>
          <p:nvPr/>
        </p:nvCxnSpPr>
        <p:spPr>
          <a:xfrm flipH="1">
            <a:off x="4498182" y="1878807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1CAC1E-C178-2845-9B64-40F2348ECE51}"/>
              </a:ext>
            </a:extLst>
          </p:cNvPr>
          <p:cNvCxnSpPr>
            <a:cxnSpLocks/>
          </p:cNvCxnSpPr>
          <p:nvPr/>
        </p:nvCxnSpPr>
        <p:spPr>
          <a:xfrm>
            <a:off x="4498182" y="459911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51C0B0D2-9E2E-9148-9A99-65DA7425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</p:spTree>
    <p:extLst>
      <p:ext uri="{BB962C8B-B14F-4D97-AF65-F5344CB8AC3E}">
        <p14:creationId xmlns:p14="http://schemas.microsoft.com/office/powerpoint/2010/main" val="24280745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3993565" y="4341002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3736645" y="3978252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44472" y="1268019"/>
            <a:ext cx="4525633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General idea…</a:t>
            </a:r>
          </a:p>
          <a:p>
            <a:r>
              <a:rPr lang="en-US" dirty="0"/>
              <a:t>Allocate a large enough chunk to MOVE the top chunk into </a:t>
            </a:r>
            <a:r>
              <a:rPr lang="en-US" dirty="0" err="1"/>
              <a:t>LibC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88EE78-8DFB-0B41-9524-C8F534D9864C}"/>
              </a:ext>
            </a:extLst>
          </p:cNvPr>
          <p:cNvCxnSpPr>
            <a:cxnSpLocks/>
          </p:cNvCxnSpPr>
          <p:nvPr/>
        </p:nvCxnSpPr>
        <p:spPr>
          <a:xfrm>
            <a:off x="4812214" y="417592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59298B-14A5-6044-BE16-241CFE137A52}"/>
              </a:ext>
            </a:extLst>
          </p:cNvPr>
          <p:cNvCxnSpPr>
            <a:cxnSpLocks/>
          </p:cNvCxnSpPr>
          <p:nvPr/>
        </p:nvCxnSpPr>
        <p:spPr>
          <a:xfrm>
            <a:off x="4809556" y="4175921"/>
            <a:ext cx="2658" cy="34332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206D6B-17CE-4249-B1C2-B95CD14DF397}"/>
              </a:ext>
            </a:extLst>
          </p:cNvPr>
          <p:cNvCxnSpPr>
            <a:cxnSpLocks/>
          </p:cNvCxnSpPr>
          <p:nvPr/>
        </p:nvCxnSpPr>
        <p:spPr>
          <a:xfrm>
            <a:off x="4812214" y="451924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42EC29AA-9BED-8E4D-A79B-0C6B2B783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</p:spTree>
    <p:extLst>
      <p:ext uri="{BB962C8B-B14F-4D97-AF65-F5344CB8AC3E}">
        <p14:creationId xmlns:p14="http://schemas.microsoft.com/office/powerpoint/2010/main" val="12749946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265" y="1878810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5535705" y="4203964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5999567" y="4238441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5734450" y="1878809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063869"/>
            <a:ext cx="5099428" cy="3455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Overwrite __</a:t>
            </a:r>
            <a:r>
              <a:rPr lang="en-US" dirty="0" err="1"/>
              <a:t>malloc_hook</a:t>
            </a:r>
            <a:endParaRPr lang="en-US" dirty="0"/>
          </a:p>
          <a:p>
            <a:r>
              <a:rPr lang="en-US" dirty="0"/>
              <a:t>Allocate a chunk of a specific </a:t>
            </a:r>
            <a:r>
              <a:rPr lang="en-US" b="1" i="1" dirty="0"/>
              <a:t>size</a:t>
            </a:r>
            <a:r>
              <a:rPr lang="en-US" dirty="0"/>
              <a:t> to get to the target</a:t>
            </a:r>
          </a:p>
          <a:p>
            <a:r>
              <a:rPr lang="en-US" dirty="0"/>
              <a:t>Size = __</a:t>
            </a:r>
            <a:r>
              <a:rPr lang="en-US" dirty="0" err="1"/>
              <a:t>malloc_hook</a:t>
            </a:r>
            <a:r>
              <a:rPr lang="en-US" dirty="0"/>
              <a:t> – top chunk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DB5AB7-69A1-4740-B441-32D6A415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880AD9-8709-2848-98DF-B90ACE412CCA}"/>
              </a:ext>
            </a:extLst>
          </p:cNvPr>
          <p:cNvCxnSpPr>
            <a:cxnSpLocks/>
          </p:cNvCxnSpPr>
          <p:nvPr/>
        </p:nvCxnSpPr>
        <p:spPr>
          <a:xfrm>
            <a:off x="5735746" y="1907112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5A0884-4D3C-7840-8615-1D60203137B3}"/>
              </a:ext>
            </a:extLst>
          </p:cNvPr>
          <p:cNvCxnSpPr>
            <a:cxnSpLocks/>
          </p:cNvCxnSpPr>
          <p:nvPr/>
        </p:nvCxnSpPr>
        <p:spPr>
          <a:xfrm flipH="1">
            <a:off x="5734450" y="1878808"/>
            <a:ext cx="2590" cy="272030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9A7912-6967-3147-BA4A-D5CCBF901C7A}"/>
              </a:ext>
            </a:extLst>
          </p:cNvPr>
          <p:cNvCxnSpPr>
            <a:cxnSpLocks/>
          </p:cNvCxnSpPr>
          <p:nvPr/>
        </p:nvCxnSpPr>
        <p:spPr>
          <a:xfrm>
            <a:off x="5734450" y="4599117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4760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1DEF-6A0F-8C4D-85FB-A84CB599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1" y="1143001"/>
            <a:ext cx="8070022" cy="438287"/>
          </a:xfrm>
        </p:spPr>
        <p:txBody>
          <a:bodyPr>
            <a:normAutofit/>
          </a:bodyPr>
          <a:lstStyle/>
          <a:p>
            <a:r>
              <a:rPr lang="en-US" dirty="0"/>
              <a:t>Size = (</a:t>
            </a:r>
            <a:r>
              <a:rPr lang="en-US" dirty="0">
                <a:solidFill>
                  <a:srgbClr val="00B050"/>
                </a:solidFill>
              </a:rPr>
              <a:t>Malloc Hook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) - (</a:t>
            </a:r>
            <a:r>
              <a:rPr lang="en-US" dirty="0">
                <a:solidFill>
                  <a:srgbClr val="FF0000"/>
                </a:solidFill>
              </a:rPr>
              <a:t>Top Chunk </a:t>
            </a:r>
            <a:r>
              <a:rPr lang="en-US" dirty="0" err="1"/>
              <a:t>addr</a:t>
            </a:r>
            <a:r>
              <a:rPr lang="en-US" dirty="0"/>
              <a:t>) – 0x20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45CB3438-2B72-A24E-827C-DCCCEE30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878809"/>
            <a:ext cx="2089709" cy="2763441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FF61647-1976-3545-BE05-F04D1A8FB8BB}"/>
              </a:ext>
            </a:extLst>
          </p:cNvPr>
          <p:cNvSpPr txBox="1">
            <a:spLocks/>
          </p:cNvSpPr>
          <p:nvPr/>
        </p:nvSpPr>
        <p:spPr>
          <a:xfrm>
            <a:off x="4299437" y="4203963"/>
            <a:ext cx="1228559" cy="43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884E-6ABB-784E-AE1F-BFA092341188}"/>
              </a:ext>
            </a:extLst>
          </p:cNvPr>
          <p:cNvSpPr txBox="1"/>
          <p:nvPr/>
        </p:nvSpPr>
        <p:spPr>
          <a:xfrm>
            <a:off x="4763299" y="42384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DF86-9004-DB4A-826E-6B9583576F66}"/>
              </a:ext>
            </a:extLst>
          </p:cNvPr>
          <p:cNvSpPr txBox="1"/>
          <p:nvPr/>
        </p:nvSpPr>
        <p:spPr>
          <a:xfrm>
            <a:off x="4498182" y="1878808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DD4AB2-54D1-004C-822C-D6AEA325B895}"/>
              </a:ext>
            </a:extLst>
          </p:cNvPr>
          <p:cNvSpPr txBox="1">
            <a:spLocks/>
          </p:cNvSpPr>
          <p:nvPr/>
        </p:nvSpPr>
        <p:spPr>
          <a:xfrm>
            <a:off x="694319" y="1581289"/>
            <a:ext cx="3877682" cy="3060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407D35-E624-1549-8316-7FC787B4327D}"/>
              </a:ext>
            </a:extLst>
          </p:cNvPr>
          <p:cNvSpPr txBox="1">
            <a:spLocks/>
          </p:cNvSpPr>
          <p:nvPr/>
        </p:nvSpPr>
        <p:spPr>
          <a:xfrm>
            <a:off x="629841" y="1617368"/>
            <a:ext cx="4249890" cy="2901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Choose the proper size</a:t>
            </a:r>
          </a:p>
          <a:p>
            <a:r>
              <a:rPr lang="en-US" dirty="0"/>
              <a:t>Allocate JUST before your target</a:t>
            </a:r>
          </a:p>
          <a:p>
            <a:r>
              <a:rPr lang="en-US" dirty="0"/>
              <a:t>- 0x20:</a:t>
            </a:r>
          </a:p>
          <a:p>
            <a:pPr lvl="1"/>
            <a:r>
              <a:rPr lang="en-US" dirty="0"/>
              <a:t>Metadata of the chunks</a:t>
            </a:r>
          </a:p>
          <a:p>
            <a:r>
              <a:rPr lang="en-US" dirty="0"/>
              <a:t>Allocate a chunk of this size!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EB9315E-634C-4C40-94E6-D9CBF752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Solution - Allocate Close to Target </a:t>
            </a:r>
          </a:p>
        </p:txBody>
      </p:sp>
    </p:spTree>
    <p:extLst>
      <p:ext uri="{BB962C8B-B14F-4D97-AF65-F5344CB8AC3E}">
        <p14:creationId xmlns:p14="http://schemas.microsoft.com/office/powerpoint/2010/main" val="23496605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D5BA-15D4-754D-88D6-79B7ECBC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malloc(size) </a:t>
            </a:r>
          </a:p>
          <a:p>
            <a:r>
              <a:rPr lang="en-US" dirty="0"/>
              <a:t>size=(</a:t>
            </a:r>
            <a:r>
              <a:rPr lang="en-US" i="1" dirty="0"/>
              <a:t>distance</a:t>
            </a:r>
            <a:r>
              <a:rPr lang="en-US" dirty="0"/>
              <a:t> – </a:t>
            </a:r>
            <a:r>
              <a:rPr lang="en-US" i="1" dirty="0"/>
              <a:t>top chunk</a:t>
            </a:r>
            <a:r>
              <a:rPr lang="en-US" dirty="0"/>
              <a:t>)</a:t>
            </a:r>
          </a:p>
          <a:p>
            <a:r>
              <a:rPr lang="en-US" dirty="0"/>
              <a:t>Put it JUST BEFORE the target</a:t>
            </a:r>
          </a:p>
        </p:txBody>
      </p:sp>
      <p:pic>
        <p:nvPicPr>
          <p:cNvPr id="4" name="Picture 3" descr="Top Chunk After Corruption">
            <a:extLst>
              <a:ext uri="{FF2B5EF4-FFF2-40B4-BE49-F238E27FC236}">
                <a16:creationId xmlns:a16="http://schemas.microsoft.com/office/drawing/2014/main" id="{BE16DB9D-19F8-8D41-A75C-E8A4C1E64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97" y="1210373"/>
            <a:ext cx="2595180" cy="3431878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CE7DBF-8150-FC44-BCE5-D51B2B2DEC40}"/>
              </a:ext>
            </a:extLst>
          </p:cNvPr>
          <p:cNvSpPr txBox="1"/>
          <p:nvPr/>
        </p:nvSpPr>
        <p:spPr>
          <a:xfrm>
            <a:off x="3993565" y="4341002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EF1A0-024D-F448-801D-5D7E3444802D}"/>
              </a:ext>
            </a:extLst>
          </p:cNvPr>
          <p:cNvSpPr txBox="1"/>
          <p:nvPr/>
        </p:nvSpPr>
        <p:spPr>
          <a:xfrm>
            <a:off x="3736645" y="3978252"/>
            <a:ext cx="114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Top chunk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238721-195E-9C4C-9EF6-0DF3EF76F6B1}"/>
              </a:ext>
            </a:extLst>
          </p:cNvPr>
          <p:cNvCxnSpPr>
            <a:cxnSpLocks/>
          </p:cNvCxnSpPr>
          <p:nvPr/>
        </p:nvCxnSpPr>
        <p:spPr>
          <a:xfrm>
            <a:off x="4812214" y="4175921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94E11A-77E2-8742-979C-6151706BC902}"/>
              </a:ext>
            </a:extLst>
          </p:cNvPr>
          <p:cNvCxnSpPr>
            <a:cxnSpLocks/>
          </p:cNvCxnSpPr>
          <p:nvPr/>
        </p:nvCxnSpPr>
        <p:spPr>
          <a:xfrm>
            <a:off x="4809556" y="4175921"/>
            <a:ext cx="2658" cy="343325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A04FA5-A589-FC49-9788-200361153233}"/>
              </a:ext>
            </a:extLst>
          </p:cNvPr>
          <p:cNvCxnSpPr>
            <a:cxnSpLocks/>
          </p:cNvCxnSpPr>
          <p:nvPr/>
        </p:nvCxnSpPr>
        <p:spPr>
          <a:xfrm>
            <a:off x="4812214" y="4519246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D26E6209-EC42-9E44-A8BB-57C8778B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Solution - Allocate Close to Target </a:t>
            </a:r>
          </a:p>
        </p:txBody>
      </p:sp>
    </p:spTree>
    <p:extLst>
      <p:ext uri="{BB962C8B-B14F-4D97-AF65-F5344CB8AC3E}">
        <p14:creationId xmlns:p14="http://schemas.microsoft.com/office/powerpoint/2010/main" val="32954283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D5BA-15D4-754D-88D6-79B7ECBC1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malloc(size) </a:t>
            </a:r>
          </a:p>
          <a:p>
            <a:r>
              <a:rPr lang="en-US" dirty="0"/>
              <a:t>size=(</a:t>
            </a:r>
            <a:r>
              <a:rPr lang="en-US" i="1" dirty="0"/>
              <a:t>distance</a:t>
            </a:r>
            <a:r>
              <a:rPr lang="en-US" dirty="0"/>
              <a:t> – </a:t>
            </a:r>
            <a:r>
              <a:rPr lang="en-US" i="1" dirty="0"/>
              <a:t>top chunk</a:t>
            </a:r>
            <a:r>
              <a:rPr lang="en-US" dirty="0"/>
              <a:t>)</a:t>
            </a:r>
          </a:p>
          <a:p>
            <a:r>
              <a:rPr lang="en-US" dirty="0"/>
              <a:t>Put it JUST BEFORE the target</a:t>
            </a:r>
          </a:p>
          <a:p>
            <a:r>
              <a:rPr lang="en-US" dirty="0"/>
              <a:t>More </a:t>
            </a:r>
            <a:r>
              <a:rPr lang="en-US" i="1" dirty="0"/>
              <a:t>compact</a:t>
            </a:r>
            <a:r>
              <a:rPr lang="en-US" dirty="0"/>
              <a:t> picture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26E6209-EC42-9E44-A8BB-57C8778B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273847"/>
            <a:ext cx="8305153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Solution - Allocate Close to Target </a:t>
            </a:r>
          </a:p>
        </p:txBody>
      </p:sp>
      <p:pic>
        <p:nvPicPr>
          <p:cNvPr id="10" name="Content Placeholder 5" descr="Top Chunk close to __malloc_hook">
            <a:extLst>
              <a:ext uri="{FF2B5EF4-FFF2-40B4-BE49-F238E27FC236}">
                <a16:creationId xmlns:a16="http://schemas.microsoft.com/office/drawing/2014/main" id="{0E78B8F8-A5A9-E645-8B22-99E83E501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815" y="1421207"/>
            <a:ext cx="3075059" cy="289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007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11BE-04DB-7240-B9E9-FCECE223C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Allocate Close to Target - Other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FCC697-53C9-4842-B150-F9442EE4D8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847542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57356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833715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660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7C42-47CD-4BBC-A2C2-A9EE5148E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760"/>
            <a:ext cx="4199942" cy="3549015"/>
          </a:xfrm>
        </p:spPr>
        <p:txBody>
          <a:bodyPr>
            <a:normAutofit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 err="1"/>
              <a:t>Tcache</a:t>
            </a:r>
            <a:endParaRPr lang="en-US" dirty="0"/>
          </a:p>
          <a:p>
            <a:pPr marL="385763" indent="-385763">
              <a:buFont typeface="+mj-lt"/>
              <a:buAutoNum type="arabicPeriod"/>
            </a:pPr>
            <a:r>
              <a:rPr lang="en-US" dirty="0" err="1"/>
              <a:t>Fastbin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Small Bin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Unsorted Bin: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Consolidate chunks if large chunks size is asked for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Searches for an exact match</a:t>
            </a:r>
          </a:p>
          <a:p>
            <a:pPr marL="728663" lvl="1" indent="-385763">
              <a:buFont typeface="+mj-lt"/>
              <a:buAutoNum type="arabicPeriod"/>
            </a:pPr>
            <a:r>
              <a:rPr lang="en-US" dirty="0"/>
              <a:t>Puts unsorted bin items into </a:t>
            </a:r>
            <a:r>
              <a:rPr lang="en-US" dirty="0" err="1"/>
              <a:t>tcache</a:t>
            </a:r>
            <a:r>
              <a:rPr lang="en-US" dirty="0"/>
              <a:t>/small/large bins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Large Bins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4752781" y="1508760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Bins larger than ‘exact fit’ bin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b="1" dirty="0"/>
              <a:t>Top Chunk Usage 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b="1" dirty="0"/>
              <a:t>Extend heap with </a:t>
            </a:r>
            <a:r>
              <a:rPr lang="en-US" sz="2100" b="1" i="1" dirty="0" err="1"/>
              <a:t>sbrk</a:t>
            </a:r>
            <a:r>
              <a:rPr lang="en-US" sz="2100" b="1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 err="1"/>
              <a:t>Mmap</a:t>
            </a:r>
            <a:r>
              <a:rPr lang="en-US" sz="2100" dirty="0"/>
              <a:t> Call (HUGE chunks) </a:t>
            </a:r>
            <a:endParaRPr lang="en-US" sz="2100" b="1" dirty="0"/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3217024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48377"/>
              </p:ext>
            </p:extLst>
          </p:nvPr>
        </p:nvGraphicFramePr>
        <p:xfrm>
          <a:off x="628650" y="1236541"/>
          <a:ext cx="7886700" cy="163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99913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Chunk Over Target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5A42B0-2650-4A72-B532-FA1013885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648744" cy="3263504"/>
          </a:xfrm>
        </p:spPr>
        <p:txBody>
          <a:bodyPr>
            <a:normAutofit/>
          </a:bodyPr>
          <a:lstStyle/>
          <a:p>
            <a:r>
              <a:rPr lang="en-US" dirty="0"/>
              <a:t>Top Chunk is RIGHT before the </a:t>
            </a:r>
            <a:r>
              <a:rPr lang="en-US" b="1" i="1" dirty="0"/>
              <a:t>target</a:t>
            </a:r>
          </a:p>
          <a:p>
            <a:r>
              <a:rPr lang="en-US" dirty="0"/>
              <a:t>To overwrite the target, we just allocate a chunk!</a:t>
            </a:r>
          </a:p>
          <a:p>
            <a:pPr lvl="1"/>
            <a:r>
              <a:rPr lang="en-US" dirty="0"/>
              <a:t>Must get into step 7 (no other chunks in bins) </a:t>
            </a:r>
          </a:p>
          <a:p>
            <a:endParaRPr lang="en-US" dirty="0"/>
          </a:p>
        </p:txBody>
      </p:sp>
      <p:pic>
        <p:nvPicPr>
          <p:cNvPr id="6" name="Content Placeholder 5" descr="Top Chunk close to __malloc_hook">
            <a:extLst>
              <a:ext uri="{FF2B5EF4-FFF2-40B4-BE49-F238E27FC236}">
                <a16:creationId xmlns:a16="http://schemas.microsoft.com/office/drawing/2014/main" id="{B40C0FC3-2632-424E-B07E-25682AC173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34148" y="1369219"/>
            <a:ext cx="3075059" cy="2894172"/>
          </a:xfrm>
        </p:spPr>
      </p:pic>
    </p:spTree>
    <p:extLst>
      <p:ext uri="{BB962C8B-B14F-4D97-AF65-F5344CB8AC3E}">
        <p14:creationId xmlns:p14="http://schemas.microsoft.com/office/powerpoint/2010/main" val="5724466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Chunk Over Target</a:t>
            </a:r>
          </a:p>
        </p:txBody>
      </p:sp>
      <p:pic>
        <p:nvPicPr>
          <p:cNvPr id="24" name="Content Placeholder 23" descr="Overlapping fake chunk on malloc hook">
            <a:extLst>
              <a:ext uri="{FF2B5EF4-FFF2-40B4-BE49-F238E27FC236}">
                <a16:creationId xmlns:a16="http://schemas.microsoft.com/office/drawing/2014/main" id="{A8F3C739-EAF4-3C4F-8B63-F9774D3BB9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90076" y="1369218"/>
            <a:ext cx="3474357" cy="3269983"/>
          </a:xfr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DC6FE71-F634-CC43-AF63-6EA86497B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1253" y="1369219"/>
            <a:ext cx="3886200" cy="3263504"/>
          </a:xfrm>
        </p:spPr>
        <p:txBody>
          <a:bodyPr/>
          <a:lstStyle/>
          <a:p>
            <a:r>
              <a:rPr lang="en-US" i="1"/>
              <a:t>Third</a:t>
            </a:r>
            <a:r>
              <a:rPr lang="en-US"/>
              <a:t> pointer</a:t>
            </a:r>
            <a:endParaRPr lang="en-US" i="1" dirty="0"/>
          </a:p>
          <a:p>
            <a:r>
              <a:rPr lang="en-US" dirty="0"/>
              <a:t>Allocated over the </a:t>
            </a:r>
            <a:r>
              <a:rPr lang="en-US" i="1" dirty="0"/>
              <a:t>__</a:t>
            </a:r>
            <a:r>
              <a:rPr lang="en-US" i="1" dirty="0" err="1"/>
              <a:t>malloc_hook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013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Chunk Over Target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DC6FE71-F634-CC43-AF63-6EA86497B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1253" y="1369219"/>
            <a:ext cx="3886200" cy="3263504"/>
          </a:xfrm>
        </p:spPr>
        <p:txBody>
          <a:bodyPr/>
          <a:lstStyle/>
          <a:p>
            <a:r>
              <a:rPr lang="en-US" dirty="0"/>
              <a:t>Allocated over the malloc hook!</a:t>
            </a:r>
          </a:p>
          <a:p>
            <a:r>
              <a:rPr lang="en-US" dirty="0"/>
              <a:t>Write whatever data we want into the </a:t>
            </a:r>
            <a:r>
              <a:rPr lang="en-US" i="1" dirty="0"/>
              <a:t>__</a:t>
            </a:r>
            <a:r>
              <a:rPr lang="en-US" i="1" dirty="0" err="1"/>
              <a:t>malloc_hook</a:t>
            </a:r>
            <a:endParaRPr lang="en-US" i="1" dirty="0"/>
          </a:p>
          <a:p>
            <a:endParaRPr lang="en-US" dirty="0"/>
          </a:p>
          <a:p>
            <a:endParaRPr lang="en-US" i="1" dirty="0"/>
          </a:p>
        </p:txBody>
      </p:sp>
      <p:pic>
        <p:nvPicPr>
          <p:cNvPr id="6" name="Content Placeholder 5" descr="AAAAAAs in malloc hook">
            <a:extLst>
              <a:ext uri="{FF2B5EF4-FFF2-40B4-BE49-F238E27FC236}">
                <a16:creationId xmlns:a16="http://schemas.microsoft.com/office/drawing/2014/main" id="{0A68A56B-E066-D54A-884C-2373E13F63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0" y="1369218"/>
            <a:ext cx="3474720" cy="3270325"/>
          </a:xfrm>
        </p:spPr>
      </p:pic>
    </p:spTree>
    <p:extLst>
      <p:ext uri="{BB962C8B-B14F-4D97-AF65-F5344CB8AC3E}">
        <p14:creationId xmlns:p14="http://schemas.microsoft.com/office/powerpoint/2010/main" val="34838570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7709-FD6C-B04E-8F0B-FE511A82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Overlap Chunk Over Target</a:t>
            </a:r>
          </a:p>
        </p:txBody>
      </p:sp>
      <p:pic>
        <p:nvPicPr>
          <p:cNvPr id="7" name="Content Placeholder 6" descr="Pop shell">
            <a:extLst>
              <a:ext uri="{FF2B5EF4-FFF2-40B4-BE49-F238E27FC236}">
                <a16:creationId xmlns:a16="http://schemas.microsoft.com/office/drawing/2014/main" id="{ACF8FFF5-77D5-3147-939A-EA0C71C13B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57453" y="1178174"/>
            <a:ext cx="3715294" cy="3496747"/>
          </a:xfrm>
        </p:spPr>
      </p:pic>
      <p:sp>
        <p:nvSpPr>
          <p:cNvPr id="10" name="Content Placeholder 21">
            <a:extLst>
              <a:ext uri="{FF2B5EF4-FFF2-40B4-BE49-F238E27FC236}">
                <a16:creationId xmlns:a16="http://schemas.microsoft.com/office/drawing/2014/main" id="{0F4C9192-F7AE-3247-B133-63BFA8F29EBB}"/>
              </a:ext>
            </a:extLst>
          </p:cNvPr>
          <p:cNvSpPr txBox="1">
            <a:spLocks/>
          </p:cNvSpPr>
          <p:nvPr/>
        </p:nvSpPr>
        <p:spPr>
          <a:xfrm>
            <a:off x="771253" y="1268019"/>
            <a:ext cx="3800747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Write </a:t>
            </a:r>
            <a:r>
              <a:rPr lang="en-US" i="1" dirty="0" err="1"/>
              <a:t>pop_shell</a:t>
            </a:r>
            <a:r>
              <a:rPr lang="en-US" i="1" dirty="0"/>
              <a:t>()</a:t>
            </a:r>
            <a:r>
              <a:rPr lang="en-US" dirty="0"/>
              <a:t> into  </a:t>
            </a:r>
            <a:r>
              <a:rPr lang="en-US" i="1" dirty="0"/>
              <a:t>__</a:t>
            </a:r>
            <a:r>
              <a:rPr lang="en-US" i="1" dirty="0" err="1"/>
              <a:t>malloc_hook</a:t>
            </a:r>
            <a:endParaRPr lang="en-US" dirty="0"/>
          </a:p>
          <a:p>
            <a:r>
              <a:rPr lang="en-US" dirty="0"/>
              <a:t>Pops an easy shell :)  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172990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4CA-AA12-694B-9EFD-DAE3C6B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Flow of the Attack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AFF43D-D95F-43D7-9B17-22E96F2794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992397"/>
              </p:ext>
            </p:extLst>
          </p:nvPr>
        </p:nvGraphicFramePr>
        <p:xfrm>
          <a:off x="628650" y="1236541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08902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15C1-72BF-BE43-8C9D-694FA7FB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00F21-345C-604D-8C1F-E5BCEB780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36540"/>
            <a:ext cx="7886700" cy="3555267"/>
          </a:xfrm>
        </p:spPr>
        <p:txBody>
          <a:bodyPr>
            <a:normAutofit/>
          </a:bodyPr>
          <a:lstStyle/>
          <a:p>
            <a:r>
              <a:rPr lang="en-US" dirty="0"/>
              <a:t>Patched in </a:t>
            </a:r>
            <a:r>
              <a:rPr lang="en-US" dirty="0" err="1"/>
              <a:t>GLibC</a:t>
            </a:r>
            <a:r>
              <a:rPr lang="en-US" dirty="0"/>
              <a:t> Malloc 2.29 (code shown below)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Arbitrary sized allocations are hard to come by</a:t>
            </a:r>
          </a:p>
          <a:p>
            <a:r>
              <a:rPr lang="en-US" dirty="0"/>
              <a:t>Requires leaks: </a:t>
            </a:r>
          </a:p>
          <a:p>
            <a:pPr lvl="1"/>
            <a:r>
              <a:rPr lang="en-US" dirty="0"/>
              <a:t>Heap leak </a:t>
            </a:r>
          </a:p>
          <a:p>
            <a:pPr lvl="1"/>
            <a:r>
              <a:rPr lang="en-US" dirty="0" err="1"/>
              <a:t>LibC</a:t>
            </a:r>
            <a:r>
              <a:rPr lang="en-US" dirty="0"/>
              <a:t> or stack or .</a:t>
            </a:r>
            <a:r>
              <a:rPr lang="en-US" dirty="0" err="1"/>
              <a:t>bss</a:t>
            </a:r>
            <a:r>
              <a:rPr lang="en-US" dirty="0"/>
              <a:t> (depending on the target)</a:t>
            </a:r>
          </a:p>
          <a:p>
            <a:r>
              <a:rPr lang="en-US" dirty="0"/>
              <a:t>Top Chunk metadata may corrupt other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0C3B3-B0C0-224F-B89E-CEFA332D6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1" y="1519512"/>
            <a:ext cx="63627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366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7009-AC61-944C-9F84-CB6D5281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A0013-A6C8-F743-81AA-316A603AE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 of Einherjar:</a:t>
            </a:r>
          </a:p>
          <a:p>
            <a:pPr lvl="1"/>
            <a:r>
              <a:rPr lang="en-US" dirty="0"/>
              <a:t>Go infinitely backwards using bad </a:t>
            </a:r>
            <a:r>
              <a:rPr lang="en-US" i="1" dirty="0"/>
              <a:t>prev_size</a:t>
            </a:r>
            <a:r>
              <a:rPr lang="en-US" dirty="0"/>
              <a:t> value  </a:t>
            </a:r>
          </a:p>
          <a:p>
            <a:r>
              <a:rPr lang="en-US" dirty="0"/>
              <a:t>Stack Clash Vulnerability Exploitation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271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7F9C-1BBE-8A43-97B8-7835CCBD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Final Thoughts</a:t>
            </a:r>
          </a:p>
        </p:txBody>
      </p:sp>
      <p:pic>
        <p:nvPicPr>
          <p:cNvPr id="2050" name="Picture 2" descr="Use the Force Luke | League of Imaginary Heroes">
            <a:extLst>
              <a:ext uri="{FF2B5EF4-FFF2-40B4-BE49-F238E27FC236}">
                <a16:creationId xmlns:a16="http://schemas.microsoft.com/office/drawing/2014/main" id="{C575ECEA-C02F-2349-98FC-72DB6C038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6" r="-1" b="-1"/>
          <a:stretch/>
        </p:blipFill>
        <p:spPr bwMode="auto">
          <a:xfrm>
            <a:off x="3887391" y="740572"/>
            <a:ext cx="4629150" cy="365521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F7593-10E2-EE4F-9D20-F04A7EDB0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>
            <a:normAutofit/>
          </a:bodyPr>
          <a:lstStyle/>
          <a:p>
            <a:r>
              <a:rPr lang="en-US"/>
              <a:t>Awesome attack! Gives the ability to overwrite an arbitrary location in memory. </a:t>
            </a:r>
          </a:p>
        </p:txBody>
      </p:sp>
    </p:spTree>
    <p:extLst>
      <p:ext uri="{BB962C8B-B14F-4D97-AF65-F5344CB8AC3E}">
        <p14:creationId xmlns:p14="http://schemas.microsoft.com/office/powerpoint/2010/main" val="37597110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5557-99A5-9746-8F05-48A96BA7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0B45-D100-B94B-91DC-FA8C917E3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Real world House of Force exploitation : </a:t>
            </a:r>
            <a:r>
              <a:rPr lang="en-US" dirty="0">
                <a:hlinkClick r:id="rId2"/>
              </a:rPr>
              <a:t>https://securitylab.github.com/research/last-orders-at-the-house-of-force</a:t>
            </a:r>
            <a:r>
              <a:rPr lang="en-US" dirty="0"/>
              <a:t> </a:t>
            </a:r>
          </a:p>
          <a:p>
            <a:r>
              <a:rPr lang="en-US" dirty="0"/>
              <a:t>House of Force Explanation : </a:t>
            </a:r>
          </a:p>
          <a:p>
            <a:pPr lvl="1"/>
            <a:r>
              <a:rPr lang="en-US" dirty="0">
                <a:hlinkClick r:id="rId3"/>
              </a:rPr>
              <a:t>https://sploitfun.wordpress.com/tag/house-of-force/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https://heap-exploitation.dhavalkapil.com/attacks/house_of_force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https://raydenchia.com/glibc-heap-exploitation-house-of-force/</a:t>
            </a:r>
            <a:r>
              <a:rPr lang="en-US" dirty="0"/>
              <a:t> </a:t>
            </a:r>
          </a:p>
          <a:p>
            <a:r>
              <a:rPr lang="en-US" dirty="0"/>
              <a:t>Good examples : </a:t>
            </a:r>
          </a:p>
          <a:p>
            <a:pPr lvl="1"/>
            <a:r>
              <a:rPr lang="en-US" dirty="0">
                <a:hlinkClick r:id="rId6"/>
              </a:rPr>
              <a:t>https://ctf-wiki.github.io/ctf-wiki/pwn/linux/glibc-heap/house_of_force/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7"/>
              </a:rPr>
              <a:t>https://www.youtube.com/watch?v=PISoSH8KGVI</a:t>
            </a:r>
            <a:r>
              <a:rPr lang="en-US" dirty="0"/>
              <a:t> </a:t>
            </a:r>
          </a:p>
          <a:p>
            <a:r>
              <a:rPr lang="en-US" dirty="0"/>
              <a:t>Malloc MALEFICARUM (DES): </a:t>
            </a:r>
            <a:r>
              <a:rPr lang="en-US" dirty="0">
                <a:hlinkClick r:id="rId8"/>
              </a:rPr>
              <a:t>http://phrack.org/issues/66/10.html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– Malloc Overview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970894" y="1268019"/>
            <a:ext cx="6344306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……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Top Chunk Usage </a:t>
            </a:r>
            <a:r>
              <a:rPr lang="en-US" sz="2100" b="1" dirty="0"/>
              <a:t>&lt;-- House of Force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Extend heap with </a:t>
            </a:r>
            <a:r>
              <a:rPr lang="en-US" sz="2100" i="1" dirty="0" err="1"/>
              <a:t>sbrk</a:t>
            </a:r>
            <a:r>
              <a:rPr lang="en-US" sz="2100" dirty="0"/>
              <a:t> call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….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 ….</a:t>
            </a:r>
          </a:p>
          <a:p>
            <a:pPr marL="385763" indent="-385763">
              <a:buFont typeface="+mj-lt"/>
              <a:buAutoNum type="arabicPeriod" startAt="6"/>
            </a:pPr>
            <a:r>
              <a:rPr lang="en-US" sz="21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1072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Using the Top Chunk – 1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If nothing is available in the bins, then check to see if the </a:t>
            </a:r>
            <a:r>
              <a:rPr lang="en-US" sz="2100" i="1" dirty="0"/>
              <a:t>top chunk </a:t>
            </a:r>
            <a:r>
              <a:rPr lang="en-US" sz="2100" dirty="0"/>
              <a:t>has </a:t>
            </a:r>
            <a:r>
              <a:rPr lang="en-US" sz="2100" b="1" i="1" dirty="0"/>
              <a:t>space</a:t>
            </a:r>
            <a:r>
              <a:rPr lang="en-US" sz="2100" dirty="0"/>
              <a:t> for our new chunk</a:t>
            </a:r>
          </a:p>
          <a:p>
            <a:r>
              <a:rPr lang="en-US" sz="2100" dirty="0"/>
              <a:t>If so, take part of the </a:t>
            </a:r>
            <a:r>
              <a:rPr lang="en-US" sz="2100" i="1" dirty="0"/>
              <a:t>top chunk</a:t>
            </a:r>
            <a:r>
              <a:rPr lang="en-US" sz="2100" dirty="0"/>
              <a:t> for our allocation</a:t>
            </a:r>
          </a:p>
        </p:txBody>
      </p:sp>
      <p:pic>
        <p:nvPicPr>
          <p:cNvPr id="9" name="Picture 8" descr="Top Chunk">
            <a:extLst>
              <a:ext uri="{FF2B5EF4-FFF2-40B4-BE49-F238E27FC236}">
                <a16:creationId xmlns:a16="http://schemas.microsoft.com/office/drawing/2014/main" id="{417C0EBF-E119-2047-A142-0D80B3DA4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359" y="326220"/>
            <a:ext cx="2782641" cy="428098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AD2CBC-E279-7C42-8AD3-55D761D39BCA}"/>
              </a:ext>
            </a:extLst>
          </p:cNvPr>
          <p:cNvCxnSpPr>
            <a:cxnSpLocks/>
          </p:cNvCxnSpPr>
          <p:nvPr/>
        </p:nvCxnSpPr>
        <p:spPr>
          <a:xfrm>
            <a:off x="5655588" y="1554532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5EE8D-B916-9B4D-B5F4-83E762D20C10}"/>
              </a:ext>
            </a:extLst>
          </p:cNvPr>
          <p:cNvCxnSpPr>
            <a:cxnSpLocks/>
          </p:cNvCxnSpPr>
          <p:nvPr/>
        </p:nvCxnSpPr>
        <p:spPr>
          <a:xfrm>
            <a:off x="5658947" y="1550590"/>
            <a:ext cx="0" cy="236916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7E8911-CAFC-B74B-A95F-2A51FD4EACE4}"/>
              </a:ext>
            </a:extLst>
          </p:cNvPr>
          <p:cNvCxnSpPr>
            <a:cxnSpLocks/>
          </p:cNvCxnSpPr>
          <p:nvPr/>
        </p:nvCxnSpPr>
        <p:spPr>
          <a:xfrm>
            <a:off x="5655588" y="391975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21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068F-0677-48E4-BF80-0476F4A1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Top Chunk – 2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7DC74C-BFC8-4357-A73B-D4FBA7050163}"/>
              </a:ext>
            </a:extLst>
          </p:cNvPr>
          <p:cNvSpPr txBox="1">
            <a:spLocks/>
          </p:cNvSpPr>
          <p:nvPr/>
        </p:nvSpPr>
        <p:spPr>
          <a:xfrm>
            <a:off x="628650" y="1486815"/>
            <a:ext cx="4199942" cy="31203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The top chunk </a:t>
            </a:r>
            <a:r>
              <a:rPr lang="en-US" sz="2100" b="1" i="1" dirty="0"/>
              <a:t>shrinks</a:t>
            </a:r>
          </a:p>
          <a:p>
            <a:r>
              <a:rPr lang="en-US" sz="2100" dirty="0"/>
              <a:t>Our </a:t>
            </a:r>
            <a:r>
              <a:rPr lang="en-US" sz="2100" b="1" i="1" dirty="0"/>
              <a:t>new chunk</a:t>
            </a:r>
            <a:r>
              <a:rPr lang="en-US" sz="2100" b="1" dirty="0"/>
              <a:t> </a:t>
            </a:r>
            <a:r>
              <a:rPr lang="en-US" sz="2100" dirty="0"/>
              <a:t>is given back to the user</a:t>
            </a:r>
          </a:p>
        </p:txBody>
      </p:sp>
      <p:pic>
        <p:nvPicPr>
          <p:cNvPr id="5" name="Picture 4" descr="Memory taken from the top chunk">
            <a:extLst>
              <a:ext uri="{FF2B5EF4-FFF2-40B4-BE49-F238E27FC236}">
                <a16:creationId xmlns:a16="http://schemas.microsoft.com/office/drawing/2014/main" id="{BBF7DC7B-5764-D54B-B727-BC4CBA78F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989" y="645046"/>
            <a:ext cx="2600513" cy="400079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E2279E-6E1F-2F40-9CB4-360A861DD68C}"/>
              </a:ext>
            </a:extLst>
          </p:cNvPr>
          <p:cNvCxnSpPr>
            <a:cxnSpLocks/>
          </p:cNvCxnSpPr>
          <p:nvPr/>
        </p:nvCxnSpPr>
        <p:spPr>
          <a:xfrm>
            <a:off x="5682504" y="2400300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C183C5-6AAF-7D43-B4CD-BFAA72CFD0BA}"/>
              </a:ext>
            </a:extLst>
          </p:cNvPr>
          <p:cNvCxnSpPr>
            <a:cxnSpLocks/>
          </p:cNvCxnSpPr>
          <p:nvPr/>
        </p:nvCxnSpPr>
        <p:spPr>
          <a:xfrm>
            <a:off x="5685863" y="2365131"/>
            <a:ext cx="0" cy="1659739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C94C54-AA01-F64F-B3CA-834BC9D5D3AD}"/>
              </a:ext>
            </a:extLst>
          </p:cNvPr>
          <p:cNvCxnSpPr>
            <a:cxnSpLocks/>
          </p:cNvCxnSpPr>
          <p:nvPr/>
        </p:nvCxnSpPr>
        <p:spPr>
          <a:xfrm>
            <a:off x="5682504" y="4022863"/>
            <a:ext cx="71960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45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CC07-4340-E940-9C92-652BD57A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>
            <a:normAutofit/>
          </a:bodyPr>
          <a:lstStyle/>
          <a:p>
            <a:r>
              <a:rPr lang="en-US" dirty="0"/>
              <a:t>Top Chunk Code - 1</a:t>
            </a:r>
          </a:p>
        </p:txBody>
      </p:sp>
      <p:pic>
        <p:nvPicPr>
          <p:cNvPr id="9" name="Content Placeholder 8" descr="A picture containing text&#10;&#10;Description automatically generated">
            <a:extLst>
              <a:ext uri="{FF2B5EF4-FFF2-40B4-BE49-F238E27FC236}">
                <a16:creationId xmlns:a16="http://schemas.microsoft.com/office/drawing/2014/main" id="{9082D7F6-08C6-354F-9CDC-BBCC389E2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8098"/>
          <a:stretch/>
        </p:blipFill>
        <p:spPr>
          <a:xfrm>
            <a:off x="3887391" y="1827517"/>
            <a:ext cx="4629150" cy="2574226"/>
          </a:xfrm>
          <a:noFill/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0FA88BD-D51B-474C-A880-FE8812476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Victim: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Pointer to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Size of the top chunk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Nb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Amount of memory that a user asked for from malloc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021FB2B-5C3C-DD41-AD6C-224404F9A33E}"/>
              </a:ext>
            </a:extLst>
          </p:cNvPr>
          <p:cNvSpPr txBox="1">
            <a:spLocks/>
          </p:cNvSpPr>
          <p:nvPr/>
        </p:nvSpPr>
        <p:spPr>
          <a:xfrm>
            <a:off x="3807067" y="1185679"/>
            <a:ext cx="4707092" cy="641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Avenir Book"/>
                <a:ea typeface="+mn-ea"/>
                <a:cs typeface="Avenir Book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the </a:t>
            </a:r>
            <a:r>
              <a:rPr lang="en-US" i="1" dirty="0"/>
              <a:t>top chunk</a:t>
            </a:r>
            <a:r>
              <a:rPr lang="en-US" dirty="0"/>
              <a:t> </a:t>
            </a:r>
            <a:r>
              <a:rPr lang="en-US" b="1" dirty="0"/>
              <a:t>large</a:t>
            </a:r>
            <a:r>
              <a:rPr lang="en-US" dirty="0"/>
              <a:t> enough for the users requested memory? </a:t>
            </a:r>
            <a:endParaRPr lang="en-US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A16958-781E-4544-B134-C3A0D6C423B0}"/>
                  </a:ext>
                </a:extLst>
              </p14:cNvPr>
              <p14:cNvContentPartPr/>
              <p14:nvPr/>
            </p14:nvContentPartPr>
            <p14:xfrm>
              <a:off x="4001400" y="2521800"/>
              <a:ext cx="1154880" cy="653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A16958-781E-4544-B134-C3A0D6C423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92040" y="2512440"/>
                <a:ext cx="1173600" cy="67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229442"/>
      </p:ext>
    </p:extLst>
  </p:cSld>
  <p:clrMapOvr>
    <a:masterClrMapping/>
  </p:clrMapOvr>
</p:sld>
</file>

<file path=ppt/theme/theme1.xml><?xml version="1.0" encoding="utf-8"?>
<a:theme xmlns:a="http://schemas.openxmlformats.org/drawingml/2006/main" name="SI Presentation Template 20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 Presentation Template 2016" id="{4A944B32-5D56-4B66-9CCE-98342BECB114}" vid="{C7967BE2-A965-4679-84AD-C8DB6058DE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1940</Words>
  <Application>Microsoft Macintosh PowerPoint</Application>
  <PresentationFormat>On-screen Show (16:9)</PresentationFormat>
  <Paragraphs>326</Paragraphs>
  <Slides>59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Agency FB</vt:lpstr>
      <vt:lpstr>Arial</vt:lpstr>
      <vt:lpstr>Avenir Book</vt:lpstr>
      <vt:lpstr>Avenir Medium</vt:lpstr>
      <vt:lpstr>Calibri</vt:lpstr>
      <vt:lpstr>SI Presentation Template 2016</vt:lpstr>
      <vt:lpstr>House of Force</vt:lpstr>
      <vt:lpstr>House of Force</vt:lpstr>
      <vt:lpstr>Top Chunk - 1</vt:lpstr>
      <vt:lpstr>Top Chunk - 2</vt:lpstr>
      <vt:lpstr>Ordering – Malloc Overview </vt:lpstr>
      <vt:lpstr>Ordering – Malloc Overview </vt:lpstr>
      <vt:lpstr>Using the Top Chunk – 1 </vt:lpstr>
      <vt:lpstr>Using the Top Chunk – 2 </vt:lpstr>
      <vt:lpstr>Top Chunk Code - 1</vt:lpstr>
      <vt:lpstr>Top Chunk Code - 2</vt:lpstr>
      <vt:lpstr>Attack Idea</vt:lpstr>
      <vt:lpstr>Havoc Causing </vt:lpstr>
      <vt:lpstr>Flow of the Attack</vt:lpstr>
      <vt:lpstr>Corrupt Top Chunk Size – 1 </vt:lpstr>
      <vt:lpstr>Corrupt Top Chunk Size – 2 </vt:lpstr>
      <vt:lpstr>Corrupt Top Chunk – 1 </vt:lpstr>
      <vt:lpstr>Corrupt Top Chunk – 2 </vt:lpstr>
      <vt:lpstr>Allocate Close to Target – 1 </vt:lpstr>
      <vt:lpstr>What’s a Good Target?</vt:lpstr>
      <vt:lpstr>What’s a Good Target – 2 </vt:lpstr>
      <vt:lpstr>Malloc Hooks – 1 </vt:lpstr>
      <vt:lpstr>Malloc Hooks – 2 </vt:lpstr>
      <vt:lpstr>Allocate Close to Target – 2 </vt:lpstr>
      <vt:lpstr>Allocate Close to Target – 3 </vt:lpstr>
      <vt:lpstr>Allocate Close to Target – Aftermath </vt:lpstr>
      <vt:lpstr>Overlap Chunk Over Target – 1 </vt:lpstr>
      <vt:lpstr>Overlap Chunk Over Target – 2 </vt:lpstr>
      <vt:lpstr>Overlap Chunk Over Target – 3 </vt:lpstr>
      <vt:lpstr>Why Not Just Allocate Over the Target?</vt:lpstr>
      <vt:lpstr>Requirements</vt:lpstr>
      <vt:lpstr>Viewing the top_chunk – Pwndbg </vt:lpstr>
      <vt:lpstr>Challenge Time!</vt:lpstr>
      <vt:lpstr>Flow of the Attack</vt:lpstr>
      <vt:lpstr>Flow of the Attack</vt:lpstr>
      <vt:lpstr>Solution - Overwrite Top Chunk</vt:lpstr>
      <vt:lpstr>Solution - Overwrite Top Chunk</vt:lpstr>
      <vt:lpstr>Solution - Overwrite Top Chunk</vt:lpstr>
      <vt:lpstr>Actual Size?</vt:lpstr>
      <vt:lpstr>Flow of the Attack</vt:lpstr>
      <vt:lpstr>Allocate Close to Target - second</vt:lpstr>
      <vt:lpstr>Solution - Allocate Close to Target </vt:lpstr>
      <vt:lpstr>Solution - Allocate Close to Target </vt:lpstr>
      <vt:lpstr>Solution - Allocate Close to Target </vt:lpstr>
      <vt:lpstr>Solution - Allocate Close to Target </vt:lpstr>
      <vt:lpstr>Solution - Allocate Close to Target </vt:lpstr>
      <vt:lpstr>Solution - Allocate Close to Target </vt:lpstr>
      <vt:lpstr>Solution - Allocate Close to Target </vt:lpstr>
      <vt:lpstr>Allocate Close to Target - Other </vt:lpstr>
      <vt:lpstr>Flow of the Attack</vt:lpstr>
      <vt:lpstr>Flow of the Attack</vt:lpstr>
      <vt:lpstr>Overlap Chunk Over Target </vt:lpstr>
      <vt:lpstr>Overlap Chunk Over Target</vt:lpstr>
      <vt:lpstr>Overlap Chunk Over Target</vt:lpstr>
      <vt:lpstr>Overlap Chunk Over Target</vt:lpstr>
      <vt:lpstr>Flow of the Attack</vt:lpstr>
      <vt:lpstr>Drawbacks</vt:lpstr>
      <vt:lpstr>Similar Techniques</vt:lpstr>
      <vt:lpstr>Final Thoughts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of Force</dc:title>
  <dc:creator>Microsoft Office User</dc:creator>
  <cp:lastModifiedBy>Microsoft Office User</cp:lastModifiedBy>
  <cp:revision>34</cp:revision>
  <dcterms:created xsi:type="dcterms:W3CDTF">2021-03-24T05:20:10Z</dcterms:created>
  <dcterms:modified xsi:type="dcterms:W3CDTF">2021-09-19T22:15:57Z</dcterms:modified>
</cp:coreProperties>
</file>