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96" r:id="rId2"/>
    <p:sldId id="401" r:id="rId3"/>
    <p:sldId id="397" r:id="rId4"/>
    <p:sldId id="398" r:id="rId5"/>
    <p:sldId id="428" r:id="rId6"/>
    <p:sldId id="403" r:id="rId7"/>
    <p:sldId id="503" r:id="rId8"/>
    <p:sldId id="505" r:id="rId9"/>
    <p:sldId id="506" r:id="rId10"/>
    <p:sldId id="507" r:id="rId11"/>
    <p:sldId id="508" r:id="rId12"/>
    <p:sldId id="436" r:id="rId13"/>
    <p:sldId id="468" r:id="rId14"/>
    <p:sldId id="469" r:id="rId15"/>
    <p:sldId id="471" r:id="rId16"/>
    <p:sldId id="472" r:id="rId17"/>
    <p:sldId id="485" r:id="rId18"/>
    <p:sldId id="473" r:id="rId19"/>
    <p:sldId id="400" r:id="rId20"/>
    <p:sldId id="399" r:id="rId21"/>
    <p:sldId id="429" r:id="rId22"/>
    <p:sldId id="451" r:id="rId23"/>
    <p:sldId id="404" r:id="rId24"/>
    <p:sldId id="474" r:id="rId25"/>
    <p:sldId id="475" r:id="rId26"/>
    <p:sldId id="477" r:id="rId27"/>
    <p:sldId id="478" r:id="rId28"/>
    <p:sldId id="480" r:id="rId29"/>
    <p:sldId id="479" r:id="rId30"/>
    <p:sldId id="481" r:id="rId31"/>
    <p:sldId id="482" r:id="rId32"/>
    <p:sldId id="483" r:id="rId33"/>
    <p:sldId id="452" r:id="rId34"/>
    <p:sldId id="491" r:id="rId35"/>
    <p:sldId id="502" r:id="rId36"/>
    <p:sldId id="501" r:id="rId37"/>
    <p:sldId id="509" r:id="rId38"/>
    <p:sldId id="511" r:id="rId39"/>
    <p:sldId id="512" r:id="rId40"/>
    <p:sldId id="513" r:id="rId41"/>
    <p:sldId id="514" r:id="rId42"/>
    <p:sldId id="453" r:id="rId43"/>
    <p:sldId id="493" r:id="rId44"/>
    <p:sldId id="435" r:id="rId45"/>
    <p:sldId id="348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the allocator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, </a:t>
          </a:r>
          <a:r>
            <a:rPr lang="en-US" i="1" dirty="0"/>
            <a:t>allocate</a:t>
          </a:r>
          <a:r>
            <a:rPr lang="en-US" dirty="0"/>
            <a:t> (new pointer), then </a:t>
          </a:r>
          <a:r>
            <a:rPr lang="en-US" i="1" dirty="0"/>
            <a:t>free</a:t>
          </a:r>
          <a:r>
            <a:rPr lang="en-US" dirty="0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 dirty="0"/>
            <a:t>This creates a </a:t>
          </a:r>
          <a:r>
            <a:rPr lang="en-US" i="1" dirty="0"/>
            <a:t>use-after-free</a:t>
          </a:r>
          <a:r>
            <a:rPr lang="en-US" dirty="0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8C99D4DA-F6F1-44D8-A16E-DC273F22E3C0}">
      <dgm:prSet/>
      <dgm:spPr/>
      <dgm:t>
        <a:bodyPr/>
        <a:lstStyle/>
        <a:p>
          <a:r>
            <a:rPr lang="en-US" dirty="0" err="1"/>
            <a:t>intro_to_malloc</a:t>
          </a:r>
          <a:r>
            <a:rPr lang="en-US" dirty="0"/>
            <a:t>/</a:t>
          </a:r>
          <a:r>
            <a:rPr lang="en-US" dirty="0" err="1"/>
            <a:t>double_free_playground</a:t>
          </a:r>
          <a:r>
            <a:rPr lang="en-US" dirty="0"/>
            <a:t> </a:t>
          </a:r>
        </a:p>
      </dgm:t>
    </dgm:pt>
    <dgm:pt modelId="{1D7B1180-6627-44F7-99C4-D6B27026B5CF}" type="parTrans" cxnId="{01C48962-CAA8-436C-9EB1-1CA0F8F0A97D}">
      <dgm:prSet/>
      <dgm:spPr/>
      <dgm:t>
        <a:bodyPr/>
        <a:lstStyle/>
        <a:p>
          <a:endParaRPr lang="en-US"/>
        </a:p>
      </dgm:t>
    </dgm:pt>
    <dgm:pt modelId="{3D2B9EFC-C937-4C22-873C-CED19BF8900F}" type="sibTrans" cxnId="{01C48962-CAA8-436C-9EB1-1CA0F8F0A97D}">
      <dgm:prSet/>
      <dgm:spPr/>
      <dgm:t>
        <a:bodyPr/>
        <a:lstStyle/>
        <a:p>
          <a:endParaRPr lang="en-US"/>
        </a:p>
      </dgm:t>
    </dgm:pt>
    <dgm:pt modelId="{37C8108C-52B2-4892-AD09-6DECA7C5538C}">
      <dgm:prSet/>
      <dgm:spPr/>
      <dgm:t>
        <a:bodyPr/>
        <a:lstStyle/>
        <a:p>
          <a:r>
            <a:rPr lang="en-US" dirty="0"/>
            <a:t>An assortment of double free bypass attempts</a:t>
          </a:r>
        </a:p>
      </dgm:t>
    </dgm:pt>
    <dgm:pt modelId="{F32DE98C-F6DA-4AD6-BB0E-D0E8D50E12C3}" type="parTrans" cxnId="{B445881A-D287-42D7-9BC5-2CDB94B1BB71}">
      <dgm:prSet/>
      <dgm:spPr/>
      <dgm:t>
        <a:bodyPr/>
        <a:lstStyle/>
        <a:p>
          <a:endParaRPr lang="en-US"/>
        </a:p>
      </dgm:t>
    </dgm:pt>
    <dgm:pt modelId="{A077CF9A-3D88-4455-B76A-6C8BE4A1C3F0}" type="sibTrans" cxnId="{B445881A-D287-42D7-9BC5-2CDB94B1BB71}">
      <dgm:prSet/>
      <dgm:spPr/>
      <dgm:t>
        <a:bodyPr/>
        <a:lstStyle/>
        <a:p>
          <a:endParaRPr lang="en-US"/>
        </a:p>
      </dgm:t>
    </dgm:pt>
    <dgm:pt modelId="{C6D3F9C6-5031-4647-817B-FE37E59912BD}">
      <dgm:prSet/>
      <dgm:spPr/>
      <dgm:t>
        <a:bodyPr/>
        <a:lstStyle/>
        <a:p>
          <a:r>
            <a:rPr lang="en-US" dirty="0" err="1"/>
            <a:t>Fastbin</a:t>
          </a:r>
          <a:r>
            <a:rPr lang="en-US" dirty="0"/>
            <a:t> </a:t>
          </a:r>
          <a:r>
            <a:rPr lang="en-US" dirty="0" err="1"/>
            <a:t>dupping</a:t>
          </a:r>
          <a:r>
            <a:rPr lang="en-US" dirty="0"/>
            <a:t>, </a:t>
          </a:r>
          <a:r>
            <a:rPr lang="en-US" dirty="0" err="1"/>
            <a:t>botcake</a:t>
          </a:r>
          <a:r>
            <a:rPr lang="en-US" dirty="0"/>
            <a:t>…</a:t>
          </a:r>
        </a:p>
      </dgm:t>
    </dgm:pt>
    <dgm:pt modelId="{48A6F689-334B-DA46-BF1A-83E8DA1F960D}" type="parTrans" cxnId="{ADE1E07A-B35D-994D-95B5-5430FECE5D63}">
      <dgm:prSet/>
      <dgm:spPr/>
      <dgm:t>
        <a:bodyPr/>
        <a:lstStyle/>
        <a:p>
          <a:endParaRPr lang="en-US"/>
        </a:p>
      </dgm:t>
    </dgm:pt>
    <dgm:pt modelId="{B39A4A7C-913B-BC49-953B-869C96895F58}" type="sibTrans" cxnId="{ADE1E07A-B35D-994D-95B5-5430FECE5D63}">
      <dgm:prSet/>
      <dgm:spPr/>
      <dgm:t>
        <a:bodyPr/>
        <a:lstStyle/>
        <a:p>
          <a:endParaRPr lang="en-US"/>
        </a:p>
      </dgm:t>
    </dgm:pt>
    <dgm:pt modelId="{013E167E-10C4-3D40-98C9-25323369007E}">
      <dgm:prSet/>
      <dgm:spPr/>
      <dgm:t>
        <a:bodyPr/>
        <a:lstStyle/>
        <a:p>
          <a:r>
            <a:rPr lang="en-US" dirty="0" err="1"/>
            <a:t>setup.py</a:t>
          </a:r>
          <a:r>
            <a:rPr lang="en-US" dirty="0"/>
            <a:t> 0|1|2|3|4|5 for different challenges</a:t>
          </a:r>
        </a:p>
      </dgm:t>
    </dgm:pt>
    <dgm:pt modelId="{55A7A3DC-8DDF-504B-B60C-4805C264DB47}" type="parTrans" cxnId="{74B3E3C9-8130-DC4F-9221-109A9D690BBC}">
      <dgm:prSet/>
      <dgm:spPr/>
      <dgm:t>
        <a:bodyPr/>
        <a:lstStyle/>
        <a:p>
          <a:endParaRPr lang="en-US"/>
        </a:p>
      </dgm:t>
    </dgm:pt>
    <dgm:pt modelId="{82ECF637-3AFC-F44F-B803-D170B6E3A898}" type="sibTrans" cxnId="{74B3E3C9-8130-DC4F-9221-109A9D690BBC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2">
        <dgm:presLayoutVars>
          <dgm:bulletEnabled val="1"/>
        </dgm:presLayoutVars>
      </dgm:prSet>
      <dgm:spPr/>
    </dgm:pt>
    <dgm:pt modelId="{8641971C-1D93-5541-8B01-8C06216C3B4C}" type="pres">
      <dgm:prSet presAssocID="{B3D24208-A5E9-45E5-A217-1AA1259C3526}" presName="space" presStyleCnt="0"/>
      <dgm:spPr/>
    </dgm:pt>
    <dgm:pt modelId="{6C9015A8-7B97-ED40-9490-01C51CA0436B}" type="pres">
      <dgm:prSet presAssocID="{8C99D4DA-F6F1-44D8-A16E-DC273F22E3C0}" presName="composite" presStyleCnt="0"/>
      <dgm:spPr/>
    </dgm:pt>
    <dgm:pt modelId="{43A045CE-2C43-8A46-B201-0329A58067A3}" type="pres">
      <dgm:prSet presAssocID="{8C99D4DA-F6F1-44D8-A16E-DC273F22E3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2A51FD6-0B17-0749-B941-F2DDBEE84721}" type="pres">
      <dgm:prSet presAssocID="{8C99D4DA-F6F1-44D8-A16E-DC273F22E3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445881A-D287-42D7-9BC5-2CDB94B1BB71}" srcId="{8C99D4DA-F6F1-44D8-A16E-DC273F22E3C0}" destId="{37C8108C-52B2-4892-AD09-6DECA7C5538C}" srcOrd="0" destOrd="0" parTransId="{F32DE98C-F6DA-4AD6-BB0E-D0E8D50E12C3}" sibTransId="{A077CF9A-3D88-4455-B76A-6C8BE4A1C3F0}"/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01C48962-CAA8-436C-9EB1-1CA0F8F0A97D}" srcId="{16427C4D-A35D-4E04-9C4D-DC5B4705E00A}" destId="{8C99D4DA-F6F1-44D8-A16E-DC273F22E3C0}" srcOrd="1" destOrd="0" parTransId="{1D7B1180-6627-44F7-99C4-D6B27026B5CF}" sibTransId="{3D2B9EFC-C937-4C22-873C-CED19BF8900F}"/>
    <dgm:cxn modelId="{96AF4573-F9BC-054B-9716-B25B3E41EB75}" type="presOf" srcId="{8C99D4DA-F6F1-44D8-A16E-DC273F22E3C0}" destId="{43A045CE-2C43-8A46-B201-0329A58067A3}" srcOrd="0" destOrd="0" presId="urn:microsoft.com/office/officeart/2005/8/layout/hList1"/>
    <dgm:cxn modelId="{ADE1E07A-B35D-994D-95B5-5430FECE5D63}" srcId="{8C99D4DA-F6F1-44D8-A16E-DC273F22E3C0}" destId="{C6D3F9C6-5031-4647-817B-FE37E59912BD}" srcOrd="2" destOrd="0" parTransId="{48A6F689-334B-DA46-BF1A-83E8DA1F960D}" sibTransId="{B39A4A7C-913B-BC49-953B-869C96895F58}"/>
    <dgm:cxn modelId="{70787E99-85C7-D749-9DD4-EBB585845C72}" type="presOf" srcId="{013E167E-10C4-3D40-98C9-25323369007E}" destId="{62A51FD6-0B17-0749-B941-F2DDBEE84721}" srcOrd="0" destOrd="1" presId="urn:microsoft.com/office/officeart/2005/8/layout/hList1"/>
    <dgm:cxn modelId="{60F09DB1-670C-9441-BAF3-C22A6206E9BF}" type="presOf" srcId="{C6D3F9C6-5031-4647-817B-FE37E59912BD}" destId="{62A51FD6-0B17-0749-B941-F2DDBEE84721}" srcOrd="0" destOrd="2" presId="urn:microsoft.com/office/officeart/2005/8/layout/hList1"/>
    <dgm:cxn modelId="{74B3E3C9-8130-DC4F-9221-109A9D690BBC}" srcId="{8C99D4DA-F6F1-44D8-A16E-DC273F22E3C0}" destId="{013E167E-10C4-3D40-98C9-25323369007E}" srcOrd="1" destOrd="0" parTransId="{55A7A3DC-8DDF-504B-B60C-4805C264DB47}" sibTransId="{82ECF637-3AFC-F44F-B803-D170B6E3A898}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2DEEFDF1-EA30-BD40-950C-772A789B5E4F}" type="presOf" srcId="{37C8108C-52B2-4892-AD09-6DECA7C5538C}" destId="{62A51FD6-0B17-0749-B941-F2DDBEE84721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  <dgm:cxn modelId="{8F867E51-8A56-5A4B-930E-9D2EC4A25841}" type="presParOf" srcId="{EBFFBBF2-1DDC-FE44-B2F0-0AF2177E35B8}" destId="{8641971C-1D93-5541-8B01-8C06216C3B4C}" srcOrd="1" destOrd="0" presId="urn:microsoft.com/office/officeart/2005/8/layout/hList1"/>
    <dgm:cxn modelId="{0DD04B2E-5070-844E-B8FA-CF9F39F3317C}" type="presParOf" srcId="{EBFFBBF2-1DDC-FE44-B2F0-0AF2177E35B8}" destId="{6C9015A8-7B97-ED40-9490-01C51CA0436B}" srcOrd="2" destOrd="0" presId="urn:microsoft.com/office/officeart/2005/8/layout/hList1"/>
    <dgm:cxn modelId="{BEFF38BA-EE86-CB4C-8640-AA0FCF2B4CFB}" type="presParOf" srcId="{6C9015A8-7B97-ED40-9490-01C51CA0436B}" destId="{43A045CE-2C43-8A46-B201-0329A58067A3}" srcOrd="0" destOrd="0" presId="urn:microsoft.com/office/officeart/2005/8/layout/hList1"/>
    <dgm:cxn modelId="{B418EB34-6D87-474C-BC5F-858EC2BE954C}" type="presParOf" srcId="{6C9015A8-7B97-ED40-9490-01C51CA0436B}" destId="{62A51FD6-0B17-0749-B941-F2DDBEE847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the allocator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Free</a:t>
          </a:r>
          <a:r>
            <a:rPr lang="en-US" sz="2100" kern="1200" dirty="0"/>
            <a:t>, </a:t>
          </a:r>
          <a:r>
            <a:rPr lang="en-US" sz="2100" i="1" kern="1200" dirty="0"/>
            <a:t>allocate</a:t>
          </a:r>
          <a:r>
            <a:rPr lang="en-US" sz="2100" kern="1200" dirty="0"/>
            <a:t> (new pointer), then </a:t>
          </a:r>
          <a:r>
            <a:rPr lang="en-US" sz="2100" i="1" kern="1200" dirty="0"/>
            <a:t>free</a:t>
          </a:r>
          <a:r>
            <a:rPr lang="en-US" sz="2100" kern="1200" dirty="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creates a </a:t>
          </a:r>
          <a:r>
            <a:rPr lang="en-US" sz="2100" i="1" kern="1200" dirty="0"/>
            <a:t>use-after-free</a:t>
          </a:r>
          <a:r>
            <a:rPr lang="en-US" sz="2100" kern="1200" dirty="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38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Will not have challenges on these directly</a:t>
          </a:r>
        </a:p>
      </dsp:txBody>
      <dsp:txXfrm>
        <a:off x="38" y="692112"/>
        <a:ext cx="3685337" cy="460800"/>
      </dsp:txXfrm>
    </dsp:sp>
    <dsp:sp modelId="{D32A4789-5DC8-464D-81D4-1C9B94C49C06}">
      <dsp:nvSpPr>
        <dsp:cNvPr id="0" name=""/>
        <dsp:cNvSpPr/>
      </dsp:nvSpPr>
      <dsp:spPr>
        <a:xfrm>
          <a:off x="38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Bug class protection as opposed to a technique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Will sprinkle in bypasses for double free when it feels appropriate though</a:t>
          </a:r>
        </a:p>
      </dsp:txBody>
      <dsp:txXfrm>
        <a:off x="38" y="1152912"/>
        <a:ext cx="3685337" cy="1418478"/>
      </dsp:txXfrm>
    </dsp:sp>
    <dsp:sp modelId="{43A045CE-2C43-8A46-B201-0329A58067A3}">
      <dsp:nvSpPr>
        <dsp:cNvPr id="0" name=""/>
        <dsp:cNvSpPr/>
      </dsp:nvSpPr>
      <dsp:spPr>
        <a:xfrm>
          <a:off x="4201323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intro_to_malloc</a:t>
          </a:r>
          <a:r>
            <a:rPr lang="en-US" sz="1600" kern="1200" dirty="0"/>
            <a:t>/</a:t>
          </a:r>
          <a:r>
            <a:rPr lang="en-US" sz="1600" kern="1200" dirty="0" err="1"/>
            <a:t>double_free_playground</a:t>
          </a:r>
          <a:r>
            <a:rPr lang="en-US" sz="1600" kern="1200" dirty="0"/>
            <a:t> </a:t>
          </a:r>
        </a:p>
      </dsp:txBody>
      <dsp:txXfrm>
        <a:off x="4201323" y="692112"/>
        <a:ext cx="3685337" cy="460800"/>
      </dsp:txXfrm>
    </dsp:sp>
    <dsp:sp modelId="{62A51FD6-0B17-0749-B941-F2DDBEE84721}">
      <dsp:nvSpPr>
        <dsp:cNvPr id="0" name=""/>
        <dsp:cNvSpPr/>
      </dsp:nvSpPr>
      <dsp:spPr>
        <a:xfrm>
          <a:off x="4201323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 assortment of double free bypass attempts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setup.py</a:t>
          </a:r>
          <a:r>
            <a:rPr lang="en-US" sz="1600" kern="1200" dirty="0"/>
            <a:t> 0|1|2|3|4|5 for different challenges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Fastbin</a:t>
          </a:r>
          <a:r>
            <a:rPr lang="en-US" sz="1600" kern="1200" dirty="0"/>
            <a:t> </a:t>
          </a:r>
          <a:r>
            <a:rPr lang="en-US" sz="1600" kern="1200" dirty="0" err="1"/>
            <a:t>dupping</a:t>
          </a:r>
          <a:r>
            <a:rPr lang="en-US" sz="1600" kern="1200" dirty="0"/>
            <a:t>, </a:t>
          </a:r>
          <a:r>
            <a:rPr lang="en-US" sz="1600" kern="1200" dirty="0" err="1"/>
            <a:t>botcake</a:t>
          </a:r>
          <a:r>
            <a:rPr lang="en-US" sz="1600" kern="1200" dirty="0"/>
            <a:t>…</a:t>
          </a:r>
        </a:p>
      </dsp:txBody>
      <dsp:txXfrm>
        <a:off x="4201323" y="1152912"/>
        <a:ext cx="3685337" cy="1418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RIP of stack. But, instead, we are able to overwrite metadata on the 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1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hotel keeps an available list of hotels on paper in a linked list.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0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Won – Did I win?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Calls </a:t>
            </a:r>
            <a:r>
              <a:rPr lang="en-US" sz="2000" i="1" dirty="0" err="1"/>
              <a:t>is_high_score</a:t>
            </a:r>
            <a:r>
              <a:rPr lang="en-US" sz="2000" i="1" dirty="0"/>
              <a:t> </a:t>
            </a:r>
          </a:p>
          <a:p>
            <a:r>
              <a:rPr lang="en-US" sz="2000" dirty="0"/>
              <a:t>Passes in the players current high score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915487" y="307687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 this the high score? </a:t>
            </a:r>
          </a:p>
          <a:p>
            <a:r>
              <a:rPr lang="en-US" sz="2000" dirty="0"/>
              <a:t>If so, return 1</a:t>
            </a:r>
          </a:p>
          <a:p>
            <a:r>
              <a:rPr lang="en-US" sz="2000" dirty="0"/>
              <a:t>If not, return 0</a:t>
            </a:r>
          </a:p>
        </p:txBody>
      </p:sp>
      <p:pic>
        <p:nvPicPr>
          <p:cNvPr id="6" name="Content Placeholder 5" descr="Is a high score function call">
            <a:extLst>
              <a:ext uri="{FF2B5EF4-FFF2-40B4-BE49-F238E27FC236}">
                <a16:creationId xmlns:a16="http://schemas.microsoft.com/office/drawing/2014/main" id="{8A0C2CA7-861C-864E-8972-BF0A4C9D7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2" y="1369219"/>
            <a:ext cx="5010467" cy="800544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BFE38A-09D4-5F41-ABD7-5F60D48A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" y="2571749"/>
            <a:ext cx="4666545" cy="2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b="1" dirty="0"/>
              <a:t>Hint: Look at </a:t>
            </a:r>
            <a:r>
              <a:rPr lang="en-US" b="1" i="1" dirty="0"/>
              <a:t>malloc</a:t>
            </a:r>
            <a:r>
              <a:rPr lang="en-US" b="1" dirty="0"/>
              <a:t> &amp; </a:t>
            </a:r>
            <a:r>
              <a:rPr lang="en-US" b="1" i="1" dirty="0"/>
              <a:t>free </a:t>
            </a:r>
            <a:r>
              <a:rPr lang="en-US" b="1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140232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 to corrupt data around it</a:t>
            </a:r>
          </a:p>
          <a:p>
            <a:r>
              <a:rPr lang="en-US" dirty="0"/>
              <a:t>What’s the difference? </a:t>
            </a:r>
          </a:p>
          <a:p>
            <a:pPr lvl="1"/>
            <a:r>
              <a:rPr lang="en-US" dirty="0"/>
              <a:t>Corrupt prev_size, size (+metadata), fd and bk pointers</a:t>
            </a:r>
          </a:p>
          <a:p>
            <a:pPr lvl="1"/>
            <a:r>
              <a:rPr lang="en-US" dirty="0"/>
              <a:t>Instead of RIP on stack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77701A-A0C1-8E4F-8D96-4221261F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266" y="1156666"/>
            <a:ext cx="3698411" cy="319316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D893C04-18DF-8147-B9B2-8D1C3C415735}"/>
              </a:ext>
            </a:extLst>
          </p:cNvPr>
          <p:cNvSpPr/>
          <p:nvPr/>
        </p:nvSpPr>
        <p:spPr>
          <a:xfrm>
            <a:off x="8433117" y="1544714"/>
            <a:ext cx="612560" cy="2805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88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 (Free) </a:t>
            </a:r>
            <a:r>
              <a:rPr lang="en-US" dirty="0">
                <a:sym typeface="Wingdings" pitchFamily="2" charset="2"/>
              </a:rPr>
              <a:t> Frees a </a:t>
            </a:r>
            <a:r>
              <a:rPr lang="en-US">
                <a:sym typeface="Wingdings" pitchFamily="2" charset="2"/>
              </a:rPr>
              <a:t>malloc chunk (</a:t>
            </a:r>
            <a:r>
              <a:rPr lang="en-US" i="1">
                <a:sym typeface="Wingdings" pitchFamily="2" charset="2"/>
              </a:rPr>
              <a:t>again)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Attack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67-B086-A143-A42D-B40189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CB0-E992-5841-BEB8-1B6CA8E8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Only checks if the same chunk appears </a:t>
            </a:r>
            <a:r>
              <a:rPr lang="en-US" b="1" i="1" dirty="0"/>
              <a:t>multiple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What if we did something different? </a:t>
            </a:r>
          </a:p>
        </p:txBody>
      </p:sp>
      <p:pic>
        <p:nvPicPr>
          <p:cNvPr id="1028" name="Picture 4" descr="Double free #3 meme">
            <a:extLst>
              <a:ext uri="{FF2B5EF4-FFF2-40B4-BE49-F238E27FC236}">
                <a16:creationId xmlns:a16="http://schemas.microsoft.com/office/drawing/2014/main" id="{5B6E786B-4CEE-CB4E-960B-B77FCD65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" y="1268019"/>
            <a:ext cx="4496294" cy="3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84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Start 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8917EFF-9602-5B48-93C6-DE064F694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1 </a:t>
            </a:r>
            <a:r>
              <a:rPr lang="en-US" dirty="0"/>
              <a:t>points to chunk 1</a:t>
            </a:r>
          </a:p>
          <a:p>
            <a:r>
              <a:rPr lang="en-US" b="1" i="1" dirty="0"/>
              <a:t>Ptr 2</a:t>
            </a:r>
            <a:r>
              <a:rPr lang="en-US" dirty="0"/>
              <a:t> needs an allocation though!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803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01165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#3 – Free The Chunk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7C769F9-D5FB-9B49-B886-13DC12C82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</a:t>
            </a:r>
            <a:endParaRPr lang="en-US" b="1" i="1" dirty="0"/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Freeing </a:t>
            </a:r>
            <a:r>
              <a:rPr lang="en-US" b="1" i="1" dirty="0"/>
              <a:t>Ptr 1 </a:t>
            </a:r>
            <a:r>
              <a:rPr lang="en-US" dirty="0"/>
              <a:t>would cause a crash AGAIN…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246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Reallocate</a:t>
            </a:r>
          </a:p>
        </p:txBody>
      </p:sp>
      <p:pic>
        <p:nvPicPr>
          <p:cNvPr id="7" name="Content Placeholder 6" descr="Allocate the chunk double free">
            <a:extLst>
              <a:ext uri="{FF2B5EF4-FFF2-40B4-BE49-F238E27FC236}">
                <a16:creationId xmlns:a16="http://schemas.microsoft.com/office/drawing/2014/main" id="{36EF1B83-AC43-754F-8098-4D724144C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2</a:t>
            </a:r>
            <a:r>
              <a:rPr lang="en-US" dirty="0"/>
              <a:t> points to chunk 1 via call to </a:t>
            </a:r>
            <a:r>
              <a:rPr lang="en-US" b="1" i="1" dirty="0"/>
              <a:t>malloc</a:t>
            </a:r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Chunk is no longer in bin</a:t>
            </a:r>
          </a:p>
        </p:txBody>
      </p:sp>
    </p:spTree>
    <p:extLst>
      <p:ext uri="{BB962C8B-B14F-4D97-AF65-F5344CB8AC3E}">
        <p14:creationId xmlns:p14="http://schemas.microsoft.com/office/powerpoint/2010/main" val="3626169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AGAIN</a:t>
            </a:r>
          </a:p>
        </p:txBody>
      </p:sp>
      <p:pic>
        <p:nvPicPr>
          <p:cNvPr id="6" name="Content Placeholder 5" descr="Double free #3 free again">
            <a:extLst>
              <a:ext uri="{FF2B5EF4-FFF2-40B4-BE49-F238E27FC236}">
                <a16:creationId xmlns:a16="http://schemas.microsoft.com/office/drawing/2014/main" id="{3C089EC2-084F-844C-9073-E5D04C16C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 with </a:t>
            </a:r>
            <a:r>
              <a:rPr lang="en-US" b="1" i="1" dirty="0"/>
              <a:t>Ptr 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Chunk 1 is now in the bin!</a:t>
            </a:r>
          </a:p>
          <a:p>
            <a:r>
              <a:rPr lang="en-US" b="1" i="1" dirty="0"/>
              <a:t>Ptr 2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1:</a:t>
            </a:r>
          </a:p>
          <a:p>
            <a:pPr lvl="1"/>
            <a:r>
              <a:rPr lang="en-US" dirty="0"/>
              <a:t>Use after free!</a:t>
            </a:r>
          </a:p>
          <a:p>
            <a:r>
              <a:rPr lang="en-US" dirty="0"/>
              <a:t>Creates a double free!</a:t>
            </a:r>
          </a:p>
          <a:p>
            <a:pPr lvl="1"/>
            <a:r>
              <a:rPr lang="en-US" dirty="0"/>
              <a:t>Not caught by malloc 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The best of them yet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68497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After Free (UAF) challenge:</a:t>
            </a:r>
          </a:p>
          <a:p>
            <a:pPr lvl="1"/>
            <a:r>
              <a:rPr lang="en-US" i="1" dirty="0" err="1"/>
              <a:t>vuln_classes</a:t>
            </a:r>
            <a:r>
              <a:rPr lang="en-US" i="1" dirty="0"/>
              <a:t>/exercise1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- Create User Code </a:t>
            </a:r>
          </a:p>
        </p:txBody>
      </p:sp>
      <p:pic>
        <p:nvPicPr>
          <p:cNvPr id="5" name="Content Placeholder 4" descr="Create user source code">
            <a:extLst>
              <a:ext uri="{FF2B5EF4-FFF2-40B4-BE49-F238E27FC236}">
                <a16:creationId xmlns:a16="http://schemas.microsoft.com/office/drawing/2014/main" id="{FAFF22FB-C350-2A46-A97E-6AE517CF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9219"/>
            <a:ext cx="5538516" cy="192463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20"/>
            <a:ext cx="3308889" cy="1823432"/>
          </a:xfrm>
        </p:spPr>
        <p:txBody>
          <a:bodyPr/>
          <a:lstStyle/>
          <a:p>
            <a:r>
              <a:rPr lang="en-US" dirty="0"/>
              <a:t>Create 0x20 sized chunk (malloc) </a:t>
            </a:r>
          </a:p>
          <a:p>
            <a:r>
              <a:rPr lang="en-US" dirty="0"/>
              <a:t>Write the name </a:t>
            </a:r>
          </a:p>
          <a:p>
            <a:r>
              <a:rPr lang="en-US" dirty="0"/>
              <a:t>Initialize the score</a:t>
            </a:r>
          </a:p>
        </p:txBody>
      </p:sp>
      <p:pic>
        <p:nvPicPr>
          <p:cNvPr id="7" name="Picture 6" descr="Player struct">
            <a:extLst>
              <a:ext uri="{FF2B5EF4-FFF2-40B4-BE49-F238E27FC236}">
                <a16:creationId xmlns:a16="http://schemas.microsoft.com/office/drawing/2014/main" id="{670224E4-1B3C-5B43-B326-DE4309AB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000"/>
            <a:ext cx="4279900" cy="12319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016CA7-E40D-614B-A49D-C242C4A4597C}"/>
              </a:ext>
            </a:extLst>
          </p:cNvPr>
          <p:cNvSpPr txBox="1">
            <a:spLocks/>
          </p:cNvSpPr>
          <p:nvPr/>
        </p:nvSpPr>
        <p:spPr>
          <a:xfrm>
            <a:off x="4279900" y="3503078"/>
            <a:ext cx="3308889" cy="1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is 12 bytes</a:t>
            </a:r>
          </a:p>
          <a:p>
            <a:r>
              <a:rPr lang="en-US" dirty="0"/>
              <a:t>Score is 4 bytes</a:t>
            </a:r>
          </a:p>
          <a:p>
            <a:r>
              <a:rPr lang="en-US" dirty="0"/>
              <a:t>0x10 in total</a:t>
            </a:r>
          </a:p>
        </p:txBody>
      </p:sp>
    </p:spTree>
    <p:extLst>
      <p:ext uri="{BB962C8B-B14F-4D97-AF65-F5344CB8AC3E}">
        <p14:creationId xmlns:p14="http://schemas.microsoft.com/office/powerpoint/2010/main" val="167244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– Delete User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3071045"/>
          </a:xfrm>
        </p:spPr>
        <p:txBody>
          <a:bodyPr/>
          <a:lstStyle/>
          <a:p>
            <a:r>
              <a:rPr lang="en-US" dirty="0"/>
              <a:t>Free the current player</a:t>
            </a:r>
          </a:p>
          <a:p>
            <a:endParaRPr lang="en-US" dirty="0"/>
          </a:p>
        </p:txBody>
      </p:sp>
      <p:pic>
        <p:nvPicPr>
          <p:cNvPr id="7" name="Content Placeholder 6" descr="Free the player">
            <a:extLst>
              <a:ext uri="{FF2B5EF4-FFF2-40B4-BE49-F238E27FC236}">
                <a16:creationId xmlns:a16="http://schemas.microsoft.com/office/drawing/2014/main" id="{1E1BA128-BE0A-7841-9C7C-067404CB4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691" y="3547292"/>
            <a:ext cx="7808404" cy="994172"/>
          </a:xfrm>
        </p:spPr>
      </p:pic>
    </p:spTree>
    <p:extLst>
      <p:ext uri="{BB962C8B-B14F-4D97-AF65-F5344CB8AC3E}">
        <p14:creationId xmlns:p14="http://schemas.microsoft.com/office/powerpoint/2010/main" val="173661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– Play the Game Code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Create 0x20 sized chunk (malloc) </a:t>
            </a:r>
          </a:p>
          <a:p>
            <a:r>
              <a:rPr lang="en-US" sz="2000" dirty="0"/>
              <a:t>Play the game</a:t>
            </a:r>
          </a:p>
          <a:p>
            <a:r>
              <a:rPr lang="en-US" sz="2000" dirty="0"/>
              <a:t>Free the chunk</a:t>
            </a:r>
          </a:p>
        </p:txBody>
      </p:sp>
      <p:pic>
        <p:nvPicPr>
          <p:cNvPr id="11" name="Content Placeholder 10" descr="Play the game - heap allocations">
            <a:extLst>
              <a:ext uri="{FF2B5EF4-FFF2-40B4-BE49-F238E27FC236}">
                <a16:creationId xmlns:a16="http://schemas.microsoft.com/office/drawing/2014/main" id="{827245C7-C935-E34B-BC5E-175CD73A8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3" y="1647220"/>
            <a:ext cx="5039340" cy="924530"/>
          </a:xfrm>
        </p:spPr>
      </p:pic>
      <p:pic>
        <p:nvPicPr>
          <p:cNvPr id="14" name="Picture 13" descr="Add Score functionality">
            <a:extLst>
              <a:ext uri="{FF2B5EF4-FFF2-40B4-BE49-F238E27FC236}">
                <a16:creationId xmlns:a16="http://schemas.microsoft.com/office/drawing/2014/main" id="{7F32C923-139B-8B44-BA1F-31E83934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3" y="2697187"/>
            <a:ext cx="4107051" cy="225009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355994" y="316986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Puts 100-103 into </a:t>
            </a:r>
            <a:r>
              <a:rPr lang="en-US" sz="2000" dirty="0" err="1"/>
              <a:t>p_array</a:t>
            </a:r>
            <a:r>
              <a:rPr lang="en-US" sz="2000" dirty="0"/>
              <a:t> slots</a:t>
            </a:r>
          </a:p>
          <a:p>
            <a:r>
              <a:rPr lang="en-US" sz="2000" dirty="0"/>
              <a:t>Generates random numbers for random score</a:t>
            </a:r>
          </a:p>
          <a:p>
            <a:r>
              <a:rPr lang="en-US" sz="2000" dirty="0"/>
              <a:t>Maximum score is </a:t>
            </a:r>
            <a:r>
              <a:rPr lang="en-US" sz="2000" b="1" dirty="0"/>
              <a:t>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8775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1646</Words>
  <Application>Microsoft Macintosh PowerPoint</Application>
  <PresentationFormat>On-screen Show (16:9)</PresentationFormat>
  <Paragraphs>231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Malloc - Create User Code </vt:lpstr>
      <vt:lpstr>Free – Delete User Code</vt:lpstr>
      <vt:lpstr>Use – Play the Game Code </vt:lpstr>
      <vt:lpstr>Won – Did I win? Code</vt:lpstr>
      <vt:lpstr>UAF - Challenge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Attack #2+</vt:lpstr>
      <vt:lpstr>Fastbin Dup - Double Free Bypasses</vt:lpstr>
      <vt:lpstr>Double Free TCache Bypasses</vt:lpstr>
      <vt:lpstr>Double Free #3</vt:lpstr>
      <vt:lpstr>Double Free #3 – Start </vt:lpstr>
      <vt:lpstr>Double Free #3 – Free The Chunk</vt:lpstr>
      <vt:lpstr>Double Free #3 – Reallocate</vt:lpstr>
      <vt:lpstr>Double Free #3 – Free AGAIN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58</cp:revision>
  <dcterms:created xsi:type="dcterms:W3CDTF">2021-03-28T04:39:50Z</dcterms:created>
  <dcterms:modified xsi:type="dcterms:W3CDTF">2021-09-19T22:33:55Z</dcterms:modified>
</cp:coreProperties>
</file>