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66" r:id="rId13"/>
    <p:sldId id="512" r:id="rId14"/>
    <p:sldId id="507" r:id="rId15"/>
    <p:sldId id="527" r:id="rId16"/>
    <p:sldId id="513" r:id="rId17"/>
    <p:sldId id="515" r:id="rId18"/>
    <p:sldId id="528" r:id="rId19"/>
    <p:sldId id="509" r:id="rId20"/>
    <p:sldId id="511" r:id="rId21"/>
    <p:sldId id="560" r:id="rId22"/>
    <p:sldId id="564" r:id="rId23"/>
    <p:sldId id="529" r:id="rId24"/>
    <p:sldId id="517" r:id="rId25"/>
    <p:sldId id="567" r:id="rId26"/>
    <p:sldId id="563" r:id="rId27"/>
    <p:sldId id="518" r:id="rId28"/>
    <p:sldId id="520" r:id="rId29"/>
    <p:sldId id="521" r:id="rId30"/>
    <p:sldId id="522" r:id="rId31"/>
    <p:sldId id="516" r:id="rId32"/>
    <p:sldId id="504" r:id="rId33"/>
    <p:sldId id="559" r:id="rId34"/>
    <p:sldId id="525" r:id="rId35"/>
    <p:sldId id="536" r:id="rId36"/>
    <p:sldId id="537" r:id="rId37"/>
    <p:sldId id="531" r:id="rId38"/>
    <p:sldId id="532" r:id="rId39"/>
    <p:sldId id="533" r:id="rId40"/>
    <p:sldId id="535" r:id="rId41"/>
    <p:sldId id="538" r:id="rId42"/>
    <p:sldId id="540" r:id="rId43"/>
    <p:sldId id="546" r:id="rId44"/>
    <p:sldId id="544" r:id="rId45"/>
    <p:sldId id="543" r:id="rId46"/>
    <p:sldId id="542" r:id="rId47"/>
    <p:sldId id="541" r:id="rId48"/>
    <p:sldId id="545" r:id="rId49"/>
    <p:sldId id="552" r:id="rId50"/>
    <p:sldId id="547" r:id="rId51"/>
    <p:sldId id="549" r:id="rId52"/>
    <p:sldId id="550" r:id="rId53"/>
    <p:sldId id="551" r:id="rId54"/>
    <p:sldId id="553" r:id="rId55"/>
    <p:sldId id="554" r:id="rId56"/>
    <p:sldId id="555" r:id="rId57"/>
    <p:sldId id="556" r:id="rId58"/>
    <p:sldId id="505" r:id="rId59"/>
    <p:sldId id="565" r:id="rId60"/>
    <p:sldId id="557" r:id="rId61"/>
    <p:sldId id="524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 dirty="0"/>
            <a:t>What if we altered the size of the </a:t>
          </a:r>
          <a:r>
            <a:rPr lang="en-US" i="1" dirty="0"/>
            <a:t>top chunk?</a:t>
          </a:r>
          <a:endParaRPr lang="en-US" dirty="0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6B492-27FC-4256-B78D-CE6DC66502F7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6A7969-661A-4FCF-B4E4-9719B020ACD7}">
      <dgm:prSet/>
      <dgm:spPr/>
      <dgm:t>
        <a:bodyPr/>
        <a:lstStyle/>
        <a:p>
          <a:r>
            <a:rPr lang="en-US"/>
            <a:t>Amazing for control flow hijacking: </a:t>
          </a:r>
        </a:p>
      </dgm:t>
    </dgm:pt>
    <dgm:pt modelId="{052302F4-4768-4E16-AD8E-591A703CDA6F}" type="parTrans" cxnId="{9D7706BA-71DE-4F32-9CF7-0FD44212B95F}">
      <dgm:prSet/>
      <dgm:spPr/>
      <dgm:t>
        <a:bodyPr/>
        <a:lstStyle/>
        <a:p>
          <a:endParaRPr lang="en-US"/>
        </a:p>
      </dgm:t>
    </dgm:pt>
    <dgm:pt modelId="{937C27BC-2957-441C-B290-94ADBDE8D828}" type="sibTrans" cxnId="{9D7706BA-71DE-4F32-9CF7-0FD44212B95F}">
      <dgm:prSet/>
      <dgm:spPr/>
      <dgm:t>
        <a:bodyPr/>
        <a:lstStyle/>
        <a:p>
          <a:endParaRPr lang="en-US"/>
        </a:p>
      </dgm:t>
    </dgm:pt>
    <dgm:pt modelId="{FCACCCB7-5727-42B3-A040-FA91AA79EF37}">
      <dgm:prSet/>
      <dgm:spPr/>
      <dgm:t>
        <a:bodyPr/>
        <a:lstStyle/>
        <a:p>
          <a:r>
            <a:rPr lang="en-US"/>
            <a:t>__free_hook is the best because we control a parameter. Great for calling system with a controlled string. </a:t>
          </a:r>
        </a:p>
      </dgm:t>
    </dgm:pt>
    <dgm:pt modelId="{830D82CA-F708-4720-AE73-548CA0A5E274}" type="parTrans" cxnId="{A1BE7474-E42E-4210-8CB6-E56610B932F2}">
      <dgm:prSet/>
      <dgm:spPr/>
      <dgm:t>
        <a:bodyPr/>
        <a:lstStyle/>
        <a:p>
          <a:endParaRPr lang="en-US"/>
        </a:p>
      </dgm:t>
    </dgm:pt>
    <dgm:pt modelId="{8DEA1A70-A089-470C-B2E0-1E3209AA6016}" type="sibTrans" cxnId="{A1BE7474-E42E-4210-8CB6-E56610B932F2}">
      <dgm:prSet/>
      <dgm:spPr/>
      <dgm:t>
        <a:bodyPr/>
        <a:lstStyle/>
        <a:p>
          <a:endParaRPr lang="en-US"/>
        </a:p>
      </dgm:t>
    </dgm:pt>
    <dgm:pt modelId="{D384925F-F499-4C2F-9776-304483B40090}">
      <dgm:prSet/>
      <dgm:spPr/>
      <dgm:t>
        <a:bodyPr/>
        <a:lstStyle/>
        <a:p>
          <a:r>
            <a:rPr lang="en-US" dirty="0"/>
            <a:t>Common Hits</a:t>
          </a:r>
        </a:p>
      </dgm:t>
    </dgm:pt>
    <dgm:pt modelId="{8B8A44BC-1532-4012-A839-39078CE734A7}" type="parTrans" cxnId="{7DC64F74-4A73-48E7-B140-7AF22CFCA49A}">
      <dgm:prSet/>
      <dgm:spPr/>
      <dgm:t>
        <a:bodyPr/>
        <a:lstStyle/>
        <a:p>
          <a:endParaRPr lang="en-US"/>
        </a:p>
      </dgm:t>
    </dgm:pt>
    <dgm:pt modelId="{6527F756-9CC0-4947-B29B-082ABEC3CB33}" type="sibTrans" cxnId="{7DC64F74-4A73-48E7-B140-7AF22CFCA49A}">
      <dgm:prSet/>
      <dgm:spPr/>
      <dgm:t>
        <a:bodyPr/>
        <a:lstStyle/>
        <a:p>
          <a:endParaRPr lang="en-US"/>
        </a:p>
      </dgm:t>
    </dgm:pt>
    <dgm:pt modelId="{F286D822-8BC1-7E44-8BAC-7736D013E71D}">
      <dgm:prSet/>
      <dgm:spPr/>
      <dgm:t>
        <a:bodyPr/>
        <a:lstStyle/>
        <a:p>
          <a:r>
            <a:rPr lang="en-US" dirty="0"/>
            <a:t>__</a:t>
          </a:r>
          <a:r>
            <a:rPr lang="en-US" dirty="0" err="1"/>
            <a:t>malloc_hook</a:t>
          </a:r>
          <a:r>
            <a:rPr lang="en-US" dirty="0"/>
            <a:t> and __</a:t>
          </a:r>
          <a:r>
            <a:rPr lang="en-US" dirty="0" err="1"/>
            <a:t>free_hook</a:t>
          </a:r>
          <a:r>
            <a:rPr lang="en-US" dirty="0"/>
            <a:t> most likely</a:t>
          </a:r>
        </a:p>
      </dgm:t>
    </dgm:pt>
    <dgm:pt modelId="{19644587-795B-3C40-B4DA-85732B1468A0}" type="parTrans" cxnId="{D663D59A-9B11-9949-A78E-B9403275A8D7}">
      <dgm:prSet/>
      <dgm:spPr/>
    </dgm:pt>
    <dgm:pt modelId="{C4C84823-099A-0644-B702-1E3BADF3A54A}" type="sibTrans" cxnId="{D663D59A-9B11-9949-A78E-B9403275A8D7}">
      <dgm:prSet/>
      <dgm:spPr/>
    </dgm:pt>
    <dgm:pt modelId="{C3A0EFD0-0336-D649-AD0E-027C4061CBE3}">
      <dgm:prSet/>
      <dgm:spPr/>
      <dgm:t>
        <a:bodyPr/>
        <a:lstStyle/>
        <a:p>
          <a:r>
            <a:rPr lang="en-US" dirty="0"/>
            <a:t>Need to use functions that are called</a:t>
          </a:r>
        </a:p>
      </dgm:t>
    </dgm:pt>
    <dgm:pt modelId="{4C5E569C-DEBA-6842-A29D-210507683C68}" type="parTrans" cxnId="{172B1528-D572-F54C-A4A6-2B7E51949C3C}">
      <dgm:prSet/>
      <dgm:spPr/>
    </dgm:pt>
    <dgm:pt modelId="{DD59BD57-8C17-2B4F-9C7E-F9C59CFE0A8E}" type="sibTrans" cxnId="{172B1528-D572-F54C-A4A6-2B7E51949C3C}">
      <dgm:prSet/>
      <dgm:spPr/>
    </dgm:pt>
    <dgm:pt modelId="{7C7329A6-491E-9548-88D7-B8E73C15AF15}" type="pres">
      <dgm:prSet presAssocID="{F246B492-27FC-4256-B78D-CE6DC66502F7}" presName="Name0" presStyleCnt="0">
        <dgm:presLayoutVars>
          <dgm:dir/>
          <dgm:animLvl val="lvl"/>
          <dgm:resizeHandles val="exact"/>
        </dgm:presLayoutVars>
      </dgm:prSet>
      <dgm:spPr/>
    </dgm:pt>
    <dgm:pt modelId="{71F0A47F-F276-1345-860B-7B4A0BF129B1}" type="pres">
      <dgm:prSet presAssocID="{796A7969-661A-4FCF-B4E4-9719B020ACD7}" presName="composite" presStyleCnt="0"/>
      <dgm:spPr/>
    </dgm:pt>
    <dgm:pt modelId="{914E23F9-F6EB-0E4F-A0C4-6030EF961539}" type="pres">
      <dgm:prSet presAssocID="{796A7969-661A-4FCF-B4E4-9719B020ACD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6D5494-7492-C44D-8642-80312BF7522A}" type="pres">
      <dgm:prSet presAssocID="{796A7969-661A-4FCF-B4E4-9719B020ACD7}" presName="desTx" presStyleLbl="alignAccFollowNode1" presStyleIdx="0" presStyleCnt="2">
        <dgm:presLayoutVars>
          <dgm:bulletEnabled val="1"/>
        </dgm:presLayoutVars>
      </dgm:prSet>
      <dgm:spPr/>
    </dgm:pt>
    <dgm:pt modelId="{CB20936D-9CA3-914E-8A98-945D1B34BEB9}" type="pres">
      <dgm:prSet presAssocID="{937C27BC-2957-441C-B290-94ADBDE8D828}" presName="space" presStyleCnt="0"/>
      <dgm:spPr/>
    </dgm:pt>
    <dgm:pt modelId="{26E58AAD-08A4-964E-8436-7226A902F7CE}" type="pres">
      <dgm:prSet presAssocID="{D384925F-F499-4C2F-9776-304483B40090}" presName="composite" presStyleCnt="0"/>
      <dgm:spPr/>
    </dgm:pt>
    <dgm:pt modelId="{D303D1A6-7266-C84C-873B-5E30E9E08298}" type="pres">
      <dgm:prSet presAssocID="{D384925F-F499-4C2F-9776-304483B400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834F26A-4B0D-E64D-9D92-08973B136968}" type="pres">
      <dgm:prSet presAssocID="{D384925F-F499-4C2F-9776-304483B400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C4E815-2998-9A46-B1D8-4DE8FA16D64A}" type="presOf" srcId="{FCACCCB7-5727-42B3-A040-FA91AA79EF37}" destId="{BA6D5494-7492-C44D-8642-80312BF7522A}" srcOrd="0" destOrd="0" presId="urn:microsoft.com/office/officeart/2005/8/layout/hList1"/>
    <dgm:cxn modelId="{172B1528-D572-F54C-A4A6-2B7E51949C3C}" srcId="{D384925F-F499-4C2F-9776-304483B40090}" destId="{C3A0EFD0-0336-D649-AD0E-027C4061CBE3}" srcOrd="0" destOrd="0" parTransId="{4C5E569C-DEBA-6842-A29D-210507683C68}" sibTransId="{DD59BD57-8C17-2B4F-9C7E-F9C59CFE0A8E}"/>
    <dgm:cxn modelId="{9F54C055-817D-C54D-A697-95603E3DBB2B}" type="presOf" srcId="{F246B492-27FC-4256-B78D-CE6DC66502F7}" destId="{7C7329A6-491E-9548-88D7-B8E73C15AF15}" srcOrd="0" destOrd="0" presId="urn:microsoft.com/office/officeart/2005/8/layout/hList1"/>
    <dgm:cxn modelId="{5AAB036F-148C-784A-9E1B-930A5FA1DEB5}" type="presOf" srcId="{C3A0EFD0-0336-D649-AD0E-027C4061CBE3}" destId="{0834F26A-4B0D-E64D-9D92-08973B136968}" srcOrd="0" destOrd="0" presId="urn:microsoft.com/office/officeart/2005/8/layout/hList1"/>
    <dgm:cxn modelId="{7DC64F74-4A73-48E7-B140-7AF22CFCA49A}" srcId="{F246B492-27FC-4256-B78D-CE6DC66502F7}" destId="{D384925F-F499-4C2F-9776-304483B40090}" srcOrd="1" destOrd="0" parTransId="{8B8A44BC-1532-4012-A839-39078CE734A7}" sibTransId="{6527F756-9CC0-4947-B29B-082ABEC3CB33}"/>
    <dgm:cxn modelId="{A1BE7474-E42E-4210-8CB6-E56610B932F2}" srcId="{796A7969-661A-4FCF-B4E4-9719B020ACD7}" destId="{FCACCCB7-5727-42B3-A040-FA91AA79EF37}" srcOrd="0" destOrd="0" parTransId="{830D82CA-F708-4720-AE73-548CA0A5E274}" sibTransId="{8DEA1A70-A089-470C-B2E0-1E3209AA6016}"/>
    <dgm:cxn modelId="{361C8C77-3A62-DD4F-8FE6-B3BF15A1C138}" type="presOf" srcId="{796A7969-661A-4FCF-B4E4-9719B020ACD7}" destId="{914E23F9-F6EB-0E4F-A0C4-6030EF961539}" srcOrd="0" destOrd="0" presId="urn:microsoft.com/office/officeart/2005/8/layout/hList1"/>
    <dgm:cxn modelId="{BF342B85-6EDC-4E42-B548-8FCB7BC1088F}" type="presOf" srcId="{F286D822-8BC1-7E44-8BAC-7736D013E71D}" destId="{0834F26A-4B0D-E64D-9D92-08973B136968}" srcOrd="0" destOrd="1" presId="urn:microsoft.com/office/officeart/2005/8/layout/hList1"/>
    <dgm:cxn modelId="{5D03709A-B5EF-264B-915E-BAA7D9CA10B0}" type="presOf" srcId="{D384925F-F499-4C2F-9776-304483B40090}" destId="{D303D1A6-7266-C84C-873B-5E30E9E08298}" srcOrd="0" destOrd="0" presId="urn:microsoft.com/office/officeart/2005/8/layout/hList1"/>
    <dgm:cxn modelId="{D663D59A-9B11-9949-A78E-B9403275A8D7}" srcId="{D384925F-F499-4C2F-9776-304483B40090}" destId="{F286D822-8BC1-7E44-8BAC-7736D013E71D}" srcOrd="1" destOrd="0" parTransId="{19644587-795B-3C40-B4DA-85732B1468A0}" sibTransId="{C4C84823-099A-0644-B702-1E3BADF3A54A}"/>
    <dgm:cxn modelId="{9D7706BA-71DE-4F32-9CF7-0FD44212B95F}" srcId="{F246B492-27FC-4256-B78D-CE6DC66502F7}" destId="{796A7969-661A-4FCF-B4E4-9719B020ACD7}" srcOrd="0" destOrd="0" parTransId="{052302F4-4768-4E16-AD8E-591A703CDA6F}" sibTransId="{937C27BC-2957-441C-B290-94ADBDE8D828}"/>
    <dgm:cxn modelId="{B16D2AA3-0887-164E-9926-E0A01E323C83}" type="presParOf" srcId="{7C7329A6-491E-9548-88D7-B8E73C15AF15}" destId="{71F0A47F-F276-1345-860B-7B4A0BF129B1}" srcOrd="0" destOrd="0" presId="urn:microsoft.com/office/officeart/2005/8/layout/hList1"/>
    <dgm:cxn modelId="{DE1C8837-C0BC-0948-A35C-778F0E42C713}" type="presParOf" srcId="{71F0A47F-F276-1345-860B-7B4A0BF129B1}" destId="{914E23F9-F6EB-0E4F-A0C4-6030EF961539}" srcOrd="0" destOrd="0" presId="urn:microsoft.com/office/officeart/2005/8/layout/hList1"/>
    <dgm:cxn modelId="{6CDC8087-0811-6A4C-B208-7B2FA1442838}" type="presParOf" srcId="{71F0A47F-F276-1345-860B-7B4A0BF129B1}" destId="{BA6D5494-7492-C44D-8642-80312BF7522A}" srcOrd="1" destOrd="0" presId="urn:microsoft.com/office/officeart/2005/8/layout/hList1"/>
    <dgm:cxn modelId="{09B24BEC-9BB4-274B-AD27-5E7A5C40EFA0}" type="presParOf" srcId="{7C7329A6-491E-9548-88D7-B8E73C15AF15}" destId="{CB20936D-9CA3-914E-8A98-945D1B34BEB9}" srcOrd="1" destOrd="0" presId="urn:microsoft.com/office/officeart/2005/8/layout/hList1"/>
    <dgm:cxn modelId="{E5F0F042-EB58-8040-8462-DE1DA60B195B}" type="presParOf" srcId="{7C7329A6-491E-9548-88D7-B8E73C15AF15}" destId="{26E58AAD-08A4-964E-8436-7226A902F7CE}" srcOrd="2" destOrd="0" presId="urn:microsoft.com/office/officeart/2005/8/layout/hList1"/>
    <dgm:cxn modelId="{8FA96F0A-E7EE-2C43-8AAC-B4262B03E77C}" type="presParOf" srcId="{26E58AAD-08A4-964E-8436-7226A902F7CE}" destId="{D303D1A6-7266-C84C-873B-5E30E9E08298}" srcOrd="0" destOrd="0" presId="urn:microsoft.com/office/officeart/2005/8/layout/hList1"/>
    <dgm:cxn modelId="{EAADE4C2-5702-454C-B647-7BEE276D72A4}" type="presParOf" srcId="{26E58AAD-08A4-964E-8436-7226A902F7CE}" destId="{0834F26A-4B0D-E64D-9D92-08973B136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What if we altered the size of the </a:t>
          </a:r>
          <a:r>
            <a:rPr lang="en-US" sz="6100" i="1" kern="1200" dirty="0"/>
            <a:t>top chunk?</a:t>
          </a:r>
          <a:endParaRPr lang="en-US" sz="6100" kern="1200" dirty="0"/>
        </a:p>
      </dsp:txBody>
      <dsp:txXfrm>
        <a:off x="118456" y="536918"/>
        <a:ext cx="7649788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23F9-F6EB-0E4F-A0C4-6030EF961539}">
      <dsp:nvSpPr>
        <dsp:cNvPr id="0" name=""/>
        <dsp:cNvSpPr/>
      </dsp:nvSpPr>
      <dsp:spPr>
        <a:xfrm>
          <a:off x="38" y="130953"/>
          <a:ext cx="3685337" cy="9085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Amazing for control flow hijacking: </a:t>
          </a:r>
        </a:p>
      </dsp:txBody>
      <dsp:txXfrm>
        <a:off x="38" y="130953"/>
        <a:ext cx="3685337" cy="908533"/>
      </dsp:txXfrm>
    </dsp:sp>
    <dsp:sp modelId="{BA6D5494-7492-C44D-8642-80312BF7522A}">
      <dsp:nvSpPr>
        <dsp:cNvPr id="0" name=""/>
        <dsp:cNvSpPr/>
      </dsp:nvSpPr>
      <dsp:spPr>
        <a:xfrm>
          <a:off x="38" y="1039487"/>
          <a:ext cx="3685337" cy="20930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__free_hook is the best because we control a parameter. Great for calling system with a controlled string. </a:t>
          </a:r>
        </a:p>
      </dsp:txBody>
      <dsp:txXfrm>
        <a:off x="38" y="1039487"/>
        <a:ext cx="3685337" cy="2093062"/>
      </dsp:txXfrm>
    </dsp:sp>
    <dsp:sp modelId="{D303D1A6-7266-C84C-873B-5E30E9E08298}">
      <dsp:nvSpPr>
        <dsp:cNvPr id="0" name=""/>
        <dsp:cNvSpPr/>
      </dsp:nvSpPr>
      <dsp:spPr>
        <a:xfrm>
          <a:off x="4201323" y="130953"/>
          <a:ext cx="3685337" cy="9085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Common Hits</a:t>
          </a:r>
        </a:p>
      </dsp:txBody>
      <dsp:txXfrm>
        <a:off x="4201323" y="130953"/>
        <a:ext cx="3685337" cy="908533"/>
      </dsp:txXfrm>
    </dsp:sp>
    <dsp:sp modelId="{0834F26A-4B0D-E64D-9D92-08973B136968}">
      <dsp:nvSpPr>
        <dsp:cNvPr id="0" name=""/>
        <dsp:cNvSpPr/>
      </dsp:nvSpPr>
      <dsp:spPr>
        <a:xfrm>
          <a:off x="4201323" y="1039487"/>
          <a:ext cx="3685337" cy="20930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Need to use functions that are called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__</a:t>
          </a:r>
          <a:r>
            <a:rPr lang="en-US" sz="2500" kern="1200" dirty="0" err="1"/>
            <a:t>malloc_hook</a:t>
          </a:r>
          <a:r>
            <a:rPr lang="en-US" sz="2500" kern="1200" dirty="0"/>
            <a:t> and __</a:t>
          </a:r>
          <a:r>
            <a:rPr lang="en-US" sz="2500" kern="1200" dirty="0" err="1"/>
            <a:t>free_hook</a:t>
          </a:r>
          <a:r>
            <a:rPr lang="en-US" sz="2500" kern="1200" dirty="0"/>
            <a:t> most likely</a:t>
          </a:r>
        </a:p>
      </dsp:txBody>
      <dsp:txXfrm>
        <a:off x="4201323" y="1039487"/>
        <a:ext cx="3685337" cy="2093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10/5/21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a stack clash vulnerability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actual size of this is never validated!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Increase the top chunk size range</a:t>
            </a:r>
          </a:p>
          <a:p>
            <a:r>
              <a:rPr lang="en-US" dirty="0"/>
              <a:t>- Move the pointer over the top of some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Morecore</a:t>
            </a:r>
            <a:r>
              <a:rPr lang="en-US" dirty="0"/>
              <a:t>: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/glibc-2.26/source/malloc/malloc.c#L363</a:t>
            </a:r>
          </a:p>
          <a:p>
            <a:r>
              <a:rPr lang="en-US" dirty="0"/>
              <a:t>Removed in Red hat because of the security 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shrinking operation that is underlined</a:t>
            </a:r>
          </a:p>
          <a:p>
            <a:r>
              <a:rPr lang="en-US" dirty="0"/>
              <a:t>Call out the bad ‘if’ statement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9" y="77602"/>
            <a:ext cx="7886700" cy="994172"/>
          </a:xfrm>
        </p:spPr>
        <p:txBody>
          <a:bodyPr/>
          <a:lstStyle/>
          <a:p>
            <a:r>
              <a:rPr lang="en-US" dirty="0"/>
              <a:t>Attack Idea – Visual 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2" y="1102888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740732" y="436639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op Chunk After Corruption">
            <a:extLst>
              <a:ext uri="{FF2B5EF4-FFF2-40B4-BE49-F238E27FC236}">
                <a16:creationId xmlns:a16="http://schemas.microsoft.com/office/drawing/2014/main" id="{A8580D36-B426-9342-B17E-D64061FA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33" y="1120463"/>
            <a:ext cx="2454566" cy="32459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518E-63ED-FB46-BEA7-508AF9354805}"/>
              </a:ext>
            </a:extLst>
          </p:cNvPr>
          <p:cNvSpPr txBox="1"/>
          <p:nvPr/>
        </p:nvSpPr>
        <p:spPr>
          <a:xfrm>
            <a:off x="4616001" y="406514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1409-7E7B-3D4F-BA16-A9A9D70F102F}"/>
              </a:ext>
            </a:extLst>
          </p:cNvPr>
          <p:cNvSpPr txBox="1"/>
          <p:nvPr/>
        </p:nvSpPr>
        <p:spPr>
          <a:xfrm>
            <a:off x="4359081" y="3702394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001E2-4F5F-6549-B0A1-3F299F56621F}"/>
              </a:ext>
            </a:extLst>
          </p:cNvPr>
          <p:cNvCxnSpPr>
            <a:cxnSpLocks/>
          </p:cNvCxnSpPr>
          <p:nvPr/>
        </p:nvCxnSpPr>
        <p:spPr>
          <a:xfrm>
            <a:off x="5434650" y="39000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117EE2-FD5C-B549-A101-EEF10B266E77}"/>
              </a:ext>
            </a:extLst>
          </p:cNvPr>
          <p:cNvCxnSpPr>
            <a:cxnSpLocks/>
          </p:cNvCxnSpPr>
          <p:nvPr/>
        </p:nvCxnSpPr>
        <p:spPr>
          <a:xfrm>
            <a:off x="5431992" y="3900063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1BD59-CE49-3241-AFE5-65CD7AB702BE}"/>
              </a:ext>
            </a:extLst>
          </p:cNvPr>
          <p:cNvCxnSpPr>
            <a:cxnSpLocks/>
          </p:cNvCxnSpPr>
          <p:nvPr/>
        </p:nvCxnSpPr>
        <p:spPr>
          <a:xfrm>
            <a:off x="5434650" y="42433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BD54F7F-7693-3D4D-BF9F-48F8466D142F}"/>
              </a:ext>
            </a:extLst>
          </p:cNvPr>
          <p:cNvSpPr/>
          <p:nvPr/>
        </p:nvSpPr>
        <p:spPr>
          <a:xfrm>
            <a:off x="7270812" y="1014499"/>
            <a:ext cx="96818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0xFFFFFFFFFFFFFFFF (</a:t>
            </a:r>
            <a:r>
              <a:rPr lang="en-US" b="1" dirty="0"/>
              <a:t>-1)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Arbitrary write to any location!</a:t>
            </a:r>
          </a:p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C16-573E-E642-AAAC-8C09507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D11-B50B-F34F-BB55-1FB0728DE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5804731" cy="3371457"/>
          </a:xfrm>
        </p:spPr>
        <p:txBody>
          <a:bodyPr>
            <a:normAutofit/>
          </a:bodyPr>
          <a:lstStyle/>
          <a:p>
            <a:r>
              <a:rPr lang="en-US" sz="2000" dirty="0"/>
              <a:t>Function Pointers within Malloc: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malloc_hook</a:t>
            </a:r>
            <a:r>
              <a:rPr lang="en-US" sz="2000" dirty="0"/>
              <a:t>, __</a:t>
            </a:r>
            <a:r>
              <a:rPr lang="en-US" sz="2000" dirty="0" err="1"/>
              <a:t>free_hook</a:t>
            </a:r>
            <a:r>
              <a:rPr lang="en-US" sz="2000" dirty="0"/>
              <a:t>, __</a:t>
            </a:r>
            <a:r>
              <a:rPr lang="en-US" sz="2000" dirty="0" err="1"/>
              <a:t>realloc_hook</a:t>
            </a:r>
            <a:r>
              <a:rPr lang="en-US" sz="2000" dirty="0"/>
              <a:t>, __</a:t>
            </a:r>
            <a:r>
              <a:rPr lang="en-US" sz="2000" dirty="0" err="1"/>
              <a:t>after_morecore_hook</a:t>
            </a:r>
            <a:r>
              <a:rPr lang="en-US" sz="2000" dirty="0"/>
              <a:t>, __</a:t>
            </a:r>
            <a:r>
              <a:rPr lang="en-US" sz="2000" dirty="0" err="1"/>
              <a:t>malloc_initialize_hook</a:t>
            </a:r>
            <a:r>
              <a:rPr lang="en-US" sz="2000" dirty="0"/>
              <a:t>, __</a:t>
            </a:r>
            <a:r>
              <a:rPr lang="en-US" sz="2000" dirty="0" err="1"/>
              <a:t>memalign_hook</a:t>
            </a:r>
            <a:r>
              <a:rPr lang="en-US" sz="2000" dirty="0"/>
              <a:t>, ﻿__</a:t>
            </a:r>
            <a:r>
              <a:rPr lang="en-US" sz="2000" dirty="0" err="1"/>
              <a:t>morecore</a:t>
            </a:r>
            <a:endParaRPr lang="en-US" sz="2000" dirty="0"/>
          </a:p>
          <a:p>
            <a:r>
              <a:rPr lang="en-US" sz="2000" dirty="0"/>
              <a:t>Some are used for debugging and performance analyzing (</a:t>
            </a:r>
            <a:r>
              <a:rPr lang="en-US" sz="2000" i="1" dirty="0" err="1"/>
              <a:t>MCheck</a:t>
            </a:r>
            <a:r>
              <a:rPr lang="en-US" sz="2000" i="1" dirty="0"/>
              <a:t> and </a:t>
            </a:r>
            <a:r>
              <a:rPr lang="en-US" sz="2000" i="1" dirty="0" err="1"/>
              <a:t>MTrace</a:t>
            </a:r>
            <a:r>
              <a:rPr lang="en-US" sz="2000" dirty="0"/>
              <a:t>)</a:t>
            </a:r>
          </a:p>
          <a:p>
            <a:r>
              <a:rPr lang="en-US" sz="2000" dirty="0"/>
              <a:t>﻿__</a:t>
            </a:r>
            <a:r>
              <a:rPr lang="en-US" sz="2000" dirty="0" err="1"/>
              <a:t>morecore</a:t>
            </a:r>
            <a:r>
              <a:rPr lang="en-US" sz="2000" dirty="0"/>
              <a:t> is a function pointer wrapper around either </a:t>
            </a:r>
            <a:r>
              <a:rPr lang="en-US" sz="2000" i="1" dirty="0" err="1"/>
              <a:t>sbrk</a:t>
            </a:r>
            <a:r>
              <a:rPr lang="en-US" sz="2000" dirty="0"/>
              <a:t> or </a:t>
            </a:r>
            <a:r>
              <a:rPr lang="en-US" sz="2000" i="1" dirty="0" err="1"/>
              <a:t>mmap</a:t>
            </a:r>
            <a:r>
              <a:rPr lang="en-US" sz="2000" i="1" dirty="0"/>
              <a:t>:</a:t>
            </a:r>
          </a:p>
          <a:p>
            <a:pPr lvl="1"/>
            <a:r>
              <a:rPr lang="en-US" sz="2000" i="1" dirty="0"/>
              <a:t>__</a:t>
            </a:r>
            <a:r>
              <a:rPr lang="en-US" sz="2000" dirty="0" err="1"/>
              <a:t>morecore</a:t>
            </a:r>
            <a:r>
              <a:rPr lang="en-US" sz="2000" dirty="0"/>
              <a:t> = MORECORE</a:t>
            </a:r>
          </a:p>
        </p:txBody>
      </p:sp>
      <p:pic>
        <p:nvPicPr>
          <p:cNvPr id="1026" name="Picture 2" descr="Captain Hook | Disney Wiki | Fandom">
            <a:extLst>
              <a:ext uri="{FF2B5EF4-FFF2-40B4-BE49-F238E27FC236}">
                <a16:creationId xmlns:a16="http://schemas.microsoft.com/office/drawing/2014/main" id="{21639EFC-17D6-0D48-8558-57B0ABF6C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 r="2" b="13547"/>
          <a:stretch/>
        </p:blipFill>
        <p:spPr bwMode="auto">
          <a:xfrm>
            <a:off x="6433381" y="203727"/>
            <a:ext cx="2534729" cy="21285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230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65-9653-DA40-97A0-D9E55815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FF0A9-1A83-49A1-AB31-D5B773012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1092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1" y="1770786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825731" y="4095940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6289593" y="413041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6024476" y="177078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50462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b="1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6025772" y="1799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6024476" y="1770784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6024476" y="449109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0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659752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394635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5395931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5394635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5394635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Ready to overwrite our target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6" name="Picture 15" descr="Top Chunk After Corruption">
            <a:extLst>
              <a:ext uri="{FF2B5EF4-FFF2-40B4-BE49-F238E27FC236}">
                <a16:creationId xmlns:a16="http://schemas.microsoft.com/office/drawing/2014/main" id="{DA156D46-B53C-BE44-8FA4-AE17E228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78" y="1626846"/>
            <a:ext cx="2595180" cy="343187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ED4C11-32BC-0149-8B92-58154E581988}"/>
              </a:ext>
            </a:extLst>
          </p:cNvPr>
          <p:cNvSpPr txBox="1"/>
          <p:nvPr/>
        </p:nvSpPr>
        <p:spPr>
          <a:xfrm>
            <a:off x="4695846" y="475747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B7781-515A-B248-BB9E-75D714AFF458}"/>
              </a:ext>
            </a:extLst>
          </p:cNvPr>
          <p:cNvSpPr txBox="1"/>
          <p:nvPr/>
        </p:nvSpPr>
        <p:spPr>
          <a:xfrm>
            <a:off x="4438926" y="439472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71739-32B2-EE41-A3A5-C6917420E85A}"/>
              </a:ext>
            </a:extLst>
          </p:cNvPr>
          <p:cNvCxnSpPr>
            <a:cxnSpLocks/>
          </p:cNvCxnSpPr>
          <p:nvPr/>
        </p:nvCxnSpPr>
        <p:spPr>
          <a:xfrm>
            <a:off x="5514495" y="459239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D92D28-863D-354F-A99A-706ACECC8F17}"/>
              </a:ext>
            </a:extLst>
          </p:cNvPr>
          <p:cNvCxnSpPr>
            <a:cxnSpLocks/>
          </p:cNvCxnSpPr>
          <p:nvPr/>
        </p:nvCxnSpPr>
        <p:spPr>
          <a:xfrm>
            <a:off x="5511837" y="4592394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D61C90-A9BE-2D45-8754-AACA8A01B3AE}"/>
              </a:ext>
            </a:extLst>
          </p:cNvPr>
          <p:cNvCxnSpPr>
            <a:cxnSpLocks/>
          </p:cNvCxnSpPr>
          <p:nvPr/>
        </p:nvCxnSpPr>
        <p:spPr>
          <a:xfrm>
            <a:off x="5514495" y="49357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Havoc Causing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logic for protections against crazy large chunk sizes!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5EDF6A9-B44C-2145-901C-8B24E0197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98"/>
          <a:stretch/>
        </p:blipFill>
        <p:spPr>
          <a:xfrm>
            <a:off x="3885009" y="483021"/>
            <a:ext cx="4629150" cy="2574226"/>
          </a:xfrm>
          <a:prstGeom prst="rect">
            <a:avLst/>
          </a:prstGeom>
          <a:noFill/>
        </p:spPr>
      </p:pic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29326" y="1862545"/>
            <a:ext cx="4519365" cy="101455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F8849-3C75-FB49-8C5A-052FAA6BF5E2}"/>
              </a:ext>
            </a:extLst>
          </p:cNvPr>
          <p:cNvCxnSpPr>
            <a:cxnSpLocks/>
          </p:cNvCxnSpPr>
          <p:nvPr/>
        </p:nvCxnSpPr>
        <p:spPr>
          <a:xfrm>
            <a:off x="4572000" y="2491851"/>
            <a:ext cx="41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9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i="1" dirty="0"/>
              <a:t>target</a:t>
            </a:r>
          </a:p>
          <a:p>
            <a:pPr lvl="1"/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</a:t>
            </a:r>
            <a:r>
              <a:rPr lang="en-US" b="1" i="1" dirty="0"/>
              <a:t>memory left </a:t>
            </a:r>
            <a:r>
              <a:rPr lang="en-US" dirty="0"/>
              <a:t>in this </a:t>
            </a:r>
            <a:r>
              <a:rPr lang="en-US" b="1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b="1" i="1" dirty="0"/>
              <a:t>Size</a:t>
            </a:r>
            <a:r>
              <a:rPr lang="en-US" dirty="0"/>
              <a:t> of Top Chunk: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bit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0xFFFFFFFFFFFFFFFF (-1)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  <a:endParaRPr lang="en-US" sz="2100" b="1" dirty="0"/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009-AC61-944C-9F84-CB6D528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0013-A6C8-F743-81AA-316A603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</a:t>
            </a:r>
          </a:p>
          <a:p>
            <a:pPr lvl="1"/>
            <a:r>
              <a:rPr lang="en-US" dirty="0"/>
              <a:t>Go infinitely backwards using bad </a:t>
            </a:r>
            <a:r>
              <a:rPr lang="en-US" i="1" dirty="0"/>
              <a:t>prev_size</a:t>
            </a:r>
            <a:r>
              <a:rPr lang="en-US" dirty="0"/>
              <a:t> value  </a:t>
            </a:r>
          </a:p>
          <a:p>
            <a:r>
              <a:rPr lang="en-US" dirty="0"/>
              <a:t>Stack Clash Vulnerability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-1" b="-1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/>
              <a:t>Awesome attack! Gives the ability to overwrite an arbitrary location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Using the Top Chunk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59" y="326220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655588" y="155453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658947" y="1550590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655588" y="391975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 – 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</a:t>
            </a:r>
            <a:r>
              <a:rPr lang="en-US" sz="2100" b="1" i="1" dirty="0"/>
              <a:t>shrinks</a:t>
            </a:r>
          </a:p>
          <a:p>
            <a:r>
              <a:rPr lang="en-US" sz="2100" dirty="0"/>
              <a:t>Our </a:t>
            </a:r>
            <a:r>
              <a:rPr lang="en-US" sz="2100" b="1" i="1" dirty="0"/>
              <a:t>new chunk</a:t>
            </a:r>
            <a:r>
              <a:rPr lang="en-US" sz="2100" b="1" dirty="0"/>
              <a:t> </a:t>
            </a:r>
            <a:r>
              <a:rPr lang="en-US" sz="2100" dirty="0"/>
              <a:t>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2029</Words>
  <Application>Microsoft Macintosh PowerPoint</Application>
  <PresentationFormat>On-screen Show (16:9)</PresentationFormat>
  <Paragraphs>341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 – 1 </vt:lpstr>
      <vt:lpstr>Using the Top Chunk – 2 </vt:lpstr>
      <vt:lpstr>Top Chunk Code - 1</vt:lpstr>
      <vt:lpstr>Top Chunk Code - 2</vt:lpstr>
      <vt:lpstr>Attack Idea</vt:lpstr>
      <vt:lpstr>Attack Idea – Visual </vt:lpstr>
      <vt:lpstr>Flow of the Attack</vt:lpstr>
      <vt:lpstr>Corrupt Top Chunk Size – 1 </vt:lpstr>
      <vt:lpstr>Corrupt Top Chunk Size – 2 </vt:lpstr>
      <vt:lpstr>Corrupt Top Chunk – 1 </vt:lpstr>
      <vt:lpstr>Corrupt Top Chunk – 2 </vt:lpstr>
      <vt:lpstr>Allocate Close to Target – 1 </vt:lpstr>
      <vt:lpstr>What’s a Good Target?</vt:lpstr>
      <vt:lpstr>What’s a Good Target – 2 </vt:lpstr>
      <vt:lpstr>Malloc Hooks – 1 </vt:lpstr>
      <vt:lpstr>Malloc Hooks – 2 </vt:lpstr>
      <vt:lpstr>Allocate Close to Target – 2 </vt:lpstr>
      <vt:lpstr>Allocate Close to Target – 3 </vt:lpstr>
      <vt:lpstr>Allocate Close to Target – 4 </vt:lpstr>
      <vt:lpstr>Havoc Causing 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Similar Techniques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42</cp:revision>
  <dcterms:created xsi:type="dcterms:W3CDTF">2021-03-24T05:20:10Z</dcterms:created>
  <dcterms:modified xsi:type="dcterms:W3CDTF">2021-10-06T02:40:49Z</dcterms:modified>
</cp:coreProperties>
</file>