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4"/>
  </p:notesMasterIdLst>
  <p:sldIdLst>
    <p:sldId id="327" r:id="rId2"/>
    <p:sldId id="340" r:id="rId3"/>
    <p:sldId id="328" r:id="rId4"/>
    <p:sldId id="329" r:id="rId5"/>
    <p:sldId id="330" r:id="rId6"/>
    <p:sldId id="331" r:id="rId7"/>
    <p:sldId id="332" r:id="rId8"/>
    <p:sldId id="335" r:id="rId9"/>
    <p:sldId id="333" r:id="rId10"/>
    <p:sldId id="334" r:id="rId11"/>
    <p:sldId id="336" r:id="rId12"/>
    <p:sldId id="339" r:id="rId13"/>
    <p:sldId id="337" r:id="rId14"/>
    <p:sldId id="338" r:id="rId15"/>
    <p:sldId id="373" r:id="rId16"/>
    <p:sldId id="432" r:id="rId17"/>
    <p:sldId id="341" r:id="rId18"/>
    <p:sldId id="405" r:id="rId19"/>
    <p:sldId id="342" r:id="rId20"/>
    <p:sldId id="343" r:id="rId21"/>
    <p:sldId id="347" r:id="rId22"/>
    <p:sldId id="344" r:id="rId23"/>
    <p:sldId id="345" r:id="rId24"/>
    <p:sldId id="346" r:id="rId25"/>
    <p:sldId id="349" r:id="rId26"/>
    <p:sldId id="350" r:id="rId27"/>
    <p:sldId id="351" r:id="rId28"/>
    <p:sldId id="353" r:id="rId29"/>
    <p:sldId id="352" r:id="rId30"/>
    <p:sldId id="354" r:id="rId31"/>
    <p:sldId id="355" r:id="rId32"/>
    <p:sldId id="357" r:id="rId33"/>
    <p:sldId id="358" r:id="rId34"/>
    <p:sldId id="359" r:id="rId35"/>
    <p:sldId id="360" r:id="rId36"/>
    <p:sldId id="361" r:id="rId37"/>
    <p:sldId id="433" r:id="rId38"/>
    <p:sldId id="362" r:id="rId39"/>
    <p:sldId id="363" r:id="rId40"/>
    <p:sldId id="364" r:id="rId41"/>
    <p:sldId id="365" r:id="rId42"/>
    <p:sldId id="488" r:id="rId43"/>
    <p:sldId id="380" r:id="rId44"/>
    <p:sldId id="381" r:id="rId45"/>
    <p:sldId id="382" r:id="rId46"/>
    <p:sldId id="414" r:id="rId47"/>
    <p:sldId id="366" r:id="rId48"/>
    <p:sldId id="367" r:id="rId49"/>
    <p:sldId id="409" r:id="rId50"/>
    <p:sldId id="417" r:id="rId51"/>
    <p:sldId id="368" r:id="rId52"/>
    <p:sldId id="420" r:id="rId53"/>
    <p:sldId id="369" r:id="rId54"/>
    <p:sldId id="375" r:id="rId55"/>
    <p:sldId id="372" r:id="rId56"/>
    <p:sldId id="418" r:id="rId57"/>
    <p:sldId id="376" r:id="rId58"/>
    <p:sldId id="489" r:id="rId59"/>
    <p:sldId id="379" r:id="rId60"/>
    <p:sldId id="378" r:id="rId61"/>
    <p:sldId id="383" r:id="rId62"/>
    <p:sldId id="377" r:id="rId63"/>
    <p:sldId id="421" r:id="rId64"/>
    <p:sldId id="422" r:id="rId65"/>
    <p:sldId id="423" r:id="rId66"/>
    <p:sldId id="424" r:id="rId67"/>
    <p:sldId id="425" r:id="rId68"/>
    <p:sldId id="370" r:id="rId69"/>
    <p:sldId id="386" r:id="rId70"/>
    <p:sldId id="486" r:id="rId71"/>
    <p:sldId id="387" r:id="rId72"/>
    <p:sldId id="389" r:id="rId73"/>
    <p:sldId id="388" r:id="rId74"/>
    <p:sldId id="390" r:id="rId75"/>
    <p:sldId id="415" r:id="rId76"/>
    <p:sldId id="406" r:id="rId77"/>
    <p:sldId id="407" r:id="rId78"/>
    <p:sldId id="410" r:id="rId79"/>
    <p:sldId id="411" r:id="rId80"/>
    <p:sldId id="416" r:id="rId81"/>
    <p:sldId id="412" r:id="rId82"/>
    <p:sldId id="413" r:id="rId83"/>
    <p:sldId id="283" r:id="rId84"/>
    <p:sldId id="442" r:id="rId85"/>
    <p:sldId id="443" r:id="rId86"/>
    <p:sldId id="440" r:id="rId87"/>
    <p:sldId id="441" r:id="rId88"/>
    <p:sldId id="384" r:id="rId89"/>
    <p:sldId id="295" r:id="rId90"/>
    <p:sldId id="444" r:id="rId91"/>
    <p:sldId id="445" r:id="rId92"/>
    <p:sldId id="446" r:id="rId93"/>
    <p:sldId id="447" r:id="rId94"/>
    <p:sldId id="448" r:id="rId95"/>
    <p:sldId id="385" r:id="rId96"/>
    <p:sldId id="490" r:id="rId97"/>
    <p:sldId id="408" r:id="rId98"/>
    <p:sldId id="503" r:id="rId99"/>
    <p:sldId id="454" r:id="rId100"/>
    <p:sldId id="459" r:id="rId101"/>
    <p:sldId id="455" r:id="rId102"/>
    <p:sldId id="461" r:id="rId103"/>
    <p:sldId id="457" r:id="rId104"/>
    <p:sldId id="458" r:id="rId105"/>
    <p:sldId id="450" r:id="rId106"/>
    <p:sldId id="449" r:id="rId107"/>
    <p:sldId id="504" r:id="rId108"/>
    <p:sldId id="462" r:id="rId109"/>
    <p:sldId id="463" r:id="rId110"/>
    <p:sldId id="464" r:id="rId111"/>
    <p:sldId id="465" r:id="rId112"/>
    <p:sldId id="467" r:id="rId113"/>
    <p:sldId id="426" r:id="rId114"/>
    <p:sldId id="395" r:id="rId115"/>
    <p:sldId id="430" r:id="rId116"/>
    <p:sldId id="431" r:id="rId117"/>
    <p:sldId id="391" r:id="rId118"/>
    <p:sldId id="394" r:id="rId119"/>
    <p:sldId id="393" r:id="rId120"/>
    <p:sldId id="392" r:id="rId121"/>
    <p:sldId id="402" r:id="rId122"/>
    <p:sldId id="371" r:id="rId1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7" autoAdjust="0"/>
    <p:restoredTop sz="84898" autoAdjust="0"/>
  </p:normalViewPr>
  <p:slideViewPr>
    <p:cSldViewPr snapToGrid="0" snapToObjects="1">
      <p:cViewPr varScale="1">
        <p:scale>
          <a:sx n="129" d="100"/>
          <a:sy n="129" d="100"/>
        </p:scale>
        <p:origin x="192" y="4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7.svg"/><Relationship Id="rId1" Type="http://schemas.openxmlformats.org/officeDocument/2006/relationships/image" Target="../media/image16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7.svg"/><Relationship Id="rId1" Type="http://schemas.openxmlformats.org/officeDocument/2006/relationships/image" Target="../media/image16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3EFCC190-95E5-3146-BF31-68413034D3FB}">
      <dgm:prSet/>
      <dgm:spPr/>
      <dgm:t>
        <a:bodyPr/>
        <a:lstStyle/>
        <a:p>
          <a:r>
            <a:rPr lang="en-US" dirty="0"/>
            <a:t>Previous or next chunk is free</a:t>
          </a:r>
        </a:p>
      </dgm:t>
    </dgm:pt>
    <dgm:pt modelId="{6D36BBC0-3099-9F42-B4DD-6024E898ACE9}" type="parTrans" cxnId="{8230FCA3-327D-734F-B6E0-E4420487F056}">
      <dgm:prSet/>
      <dgm:spPr/>
      <dgm:t>
        <a:bodyPr/>
        <a:lstStyle/>
        <a:p>
          <a:endParaRPr lang="en-US"/>
        </a:p>
      </dgm:t>
    </dgm:pt>
    <dgm:pt modelId="{35F38A98-8AB8-AA46-B5CB-00728D5C3D27}" type="sibTrans" cxnId="{8230FCA3-327D-734F-B6E0-E4420487F056}">
      <dgm:prSet/>
      <dgm:spPr/>
      <dgm:t>
        <a:bodyPr/>
        <a:lstStyle/>
        <a:p>
          <a:endParaRPr lang="en-US"/>
        </a:p>
      </dgm:t>
    </dgm:pt>
    <dgm:pt modelId="{85CB4269-3A72-7D46-BEDA-8A90EE3BAE5E}">
      <dgm:prSet/>
      <dgm:spPr/>
      <dgm:t>
        <a:bodyPr/>
        <a:lstStyle/>
        <a:p>
          <a:r>
            <a:rPr lang="en-US" dirty="0"/>
            <a:t>Specially, the </a:t>
          </a:r>
          <a:r>
            <a:rPr lang="en-US" dirty="0" err="1"/>
            <a:t>prev_inuse</a:t>
          </a:r>
          <a:r>
            <a:rPr lang="en-US" dirty="0"/>
            <a:t> bit</a:t>
          </a:r>
        </a:p>
      </dgm:t>
    </dgm:pt>
    <dgm:pt modelId="{C22DF83E-CE03-C543-A042-DA17B9598DB5}" type="parTrans" cxnId="{4F5CCE24-D269-924D-BFA1-40C40FBCAD86}">
      <dgm:prSet/>
      <dgm:spPr/>
      <dgm:t>
        <a:bodyPr/>
        <a:lstStyle/>
        <a:p>
          <a:endParaRPr lang="en-US"/>
        </a:p>
      </dgm:t>
    </dgm:pt>
    <dgm:pt modelId="{0AA79650-1C43-3143-87FA-EA06FAF6DE45}" type="sibTrans" cxnId="{4F5CCE24-D269-924D-BFA1-40C40FBCAD86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3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3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E81C60-A087-B947-95EF-7082562EF871}" type="pres">
      <dgm:prSet presAssocID="{142DF7B8-9674-4076-8FD3-5A668D4AE5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4F5CCE24-D269-924D-BFA1-40C40FBCAD86}" srcId="{142DF7B8-9674-4076-8FD3-5A668D4AE51C}" destId="{85CB4269-3A72-7D46-BEDA-8A90EE3BAE5E}" srcOrd="1" destOrd="0" parTransId="{C22DF83E-CE03-C543-A042-DA17B9598DB5}" sibTransId="{0AA79650-1C43-3143-87FA-EA06FAF6DE45}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8230FCA3-327D-734F-B6E0-E4420487F056}" srcId="{142DF7B8-9674-4076-8FD3-5A668D4AE51C}" destId="{3EFCC190-95E5-3146-BF31-68413034D3FB}" srcOrd="0" destOrd="0" parTransId="{6D36BBC0-3099-9F42-B4DD-6024E898ACE9}" sibTransId="{35F38A98-8AB8-AA46-B5CB-00728D5C3D27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DC027F3-22CF-BD46-9314-C18DC05FBDDF}" type="presOf" srcId="{85CB4269-3A72-7D46-BEDA-8A90EE3BAE5E}" destId="{09E81C60-A087-B947-95EF-7082562EF871}" srcOrd="0" destOrd="1" presId="urn:microsoft.com/office/officeart/2005/8/layout/vList2"/>
    <dgm:cxn modelId="{9BB8F0F9-EE0D-7F44-A4D9-4EEA9BC24500}" type="presOf" srcId="{3EFCC190-95E5-3146-BF31-68413034D3FB}" destId="{09E81C60-A087-B947-95EF-7082562EF871}" srcOrd="0" destOrd="0" presId="urn:microsoft.com/office/officeart/2005/8/layout/vList2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  <dgm:cxn modelId="{F1B39F7E-75A5-954A-862F-814FF379DD18}" type="presParOf" srcId="{03920870-4E1B-784A-8927-17AEA36AB5F1}" destId="{09E81C60-A087-B947-95EF-7082562EF8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E90197E6-109A-DE43-BC01-78621634A988}">
      <dgm:prSet/>
      <dgm:spPr/>
      <dgm:t>
        <a:bodyPr/>
        <a:lstStyle/>
        <a:p>
          <a:r>
            <a:rPr lang="en-US" dirty="0"/>
            <a:t>malloc(0x0) returns a chunk of size 0x20</a:t>
          </a:r>
        </a:p>
      </dgm:t>
    </dgm:pt>
    <dgm:pt modelId="{8958B53D-241F-BE41-B264-D0D922714EB1}" type="parTrans" cxnId="{757B5031-CC9D-5F4D-B290-EF8F71E82AF0}">
      <dgm:prSet/>
      <dgm:spPr/>
    </dgm:pt>
    <dgm:pt modelId="{770A25DD-6BE7-8E4F-BF1C-909BB717C508}" type="sibTrans" cxnId="{757B5031-CC9D-5F4D-B290-EF8F71E82AF0}">
      <dgm:prSet/>
      <dgm:spPr/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A8AD19-8229-7643-8C6C-267607507E14}" type="pres">
      <dgm:prSet presAssocID="{482A7CC0-6679-486E-9B12-1C4BD2B77398}" presName="spacer" presStyleCnt="0"/>
      <dgm:spPr/>
    </dgm:pt>
    <dgm:pt modelId="{8F01088F-D2F1-2E45-9B01-95169034F6AD}" type="pres">
      <dgm:prSet presAssocID="{E90197E6-109A-DE43-BC01-78621634A9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7B5031-CC9D-5F4D-B290-EF8F71E82AF0}" srcId="{5804695E-38B0-4CC8-9483-73048DB43162}" destId="{E90197E6-109A-DE43-BC01-78621634A988}" srcOrd="2" destOrd="0" parTransId="{8958B53D-241F-BE41-B264-D0D922714EB1}" sibTransId="{770A25DD-6BE7-8E4F-BF1C-909BB717C508}"/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AF369561-3FED-254C-B63C-FBFC8590D65F}" type="presOf" srcId="{E90197E6-109A-DE43-BC01-78621634A988}" destId="{8F01088F-D2F1-2E45-9B01-95169034F6AD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  <dgm:cxn modelId="{EF04CEB3-F2AC-9E46-ADC8-CF91D83898C2}" type="presParOf" srcId="{0B6C465A-5C12-234C-89BD-77FB4B66E564}" destId="{3CA8AD19-8229-7643-8C6C-267607507E14}" srcOrd="3" destOrd="0" presId="urn:microsoft.com/office/officeart/2005/8/layout/vList2"/>
    <dgm:cxn modelId="{ED70BDC8-76AB-B04D-A596-AD11F2C9DF54}" type="presParOf" srcId="{0B6C465A-5C12-234C-89BD-77FB4B66E564}" destId="{8F01088F-D2F1-2E45-9B01-95169034F6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/>
            <a:t>The </a:t>
          </a:r>
          <a:r>
            <a:rPr lang="en-US" i="1"/>
            <a:t>unlink_chunk</a:t>
          </a:r>
          <a:r>
            <a:rPr lang="en-US"/>
            <a:t> macro is used to remove a chunk from a given location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/>
            <a:t>The placement of heap data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coalesce/consolidate?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96780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What’s unique about the unsorted bin?</a:t>
          </a:r>
        </a:p>
      </dsp:txBody>
      <dsp:txXfrm>
        <a:off x="44602" y="141382"/>
        <a:ext cx="5018115" cy="824474"/>
      </dsp:txXfrm>
    </dsp:sp>
    <dsp:sp modelId="{44E54DD0-3E6D-A94F-AA65-80E74D346BEA}">
      <dsp:nvSpPr>
        <dsp:cNvPr id="0" name=""/>
        <dsp:cNvSpPr/>
      </dsp:nvSpPr>
      <dsp:spPr>
        <a:xfrm>
          <a:off x="0" y="1010459"/>
          <a:ext cx="510731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Recycling bin &amp; holds all chunk sizes</a:t>
          </a:r>
        </a:p>
      </dsp:txBody>
      <dsp:txXfrm>
        <a:off x="0" y="1010459"/>
        <a:ext cx="5107319" cy="380880"/>
      </dsp:txXfrm>
    </dsp:sp>
    <dsp:sp modelId="{E18093CF-C669-4142-A0D8-0C42E11C1BCF}">
      <dsp:nvSpPr>
        <dsp:cNvPr id="0" name=""/>
        <dsp:cNvSpPr/>
      </dsp:nvSpPr>
      <dsp:spPr>
        <a:xfrm>
          <a:off x="0" y="1391339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type of linked lists are the following bins:</a:t>
          </a:r>
        </a:p>
      </dsp:txBody>
      <dsp:txXfrm>
        <a:off x="44602" y="1435941"/>
        <a:ext cx="5018115" cy="824474"/>
      </dsp:txXfrm>
    </dsp:sp>
    <dsp:sp modelId="{694060C9-F306-3B49-B11D-BF15453E2811}">
      <dsp:nvSpPr>
        <dsp:cNvPr id="0" name=""/>
        <dsp:cNvSpPr/>
      </dsp:nvSpPr>
      <dsp:spPr>
        <a:xfrm>
          <a:off x="0" y="2305017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Doubly: Unsorted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Singly:  </a:t>
          </a:r>
          <a:r>
            <a:rPr lang="en-US" sz="1800" kern="1200" dirty="0" err="1"/>
            <a:t>Fastbin</a:t>
          </a:r>
          <a:r>
            <a:rPr lang="en-US" sz="1800" kern="1200" dirty="0"/>
            <a:t> &amp; TCache</a:t>
          </a:r>
        </a:p>
      </dsp:txBody>
      <dsp:txXfrm>
        <a:off x="0" y="2305017"/>
        <a:ext cx="5107319" cy="618930"/>
      </dsp:txXfrm>
    </dsp:sp>
    <dsp:sp modelId="{269D117C-3FA6-E548-8054-A863B39D18D6}">
      <dsp:nvSpPr>
        <dsp:cNvPr id="0" name=""/>
        <dsp:cNvSpPr/>
      </dsp:nvSpPr>
      <dsp:spPr>
        <a:xfrm>
          <a:off x="0" y="2923947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a chunk know </a:t>
          </a:r>
          <a:r>
            <a:rPr lang="en-US" sz="2300" i="1" kern="1200" dirty="0"/>
            <a:t>when</a:t>
          </a:r>
          <a:r>
            <a:rPr lang="en-US" sz="2300" kern="1200" dirty="0"/>
            <a:t> to coalesce? </a:t>
          </a:r>
        </a:p>
      </dsp:txBody>
      <dsp:txXfrm>
        <a:off x="44602" y="2968549"/>
        <a:ext cx="5018115" cy="824474"/>
      </dsp:txXfrm>
    </dsp:sp>
    <dsp:sp modelId="{09E81C60-A087-B947-95EF-7082562EF871}">
      <dsp:nvSpPr>
        <dsp:cNvPr id="0" name=""/>
        <dsp:cNvSpPr/>
      </dsp:nvSpPr>
      <dsp:spPr>
        <a:xfrm>
          <a:off x="0" y="3837626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Previous or next chunk is free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Specially, the </a:t>
          </a:r>
          <a:r>
            <a:rPr lang="en-US" sz="1800" kern="1200" dirty="0" err="1"/>
            <a:t>prev_inuse</a:t>
          </a:r>
          <a:r>
            <a:rPr lang="en-US" sz="1800" kern="1200" dirty="0"/>
            <a:t> bit</a:t>
          </a:r>
        </a:p>
      </dsp:txBody>
      <dsp:txXfrm>
        <a:off x="0" y="3837626"/>
        <a:ext cx="5107319" cy="6189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unsorted bin section is the only time chunks get put into small/large bins</a:t>
          </a:r>
        </a:p>
      </dsp:txBody>
      <dsp:txXfrm>
        <a:off x="56372" y="91316"/>
        <a:ext cx="4516406" cy="1042045"/>
      </dsp:txXfrm>
    </dsp:sp>
    <dsp:sp modelId="{3580C5A4-2A60-194E-833F-8F276BFAB6C9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TCache is opportunistically filled throughout malloc</a:t>
          </a:r>
        </a:p>
      </dsp:txBody>
      <dsp:txXfrm>
        <a:off x="56372" y="1306586"/>
        <a:ext cx="4516406" cy="1042045"/>
      </dsp:txXfrm>
    </dsp:sp>
    <dsp:sp modelId="{8F01088F-D2F1-2E45-9B01-95169034F6AD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malloc(0x0) returns a chunk of size 0x20</a:t>
          </a:r>
        </a:p>
      </dsp:txBody>
      <dsp:txXfrm>
        <a:off x="56372" y="2521856"/>
        <a:ext cx="4516406" cy="104204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</a:t>
          </a:r>
          <a:r>
            <a:rPr lang="en-US" sz="2500" i="1" kern="1200"/>
            <a:t>unlink_chunk</a:t>
          </a:r>
          <a:r>
            <a:rPr lang="en-US" sz="2500" kern="1200"/>
            <a:t> macro is used to remove a chunk from a given location </a:t>
          </a:r>
        </a:p>
      </dsp:txBody>
      <dsp:txXfrm>
        <a:off x="1076693" y="2330903"/>
        <a:ext cx="6810006" cy="9322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placement of heap data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68952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What’s unique about the unsorted bin?</a:t>
          </a:r>
        </a:p>
      </dsp:txBody>
      <dsp:txXfrm>
        <a:off x="56315" y="125267"/>
        <a:ext cx="4994689" cy="1040990"/>
      </dsp:txXfrm>
    </dsp:sp>
    <dsp:sp modelId="{E18093CF-C669-4142-A0D8-0C42E11C1BCF}">
      <dsp:nvSpPr>
        <dsp:cNvPr id="0" name=""/>
        <dsp:cNvSpPr/>
      </dsp:nvSpPr>
      <dsp:spPr>
        <a:xfrm>
          <a:off x="0" y="130609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type of linked lists are the following bins:</a:t>
          </a:r>
        </a:p>
      </dsp:txBody>
      <dsp:txXfrm>
        <a:off x="56315" y="1362408"/>
        <a:ext cx="4994689" cy="1040990"/>
      </dsp:txXfrm>
    </dsp:sp>
    <dsp:sp modelId="{694060C9-F306-3B49-B11D-BF15453E2811}">
      <dsp:nvSpPr>
        <dsp:cNvPr id="0" name=""/>
        <dsp:cNvSpPr/>
      </dsp:nvSpPr>
      <dsp:spPr>
        <a:xfrm>
          <a:off x="0" y="2459713"/>
          <a:ext cx="510731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Unsorted, </a:t>
          </a:r>
          <a:r>
            <a:rPr lang="en-US" sz="2300" kern="1200" dirty="0" err="1"/>
            <a:t>fastbin</a:t>
          </a:r>
          <a:r>
            <a:rPr lang="en-US" sz="2300" kern="1200" dirty="0"/>
            <a:t> &amp; </a:t>
          </a:r>
          <a:r>
            <a:rPr lang="en-US" sz="2300" kern="1200" dirty="0" err="1"/>
            <a:t>tcache</a:t>
          </a:r>
          <a:endParaRPr lang="en-US" sz="2300" kern="1200" dirty="0"/>
        </a:p>
      </dsp:txBody>
      <dsp:txXfrm>
        <a:off x="0" y="2459713"/>
        <a:ext cx="5107319" cy="480240"/>
      </dsp:txXfrm>
    </dsp:sp>
    <dsp:sp modelId="{269D117C-3FA6-E548-8054-A863B39D18D6}">
      <dsp:nvSpPr>
        <dsp:cNvPr id="0" name=""/>
        <dsp:cNvSpPr/>
      </dsp:nvSpPr>
      <dsp:spPr>
        <a:xfrm>
          <a:off x="0" y="293995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does a chunk know </a:t>
          </a:r>
          <a:r>
            <a:rPr lang="en-US" sz="2900" i="1" kern="1200" dirty="0"/>
            <a:t>when</a:t>
          </a:r>
          <a:r>
            <a:rPr lang="en-US" sz="2900" kern="1200" dirty="0"/>
            <a:t> to coalesce/consolidate? </a:t>
          </a:r>
        </a:p>
      </dsp:txBody>
      <dsp:txXfrm>
        <a:off x="56315" y="2996268"/>
        <a:ext cx="4994689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3/27/21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8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81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axi0mX/alloc8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chunks no longer in use 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Golf 2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8" y="1080416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3BC5EE-7453-D743-A002-6A15B3AB4296}"/>
              </a:ext>
            </a:extLst>
          </p:cNvPr>
          <p:cNvCxnSpPr>
            <a:cxnSpLocks/>
          </p:cNvCxnSpPr>
          <p:nvPr/>
        </p:nvCxnSpPr>
        <p:spPr>
          <a:xfrm>
            <a:off x="2196446" y="3913191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dirty="0" err="1"/>
              <a:t>dlmalloc</a:t>
            </a:r>
            <a:r>
              <a:rPr lang="en-US" dirty="0"/>
              <a:t> -&gt; </a:t>
            </a:r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GLibC</a:t>
            </a:r>
            <a:r>
              <a:rPr lang="en-US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919360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453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On x86, sizes are in groups of 0x8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or key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Tcache</a:t>
            </a:r>
            <a:r>
              <a:rPr lang="en-US" dirty="0"/>
              <a:t> has </a:t>
            </a:r>
            <a:r>
              <a:rPr lang="en-US" i="1" dirty="0"/>
              <a:t>key </a:t>
            </a:r>
            <a:r>
              <a:rPr lang="en-US" dirty="0"/>
              <a:t>(2.28+)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Allocators </a:t>
            </a:r>
            <a:r>
              <a:rPr lang="en-US" i="1" dirty="0"/>
              <a:t>value</a:t>
            </a:r>
            <a:r>
              <a:rPr lang="en-US" dirty="0"/>
              <a:t> different things: </a:t>
            </a:r>
          </a:p>
          <a:p>
            <a:pPr lvl="1"/>
            <a:r>
              <a:rPr lang="en-US" dirty="0"/>
              <a:t>Space? Speed? Security? </a:t>
            </a:r>
          </a:p>
          <a:p>
            <a:pPr lvl="1"/>
            <a:r>
              <a:rPr lang="en-US" dirty="0"/>
              <a:t>So, all allocators are slightly different</a:t>
            </a:r>
          </a:p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some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Malloc-Foundation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Must KNOW How Malloc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1700" dirty="0"/>
              <a:t>Analogy:</a:t>
            </a:r>
          </a:p>
          <a:p>
            <a:pPr lvl="1"/>
            <a:r>
              <a:rPr lang="en-US" sz="1700" dirty="0"/>
              <a:t>Trying to </a:t>
            </a:r>
            <a:r>
              <a:rPr lang="en-US" sz="1700" i="1" dirty="0" err="1"/>
              <a:t>pwn</a:t>
            </a:r>
            <a:r>
              <a:rPr lang="en-US" sz="1700" dirty="0"/>
              <a:t> heap without knowing malloc allocator is like </a:t>
            </a:r>
            <a:r>
              <a:rPr lang="en-US" sz="1700" dirty="0" err="1"/>
              <a:t>pwning</a:t>
            </a:r>
            <a:r>
              <a:rPr lang="en-US" sz="1700" dirty="0"/>
              <a:t> a basic buffer overflow without understanding the </a:t>
            </a:r>
            <a:r>
              <a:rPr lang="en-US" sz="1700" b="1" i="1" dirty="0"/>
              <a:t>system architecture</a:t>
            </a:r>
          </a:p>
          <a:p>
            <a:pPr lvl="1"/>
            <a:r>
              <a:rPr lang="en-US" sz="1700" dirty="0"/>
              <a:t>Trying to shoot a gun in pitch black!</a:t>
            </a:r>
          </a:p>
          <a:p>
            <a:r>
              <a:rPr lang="en-US" sz="1700" dirty="0"/>
              <a:t>How2Heap (</a:t>
            </a:r>
            <a:r>
              <a:rPr lang="en-US" sz="1700" dirty="0" err="1"/>
              <a:t>Shellphish</a:t>
            </a:r>
            <a:r>
              <a:rPr lang="en-US" sz="1700" dirty="0"/>
              <a:t>) is awesome for the techniques, but does not work if you DON’T understand malloc</a:t>
            </a:r>
          </a:p>
        </p:txBody>
      </p:sp>
      <p:pic>
        <p:nvPicPr>
          <p:cNvPr id="1026" name="Picture 2" descr="How to Overcome a Fear of Shooting Guns: Top 6 Concerns and Simple Solutions">
            <a:extLst>
              <a:ext uri="{FF2B5EF4-FFF2-40B4-BE49-F238E27FC236}">
                <a16:creationId xmlns:a16="http://schemas.microsoft.com/office/drawing/2014/main" id="{85B4F2B9-F0BA-A240-9336-E0505C5E8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4" r="11457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(Singly)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data structure used in malloc </a:t>
            </a:r>
          </a:p>
          <a:p>
            <a:r>
              <a:rPr lang="en-US" dirty="0"/>
              <a:t>A list that links to the </a:t>
            </a:r>
            <a:r>
              <a:rPr lang="en-US" b="1" i="1" dirty="0"/>
              <a:t>next</a:t>
            </a:r>
            <a:r>
              <a:rPr lang="en-US" dirty="0"/>
              <a:t> node</a:t>
            </a:r>
          </a:p>
          <a:p>
            <a:pPr lvl="1"/>
            <a:r>
              <a:rPr lang="en-US" dirty="0"/>
              <a:t>Null if the end of the linked list</a:t>
            </a:r>
          </a:p>
        </p:txBody>
      </p:sp>
      <p:pic>
        <p:nvPicPr>
          <p:cNvPr id="5122" name="Picture 2" descr="Linked List Data Structure - GeeksforGeeks">
            <a:extLst>
              <a:ext uri="{FF2B5EF4-FFF2-40B4-BE49-F238E27FC236}">
                <a16:creationId xmlns:a16="http://schemas.microsoft.com/office/drawing/2014/main" id="{C47E67BC-AEF1-D148-A7E1-5BEF2B2C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7" y="2643601"/>
            <a:ext cx="7554093" cy="168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(Doubly)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singly linked list</a:t>
            </a:r>
          </a:p>
          <a:p>
            <a:r>
              <a:rPr lang="en-US" dirty="0"/>
              <a:t>Also points to its </a:t>
            </a:r>
            <a:r>
              <a:rPr lang="en-US" b="1" i="1" dirty="0"/>
              <a:t>previous node:</a:t>
            </a:r>
          </a:p>
          <a:p>
            <a:pPr lvl="1"/>
            <a:r>
              <a:rPr lang="en-US" dirty="0"/>
              <a:t>Like next, PREV is NULL if first element in list</a:t>
            </a:r>
          </a:p>
          <a:p>
            <a:r>
              <a:rPr lang="en-US" dirty="0"/>
              <a:t>Important for understanding Malloc</a:t>
            </a:r>
          </a:p>
        </p:txBody>
      </p:sp>
      <p:pic>
        <p:nvPicPr>
          <p:cNvPr id="6148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392B4F27-E709-5E41-9B3C-31B52D12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40874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675-8E35-1D4F-B87F-02646B39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Head &amp; Tail</a:t>
            </a:r>
          </a:p>
        </p:txBody>
      </p:sp>
      <p:pic>
        <p:nvPicPr>
          <p:cNvPr id="7170" name="Picture 2" descr="Doubly Linked List Data Structure In C++ With Illustration">
            <a:extLst>
              <a:ext uri="{FF2B5EF4-FFF2-40B4-BE49-F238E27FC236}">
                <a16:creationId xmlns:a16="http://schemas.microsoft.com/office/drawing/2014/main" id="{DAA263C0-3684-3240-91B8-84622263EA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41" y="2759556"/>
            <a:ext cx="8005397" cy="17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CD8824D1-B791-4005-A3B4-914DE3EB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540" y="1342843"/>
            <a:ext cx="7486652" cy="1416712"/>
          </a:xfrm>
        </p:spPr>
        <p:txBody>
          <a:bodyPr>
            <a:normAutofit/>
          </a:bodyPr>
          <a:lstStyle/>
          <a:p>
            <a:r>
              <a:rPr lang="en-US" b="1" dirty="0"/>
              <a:t>Head: </a:t>
            </a:r>
            <a:r>
              <a:rPr lang="en-US" dirty="0"/>
              <a:t>Access the </a:t>
            </a:r>
            <a:r>
              <a:rPr lang="en-US" i="1" dirty="0"/>
              <a:t>front</a:t>
            </a:r>
            <a:r>
              <a:rPr lang="en-US" dirty="0"/>
              <a:t> of the linked list (underlined)</a:t>
            </a:r>
          </a:p>
          <a:p>
            <a:r>
              <a:rPr lang="en-US" b="1" dirty="0"/>
              <a:t>Tail: </a:t>
            </a:r>
            <a:r>
              <a:rPr lang="en-US" dirty="0"/>
              <a:t>Access the </a:t>
            </a:r>
            <a:r>
              <a:rPr lang="en-US" i="1" dirty="0"/>
              <a:t>back</a:t>
            </a:r>
            <a:r>
              <a:rPr lang="en-US" dirty="0"/>
              <a:t> of the linked list (underlined) </a:t>
            </a:r>
          </a:p>
          <a:p>
            <a:r>
              <a:rPr lang="en-US" dirty="0"/>
              <a:t>Typically just implemented as </a:t>
            </a:r>
            <a:r>
              <a:rPr lang="en-US" b="1" i="1" dirty="0"/>
              <a:t>global</a:t>
            </a:r>
            <a:r>
              <a:rPr lang="en-US" dirty="0"/>
              <a:t> </a:t>
            </a:r>
            <a:r>
              <a:rPr lang="en-US" b="1" i="1" dirty="0"/>
              <a:t>pointers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4FC29B-6F09-7E4A-898E-314D2DAE30C2}"/>
              </a:ext>
            </a:extLst>
          </p:cNvPr>
          <p:cNvCxnSpPr/>
          <p:nvPr/>
        </p:nvCxnSpPr>
        <p:spPr>
          <a:xfrm>
            <a:off x="442547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F644C5-EA92-8042-ACDF-71A4B0C7798A}"/>
              </a:ext>
            </a:extLst>
          </p:cNvPr>
          <p:cNvCxnSpPr/>
          <p:nvPr/>
        </p:nvCxnSpPr>
        <p:spPr>
          <a:xfrm>
            <a:off x="6547339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Doubly Linked List Structs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CF5FF6-2B98-B941-A54C-722149A1A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75154"/>
            <a:ext cx="3886200" cy="165163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85AFDED-1374-4EB4-8994-8B19C7B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97884" cy="3263504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The item being stored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next</a:t>
            </a:r>
            <a:r>
              <a:rPr lang="en-US" dirty="0"/>
              <a:t> node</a:t>
            </a:r>
          </a:p>
          <a:p>
            <a:r>
              <a:rPr lang="en-US" dirty="0"/>
              <a:t>prev: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previous</a:t>
            </a:r>
            <a:r>
              <a:rPr lang="en-US" dirty="0"/>
              <a:t> 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 do)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 err="1">
                <a:sym typeface="Wingdings" pitchFamily="2" charset="2"/>
              </a:rPr>
              <a:t>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boi</a:t>
            </a:r>
            <a:r>
              <a:rPr lang="en-US" dirty="0">
                <a:sym typeface="Wingdings" pitchFamily="2" charset="2"/>
              </a:rPr>
              <a:t>, you’re a free man!</a:t>
            </a:r>
          </a:p>
          <a:p>
            <a:pPr lvl="1"/>
            <a:r>
              <a:rPr lang="en-US" dirty="0">
                <a:sym typeface="Wingdings" pitchFamily="2" charset="2"/>
              </a:rPr>
              <a:t>Or, nah, you’ve got a ball &amp; chain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Hey man, I’m a chunk. How </a:t>
            </a:r>
            <a:r>
              <a:rPr lang="en-US" dirty="0" err="1"/>
              <a:t>ya</a:t>
            </a:r>
            <a:r>
              <a:rPr lang="en-US" dirty="0"/>
              <a:t> doing?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067-72D1-5649-B146-D96B98EC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437-92DC-7242-9268-F8C0087B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b="1" i="1" dirty="0"/>
              <a:t>per process</a:t>
            </a:r>
            <a:r>
              <a:rPr lang="en-US" b="1" dirty="0"/>
              <a:t> </a:t>
            </a:r>
            <a:r>
              <a:rPr lang="en-US" dirty="0"/>
              <a:t>while stack is </a:t>
            </a:r>
            <a:r>
              <a:rPr lang="en-US" b="1" i="1" dirty="0"/>
              <a:t>per thread</a:t>
            </a:r>
          </a:p>
          <a:p>
            <a:r>
              <a:rPr lang="en-US" dirty="0"/>
              <a:t>Heap is essentially </a:t>
            </a:r>
            <a:r>
              <a:rPr lang="en-US" i="1" dirty="0"/>
              <a:t>limitless,</a:t>
            </a:r>
            <a:r>
              <a:rPr lang="en-US" dirty="0"/>
              <a:t> while the stack has size </a:t>
            </a:r>
            <a:r>
              <a:rPr lang="en-US" i="1" dirty="0"/>
              <a:t>restrictions</a:t>
            </a:r>
          </a:p>
          <a:p>
            <a:r>
              <a:rPr lang="en-US" dirty="0"/>
              <a:t>Lots of scoping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4031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  <a:p>
            <a:r>
              <a:rPr lang="en-US" dirty="0"/>
              <a:t>Singly:</a:t>
            </a:r>
          </a:p>
          <a:p>
            <a:pPr lvl="1"/>
            <a:r>
              <a:rPr lang="en-US" dirty="0"/>
              <a:t>bk field is NOT used</a:t>
            </a:r>
          </a:p>
        </p:txBody>
      </p: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 err="1"/>
              <a:t>prev_inuse</a:t>
            </a:r>
            <a:r>
              <a:rPr lang="en-US" dirty="0"/>
              <a:t> is ALWAYS set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large bin chunk is needed, but not ALL of it. 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- Recap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Only used if chunk 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i="1" dirty="0"/>
              <a:t>prev_size</a:t>
            </a:r>
            <a:r>
              <a:rPr lang="en-US" dirty="0"/>
              <a:t> &amp; </a:t>
            </a:r>
            <a:r>
              <a:rPr lang="en-US" i="1" dirty="0"/>
              <a:t>size</a:t>
            </a:r>
            <a:endParaRPr lang="en-US" dirty="0"/>
          </a:p>
          <a:p>
            <a:pPr lvl="1"/>
            <a:r>
              <a:rPr lang="en-US" dirty="0"/>
              <a:t>HINT: malloc(0x40) returns a chunk of size 0x50 (more of this later) 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fix_fastbin.c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1D6B-8752-1E4E-A7D9-3329C4E0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– Repair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66D9-B88C-F346-B7C7-89B98340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prev_size: </a:t>
            </a:r>
          </a:p>
          <a:p>
            <a:pPr lvl="1"/>
            <a:r>
              <a:rPr lang="en-US" dirty="0"/>
              <a:t>0x0 </a:t>
            </a:r>
          </a:p>
          <a:p>
            <a:pPr lvl="1"/>
            <a:r>
              <a:rPr lang="en-US" dirty="0"/>
              <a:t>But, this field can be ANYTHING for this allocation to work</a:t>
            </a:r>
          </a:p>
          <a:p>
            <a:pPr lvl="1"/>
            <a:r>
              <a:rPr lang="en-US" dirty="0"/>
              <a:t>Just be careful, in the future, when trying to get stuff to work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0x51 or 0x50</a:t>
            </a:r>
          </a:p>
          <a:p>
            <a:pPr lvl="1"/>
            <a:r>
              <a:rPr lang="en-US" dirty="0"/>
              <a:t>The size of the original allocation is 0x50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0FE028C-0959-E944-B648-7A063808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74" y="1065126"/>
            <a:ext cx="4102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93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Large, Unsorted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be </a:t>
            </a:r>
            <a:r>
              <a:rPr lang="en-US" i="1" dirty="0"/>
              <a:t>A LOT</a:t>
            </a:r>
            <a:r>
              <a:rPr lang="en-US" dirty="0"/>
              <a:t> of information coming at you, for the sake of completeness…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stored? 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In/out: FIFO or LIFO?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Assuming 64-bit system for all descriptions ahead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  <a:r>
              <a:rPr lang="en-US" i="1" dirty="0"/>
              <a:t>head</a:t>
            </a:r>
            <a:r>
              <a:rPr lang="en-US" dirty="0"/>
              <a:t> and </a:t>
            </a:r>
            <a:r>
              <a:rPr lang="en-US" i="1" dirty="0"/>
              <a:t>tail</a:t>
            </a:r>
          </a:p>
          <a:p>
            <a:r>
              <a:rPr lang="en-US" dirty="0"/>
              <a:t>Doubly Linked list: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r>
              <a:rPr lang="en-US" dirty="0"/>
              <a:t>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r>
              <a:rPr lang="en-US" dirty="0"/>
              <a:t>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568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466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 (FIFO) </a:t>
            </a:r>
          </a:p>
        </p:txBody>
      </p:sp>
    </p:spTree>
    <p:extLst>
      <p:ext uri="{BB962C8B-B14F-4D97-AF65-F5344CB8AC3E}">
        <p14:creationId xmlns:p14="http://schemas.microsoft.com/office/powerpoint/2010/main" val="18814906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24418370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696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1044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320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23998372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21080500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102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1485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C0D-C129-6640-BBAB-898192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28C-5933-B642-9A8B-52A26DFB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&amp; TCache</a:t>
            </a:r>
          </a:p>
        </p:txBody>
      </p:sp>
    </p:spTree>
    <p:extLst>
      <p:ext uri="{BB962C8B-B14F-4D97-AF65-F5344CB8AC3E}">
        <p14:creationId xmlns:p14="http://schemas.microsoft.com/office/powerpoint/2010/main" val="4223891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0x70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 err="1"/>
              <a:t>sbrk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sbrk</a:t>
            </a:r>
            <a:r>
              <a:rPr lang="en-US" dirty="0"/>
              <a:t>() increments the program's data space by </a:t>
            </a:r>
            <a:r>
              <a:rPr lang="en-US" i="1" dirty="0"/>
              <a:t>increment</a:t>
            </a:r>
            <a:r>
              <a:rPr lang="en-US" dirty="0"/>
              <a:t> bytes. </a:t>
            </a:r>
          </a:p>
          <a:p>
            <a:r>
              <a:rPr lang="en-US" dirty="0"/>
              <a:t>**IMAGE**</a:t>
            </a:r>
          </a:p>
        </p:txBody>
      </p:sp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64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926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bins.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 is smallest bin size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73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05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Singly linked list of pointers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C403EB-BB12-F943-8C56-1CA0AFCF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540" y="1057777"/>
            <a:ext cx="4065289" cy="28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130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52276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00519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start – Work on These</a:t>
            </a:r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  <a:p>
            <a:r>
              <a:rPr lang="en-US" dirty="0"/>
              <a:t>Holds all data associated with </a:t>
            </a:r>
            <a:r>
              <a:rPr lang="en-US" i="1" dirty="0"/>
              <a:t>bins</a:t>
            </a:r>
            <a:r>
              <a:rPr lang="en-US" dirty="0"/>
              <a:t>, </a:t>
            </a:r>
            <a:r>
              <a:rPr lang="en-US" i="1" dirty="0"/>
              <a:t>chunks</a:t>
            </a:r>
            <a:r>
              <a:rPr lang="en-US" dirty="0"/>
              <a:t> and other state data for a heap section</a:t>
            </a:r>
          </a:p>
          <a:p>
            <a:r>
              <a:rPr lang="en-US" dirty="0"/>
              <a:t>Don’t REALLY need to know though too much though…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Originally, </a:t>
            </a:r>
            <a:r>
              <a:rPr lang="en-US" sz="2200" dirty="0" err="1"/>
              <a:t>sbrk</a:t>
            </a:r>
            <a:r>
              <a:rPr lang="en-US" sz="2200" dirty="0"/>
              <a:t> &amp; </a:t>
            </a:r>
            <a:r>
              <a:rPr lang="en-US" sz="2200" dirty="0" err="1"/>
              <a:t>mmap</a:t>
            </a:r>
            <a:r>
              <a:rPr lang="en-US" sz="2200" dirty="0"/>
              <a:t> were </a:t>
            </a:r>
            <a:r>
              <a:rPr lang="en-US" sz="2200" b="1" dirty="0"/>
              <a:t>all</a:t>
            </a:r>
            <a:r>
              <a:rPr lang="en-US" sz="2200" dirty="0"/>
              <a:t> that was given for dynamic memory management!</a:t>
            </a:r>
          </a:p>
          <a:p>
            <a:r>
              <a:rPr lang="en-US" sz="2200" dirty="0"/>
              <a:t>Wild, wild west and you managed your </a:t>
            </a:r>
            <a:r>
              <a:rPr lang="en-US" sz="2200" b="1" dirty="0"/>
              <a:t>OWN</a:t>
            </a:r>
            <a:r>
              <a:rPr lang="en-US" sz="2200" dirty="0"/>
              <a:t> memory</a:t>
            </a:r>
          </a:p>
          <a:p>
            <a:r>
              <a:rPr lang="en-US" sz="2200" dirty="0"/>
              <a:t>Memory was not going to be reused very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</a:t>
            </a:r>
          </a:p>
          <a:p>
            <a:pPr lvl="1"/>
            <a:r>
              <a:rPr lang="en-US" dirty="0"/>
              <a:t>House of Prime creates a fake arena with this technique!</a:t>
            </a:r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</a:t>
            </a:r>
            <a:r>
              <a:rPr lang="en-US" sz="2800" dirty="0" err="1"/>
              <a:t>tcache</a:t>
            </a:r>
            <a:r>
              <a:rPr lang="en-US" sz="2800" dirty="0"/>
              <a:t>/small/large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2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79475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Otherwise, 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52757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metadata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54206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/>
              <a:t>Unsorted Bins - 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3764</Words>
  <Application>Microsoft Macintosh PowerPoint</Application>
  <PresentationFormat>On-screen Show (16:9)</PresentationFormat>
  <Paragraphs>621</Paragraphs>
  <Slides>122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7" baseType="lpstr">
      <vt:lpstr>Arial</vt:lpstr>
      <vt:lpstr>Avenir Book</vt:lpstr>
      <vt:lpstr>Avenir Medium</vt:lpstr>
      <vt:lpstr>Calibri</vt:lpstr>
      <vt:lpstr>SI Presentation Template 2016</vt:lpstr>
      <vt:lpstr>GLibC Malloc</vt:lpstr>
      <vt:lpstr>A Brief History</vt:lpstr>
      <vt:lpstr>Why Is Malloc Needed?</vt:lpstr>
      <vt:lpstr>Why Is Malloc Needed? (cont.)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GLibC Malloc-Foundation</vt:lpstr>
      <vt:lpstr>Must KNOW How Malloc Works</vt:lpstr>
      <vt:lpstr>Linked List (Singly) </vt:lpstr>
      <vt:lpstr>Linked List (Doubly) </vt:lpstr>
      <vt:lpstr>Head &amp; Tail</vt:lpstr>
      <vt:lpstr>Doubly Linked List Structs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Qs - Chunks</vt:lpstr>
      <vt:lpstr>Answers - Chunks</vt:lpstr>
      <vt:lpstr>Top Chunk - Special</vt:lpstr>
      <vt:lpstr>Last Remainder Chunk</vt:lpstr>
      <vt:lpstr>Chunk Struct - Recap</vt:lpstr>
      <vt:lpstr>Chunk Struct – Recap (cont.)</vt:lpstr>
      <vt:lpstr>Challenge – Repair Fastbin Chunk</vt:lpstr>
      <vt:lpstr>Solution – Repair Fastbin Chunk</vt:lpstr>
      <vt:lpstr>Original Bins</vt:lpstr>
      <vt:lpstr>What’s Important?</vt:lpstr>
      <vt:lpstr>What is a bin?</vt:lpstr>
      <vt:lpstr>Smallbins</vt:lpstr>
      <vt:lpstr>Smallbins (cont. 2)</vt:lpstr>
      <vt:lpstr>Smallbins (cont. 3)</vt:lpstr>
      <vt:lpstr>Large Bin</vt:lpstr>
      <vt:lpstr>Large Bin Distribution (S/O to Azeria Labs </vt:lpstr>
      <vt:lpstr>Large Bin – Extra Fields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Added Bins</vt:lpstr>
      <vt:lpstr>Fastbins -1 </vt:lpstr>
      <vt:lpstr>Fastbins - 2</vt:lpstr>
      <vt:lpstr>Fastbins (cont.)</vt:lpstr>
      <vt:lpstr>TCache Bins</vt:lpstr>
      <vt:lpstr>TCache - Chunk</vt:lpstr>
      <vt:lpstr>TCache Bins (cont.)</vt:lpstr>
      <vt:lpstr>TCache Bins – Issues  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Why so Deep into Structures?</vt:lpstr>
      <vt:lpstr>Challenge - golf2</vt:lpstr>
      <vt:lpstr>Solution – FIFO </vt:lpstr>
      <vt:lpstr>Golf 2 – Diagram 1 (FIFO) </vt:lpstr>
      <vt:lpstr>Golf 2 – Diagram 2 (allocate 3)</vt:lpstr>
      <vt:lpstr>Golf 2 – Diagram 3 (free chunk 0) </vt:lpstr>
      <vt:lpstr>Golf 2 – Diagram 4 (free chunk 1) </vt:lpstr>
      <vt:lpstr>Golf 2 – Diagram 5 (Allocate Freed Chunk) </vt:lpstr>
      <vt:lpstr>Golf 2 – Diagram 6 (Allocate 2nd Freed Chunk) </vt:lpstr>
      <vt:lpstr>Solution – FIFO </vt:lpstr>
      <vt:lpstr>Challenge - golf1</vt:lpstr>
      <vt:lpstr>Solution – LIFO </vt:lpstr>
      <vt:lpstr>Golf 1 – Diagram 1 (LIFO) </vt:lpstr>
      <vt:lpstr>Golf 1 – Diagram 2 (allocate 4)</vt:lpstr>
      <vt:lpstr>Golf 1 – Diagram 3 (free chunk 0) </vt:lpstr>
      <vt:lpstr>Golf 1 – Diagram 4 (free chunk 1) </vt:lpstr>
      <vt:lpstr>Golf 2 – Diagram 5 (Allocate 2nd Freed Chunk) </vt:lpstr>
      <vt:lpstr>Solution – LIFO </vt:lpstr>
      <vt:lpstr>Heap Feng Shui</vt:lpstr>
      <vt:lpstr>Sizing in Malloc</vt:lpstr>
      <vt:lpstr>Sizing - Examples</vt:lpstr>
      <vt:lpstr>Lot of information…</vt:lpstr>
      <vt:lpstr>Why All of This?</vt:lpstr>
      <vt:lpstr>Importance…</vt:lpstr>
      <vt:lpstr>Importance… (cont.)</vt:lpstr>
      <vt:lpstr>Cheatsheet for important things!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23</cp:revision>
  <dcterms:created xsi:type="dcterms:W3CDTF">2021-03-28T04:39:50Z</dcterms:created>
  <dcterms:modified xsi:type="dcterms:W3CDTF">2021-03-28T17:50:58Z</dcterms:modified>
</cp:coreProperties>
</file>