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1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400" r:id="rId36"/>
    <p:sldId id="402" r:id="rId37"/>
    <p:sldId id="403" r:id="rId38"/>
    <p:sldId id="411" r:id="rId39"/>
    <p:sldId id="404" r:id="rId40"/>
    <p:sldId id="415" r:id="rId41"/>
    <p:sldId id="408" r:id="rId42"/>
    <p:sldId id="455" r:id="rId43"/>
    <p:sldId id="456" r:id="rId44"/>
    <p:sldId id="414" r:id="rId45"/>
    <p:sldId id="418" r:id="rId46"/>
    <p:sldId id="482" r:id="rId47"/>
    <p:sldId id="483" r:id="rId48"/>
    <p:sldId id="484" r:id="rId49"/>
    <p:sldId id="485" r:id="rId50"/>
    <p:sldId id="487" r:id="rId51"/>
    <p:sldId id="508" r:id="rId52"/>
    <p:sldId id="509" r:id="rId53"/>
    <p:sldId id="510" r:id="rId54"/>
    <p:sldId id="511" r:id="rId55"/>
    <p:sldId id="416" r:id="rId56"/>
    <p:sldId id="417" r:id="rId57"/>
    <p:sldId id="419" r:id="rId58"/>
    <p:sldId id="420" r:id="rId59"/>
    <p:sldId id="443" r:id="rId60"/>
    <p:sldId id="412" r:id="rId61"/>
    <p:sldId id="432" r:id="rId62"/>
    <p:sldId id="413" r:id="rId63"/>
    <p:sldId id="424" r:id="rId64"/>
    <p:sldId id="445" r:id="rId65"/>
    <p:sldId id="494" r:id="rId66"/>
    <p:sldId id="489" r:id="rId67"/>
    <p:sldId id="490" r:id="rId68"/>
    <p:sldId id="491" r:id="rId69"/>
    <p:sldId id="492" r:id="rId70"/>
    <p:sldId id="451" r:id="rId71"/>
    <p:sldId id="528" r:id="rId72"/>
    <p:sldId id="453" r:id="rId73"/>
    <p:sldId id="454" r:id="rId74"/>
    <p:sldId id="427" r:id="rId75"/>
    <p:sldId id="471" r:id="rId76"/>
    <p:sldId id="428" r:id="rId77"/>
    <p:sldId id="457" r:id="rId78"/>
    <p:sldId id="513" r:id="rId79"/>
    <p:sldId id="459" r:id="rId80"/>
    <p:sldId id="460" r:id="rId81"/>
    <p:sldId id="515" r:id="rId82"/>
    <p:sldId id="461" r:id="rId83"/>
    <p:sldId id="517" r:id="rId84"/>
    <p:sldId id="519" r:id="rId85"/>
    <p:sldId id="518" r:id="rId86"/>
    <p:sldId id="520" r:id="rId87"/>
    <p:sldId id="521" r:id="rId88"/>
    <p:sldId id="467" r:id="rId89"/>
    <p:sldId id="468" r:id="rId90"/>
    <p:sldId id="466" r:id="rId91"/>
    <p:sldId id="522" r:id="rId92"/>
    <p:sldId id="523" r:id="rId93"/>
    <p:sldId id="524" r:id="rId94"/>
    <p:sldId id="525" r:id="rId95"/>
    <p:sldId id="526" r:id="rId96"/>
    <p:sldId id="458" r:id="rId97"/>
    <p:sldId id="470" r:id="rId98"/>
    <p:sldId id="442" r:id="rId99"/>
    <p:sldId id="429" r:id="rId10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6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96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8/7/22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68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useful? Let’s see how the rest of the macro works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26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the security check… just remember that it is there.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8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and ask for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6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2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1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write new interesting pointers here, and we overwrite </a:t>
            </a:r>
            <a:r>
              <a:rPr lang="en-US" dirty="0" err="1"/>
              <a:t>prev_size</a:t>
            </a:r>
            <a:r>
              <a:rPr lang="en-US" dirty="0"/>
              <a:t> of the next chunk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bypass THIS security check while doing something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7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Bypass the first security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7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8/7/22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Prev and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BF989718-00B9-AD7B-137C-C529BA19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3" t="49809" r="43868" b="16052"/>
          <a:stretch/>
        </p:blipFill>
        <p:spPr>
          <a:xfrm>
            <a:off x="0" y="1632293"/>
            <a:ext cx="3377020" cy="994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154" y="2028340"/>
            <a:ext cx="3049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85219" y="1966067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FDBD49DA-BFDC-8A63-8F1F-CD05F84E3B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63" t="49809" r="43868" b="16052"/>
          <a:stretch/>
        </p:blipFill>
        <p:spPr>
          <a:xfrm>
            <a:off x="0" y="1632293"/>
            <a:ext cx="3377020" cy="9941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4E84EC-A64A-700F-0B60-1B49C9247F8F}"/>
              </a:ext>
            </a:extLst>
          </p:cNvPr>
          <p:cNvCxnSpPr>
            <a:cxnSpLocks/>
          </p:cNvCxnSpPr>
          <p:nvPr/>
        </p:nvCxnSpPr>
        <p:spPr>
          <a:xfrm>
            <a:off x="81032" y="2589506"/>
            <a:ext cx="3049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48B2EA2-04F8-1047-BC52-8ED9B13A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5" y="3303200"/>
            <a:ext cx="4178300" cy="163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486193" y="4379088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3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020086" cy="17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7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13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01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2219396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DECF6EC7-090D-818C-50BE-6E5C8CB0C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293600" y="4031023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293600" y="4291949"/>
            <a:ext cx="1956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09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753752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2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8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7" y="1152413"/>
            <a:ext cx="5774253" cy="20622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6295F9-9CF9-50E6-C0D4-B72710AFB71B}"/>
              </a:ext>
            </a:extLst>
          </p:cNvPr>
          <p:cNvSpPr/>
          <p:nvPr/>
        </p:nvSpPr>
        <p:spPr>
          <a:xfrm>
            <a:off x="2801958" y="1164603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ECDB9D3F-5A8D-B70A-75F9-24F923C20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"/>
          <a:stretch/>
        </p:blipFill>
        <p:spPr>
          <a:xfrm>
            <a:off x="4083042" y="2768872"/>
            <a:ext cx="4758752" cy="18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7701B1-5BD1-E6E8-1211-4320EB6B2DED}"/>
              </a:ext>
            </a:extLst>
          </p:cNvPr>
          <p:cNvSpPr/>
          <p:nvPr/>
        </p:nvSpPr>
        <p:spPr>
          <a:xfrm>
            <a:off x="5750177" y="1190562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AA0716-892C-3998-9690-04660A000C4B}"/>
              </a:ext>
            </a:extLst>
          </p:cNvPr>
          <p:cNvSpPr/>
          <p:nvPr/>
        </p:nvSpPr>
        <p:spPr>
          <a:xfrm>
            <a:off x="5492725" y="1134595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073F7-14F9-6BFC-D4FB-DB6DD798D825}"/>
              </a:ext>
            </a:extLst>
          </p:cNvPr>
          <p:cNvSpPr/>
          <p:nvPr/>
        </p:nvSpPr>
        <p:spPr>
          <a:xfrm>
            <a:off x="5563746" y="1145528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793801-AA0B-7B81-F856-5E1F58CB108E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A0940-8219-6AC1-B25A-FA0AC0A439FF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1E08F-8A55-89E2-C05F-05CA1BCC790F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1633557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89" y="1109709"/>
            <a:ext cx="2554932" cy="352301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57D7E-0FF2-3226-794F-5858EC8535FF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487A0-A668-F00F-17E3-1D76703C828A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36FCA-8A4A-60D4-62BA-F22F5CE16A7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1973408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04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3926058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mega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7346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0" y="1190562"/>
            <a:ext cx="5774253" cy="2062233"/>
          </a:xfrm>
          <a:prstGeom prst="rect">
            <a:avLst/>
          </a:prstGeom>
        </p:spPr>
      </p:pic>
      <p:pic>
        <p:nvPicPr>
          <p:cNvPr id="6" name="Picture 5" descr="Unlink source code with the 'where' and 'what' added">
            <a:extLst>
              <a:ext uri="{FF2B5EF4-FFF2-40B4-BE49-F238E27FC236}">
                <a16:creationId xmlns:a16="http://schemas.microsoft.com/office/drawing/2014/main" id="{AD528BB5-D7DE-A226-E449-A10DC0445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"/>
          <a:stretch/>
        </p:blipFill>
        <p:spPr>
          <a:xfrm>
            <a:off x="4100798" y="2795506"/>
            <a:ext cx="4758752" cy="1847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09CAA9-49B6-CECA-137B-16AE2ADCB607}"/>
              </a:ext>
            </a:extLst>
          </p:cNvPr>
          <p:cNvSpPr/>
          <p:nvPr/>
        </p:nvSpPr>
        <p:spPr>
          <a:xfrm>
            <a:off x="2735497" y="1190562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FB8274-D609-790F-DE8D-6D34A15427D1}"/>
              </a:ext>
            </a:extLst>
          </p:cNvPr>
          <p:cNvSpPr/>
          <p:nvPr/>
        </p:nvSpPr>
        <p:spPr>
          <a:xfrm>
            <a:off x="5681710" y="1201669"/>
            <a:ext cx="648070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62E0F1-5E92-0ED2-16BE-10F91FE41F9B}"/>
              </a:ext>
            </a:extLst>
          </p:cNvPr>
          <p:cNvSpPr/>
          <p:nvPr/>
        </p:nvSpPr>
        <p:spPr>
          <a:xfrm>
            <a:off x="5492725" y="1134595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649EE-B0E0-4C58-C562-E4112EE9F5F2}"/>
              </a:ext>
            </a:extLst>
          </p:cNvPr>
          <p:cNvSpPr/>
          <p:nvPr/>
        </p:nvSpPr>
        <p:spPr>
          <a:xfrm>
            <a:off x="5545991" y="1145528"/>
            <a:ext cx="597358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576B54-7F12-7F08-5ED6-C45A2AC75BB8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CB856-4CBB-2C33-1BFD-872B3BD68834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D1D8A-089D-6CAA-A4C5-35EE5508993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89" y="1109709"/>
            <a:ext cx="2554932" cy="352301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57D7E-0FF2-3226-794F-5858EC8535FF}"/>
              </a:ext>
            </a:extLst>
          </p:cNvPr>
          <p:cNvSpPr/>
          <p:nvPr/>
        </p:nvSpPr>
        <p:spPr>
          <a:xfrm>
            <a:off x="4907521" y="1023037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Next-&gt;bk = Prev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487A0-A668-F00F-17E3-1D76703C828A}"/>
              </a:ext>
            </a:extLst>
          </p:cNvPr>
          <p:cNvSpPr/>
          <p:nvPr/>
        </p:nvSpPr>
        <p:spPr>
          <a:xfrm>
            <a:off x="5058661" y="1246728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+ 0x18 = Prev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36FCA-8A4A-60D4-62BA-F22F5CE16A70}"/>
              </a:ext>
            </a:extLst>
          </p:cNvPr>
          <p:cNvSpPr/>
          <p:nvPr/>
        </p:nvSpPr>
        <p:spPr>
          <a:xfrm>
            <a:off x="5058661" y="1470419"/>
            <a:ext cx="3268812" cy="24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GOT + 0x18 = Prev</a:t>
            </a:r>
          </a:p>
        </p:txBody>
      </p:sp>
    </p:spTree>
    <p:extLst>
      <p:ext uri="{BB962C8B-B14F-4D97-AF65-F5344CB8AC3E}">
        <p14:creationId xmlns:p14="http://schemas.microsoft.com/office/powerpoint/2010/main" val="4427521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030" name="Picture 6" descr="Spongebob Squarepants - Wa Wa Wa - YouTube">
            <a:extLst>
              <a:ext uri="{FF2B5EF4-FFF2-40B4-BE49-F238E27FC236}">
                <a16:creationId xmlns:a16="http://schemas.microsoft.com/office/drawing/2014/main" id="{20E68ED6-87A5-2847-B8DE-64D3F6710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15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pPr lvl="1"/>
            <a:r>
              <a:rPr lang="en-US" dirty="0"/>
              <a:t>Not the same attack, but still a </a:t>
            </a:r>
            <a:r>
              <a:rPr lang="en-US"/>
              <a:t>powerful primitive</a:t>
            </a:r>
            <a:endParaRPr lang="en-US" dirty="0"/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7" y="3678311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9932" y="4704701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Next-&gt;bk = Cur</a:t>
            </a:r>
          </a:p>
          <a:p>
            <a:r>
              <a:rPr lang="en-US" dirty="0"/>
              <a:t>Prev-&gt;fd = Cur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5" name="Graphic 4" descr="Unlink initial setup">
            <a:extLst>
              <a:ext uri="{FF2B5EF4-FFF2-40B4-BE49-F238E27FC236}">
                <a16:creationId xmlns:a16="http://schemas.microsoft.com/office/drawing/2014/main" id="{C33BFE0F-06BA-85B0-5213-10723018F1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630" t="18608" r="30118" b="64218"/>
          <a:stretch/>
        </p:blipFill>
        <p:spPr>
          <a:xfrm>
            <a:off x="2963266" y="1184577"/>
            <a:ext cx="5552084" cy="21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 - Refresher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  <a:p>
            <a:r>
              <a:rPr lang="en-US" dirty="0"/>
              <a:t>‘</a:t>
            </a:r>
            <a:r>
              <a:rPr lang="en-US" i="1" dirty="0"/>
              <a:t>Pointer to Memory</a:t>
            </a:r>
            <a:r>
              <a:rPr lang="en-US" dirty="0"/>
              <a:t>’ is a normal pointer from memory</a:t>
            </a:r>
          </a:p>
          <a:p>
            <a:r>
              <a:rPr lang="en-US" dirty="0"/>
              <a:t>Want to treat it like a pointer in malloc (</a:t>
            </a:r>
            <a:r>
              <a:rPr lang="en-US" i="1" dirty="0"/>
              <a:t>chunk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Chunk setup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the difference to cause havoc!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5296" y="1336268"/>
            <a:ext cx="3418703" cy="3268684"/>
          </a:xfrm>
        </p:spPr>
        <p:txBody>
          <a:bodyPr/>
          <a:lstStyle/>
          <a:p>
            <a:r>
              <a:rPr lang="en-US" dirty="0"/>
              <a:t>Setup a fake chunk to reference </a:t>
            </a:r>
            <a:r>
              <a:rPr lang="en-US" i="1" dirty="0"/>
              <a:t>Pointer To Chunk</a:t>
            </a:r>
            <a:r>
              <a:rPr lang="en-US" dirty="0"/>
              <a:t> for our pointer. </a:t>
            </a:r>
          </a:p>
          <a:p>
            <a:endParaRPr lang="en-US" dirty="0"/>
          </a:p>
        </p:txBody>
      </p:sp>
      <p:pic>
        <p:nvPicPr>
          <p:cNvPr id="7" name="Content Placeholder 6" descr="Prev size goes back to the chunk">
            <a:extLst>
              <a:ext uri="{FF2B5EF4-FFF2-40B4-BE49-F238E27FC236}">
                <a16:creationId xmlns:a16="http://schemas.microsoft.com/office/drawing/2014/main" id="{6B33EF59-8217-2A4C-A3C0-4F511A1098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8415" y="1127233"/>
            <a:ext cx="5485886" cy="3172918"/>
          </a:xfrm>
        </p:spPr>
      </p:pic>
    </p:spTree>
    <p:extLst>
      <p:ext uri="{BB962C8B-B14F-4D97-AF65-F5344CB8AC3E}">
        <p14:creationId xmlns:p14="http://schemas.microsoft.com/office/powerpoint/2010/main" val="245759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75E7617C-D8CE-2240-8157-11B95FE9BC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6610" y="1737221"/>
            <a:ext cx="5613401" cy="3246670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9751" y="1375719"/>
            <a:ext cx="4234249" cy="32570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bad chunk:</a:t>
            </a:r>
          </a:p>
          <a:p>
            <a:pPr lvl="1"/>
            <a:r>
              <a:rPr lang="en-US" b="1" dirty="0"/>
              <a:t>-0x10 </a:t>
            </a:r>
            <a:r>
              <a:rPr lang="en-US" dirty="0"/>
              <a:t>on the prev_size</a:t>
            </a:r>
          </a:p>
          <a:p>
            <a:pPr lvl="1"/>
            <a:r>
              <a:rPr lang="en-US" dirty="0"/>
              <a:t>Point it back to the wrong spot (red arrow)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73847"/>
            <a:ext cx="913512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Setup – Mem Vs. Chunk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</a:t>
            </a:r>
            <a:r>
              <a:rPr lang="en-US" b="1" i="1" dirty="0"/>
              <a:t>malloc</a:t>
            </a:r>
            <a:r>
              <a:rPr lang="en-US" dirty="0"/>
              <a:t>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</a:t>
            </a:r>
            <a:r>
              <a:rPr lang="en-US" b="1" i="1" dirty="0"/>
              <a:t>user</a:t>
            </a:r>
            <a:r>
              <a:rPr lang="en-US" dirty="0"/>
              <a:t>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779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1769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we Setup the Pointers like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Next&gt;bk = P</a:t>
            </a:r>
          </a:p>
          <a:p>
            <a:r>
              <a:rPr lang="en-US" dirty="0"/>
              <a:t>Prev&gt;fd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bypass the security check!</a:t>
            </a:r>
          </a:p>
        </p:txBody>
      </p:sp>
      <p:pic>
        <p:nvPicPr>
          <p:cNvPr id="5" name="Graphic 4" descr="Unlink initial setup">
            <a:extLst>
              <a:ext uri="{FF2B5EF4-FFF2-40B4-BE49-F238E27FC236}">
                <a16:creationId xmlns:a16="http://schemas.microsoft.com/office/drawing/2014/main" id="{2599062D-EC2F-EB43-924C-8848FFDE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630" t="18608" r="30118" b="64218"/>
          <a:stretch/>
        </p:blipFill>
        <p:spPr>
          <a:xfrm>
            <a:off x="2899458" y="1184577"/>
            <a:ext cx="5552084" cy="21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767" y="1369219"/>
            <a:ext cx="3684233" cy="3176962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Next</a:t>
            </a:r>
            <a:r>
              <a:rPr lang="en-US" dirty="0"/>
              <a:t> to be </a:t>
            </a: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b="1" dirty="0"/>
              <a:t>– 0x18</a:t>
            </a:r>
          </a:p>
          <a:p>
            <a:r>
              <a:rPr lang="en-US" dirty="0"/>
              <a:t>Next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024971" y="4834142"/>
            <a:ext cx="15704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25" descr="Unsafe Unlink next pointer setup">
            <a:extLst>
              <a:ext uri="{FF2B5EF4-FFF2-40B4-BE49-F238E27FC236}">
                <a16:creationId xmlns:a16="http://schemas.microsoft.com/office/drawing/2014/main" id="{004B5B82-B0F5-D44F-A168-E93AE893DB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28621" y="922890"/>
            <a:ext cx="5166805" cy="2909727"/>
          </a:xfrm>
        </p:spPr>
      </p:pic>
    </p:spTree>
    <p:extLst>
      <p:ext uri="{BB962C8B-B14F-4D97-AF65-F5344CB8AC3E}">
        <p14:creationId xmlns:p14="http://schemas.microsoft.com/office/powerpoint/2010/main" val="35753437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9767" y="1369219"/>
            <a:ext cx="3684233" cy="3176962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Prev</a:t>
            </a:r>
            <a:r>
              <a:rPr lang="en-US" dirty="0"/>
              <a:t> to be </a:t>
            </a: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b="1" dirty="0"/>
              <a:t>– 0x10</a:t>
            </a:r>
          </a:p>
          <a:p>
            <a:r>
              <a:rPr lang="en-US" dirty="0"/>
              <a:t>Prev + 0x10 (bk) = Pointer!</a:t>
            </a:r>
          </a:p>
          <a:p>
            <a:r>
              <a:rPr lang="en-US" dirty="0"/>
              <a:t>Passes the SECOND part of the check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862648" y="4843020"/>
            <a:ext cx="15704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Unsafe unlink prev pointer setup">
            <a:extLst>
              <a:ext uri="{FF2B5EF4-FFF2-40B4-BE49-F238E27FC236}">
                <a16:creationId xmlns:a16="http://schemas.microsoft.com/office/drawing/2014/main" id="{7A89A986-ABBF-E64D-8C92-2BA253CFC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1007824"/>
            <a:ext cx="5051394" cy="2844732"/>
          </a:xfrm>
        </p:spPr>
      </p:pic>
    </p:spTree>
    <p:extLst>
      <p:ext uri="{BB962C8B-B14F-4D97-AF65-F5344CB8AC3E}">
        <p14:creationId xmlns:p14="http://schemas.microsoft.com/office/powerpoint/2010/main" val="30411226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macro with the security check">
            <a:extLst>
              <a:ext uri="{FF2B5EF4-FFF2-40B4-BE49-F238E27FC236}">
                <a16:creationId xmlns:a16="http://schemas.microsoft.com/office/drawing/2014/main" id="{1DD282F1-2337-7B46-8AFC-25009E2B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44" y="3905768"/>
            <a:ext cx="7592656" cy="1237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7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030462" y="4843020"/>
            <a:ext cx="34026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FB1D6B-FC36-AB43-AB49-E926AF9E41E1}"/>
              </a:ext>
            </a:extLst>
          </p:cNvPr>
          <p:cNvSpPr txBox="1"/>
          <p:nvPr/>
        </p:nvSpPr>
        <p:spPr>
          <a:xfrm>
            <a:off x="5514698" y="1425220"/>
            <a:ext cx="334688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FD-&gt;bk = Pointer!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BK-&gt;fd = Pointer!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Passes BOTH parts of the check!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Goes to the same location…</a:t>
            </a:r>
          </a:p>
        </p:txBody>
      </p:sp>
      <p:pic>
        <p:nvPicPr>
          <p:cNvPr id="15" name="Content Placeholder 11" descr="Unsafe unlink prev pointer setup">
            <a:extLst>
              <a:ext uri="{FF2B5EF4-FFF2-40B4-BE49-F238E27FC236}">
                <a16:creationId xmlns:a16="http://schemas.microsoft.com/office/drawing/2014/main" id="{351FE8B9-1E21-9F4A-9344-CFF0BFD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7824"/>
            <a:ext cx="5051394" cy="28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77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554" y="1268019"/>
            <a:ext cx="5939134" cy="2495435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437033" y="2946721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437033" y="3297030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31 Photos That Prove Life As A Parent Is Basically One Big Mess | HuffPost  Life">
            <a:extLst>
              <a:ext uri="{FF2B5EF4-FFF2-40B4-BE49-F238E27FC236}">
                <a16:creationId xmlns:a16="http://schemas.microsoft.com/office/drawing/2014/main" id="{C3CB1E2A-E808-094B-AB5C-2B7F8CD2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70" y="1171851"/>
            <a:ext cx="2796124" cy="37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6" name="Graphic 5" descr="Edit Prevs fd (BK) to be the same as Next (FD) ">
            <a:extLst>
              <a:ext uri="{FF2B5EF4-FFF2-40B4-BE49-F238E27FC236}">
                <a16:creationId xmlns:a16="http://schemas.microsoft.com/office/drawing/2014/main" id="{8CD1DE6E-26B6-6F4B-AD59-846B9F9584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284032" y="2450861"/>
            <a:ext cx="5502755" cy="2183283"/>
          </a:xfrm>
          <a:prstGeom prst="rect">
            <a:avLst/>
          </a:prstGeom>
        </p:spPr>
      </p:pic>
      <p:pic>
        <p:nvPicPr>
          <p:cNvPr id="10" name="Picture 9" descr="Unlink Macro with name update">
            <a:extLst>
              <a:ext uri="{FF2B5EF4-FFF2-40B4-BE49-F238E27FC236}">
                <a16:creationId xmlns:a16="http://schemas.microsoft.com/office/drawing/2014/main" id="{7912C908-3C6B-BA43-B5F1-7DA89CB31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B4E65C-1F18-9D4C-AF7B-A843FFF7EEBC}"/>
              </a:ext>
            </a:extLst>
          </p:cNvPr>
          <p:cNvCxnSpPr>
            <a:cxnSpLocks/>
          </p:cNvCxnSpPr>
          <p:nvPr/>
        </p:nvCxnSpPr>
        <p:spPr>
          <a:xfrm>
            <a:off x="508518" y="2371916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9F895A-72FB-4E49-9829-E83D546F3B1A}"/>
              </a:ext>
            </a:extLst>
          </p:cNvPr>
          <p:cNvCxnSpPr>
            <a:cxnSpLocks/>
          </p:cNvCxnSpPr>
          <p:nvPr/>
        </p:nvCxnSpPr>
        <p:spPr>
          <a:xfrm>
            <a:off x="508518" y="2110528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– Overwrite Pointer!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= Pointer – 0x18</a:t>
            </a:r>
          </a:p>
          <a:p>
            <a:r>
              <a:rPr lang="en-US" dirty="0"/>
              <a:t>Prev = Pointer – 0x10</a:t>
            </a:r>
          </a:p>
          <a:p>
            <a:r>
              <a:rPr lang="en-US" dirty="0"/>
              <a:t>Next-&gt;bk = prev</a:t>
            </a:r>
          </a:p>
          <a:p>
            <a:r>
              <a:rPr lang="en-US" dirty="0"/>
              <a:t>Overwrites the </a:t>
            </a:r>
            <a:r>
              <a:rPr lang="en-US" i="1" dirty="0"/>
              <a:t>Pointer to Chunk</a:t>
            </a:r>
            <a:r>
              <a:rPr lang="en-US" dirty="0"/>
              <a:t> with a pointer close to itself!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Unlink Macro with name update">
            <a:extLst>
              <a:ext uri="{FF2B5EF4-FFF2-40B4-BE49-F238E27FC236}">
                <a16:creationId xmlns:a16="http://schemas.microsoft.com/office/drawing/2014/main" id="{D224A1C7-CD3F-BE40-AE4B-88DF65C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4" t="48512" r="41691" b="14201"/>
          <a:stretch/>
        </p:blipFill>
        <p:spPr>
          <a:xfrm>
            <a:off x="861134" y="3822478"/>
            <a:ext cx="3710866" cy="11046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A7DF3-9F11-4B4B-97C4-C28A6353DA62}"/>
              </a:ext>
            </a:extLst>
          </p:cNvPr>
          <p:cNvCxnSpPr>
            <a:cxnSpLocks/>
          </p:cNvCxnSpPr>
          <p:nvPr/>
        </p:nvCxnSpPr>
        <p:spPr>
          <a:xfrm>
            <a:off x="1005204" y="4273574"/>
            <a:ext cx="3273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 descr="Unsafe unlink overwrite the pointer to itself - FD-&gt;bk">
            <a:extLst>
              <a:ext uri="{FF2B5EF4-FFF2-40B4-BE49-F238E27FC236}">
                <a16:creationId xmlns:a16="http://schemas.microsoft.com/office/drawing/2014/main" id="{DE41A23F-455B-0E45-A47B-0F044D4BB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765818"/>
            <a:ext cx="5395500" cy="2901098"/>
          </a:xfrm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Unsafe Unlink – Overwrite Pointer!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Next = Pointer – 0x18</a:t>
            </a:r>
          </a:p>
          <a:p>
            <a:r>
              <a:rPr lang="en-US" dirty="0"/>
              <a:t>Prev = Pointer – 0x10</a:t>
            </a:r>
          </a:p>
          <a:p>
            <a:r>
              <a:rPr lang="en-US" dirty="0"/>
              <a:t>Prev&gt;fd = Next</a:t>
            </a:r>
          </a:p>
          <a:p>
            <a:r>
              <a:rPr lang="en-US" dirty="0"/>
              <a:t>Overwrites the </a:t>
            </a:r>
            <a:r>
              <a:rPr lang="en-US" i="1" dirty="0"/>
              <a:t>Pointer to Chunk</a:t>
            </a:r>
            <a:r>
              <a:rPr lang="en-US" dirty="0"/>
              <a:t> with a pointer close to itself!.. Again!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Unlink Macro with name update">
            <a:extLst>
              <a:ext uri="{FF2B5EF4-FFF2-40B4-BE49-F238E27FC236}">
                <a16:creationId xmlns:a16="http://schemas.microsoft.com/office/drawing/2014/main" id="{D224A1C7-CD3F-BE40-AE4B-88DF65C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4" t="48512" r="41691" b="14201"/>
          <a:stretch/>
        </p:blipFill>
        <p:spPr>
          <a:xfrm>
            <a:off x="861134" y="3822478"/>
            <a:ext cx="3710866" cy="11046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A7DF3-9F11-4B4B-97C4-C28A6353DA62}"/>
              </a:ext>
            </a:extLst>
          </p:cNvPr>
          <p:cNvCxnSpPr>
            <a:cxnSpLocks/>
          </p:cNvCxnSpPr>
          <p:nvPr/>
        </p:nvCxnSpPr>
        <p:spPr>
          <a:xfrm>
            <a:off x="996327" y="4815111"/>
            <a:ext cx="32738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Unsafe unlink overwrite the pointer to itself. BK-&gt;fd">
            <a:extLst>
              <a:ext uri="{FF2B5EF4-FFF2-40B4-BE49-F238E27FC236}">
                <a16:creationId xmlns:a16="http://schemas.microsoft.com/office/drawing/2014/main" id="{4EBD1B1F-A12D-0C42-B3B5-9E83000794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165" y="712272"/>
            <a:ext cx="5395206" cy="2900940"/>
          </a:xfrm>
        </p:spPr>
      </p:pic>
    </p:spTree>
    <p:extLst>
      <p:ext uri="{BB962C8B-B14F-4D97-AF65-F5344CB8AC3E}">
        <p14:creationId xmlns:p14="http://schemas.microsoft.com/office/powerpoint/2010/main" val="40546726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350-F572-5F47-ABDE-10453424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Useful?</a:t>
            </a:r>
          </a:p>
        </p:txBody>
      </p:sp>
      <p:pic>
        <p:nvPicPr>
          <p:cNvPr id="4100" name="Picture 4" descr="George Foreman GR0040B 2-Serving Classic Plate Grill, Black">
            <a:extLst>
              <a:ext uri="{FF2B5EF4-FFF2-40B4-BE49-F238E27FC236}">
                <a16:creationId xmlns:a16="http://schemas.microsoft.com/office/drawing/2014/main" id="{55E5A608-4E64-304A-BD71-E1ED69859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5" r="5" b="1313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C3D6-B462-6043-984B-5C52127A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our original pointer with an additional write!</a:t>
            </a:r>
          </a:p>
          <a:p>
            <a:r>
              <a:rPr lang="en-US" dirty="0"/>
              <a:t>Pointers are commonly stored NEXT to each other. </a:t>
            </a:r>
          </a:p>
          <a:p>
            <a:pPr lvl="1"/>
            <a:r>
              <a:rPr lang="en-US" dirty="0"/>
              <a:t>Corrupt nearby pointers as well!</a:t>
            </a:r>
          </a:p>
        </p:txBody>
      </p:sp>
    </p:spTree>
    <p:extLst>
      <p:ext uri="{BB962C8B-B14F-4D97-AF65-F5344CB8AC3E}">
        <p14:creationId xmlns:p14="http://schemas.microsoft.com/office/powerpoint/2010/main" val="10175050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Overwrite data right before the pointer itself.</a:t>
            </a:r>
          </a:p>
          <a:p>
            <a:r>
              <a:rPr lang="en-US" dirty="0"/>
              <a:t>Can corrupt the pointer itself, if we want!</a:t>
            </a:r>
          </a:p>
        </p:txBody>
      </p:sp>
      <p:pic>
        <p:nvPicPr>
          <p:cNvPr id="11" name="Content Placeholder 10" descr="Unsafe unlink overwrite the pointer to itself. BK-&gt;fd">
            <a:extLst>
              <a:ext uri="{FF2B5EF4-FFF2-40B4-BE49-F238E27FC236}">
                <a16:creationId xmlns:a16="http://schemas.microsoft.com/office/drawing/2014/main" id="{C4BD03F8-2BB5-3842-B3B3-02F7688D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712272"/>
            <a:ext cx="5395206" cy="29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31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12" name="Content Placeholder 11" descr="Overwriting the data around the pointers">
            <a:extLst>
              <a:ext uri="{FF2B5EF4-FFF2-40B4-BE49-F238E27FC236}">
                <a16:creationId xmlns:a16="http://schemas.microsoft.com/office/drawing/2014/main" id="{E1519185-0BB1-D04B-8DC0-36FD123B0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843" y="994172"/>
            <a:ext cx="4777767" cy="2725572"/>
          </a:xfrm>
        </p:spPr>
      </p:pic>
    </p:spTree>
    <p:extLst>
      <p:ext uri="{BB962C8B-B14F-4D97-AF65-F5344CB8AC3E}">
        <p14:creationId xmlns:p14="http://schemas.microsoft.com/office/powerpoint/2010/main" val="9535868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5" y="0"/>
            <a:ext cx="8418249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– Aftermath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5A732-1F45-D147-B0BB-44CB04EA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01" y="809926"/>
            <a:ext cx="3615334" cy="3263504"/>
          </a:xfrm>
        </p:spPr>
        <p:txBody>
          <a:bodyPr/>
          <a:lstStyle/>
          <a:p>
            <a:r>
              <a:rPr lang="en-US" dirty="0"/>
              <a:t>Corrupt the 3 previous values to our pointer.</a:t>
            </a:r>
          </a:p>
          <a:p>
            <a:r>
              <a:rPr lang="en-US" dirty="0"/>
              <a:t>If list of pointers, this could be VERY useful!</a:t>
            </a:r>
          </a:p>
          <a:p>
            <a:r>
              <a:rPr lang="en-US" dirty="0"/>
              <a:t>If control </a:t>
            </a:r>
            <a:r>
              <a:rPr lang="en-US" i="1" dirty="0"/>
              <a:t>pointer to chunk,</a:t>
            </a:r>
            <a:r>
              <a:rPr lang="en-US" dirty="0"/>
              <a:t> we can edit this forever with our own values. </a:t>
            </a:r>
          </a:p>
          <a:p>
            <a:endParaRPr lang="en-US" dirty="0"/>
          </a:p>
        </p:txBody>
      </p:sp>
      <p:pic>
        <p:nvPicPr>
          <p:cNvPr id="6" name="Content Placeholder 5" descr="Overwriting a pointer to the chunk itself!">
            <a:extLst>
              <a:ext uri="{FF2B5EF4-FFF2-40B4-BE49-F238E27FC236}">
                <a16:creationId xmlns:a16="http://schemas.microsoft.com/office/drawing/2014/main" id="{D5280E64-2B2D-394D-A643-8259B15F79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809926"/>
            <a:ext cx="5143570" cy="3122882"/>
          </a:xfrm>
        </p:spPr>
      </p:pic>
    </p:spTree>
    <p:extLst>
      <p:ext uri="{BB962C8B-B14F-4D97-AF65-F5344CB8AC3E}">
        <p14:creationId xmlns:p14="http://schemas.microsoft.com/office/powerpoint/2010/main" val="6010244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3286</Words>
  <Application>Microsoft Macintosh PowerPoint</Application>
  <PresentationFormat>On-screen Show (16:9)</PresentationFormat>
  <Paragraphs>505</Paragraphs>
  <Slides>99</Slides>
  <Notes>12</Notes>
  <HiddenSlides>33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Prev and Next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Fake Unlink Pointers</vt:lpstr>
      <vt:lpstr>Exercise1 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Fake Unlink Pointers</vt:lpstr>
      <vt:lpstr>Fake Unlink Pointers</vt:lpstr>
      <vt:lpstr>Fake Unlink Pointers</vt:lpstr>
      <vt:lpstr>Fake Unlink Pointers</vt:lpstr>
      <vt:lpstr>Exercise 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Mitigated</vt:lpstr>
      <vt:lpstr>Drawbacks</vt:lpstr>
      <vt:lpstr>Unsafe Unlink into Action!</vt:lpstr>
      <vt:lpstr>What about the Security Check?</vt:lpstr>
      <vt:lpstr>Chunk vs. Memory - Refresher</vt:lpstr>
      <vt:lpstr>Unsafe Unlink Setup – 1 </vt:lpstr>
      <vt:lpstr>Unsafe Unlink Setup – 2 </vt:lpstr>
      <vt:lpstr>Unsafe Unlink Setup – 3 </vt:lpstr>
      <vt:lpstr>Unsafe Unlink Setup – 4 </vt:lpstr>
      <vt:lpstr>Unsafe Unlink Setup – Mem Vs. Chunk</vt:lpstr>
      <vt:lpstr>What if we Setup the Pointers like this?</vt:lpstr>
      <vt:lpstr>Unsafe Unlink Setup – 5 </vt:lpstr>
      <vt:lpstr>Unsafe Unlink Setup – 6 </vt:lpstr>
      <vt:lpstr>Unsafe Unlink Setup – 7 </vt:lpstr>
      <vt:lpstr>Remember This Macro?</vt:lpstr>
      <vt:lpstr>Actually Unlink Now!</vt:lpstr>
      <vt:lpstr>Unsafe Unlink – Overwrite Pointer!</vt:lpstr>
      <vt:lpstr>Unsafe Unlink – Overwrite Pointer!</vt:lpstr>
      <vt:lpstr>Why Is This Useful?</vt:lpstr>
      <vt:lpstr>Unsafe Unlink – Aftermath</vt:lpstr>
      <vt:lpstr>Unsafe Unlink – Aftermath</vt:lpstr>
      <vt:lpstr>Unsafe Unlink – Aftermath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113</cp:revision>
  <dcterms:created xsi:type="dcterms:W3CDTF">2021-04-01T21:54:59Z</dcterms:created>
  <dcterms:modified xsi:type="dcterms:W3CDTF">2022-08-07T22:49:09Z</dcterms:modified>
</cp:coreProperties>
</file>