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4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74" r:id="rId23"/>
    <p:sldId id="478" r:id="rId24"/>
    <p:sldId id="475" r:id="rId25"/>
    <p:sldId id="479" r:id="rId26"/>
    <p:sldId id="477" r:id="rId27"/>
    <p:sldId id="480" r:id="rId28"/>
    <p:sldId id="493" r:id="rId29"/>
    <p:sldId id="400" r:id="rId30"/>
    <p:sldId id="402" r:id="rId31"/>
    <p:sldId id="403" r:id="rId32"/>
    <p:sldId id="411" r:id="rId33"/>
    <p:sldId id="404" r:id="rId34"/>
    <p:sldId id="407" r:id="rId35"/>
    <p:sldId id="481" r:id="rId36"/>
    <p:sldId id="441" r:id="rId37"/>
    <p:sldId id="405" r:id="rId38"/>
    <p:sldId id="287" r:id="rId39"/>
    <p:sldId id="288" r:id="rId40"/>
    <p:sldId id="408" r:id="rId41"/>
    <p:sldId id="455" r:id="rId42"/>
    <p:sldId id="456" r:id="rId43"/>
    <p:sldId id="414" r:id="rId44"/>
    <p:sldId id="418" r:id="rId45"/>
    <p:sldId id="482" r:id="rId46"/>
    <p:sldId id="483" r:id="rId47"/>
    <p:sldId id="484" r:id="rId48"/>
    <p:sldId id="485" r:id="rId49"/>
    <p:sldId id="487" r:id="rId50"/>
    <p:sldId id="415" r:id="rId51"/>
    <p:sldId id="416" r:id="rId52"/>
    <p:sldId id="417" r:id="rId53"/>
    <p:sldId id="419" r:id="rId54"/>
    <p:sldId id="420" r:id="rId55"/>
    <p:sldId id="434" r:id="rId56"/>
    <p:sldId id="435" r:id="rId57"/>
    <p:sldId id="421" r:id="rId58"/>
    <p:sldId id="423" r:id="rId59"/>
    <p:sldId id="443" r:id="rId60"/>
    <p:sldId id="412" r:id="rId61"/>
    <p:sldId id="432" r:id="rId62"/>
    <p:sldId id="413" r:id="rId63"/>
    <p:sldId id="424" r:id="rId64"/>
    <p:sldId id="445" r:id="rId65"/>
    <p:sldId id="494" r:id="rId66"/>
    <p:sldId id="488" r:id="rId67"/>
    <p:sldId id="489" r:id="rId68"/>
    <p:sldId id="490" r:id="rId69"/>
    <p:sldId id="491" r:id="rId70"/>
    <p:sldId id="492" r:id="rId71"/>
    <p:sldId id="451" r:id="rId72"/>
    <p:sldId id="452" r:id="rId73"/>
    <p:sldId id="453" r:id="rId74"/>
    <p:sldId id="454" r:id="rId75"/>
    <p:sldId id="471" r:id="rId76"/>
    <p:sldId id="427" r:id="rId77"/>
    <p:sldId id="428" r:id="rId78"/>
    <p:sldId id="457" r:id="rId79"/>
    <p:sldId id="459" r:id="rId80"/>
    <p:sldId id="460" r:id="rId81"/>
    <p:sldId id="461" r:id="rId82"/>
    <p:sldId id="462" r:id="rId83"/>
    <p:sldId id="463" r:id="rId84"/>
    <p:sldId id="465" r:id="rId85"/>
    <p:sldId id="467" r:id="rId86"/>
    <p:sldId id="468" r:id="rId87"/>
    <p:sldId id="466" r:id="rId88"/>
    <p:sldId id="469" r:id="rId89"/>
    <p:sldId id="458" r:id="rId90"/>
    <p:sldId id="470" r:id="rId91"/>
    <p:sldId id="442" r:id="rId92"/>
    <p:sldId id="429" r:id="rId9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84928" autoAdjust="0"/>
  </p:normalViewPr>
  <p:slideViewPr>
    <p:cSldViewPr snapToGrid="0" snapToObjects="1">
      <p:cViewPr varScale="1">
        <p:scale>
          <a:sx n="180" d="100"/>
          <a:sy n="180" d="100"/>
        </p:scale>
        <p:origin x="33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4" Type="http://schemas.openxmlformats.org/officeDocument/2006/relationships/image" Target="../media/image7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4" Type="http://schemas.openxmlformats.org/officeDocument/2006/relationships/image" Target="../media/image7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CB5F5-4AEA-48DD-9E9A-DD8BBE6BA0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C16A5-2758-4633-A825-02416861F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Because the write occurs in BOTH directions, either direction can be used for the arbitrary write</a:t>
          </a:r>
        </a:p>
      </dgm:t>
    </dgm:pt>
    <dgm:pt modelId="{BC2E9D5B-24D0-458F-9706-18136B24D9F4}" type="parTrans" cxnId="{CEE01E40-2FE2-4569-BEEC-F99F9AECCFC3}">
      <dgm:prSet/>
      <dgm:spPr/>
      <dgm:t>
        <a:bodyPr/>
        <a:lstStyle/>
        <a:p>
          <a:endParaRPr lang="en-US"/>
        </a:p>
      </dgm:t>
    </dgm:pt>
    <dgm:pt modelId="{DC3FF36E-4E09-441A-9D10-C0A131E66E9B}" type="sibTrans" cxnId="{CEE01E40-2FE2-4569-BEEC-F99F9AECCFC3}">
      <dgm:prSet/>
      <dgm:spPr/>
      <dgm:t>
        <a:bodyPr/>
        <a:lstStyle/>
        <a:p>
          <a:endParaRPr lang="en-US"/>
        </a:p>
      </dgm:t>
    </dgm:pt>
    <dgm:pt modelId="{F3371CD8-B830-4EEB-855B-ECB3CF9D0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just choose the </a:t>
          </a:r>
          <a:r>
            <a:rPr lang="en-US" i="1"/>
            <a:t>first</a:t>
          </a:r>
          <a:r>
            <a:rPr lang="en-US"/>
            <a:t> and went with it</a:t>
          </a:r>
        </a:p>
      </dgm:t>
    </dgm:pt>
    <dgm:pt modelId="{D21E84B1-15FA-4F0F-9843-704852C12EF5}" type="parTrans" cxnId="{F39630D8-4CC4-48E6-8725-35CDF63EAA06}">
      <dgm:prSet/>
      <dgm:spPr/>
      <dgm:t>
        <a:bodyPr/>
        <a:lstStyle/>
        <a:p>
          <a:endParaRPr lang="en-US"/>
        </a:p>
      </dgm:t>
    </dgm:pt>
    <dgm:pt modelId="{2C618462-4761-4A3D-9707-FA7D00F9AE29}" type="sibTrans" cxnId="{F39630D8-4CC4-48E6-8725-35CDF63EAA06}">
      <dgm:prSet/>
      <dgm:spPr/>
      <dgm:t>
        <a:bodyPr/>
        <a:lstStyle/>
        <a:p>
          <a:endParaRPr lang="en-US"/>
        </a:p>
      </dgm:t>
    </dgm:pt>
    <dgm:pt modelId="{613E07D6-ECEC-442D-9762-79FA876996BE}" type="pres">
      <dgm:prSet presAssocID="{B74CB5F5-4AEA-48DD-9E9A-DD8BBE6BA064}" presName="root" presStyleCnt="0">
        <dgm:presLayoutVars>
          <dgm:dir/>
          <dgm:resizeHandles val="exact"/>
        </dgm:presLayoutVars>
      </dgm:prSet>
      <dgm:spPr/>
    </dgm:pt>
    <dgm:pt modelId="{779B6FE4-12CB-4612-B66C-E5376A59910A}" type="pres">
      <dgm:prSet presAssocID="{88BC16A5-2758-4633-A825-02416861FFEA}" presName="compNode" presStyleCnt="0"/>
      <dgm:spPr/>
    </dgm:pt>
    <dgm:pt modelId="{CF5D1B79-138E-424E-9769-15E082172CC4}" type="pres">
      <dgm:prSet presAssocID="{88BC16A5-2758-4633-A825-02416861F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4751554-00A2-42F5-BFE1-0139B228FFFC}" type="pres">
      <dgm:prSet presAssocID="{88BC16A5-2758-4633-A825-02416861FFEA}" presName="spaceRect" presStyleCnt="0"/>
      <dgm:spPr/>
    </dgm:pt>
    <dgm:pt modelId="{18D73FDC-0EF8-4DFE-AABF-1CE925C4AB87}" type="pres">
      <dgm:prSet presAssocID="{88BC16A5-2758-4633-A825-02416861FFEA}" presName="textRect" presStyleLbl="revTx" presStyleIdx="0" presStyleCnt="2">
        <dgm:presLayoutVars>
          <dgm:chMax val="1"/>
          <dgm:chPref val="1"/>
        </dgm:presLayoutVars>
      </dgm:prSet>
      <dgm:spPr/>
    </dgm:pt>
    <dgm:pt modelId="{96E67787-DAE6-4925-A6F3-3317C584286C}" type="pres">
      <dgm:prSet presAssocID="{DC3FF36E-4E09-441A-9D10-C0A131E66E9B}" presName="sibTrans" presStyleCnt="0"/>
      <dgm:spPr/>
    </dgm:pt>
    <dgm:pt modelId="{E08215A7-C7D2-4D23-AA5C-55CBD114D976}" type="pres">
      <dgm:prSet presAssocID="{F3371CD8-B830-4EEB-855B-ECB3CF9D0C68}" presName="compNode" presStyleCnt="0"/>
      <dgm:spPr/>
    </dgm:pt>
    <dgm:pt modelId="{1777A1BB-4A2E-4B15-A920-F4B0CC3DE435}" type="pres">
      <dgm:prSet presAssocID="{F3371CD8-B830-4EEB-855B-ECB3CF9D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9297306-7AAB-44E7-9006-B03AE6E2EA14}" type="pres">
      <dgm:prSet presAssocID="{F3371CD8-B830-4EEB-855B-ECB3CF9D0C68}" presName="spaceRect" presStyleCnt="0"/>
      <dgm:spPr/>
    </dgm:pt>
    <dgm:pt modelId="{B72BDEF3-C8C9-4D48-8FD6-903093E1E202}" type="pres">
      <dgm:prSet presAssocID="{F3371CD8-B830-4EEB-855B-ECB3CF9D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B43D26-56C2-442E-B7E0-C0D69342D672}" type="presOf" srcId="{B74CB5F5-4AEA-48DD-9E9A-DD8BBE6BA064}" destId="{613E07D6-ECEC-442D-9762-79FA876996BE}" srcOrd="0" destOrd="0" presId="urn:microsoft.com/office/officeart/2018/2/layout/IconLabelList"/>
    <dgm:cxn modelId="{CEE01E40-2FE2-4569-BEEC-F99F9AECCFC3}" srcId="{B74CB5F5-4AEA-48DD-9E9A-DD8BBE6BA064}" destId="{88BC16A5-2758-4633-A825-02416861FFEA}" srcOrd="0" destOrd="0" parTransId="{BC2E9D5B-24D0-458F-9706-18136B24D9F4}" sibTransId="{DC3FF36E-4E09-441A-9D10-C0A131E66E9B}"/>
    <dgm:cxn modelId="{79CA9098-87E4-43FB-B86C-47CE7E54A008}" type="presOf" srcId="{88BC16A5-2758-4633-A825-02416861FFEA}" destId="{18D73FDC-0EF8-4DFE-AABF-1CE925C4AB87}" srcOrd="0" destOrd="0" presId="urn:microsoft.com/office/officeart/2018/2/layout/IconLabelList"/>
    <dgm:cxn modelId="{2422D0A5-EAE4-4AA5-B494-4792DA0B1D10}" type="presOf" srcId="{F3371CD8-B830-4EEB-855B-ECB3CF9D0C68}" destId="{B72BDEF3-C8C9-4D48-8FD6-903093E1E202}" srcOrd="0" destOrd="0" presId="urn:microsoft.com/office/officeart/2018/2/layout/IconLabelList"/>
    <dgm:cxn modelId="{F39630D8-4CC4-48E6-8725-35CDF63EAA06}" srcId="{B74CB5F5-4AEA-48DD-9E9A-DD8BBE6BA064}" destId="{F3371CD8-B830-4EEB-855B-ECB3CF9D0C68}" srcOrd="1" destOrd="0" parTransId="{D21E84B1-15FA-4F0F-9843-704852C12EF5}" sibTransId="{2C618462-4761-4A3D-9707-FA7D00F9AE29}"/>
    <dgm:cxn modelId="{984D1FE0-9625-42F9-BE21-68A353812128}" type="presParOf" srcId="{613E07D6-ECEC-442D-9762-79FA876996BE}" destId="{779B6FE4-12CB-4612-B66C-E5376A59910A}" srcOrd="0" destOrd="0" presId="urn:microsoft.com/office/officeart/2018/2/layout/IconLabelList"/>
    <dgm:cxn modelId="{7A53DCBA-B0ED-4F1A-9ED8-2B966FBA118D}" type="presParOf" srcId="{779B6FE4-12CB-4612-B66C-E5376A59910A}" destId="{CF5D1B79-138E-424E-9769-15E082172CC4}" srcOrd="0" destOrd="0" presId="urn:microsoft.com/office/officeart/2018/2/layout/IconLabelList"/>
    <dgm:cxn modelId="{18291972-A302-4FCF-BDEC-FEBA05029E3D}" type="presParOf" srcId="{779B6FE4-12CB-4612-B66C-E5376A59910A}" destId="{C4751554-00A2-42F5-BFE1-0139B228FFFC}" srcOrd="1" destOrd="0" presId="urn:microsoft.com/office/officeart/2018/2/layout/IconLabelList"/>
    <dgm:cxn modelId="{7872B98A-33E0-4551-878C-337865EDBCB0}" type="presParOf" srcId="{779B6FE4-12CB-4612-B66C-E5376A59910A}" destId="{18D73FDC-0EF8-4DFE-AABF-1CE925C4AB87}" srcOrd="2" destOrd="0" presId="urn:microsoft.com/office/officeart/2018/2/layout/IconLabelList"/>
    <dgm:cxn modelId="{C4C9CB3C-739C-4FA7-B1D1-D62D7F497219}" type="presParOf" srcId="{613E07D6-ECEC-442D-9762-79FA876996BE}" destId="{96E67787-DAE6-4925-A6F3-3317C584286C}" srcOrd="1" destOrd="0" presId="urn:microsoft.com/office/officeart/2018/2/layout/IconLabelList"/>
    <dgm:cxn modelId="{3D0178FD-48AE-4C55-B2DE-EDB59D132A8F}" type="presParOf" srcId="{613E07D6-ECEC-442D-9762-79FA876996BE}" destId="{E08215A7-C7D2-4D23-AA5C-55CBD114D976}" srcOrd="2" destOrd="0" presId="urn:microsoft.com/office/officeart/2018/2/layout/IconLabelList"/>
    <dgm:cxn modelId="{47E9FEB9-673E-4463-B657-70405C511C6C}" type="presParOf" srcId="{E08215A7-C7D2-4D23-AA5C-55CBD114D976}" destId="{1777A1BB-4A2E-4B15-A920-F4B0CC3DE435}" srcOrd="0" destOrd="0" presId="urn:microsoft.com/office/officeart/2018/2/layout/IconLabelList"/>
    <dgm:cxn modelId="{51F2FC2A-49FD-47B4-8C12-101F65A1AB22}" type="presParOf" srcId="{E08215A7-C7D2-4D23-AA5C-55CBD114D976}" destId="{99297306-7AAB-44E7-9006-B03AE6E2EA14}" srcOrd="1" destOrd="0" presId="urn:microsoft.com/office/officeart/2018/2/layout/IconLabelList"/>
    <dgm:cxn modelId="{B48B5E7A-67CB-4DCF-87C8-97D715AFE17C}" type="presParOf" srcId="{E08215A7-C7D2-4D23-AA5C-55CBD114D976}" destId="{B72BDEF3-C8C9-4D48-8FD6-903093E1E2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1B79-138E-424E-9769-15E082172CC4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73FDC-0EF8-4DFE-AABF-1CE925C4AB87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Because the write occurs in BOTH directions, either direction can be used for the arbitrary write</a:t>
          </a:r>
        </a:p>
      </dsp:txBody>
      <dsp:txXfrm>
        <a:off x="16115" y="2291375"/>
        <a:ext cx="3611250" cy="720000"/>
      </dsp:txXfrm>
    </dsp:sp>
    <dsp:sp modelId="{1777A1BB-4A2E-4B15-A920-F4B0CC3DE435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DEF3-C8C9-4D48-8FD6-903093E1E20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just choose the </a:t>
          </a:r>
          <a:r>
            <a:rPr lang="en-US" sz="1500" i="1" kern="1200"/>
            <a:t>first</a:t>
          </a:r>
          <a:r>
            <a:rPr lang="en-US" sz="1500" kern="1200"/>
            <a:t> and went with it</a:t>
          </a:r>
        </a:p>
      </dsp:txBody>
      <dsp:txXfrm>
        <a:off x="4259334" y="2291375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6/22/21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6/22/21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link macro easier to read">
            <a:extLst>
              <a:ext uri="{FF2B5EF4-FFF2-40B4-BE49-F238E27FC236}">
                <a16:creationId xmlns:a16="http://schemas.microsoft.com/office/drawing/2014/main" id="{C0C6CB2D-13F1-0842-8177-79F61B9B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" y="1256770"/>
            <a:ext cx="3101270" cy="1527141"/>
          </a:xfrm>
          <a:prstGeom prst="rect">
            <a:avLst/>
          </a:prstGeom>
        </p:spPr>
      </p:pic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pic>
        <p:nvPicPr>
          <p:cNvPr id="4" name="Picture 3" descr="Unlink remove FD &amp; BK for A, B and C">
            <a:extLst>
              <a:ext uri="{FF2B5EF4-FFF2-40B4-BE49-F238E27FC236}">
                <a16:creationId xmlns:a16="http://schemas.microsoft.com/office/drawing/2014/main" id="{2CD79E6A-B276-1F46-8F87-171DF15F5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689" y="2676682"/>
            <a:ext cx="5274024" cy="1883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3786889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538259" y="1694573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538259" y="1936799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013341" y="2899939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the backward pointer (in doubly linked list) </a:t>
            </a:r>
          </a:p>
          <a:p>
            <a:endParaRPr lang="en-US" dirty="0"/>
          </a:p>
        </p:txBody>
      </p:sp>
      <p:pic>
        <p:nvPicPr>
          <p:cNvPr id="6" name="Picture 5" descr="Unlink remove FD &amp; BK for A, B and C">
            <a:extLst>
              <a:ext uri="{FF2B5EF4-FFF2-40B4-BE49-F238E27FC236}">
                <a16:creationId xmlns:a16="http://schemas.microsoft.com/office/drawing/2014/main" id="{291A52A2-407C-1744-86D6-D3A52565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15" y="1086550"/>
            <a:ext cx="5274024" cy="1883580"/>
          </a:xfrm>
          <a:prstGeom prst="rect">
            <a:avLst/>
          </a:prstGeom>
        </p:spPr>
      </p:pic>
      <p:pic>
        <p:nvPicPr>
          <p:cNvPr id="14" name="Picture 13" descr="Bottom of unlink macro">
            <a:extLst>
              <a:ext uri="{FF2B5EF4-FFF2-40B4-BE49-F238E27FC236}">
                <a16:creationId xmlns:a16="http://schemas.microsoft.com/office/drawing/2014/main" id="{D17F9249-B902-BB4F-ADBC-F3D4D09ED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56470"/>
            <a:ext cx="2605908" cy="11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EAAD52-98CC-5A45-8212-D119CEFD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5" y="1067472"/>
            <a:ext cx="2605908" cy="1124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C-&gt;bk = 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516038" y="1510681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fix C-&gt;bk">
            <a:extLst>
              <a:ext uri="{FF2B5EF4-FFF2-40B4-BE49-F238E27FC236}">
                <a16:creationId xmlns:a16="http://schemas.microsoft.com/office/drawing/2014/main" id="{DECAF598-0D77-E744-9CB4-9A2C7788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851" y="1028114"/>
            <a:ext cx="5210478" cy="20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C-&gt;bk =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A-&gt;fd =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8B9040-355F-8544-8F16-56BC8DB8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7" y="1186322"/>
            <a:ext cx="2605908" cy="112411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516038" y="2161376"/>
            <a:ext cx="22178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ix A-&gt;fd to be C">
            <a:extLst>
              <a:ext uri="{FF2B5EF4-FFF2-40B4-BE49-F238E27FC236}">
                <a16:creationId xmlns:a16="http://schemas.microsoft.com/office/drawing/2014/main" id="{2FA93D8C-2E03-184F-8B1B-C09D391B1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26" y="1218238"/>
            <a:ext cx="5005355" cy="192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link macro easier to read">
            <a:extLst>
              <a:ext uri="{FF2B5EF4-FFF2-40B4-BE49-F238E27FC236}">
                <a16:creationId xmlns:a16="http://schemas.microsoft.com/office/drawing/2014/main" id="{B042087F-EE79-6B4E-A070-DB96BBD7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" y="1037887"/>
            <a:ext cx="8337550" cy="4105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Control A and C?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726040" y="2251033"/>
            <a:ext cx="242973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726040" y="2876499"/>
            <a:ext cx="242973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the middle of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orrupted FD (C) and BK (B) chunks">
            <a:extLst>
              <a:ext uri="{FF2B5EF4-FFF2-40B4-BE49-F238E27FC236}">
                <a16:creationId xmlns:a16="http://schemas.microsoft.com/office/drawing/2014/main" id="{271C8763-4272-0A47-8EEE-38A18D6D5F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830" y="1268019"/>
            <a:ext cx="5873761" cy="2408242"/>
          </a:xfrm>
        </p:spPr>
      </p:pic>
      <p:pic>
        <p:nvPicPr>
          <p:cNvPr id="13" name="Picture 12" descr="Unlink macro easier to read">
            <a:extLst>
              <a:ext uri="{FF2B5EF4-FFF2-40B4-BE49-F238E27FC236}">
                <a16:creationId xmlns:a16="http://schemas.microsoft.com/office/drawing/2014/main" id="{A939A754-248F-0E48-B625-240A7AFF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41" y="3342512"/>
            <a:ext cx="3101270" cy="1527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A</a:t>
            </a:r>
            <a:r>
              <a:rPr lang="en-US" dirty="0"/>
              <a:t> and </a:t>
            </a:r>
            <a:r>
              <a:rPr lang="en-US" b="1" i="1" dirty="0"/>
              <a:t>C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address</a:t>
            </a:r>
            <a:r>
              <a:rPr lang="en-US" dirty="0"/>
              <a:t> (C) of write and </a:t>
            </a:r>
            <a:r>
              <a:rPr lang="en-US" i="1" dirty="0"/>
              <a:t>value (A)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477317" y="4325822"/>
            <a:ext cx="12934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7" name="Content Placeholder 6" descr="Corrupted FD (C) and BK (B) chunks">
            <a:extLst>
              <a:ext uri="{FF2B5EF4-FFF2-40B4-BE49-F238E27FC236}">
                <a16:creationId xmlns:a16="http://schemas.microsoft.com/office/drawing/2014/main" id="{13C0F780-89B6-284A-BF52-5366DF82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76" y="956450"/>
            <a:ext cx="5873761" cy="24082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621516" y="2160571"/>
            <a:ext cx="9237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355707" y="991261"/>
            <a:ext cx="9237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20" name="Picture 19" descr="Unlink WHAT and WHERE sub">
            <a:extLst>
              <a:ext uri="{FF2B5EF4-FFF2-40B4-BE49-F238E27FC236}">
                <a16:creationId xmlns:a16="http://schemas.microsoft.com/office/drawing/2014/main" id="{2F6D7014-1CCB-5246-8C4A-932CEEF1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37" y="2925810"/>
            <a:ext cx="3965834" cy="17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ink WHAT and WHERE">
            <a:extLst>
              <a:ext uri="{FF2B5EF4-FFF2-40B4-BE49-F238E27FC236}">
                <a16:creationId xmlns:a16="http://schemas.microsoft.com/office/drawing/2014/main" id="{837868BE-3B6F-2947-87BF-06744B0F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9" y="1074705"/>
            <a:ext cx="6022392" cy="2150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C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A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04388542-5EDC-624D-A941-8FFE5057D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37" y="2925810"/>
            <a:ext cx="3965834" cy="17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link WHAT and WHERE sub">
            <a:extLst>
              <a:ext uri="{FF2B5EF4-FFF2-40B4-BE49-F238E27FC236}">
                <a16:creationId xmlns:a16="http://schemas.microsoft.com/office/drawing/2014/main" id="{5EF0B984-2378-4C41-8402-1CFD341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17881" b="14925"/>
          <a:stretch/>
        </p:blipFill>
        <p:spPr>
          <a:xfrm>
            <a:off x="4944048" y="3888665"/>
            <a:ext cx="3943350" cy="703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Write WHERE to WHAT">
            <a:extLst>
              <a:ext uri="{FF2B5EF4-FFF2-40B4-BE49-F238E27FC236}">
                <a16:creationId xmlns:a16="http://schemas.microsoft.com/office/drawing/2014/main" id="{236B341C-B88E-7140-A09E-44F0AFE9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4" y="1106694"/>
            <a:ext cx="5097498" cy="18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link WHAT and WHERE sub">
            <a:extLst>
              <a:ext uri="{FF2B5EF4-FFF2-40B4-BE49-F238E27FC236}">
                <a16:creationId xmlns:a16="http://schemas.microsoft.com/office/drawing/2014/main" id="{5EF0B984-2378-4C41-8402-1CFD341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17881" b="14925"/>
          <a:stretch/>
        </p:blipFill>
        <p:spPr>
          <a:xfrm>
            <a:off x="4374881" y="3888665"/>
            <a:ext cx="3943350" cy="703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375116" y="422342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nlink with shellcode">
            <a:extLst>
              <a:ext uri="{FF2B5EF4-FFF2-40B4-BE49-F238E27FC236}">
                <a16:creationId xmlns:a16="http://schemas.microsoft.com/office/drawing/2014/main" id="{328EC4B7-67FA-0B45-AAEE-8C0D7CC3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8" y="1268018"/>
            <a:ext cx="5063668" cy="18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A851F68-05FF-C347-A0AA-D49E1672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82351"/>
            <a:ext cx="5359023" cy="1913937"/>
          </a:xfrm>
          <a:prstGeom prst="rect">
            <a:avLst/>
          </a:prstGeom>
        </p:spPr>
      </p:pic>
      <p:pic>
        <p:nvPicPr>
          <p:cNvPr id="11" name="Picture 10" descr="Unlink WHAT and WHERE sub">
            <a:extLst>
              <a:ext uri="{FF2B5EF4-FFF2-40B4-BE49-F238E27FC236}">
                <a16:creationId xmlns:a16="http://schemas.microsoft.com/office/drawing/2014/main" id="{D1BB8929-39F9-5846-9ABB-0428C353F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953379" y="3888665"/>
            <a:ext cx="3943350" cy="7038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0B92DA-8A49-694A-A617-4A849B067B92}"/>
              </a:ext>
            </a:extLst>
          </p:cNvPr>
          <p:cNvCxnSpPr>
            <a:cxnSpLocks/>
          </p:cNvCxnSpPr>
          <p:nvPr/>
        </p:nvCxnSpPr>
        <p:spPr>
          <a:xfrm>
            <a:off x="4953379" y="4503345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1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link WHAT and WHERE sub">
            <a:extLst>
              <a:ext uri="{FF2B5EF4-FFF2-40B4-BE49-F238E27FC236}">
                <a16:creationId xmlns:a16="http://schemas.microsoft.com/office/drawing/2014/main" id="{5EF0B984-2378-4C41-8402-1CFD3412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17881" b="14925"/>
          <a:stretch/>
        </p:blipFill>
        <p:spPr>
          <a:xfrm>
            <a:off x="4374881" y="3888665"/>
            <a:ext cx="3943350" cy="703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374881" y="4494015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K write to FD">
            <a:extLst>
              <a:ext uri="{FF2B5EF4-FFF2-40B4-BE49-F238E27FC236}">
                <a16:creationId xmlns:a16="http://schemas.microsoft.com/office/drawing/2014/main" id="{5325E413-9E23-F544-82B7-CE7080FC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75589"/>
            <a:ext cx="5633634" cy="20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8A13A-4CDC-4026-A583-C035DAEC1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05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E478E75-E8BC-4543-839D-8D7B2C424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573" y="1369219"/>
            <a:ext cx="5832671" cy="230390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1092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6124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FD and BK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7C7BE-079B-E240-94B2-7C307519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7" y="955007"/>
            <a:ext cx="5633634" cy="2225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5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offset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BK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9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BK to the address of FD 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20671" y="140804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6670C22-10C9-984D-A334-FA372526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87" y="961603"/>
            <a:ext cx="5543154" cy="21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2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+ x = BK;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BK to the address of FD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BK + y = FD;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FD to the address of BK</a:t>
            </a:r>
          </a:p>
          <a:p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705173" y="1648267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7733851-8AC7-B648-9CC3-08F3D2C3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09" y="984787"/>
            <a:ext cx="5366841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3171311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95C3CE53-E2B0-CF47-A06C-EE7E174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534443" y="3563361"/>
            <a:ext cx="3943350" cy="703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534443" y="3894968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07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2601335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437378" cy="3263504"/>
          </a:xfrm>
        </p:spPr>
        <p:txBody>
          <a:bodyPr>
            <a:normAutofit/>
          </a:bodyPr>
          <a:lstStyle/>
          <a:p>
            <a:r>
              <a:rPr lang="en-US" dirty="0"/>
              <a:t>Library functions are figured out at </a:t>
            </a:r>
            <a:r>
              <a:rPr lang="en-US" i="1" dirty="0"/>
              <a:t>runtime</a:t>
            </a:r>
            <a:r>
              <a:rPr lang="en-US" dirty="0"/>
              <a:t> by using the </a:t>
            </a:r>
            <a:r>
              <a:rPr lang="en-US" i="1" dirty="0"/>
              <a:t>loader</a:t>
            </a:r>
            <a:endParaRPr lang="en-US" dirty="0"/>
          </a:p>
          <a:p>
            <a:r>
              <a:rPr lang="en-US" dirty="0"/>
              <a:t>The symbol address is put into the </a:t>
            </a:r>
            <a:r>
              <a:rPr lang="en-US" b="1" i="1" dirty="0"/>
              <a:t>Global Offset Table</a:t>
            </a:r>
            <a:r>
              <a:rPr lang="en-US" dirty="0"/>
              <a:t> (GOT):</a:t>
            </a:r>
            <a:endParaRPr lang="en-US" b="1" i="1" dirty="0"/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endParaRPr lang="en-US" dirty="0"/>
          </a:p>
        </p:txBody>
      </p:sp>
      <p:pic>
        <p:nvPicPr>
          <p:cNvPr id="5" name="Picture 4" descr="Global offset table for the upcoming exercise">
            <a:extLst>
              <a:ext uri="{FF2B5EF4-FFF2-40B4-BE49-F238E27FC236}">
                <a16:creationId xmlns:a16="http://schemas.microsoft.com/office/drawing/2014/main" id="{8D79563F-C719-3C45-AA5B-C5B3BB9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231"/>
            <a:ext cx="6570035" cy="20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80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of chunk for </a:t>
            </a:r>
            <a:r>
              <a:rPr lang="en-US" i="1" dirty="0"/>
              <a:t>unlink</a:t>
            </a:r>
            <a:r>
              <a:rPr lang="en-US" dirty="0"/>
              <a:t> exploit technique </a:t>
            </a:r>
          </a:p>
          <a:p>
            <a:pPr lvl="1"/>
            <a:r>
              <a:rPr lang="en-US" dirty="0"/>
              <a:t>Overwrite function pointer to jump to shellcode</a:t>
            </a:r>
          </a:p>
          <a:p>
            <a:r>
              <a:rPr lang="en-US" b="1" dirty="0"/>
              <a:t>WHERE </a:t>
            </a:r>
            <a:r>
              <a:rPr lang="en-US" dirty="0"/>
              <a:t>(fd): </a:t>
            </a:r>
          </a:p>
          <a:p>
            <a:pPr lvl="1"/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</a:p>
          <a:p>
            <a:pPr lvl="1"/>
            <a:r>
              <a:rPr lang="en-US" dirty="0"/>
              <a:t>Offset of 0x18</a:t>
            </a:r>
            <a:r>
              <a:rPr lang="en-US" b="1" dirty="0"/>
              <a:t> </a:t>
            </a:r>
          </a:p>
          <a:p>
            <a:r>
              <a:rPr lang="en-US" b="1" dirty="0"/>
              <a:t>WHAT </a:t>
            </a:r>
            <a:r>
              <a:rPr lang="en-US" dirty="0"/>
              <a:t>(bk): </a:t>
            </a:r>
            <a:endParaRPr lang="en-US" b="1" dirty="0"/>
          </a:p>
          <a:p>
            <a:pPr lvl="1"/>
            <a:r>
              <a:rPr lang="en-US" i="1" dirty="0"/>
              <a:t>Address</a:t>
            </a:r>
            <a:r>
              <a:rPr lang="en-US" dirty="0"/>
              <a:t> of shellcode</a:t>
            </a:r>
          </a:p>
        </p:txBody>
      </p:sp>
      <p:pic>
        <p:nvPicPr>
          <p:cNvPr id="5" name="Picture 4" descr="pwntools variables in the  program for unlink">
            <a:extLst>
              <a:ext uri="{FF2B5EF4-FFF2-40B4-BE49-F238E27FC236}">
                <a16:creationId xmlns:a16="http://schemas.microsoft.com/office/drawing/2014/main" id="{24FFC96F-FBCD-CD45-86A8-99826C85D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3"/>
          <a:stretch/>
        </p:blipFill>
        <p:spPr>
          <a:xfrm>
            <a:off x="4097965" y="3629247"/>
            <a:ext cx="4648200" cy="823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3D2A8-4899-2345-AA10-CBE57CEB0DA3}"/>
              </a:ext>
            </a:extLst>
          </p:cNvPr>
          <p:cNvCxnSpPr>
            <a:cxnSpLocks/>
          </p:cNvCxnSpPr>
          <p:nvPr/>
        </p:nvCxnSpPr>
        <p:spPr>
          <a:xfrm>
            <a:off x="4176591" y="3867209"/>
            <a:ext cx="2876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4A73F-11A5-0945-AFB6-5C291DC504D0}"/>
              </a:ext>
            </a:extLst>
          </p:cNvPr>
          <p:cNvCxnSpPr>
            <a:cxnSpLocks/>
          </p:cNvCxnSpPr>
          <p:nvPr/>
        </p:nvCxnSpPr>
        <p:spPr>
          <a:xfrm>
            <a:off x="4176591" y="4388205"/>
            <a:ext cx="18697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07840A-EA09-C243-92A1-881E24BDB4C8}"/>
              </a:ext>
            </a:extLst>
          </p:cNvPr>
          <p:cNvCxnSpPr>
            <a:cxnSpLocks/>
          </p:cNvCxnSpPr>
          <p:nvPr/>
        </p:nvCxnSpPr>
        <p:spPr>
          <a:xfrm>
            <a:off x="2466753" y="2571750"/>
            <a:ext cx="2225749" cy="1012151"/>
          </a:xfrm>
          <a:prstGeom prst="curvedConnector3">
            <a:avLst>
              <a:gd name="adj1" fmla="val 1003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83FF6-A39D-544F-9ADE-3293DB8E8F6C}"/>
              </a:ext>
            </a:extLst>
          </p:cNvPr>
          <p:cNvCxnSpPr>
            <a:cxnSpLocks/>
          </p:cNvCxnSpPr>
          <p:nvPr/>
        </p:nvCxnSpPr>
        <p:spPr>
          <a:xfrm>
            <a:off x="2374605" y="3660725"/>
            <a:ext cx="1723360" cy="641063"/>
          </a:xfrm>
          <a:prstGeom prst="curvedConnector3">
            <a:avLst>
              <a:gd name="adj1" fmla="val 853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b="1" i="1" dirty="0" err="1"/>
              <a:t>unlink_chunk</a:t>
            </a:r>
            <a:endParaRPr lang="en-US" b="1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(BK)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3" name="Picture 12" descr="Unlink WHAT and WHERE sub">
            <a:extLst>
              <a:ext uri="{FF2B5EF4-FFF2-40B4-BE49-F238E27FC236}">
                <a16:creationId xmlns:a16="http://schemas.microsoft.com/office/drawing/2014/main" id="{8FB49F87-06FB-DA4C-9B60-C126F7F2F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145504" y="967376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Easy to read fake chunks :)">
            <a:extLst>
              <a:ext uri="{FF2B5EF4-FFF2-40B4-BE49-F238E27FC236}">
                <a16:creationId xmlns:a16="http://schemas.microsoft.com/office/drawing/2014/main" id="{DE5CBC1A-4532-734C-B534-A116D50E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79" y="1307906"/>
            <a:ext cx="5275967" cy="16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53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 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4" name="Picture 3" descr="Where we are going to set it to">
            <a:extLst>
              <a:ext uri="{FF2B5EF4-FFF2-40B4-BE49-F238E27FC236}">
                <a16:creationId xmlns:a16="http://schemas.microsoft.com/office/drawing/2014/main" id="{FD56014D-39D5-BE4B-8B4D-EA222C7C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2" y="1408044"/>
            <a:ext cx="5090474" cy="16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3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2859907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FD + 0x18 = BK; (fourth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order to combat this offset, set the </a:t>
            </a:r>
            <a:r>
              <a:rPr lang="en-US" i="1" dirty="0"/>
              <a:t>FD</a:t>
            </a:r>
            <a:r>
              <a:rPr lang="en-US" dirty="0"/>
              <a:t> to be </a:t>
            </a:r>
            <a:r>
              <a:rPr lang="en-US" i="1" dirty="0"/>
              <a:t>GOT Entry – 0x18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PUTS for GOT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7DCF193-99F8-2D4B-B4FF-4320D539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71" y="1267930"/>
            <a:ext cx="5231451" cy="16767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836907" y="1418095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152038" y="3709260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14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BK + 0x10 = FD;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09C8A-2432-D240-A44C-6117D1C92658}"/>
              </a:ext>
            </a:extLst>
          </p:cNvPr>
          <p:cNvCxnSpPr>
            <a:cxnSpLocks/>
          </p:cNvCxnSpPr>
          <p:nvPr/>
        </p:nvCxnSpPr>
        <p:spPr>
          <a:xfrm>
            <a:off x="836907" y="1647986"/>
            <a:ext cx="16118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ellcode + 12 = GOT">
            <a:extLst>
              <a:ext uri="{FF2B5EF4-FFF2-40B4-BE49-F238E27FC236}">
                <a16:creationId xmlns:a16="http://schemas.microsoft.com/office/drawing/2014/main" id="{54E798A2-9E9E-2143-A200-7F043F66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9" y="1236846"/>
            <a:ext cx="5483220" cy="18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883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088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4655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4171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9014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15024793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5883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4" y="967376"/>
            <a:ext cx="3008244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51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2" name="Picture 11" descr="Unlink WHAT and WHERE sub">
            <a:extLst>
              <a:ext uri="{FF2B5EF4-FFF2-40B4-BE49-F238E27FC236}">
                <a16:creationId xmlns:a16="http://schemas.microsoft.com/office/drawing/2014/main" id="{AE3B6AA3-2CD6-5044-898C-427CF70D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3" y="967376"/>
            <a:ext cx="3078741" cy="13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902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patched in </a:t>
            </a:r>
            <a:r>
              <a:rPr lang="en-US" dirty="0" err="1"/>
              <a:t>GLibC</a:t>
            </a:r>
            <a:r>
              <a:rPr lang="en-US" dirty="0"/>
              <a:t> Malloc over 20 years ago</a:t>
            </a:r>
          </a:p>
          <a:p>
            <a:r>
              <a:rPr lang="en-US" dirty="0"/>
              <a:t>Cannot write to non-writable memory (code pointers) </a:t>
            </a:r>
          </a:p>
          <a:p>
            <a:r>
              <a:rPr lang="en-US" dirty="0"/>
              <a:t>TODO: </a:t>
            </a:r>
          </a:p>
          <a:p>
            <a:pPr lvl="1"/>
            <a:r>
              <a:rPr lang="en-US" dirty="0"/>
              <a:t>No longer WRITE-WHAT-WHERE primitive</a:t>
            </a:r>
          </a:p>
          <a:p>
            <a:pPr lvl="1"/>
            <a:r>
              <a:rPr lang="en-US" dirty="0"/>
              <a:t>But, overwrite a pointer using another technique!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bypass this check and </a:t>
            </a:r>
            <a:r>
              <a:rPr lang="en-US" i="1" dirty="0"/>
              <a:t>overwrite the pointer to the chunk itself! </a:t>
            </a:r>
          </a:p>
          <a:p>
            <a:pPr lvl="1"/>
            <a:r>
              <a:rPr lang="en-US" dirty="0"/>
              <a:t>Not the same attack, but still a </a:t>
            </a:r>
            <a:r>
              <a:rPr lang="en-US"/>
              <a:t>powerful primitive</a:t>
            </a:r>
            <a:endParaRPr lang="en-US" dirty="0"/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 (may require leak) 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4" y="3358715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1054" y="4393983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25879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</p:txBody>
      </p:sp>
    </p:spTree>
    <p:extLst>
      <p:ext uri="{BB962C8B-B14F-4D97-AF65-F5344CB8AC3E}">
        <p14:creationId xmlns:p14="http://schemas.microsoft.com/office/powerpoint/2010/main" val="56859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THIS pointer to bypass the check!</a:t>
            </a:r>
          </a:p>
        </p:txBody>
      </p:sp>
    </p:spTree>
    <p:extLst>
      <p:ext uri="{BB962C8B-B14F-4D97-AF65-F5344CB8AC3E}">
        <p14:creationId xmlns:p14="http://schemas.microsoft.com/office/powerpoint/2010/main" val="18582680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THIS</a:t>
            </a:r>
          </a:p>
          <a:p>
            <a:pPr lvl="1"/>
            <a:r>
              <a:rPr lang="en-US" dirty="0"/>
              <a:t>- 0x10 on the prev_size</a:t>
            </a:r>
          </a:p>
          <a:p>
            <a:pPr lvl="1"/>
            <a:endParaRPr lang="en-US" dirty="0"/>
          </a:p>
        </p:txBody>
      </p:sp>
      <p:pic>
        <p:nvPicPr>
          <p:cNvPr id="7" name="Content Placeholder 6" descr="Unsafe unlink fake chunk information">
            <a:extLst>
              <a:ext uri="{FF2B5EF4-FFF2-40B4-BE49-F238E27FC236}">
                <a16:creationId xmlns:a16="http://schemas.microsoft.com/office/drawing/2014/main" id="{82EF9DB5-F900-FA43-A632-24B35522F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501" y="1268019"/>
            <a:ext cx="3943350" cy="3234964"/>
          </a:xfrm>
        </p:spPr>
      </p:pic>
    </p:spTree>
    <p:extLst>
      <p:ext uri="{BB962C8B-B14F-4D97-AF65-F5344CB8AC3E}">
        <p14:creationId xmlns:p14="http://schemas.microsoft.com/office/powerpoint/2010/main" val="27240857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pic>
        <p:nvPicPr>
          <p:cNvPr id="12" name="Content Placeholder 11" descr="Fake FD on unsafe unlink">
            <a:extLst>
              <a:ext uri="{FF2B5EF4-FFF2-40B4-BE49-F238E27FC236}">
                <a16:creationId xmlns:a16="http://schemas.microsoft.com/office/drawing/2014/main" id="{51EAE596-BE11-074D-8BEC-B59954782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071" y="1257890"/>
            <a:ext cx="3909112" cy="3206876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77732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456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ke bk for unsafe unlin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BK + 0x10 (fd) = Pointer!</a:t>
            </a:r>
          </a:p>
          <a:p>
            <a:r>
              <a:rPr lang="en-US" dirty="0"/>
              <a:t>Passes the SECOND part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684363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535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ypass the unlink security chec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FD-&gt;bk = Pointer!</a:t>
            </a:r>
          </a:p>
          <a:p>
            <a:r>
              <a:rPr lang="en-US" dirty="0"/>
              <a:t>BK-&gt;fd = Pointer!</a:t>
            </a:r>
          </a:p>
          <a:p>
            <a:r>
              <a:rPr lang="en-US" dirty="0"/>
              <a:t>Passes BOTH parts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58878" y="4869653"/>
            <a:ext cx="21870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982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93" y="1063706"/>
            <a:ext cx="7988407" cy="335647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1662152" y="376346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1662152" y="331478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795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DECB1-3E07-6C48-B9E3-96955483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7" y="1743217"/>
            <a:ext cx="6683725" cy="30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76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link results in pointer editing">
            <a:extLst>
              <a:ext uri="{FF2B5EF4-FFF2-40B4-BE49-F238E27FC236}">
                <a16:creationId xmlns:a16="http://schemas.microsoft.com/office/drawing/2014/main" id="{6AEE9D39-D1C9-1E48-B6CC-55C4F01FD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282" y="1003766"/>
            <a:ext cx="4137778" cy="33150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P-&gt;bk-&gt;fd = BK</a:t>
            </a:r>
          </a:p>
          <a:p>
            <a:r>
              <a:rPr lang="en-US" dirty="0"/>
              <a:t>P-&gt;fd-&gt;bk = FD</a:t>
            </a:r>
          </a:p>
          <a:p>
            <a:r>
              <a:rPr lang="en-US" dirty="0"/>
              <a:t>Overwrite the pointer itself!</a:t>
            </a:r>
          </a:p>
        </p:txBody>
      </p:sp>
      <p:pic>
        <p:nvPicPr>
          <p:cNvPr id="4" name="Picture 3" descr="Unsafe unlink writing over the top of itself.">
            <a:extLst>
              <a:ext uri="{FF2B5EF4-FFF2-40B4-BE49-F238E27FC236}">
                <a16:creationId xmlns:a16="http://schemas.microsoft.com/office/drawing/2014/main" id="{58592682-B9B8-4248-9071-BDF61B8A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592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Use our pointer to overwrite itself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Overwrite the pointer used to bypass the unlink check</a:t>
            </a:r>
            <a:endParaRPr lang="en-US" dirty="0"/>
          </a:p>
        </p:txBody>
      </p:sp>
      <p:pic>
        <p:nvPicPr>
          <p:cNvPr id="6" name="Content Placeholder 5" descr="Overwrite the pointer itself">
            <a:extLst>
              <a:ext uri="{FF2B5EF4-FFF2-40B4-BE49-F238E27FC236}">
                <a16:creationId xmlns:a16="http://schemas.microsoft.com/office/drawing/2014/main" id="{2A9CC603-4B44-F840-BB5F-05CEEE18B5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830" y="1091374"/>
            <a:ext cx="3972220" cy="3182422"/>
          </a:xfrm>
        </p:spPr>
      </p:pic>
      <p:pic>
        <p:nvPicPr>
          <p:cNvPr id="7" name="Picture 6" descr="Unsafe unlink writing over the top of itself.">
            <a:extLst>
              <a:ext uri="{FF2B5EF4-FFF2-40B4-BE49-F238E27FC236}">
                <a16:creationId xmlns:a16="http://schemas.microsoft.com/office/drawing/2014/main" id="{07AB6A48-DA8A-EE45-90EF-9802668B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353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4036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6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74299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04D-2F9B-2D4B-BB6E-1DBC2C66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8B3-4287-5643-8B39-63515724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 </a:t>
            </a:r>
          </a:p>
          <a:p>
            <a:pPr lvl="1"/>
            <a:r>
              <a:rPr lang="en-US" dirty="0"/>
              <a:t>Unlink a fake chunk to overlap a large chunk of data</a:t>
            </a:r>
          </a:p>
          <a:p>
            <a:r>
              <a:rPr lang="en-US" dirty="0"/>
              <a:t>House of Storm: 	</a:t>
            </a:r>
          </a:p>
          <a:p>
            <a:pPr lvl="1"/>
            <a:r>
              <a:rPr lang="en-US" dirty="0"/>
              <a:t>Add in a chunk by corrupting free list pointers</a:t>
            </a:r>
          </a:p>
        </p:txBody>
      </p:sp>
    </p:spTree>
    <p:extLst>
      <p:ext uri="{BB962C8B-B14F-4D97-AF65-F5344CB8AC3E}">
        <p14:creationId xmlns:p14="http://schemas.microsoft.com/office/powerpoint/2010/main" val="35456158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2839</Words>
  <Application>Microsoft Macintosh PowerPoint</Application>
  <PresentationFormat>On-screen Show (16:9)</PresentationFormat>
  <Paragraphs>421</Paragraphs>
  <Slides>92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A and B</vt:lpstr>
      <vt:lpstr>Code – Edit Forward Pointer</vt:lpstr>
      <vt:lpstr>Code – Edit Back Pointer</vt:lpstr>
      <vt:lpstr>What If We Control A and C?</vt:lpstr>
      <vt:lpstr>Corrupted Unlink</vt:lpstr>
      <vt:lpstr>Why Is this Awesome?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Corrupted Unlink</vt:lpstr>
      <vt:lpstr>Code – FD and BK</vt:lpstr>
      <vt:lpstr>Code – Edit Forward Pointer</vt:lpstr>
      <vt:lpstr>Code – Edit Forward Pointer</vt:lpstr>
      <vt:lpstr>Code – Edit Backward Pointer</vt:lpstr>
      <vt:lpstr>Triggered</vt:lpstr>
      <vt:lpstr>Offset – Chunks and Structs</vt:lpstr>
      <vt:lpstr>Offset?</vt:lpstr>
      <vt:lpstr>Requirements</vt:lpstr>
      <vt:lpstr>Shared Libraries Use in ELF</vt:lpstr>
      <vt:lpstr>Shared Libraries Use in ELF – What’s the Problem?</vt:lpstr>
      <vt:lpstr>Exercise1 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Exercise2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Drawbacks</vt:lpstr>
      <vt:lpstr>Mitigated</vt:lpstr>
      <vt:lpstr>Unsafe Unlink into Action!</vt:lpstr>
      <vt:lpstr>What about the Security Check?</vt:lpstr>
      <vt:lpstr>Unsafe Unlink Setup – 1 </vt:lpstr>
      <vt:lpstr>Unsafe Unlink Setup – 2 </vt:lpstr>
      <vt:lpstr>Unsafe Unlink Setup – 3 </vt:lpstr>
      <vt:lpstr>Unsafe Unlink Setup – 4 </vt:lpstr>
      <vt:lpstr>Unsafe Unlink Setup – 5 </vt:lpstr>
      <vt:lpstr>Unsafe Unlink Setup – 6 </vt:lpstr>
      <vt:lpstr>Remember This Macro?</vt:lpstr>
      <vt:lpstr>Actually Unlink Now!</vt:lpstr>
      <vt:lpstr>Unsafe Unlink Result</vt:lpstr>
      <vt:lpstr>Unsafe Unlink Result</vt:lpstr>
      <vt:lpstr>Puts All of This Together</vt:lpstr>
      <vt:lpstr>Unsafe Unlink DEMO</vt:lpstr>
      <vt:lpstr>Similar Techniques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60</cp:revision>
  <dcterms:created xsi:type="dcterms:W3CDTF">2021-04-01T21:54:59Z</dcterms:created>
  <dcterms:modified xsi:type="dcterms:W3CDTF">2021-06-23T04:55:49Z</dcterms:modified>
</cp:coreProperties>
</file>