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327" r:id="rId2"/>
    <p:sldId id="558" r:id="rId3"/>
    <p:sldId id="382" r:id="rId4"/>
    <p:sldId id="499" r:id="rId5"/>
    <p:sldId id="283" r:id="rId6"/>
    <p:sldId id="500" r:id="rId7"/>
    <p:sldId id="440" r:id="rId8"/>
    <p:sldId id="502" r:id="rId9"/>
    <p:sldId id="501" r:id="rId10"/>
    <p:sldId id="503" r:id="rId11"/>
    <p:sldId id="506" r:id="rId12"/>
    <p:sldId id="512" r:id="rId13"/>
    <p:sldId id="507" r:id="rId14"/>
    <p:sldId id="527" r:id="rId15"/>
    <p:sldId id="509" r:id="rId16"/>
    <p:sldId id="511" r:id="rId17"/>
    <p:sldId id="513" r:id="rId18"/>
    <p:sldId id="515" r:id="rId19"/>
    <p:sldId id="528" r:id="rId20"/>
    <p:sldId id="529" r:id="rId21"/>
    <p:sldId id="517" r:id="rId22"/>
    <p:sldId id="518" r:id="rId23"/>
    <p:sldId id="520" r:id="rId24"/>
    <p:sldId id="521" r:id="rId25"/>
    <p:sldId id="522" r:id="rId26"/>
    <p:sldId id="516" r:id="rId27"/>
    <p:sldId id="504" r:id="rId28"/>
    <p:sldId id="559" r:id="rId29"/>
    <p:sldId id="525" r:id="rId30"/>
    <p:sldId id="536" r:id="rId31"/>
    <p:sldId id="537" r:id="rId32"/>
    <p:sldId id="531" r:id="rId33"/>
    <p:sldId id="532" r:id="rId34"/>
    <p:sldId id="533" r:id="rId35"/>
    <p:sldId id="535" r:id="rId36"/>
    <p:sldId id="538" r:id="rId37"/>
    <p:sldId id="540" r:id="rId38"/>
    <p:sldId id="546" r:id="rId39"/>
    <p:sldId id="544" r:id="rId40"/>
    <p:sldId id="543" r:id="rId41"/>
    <p:sldId id="542" r:id="rId42"/>
    <p:sldId id="541" r:id="rId43"/>
    <p:sldId id="545" r:id="rId44"/>
    <p:sldId id="552" r:id="rId45"/>
    <p:sldId id="547" r:id="rId46"/>
    <p:sldId id="549" r:id="rId47"/>
    <p:sldId id="550" r:id="rId48"/>
    <p:sldId id="551" r:id="rId49"/>
    <p:sldId id="553" r:id="rId50"/>
    <p:sldId id="554" r:id="rId51"/>
    <p:sldId id="555" r:id="rId52"/>
    <p:sldId id="556" r:id="rId53"/>
    <p:sldId id="505" r:id="rId54"/>
    <p:sldId id="557" r:id="rId55"/>
    <p:sldId id="524" r:id="rId5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0" autoAdjust="0"/>
    <p:restoredTop sz="84928" autoAdjust="0"/>
  </p:normalViewPr>
  <p:slideViewPr>
    <p:cSldViewPr snapToGrid="0" snapToObjects="1">
      <p:cViewPr varScale="1">
        <p:scale>
          <a:sx n="180" d="100"/>
          <a:sy n="180" d="100"/>
        </p:scale>
        <p:origin x="156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D3D0F-0D75-4D61-81D3-0BD193ABD298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41332B-7334-4A2B-A992-72F1D2AFCF28}">
      <dgm:prSet/>
      <dgm:spPr/>
      <dgm:t>
        <a:bodyPr/>
        <a:lstStyle/>
        <a:p>
          <a:r>
            <a:rPr lang="en-US"/>
            <a:t>What if we altered the size of the </a:t>
          </a:r>
          <a:r>
            <a:rPr lang="en-US" i="1"/>
            <a:t>top chunk?</a:t>
          </a:r>
          <a:endParaRPr lang="en-US"/>
        </a:p>
      </dgm:t>
    </dgm:pt>
    <dgm:pt modelId="{87FDA8EF-68E5-4D18-B196-5E953D335E8B}" type="parTrans" cxnId="{0D778526-4845-4D6E-B720-EC8FB9BF60D3}">
      <dgm:prSet/>
      <dgm:spPr/>
      <dgm:t>
        <a:bodyPr/>
        <a:lstStyle/>
        <a:p>
          <a:endParaRPr lang="en-US"/>
        </a:p>
      </dgm:t>
    </dgm:pt>
    <dgm:pt modelId="{E53AAD4D-8901-4DC8-8CB7-C0069FF54592}" type="sibTrans" cxnId="{0D778526-4845-4D6E-B720-EC8FB9BF60D3}">
      <dgm:prSet/>
      <dgm:spPr/>
      <dgm:t>
        <a:bodyPr/>
        <a:lstStyle/>
        <a:p>
          <a:endParaRPr lang="en-US"/>
        </a:p>
      </dgm:t>
    </dgm:pt>
    <dgm:pt modelId="{4B66B7C7-4720-5A43-A8BB-5A6C028905D5}" type="pres">
      <dgm:prSet presAssocID="{08BD3D0F-0D75-4D61-81D3-0BD193ABD298}" presName="linear" presStyleCnt="0">
        <dgm:presLayoutVars>
          <dgm:animLvl val="lvl"/>
          <dgm:resizeHandles val="exact"/>
        </dgm:presLayoutVars>
      </dgm:prSet>
      <dgm:spPr/>
    </dgm:pt>
    <dgm:pt modelId="{56A48BF8-BA86-7943-A805-E02689A06F5E}" type="pres">
      <dgm:prSet presAssocID="{0141332B-7334-4A2B-A992-72F1D2AFCF2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778526-4845-4D6E-B720-EC8FB9BF60D3}" srcId="{08BD3D0F-0D75-4D61-81D3-0BD193ABD298}" destId="{0141332B-7334-4A2B-A992-72F1D2AFCF28}" srcOrd="0" destOrd="0" parTransId="{87FDA8EF-68E5-4D18-B196-5E953D335E8B}" sibTransId="{E53AAD4D-8901-4DC8-8CB7-C0069FF54592}"/>
    <dgm:cxn modelId="{85B3F2C3-EB26-FE4B-84B8-8BFC7F0A2C46}" type="presOf" srcId="{08BD3D0F-0D75-4D61-81D3-0BD193ABD298}" destId="{4B66B7C7-4720-5A43-A8BB-5A6C028905D5}" srcOrd="0" destOrd="0" presId="urn:microsoft.com/office/officeart/2005/8/layout/vList2"/>
    <dgm:cxn modelId="{0698F9C5-7700-844E-8DD8-E381503474C4}" type="presOf" srcId="{0141332B-7334-4A2B-A992-72F1D2AFCF28}" destId="{56A48BF8-BA86-7943-A805-E02689A06F5E}" srcOrd="0" destOrd="0" presId="urn:microsoft.com/office/officeart/2005/8/layout/vList2"/>
    <dgm:cxn modelId="{3B3581AD-56AD-EF4C-A682-043A359F1B11}" type="presParOf" srcId="{4B66B7C7-4720-5A43-A8BB-5A6C028905D5}" destId="{56A48BF8-BA86-7943-A805-E02689A06F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2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86BCEC-EB9B-4E48-AC70-8273CF95423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56CC67-B200-4283-B32F-3A7A9542C9E0}">
      <dgm:prSet/>
      <dgm:spPr/>
      <dgm:t>
        <a:bodyPr/>
        <a:lstStyle/>
        <a:p>
          <a:pPr>
            <a:defRPr cap="all"/>
          </a:pPr>
          <a:r>
            <a:rPr lang="en-US"/>
            <a:t>Overwrite GOT entry of </a:t>
          </a:r>
          <a:r>
            <a:rPr lang="en-US" i="1"/>
            <a:t>puts</a:t>
          </a:r>
          <a:endParaRPr lang="en-US"/>
        </a:p>
      </dgm:t>
    </dgm:pt>
    <dgm:pt modelId="{921D03D0-2702-4C80-88DE-FA111500E9B6}" type="parTrans" cxnId="{6E109752-DCDC-4CE9-B3FD-9B5D124AC242}">
      <dgm:prSet/>
      <dgm:spPr/>
      <dgm:t>
        <a:bodyPr/>
        <a:lstStyle/>
        <a:p>
          <a:endParaRPr lang="en-US"/>
        </a:p>
      </dgm:t>
    </dgm:pt>
    <dgm:pt modelId="{F3CCDC36-1C57-483A-A9B8-B41A86225E10}" type="sibTrans" cxnId="{6E109752-DCDC-4CE9-B3FD-9B5D124AC242}">
      <dgm:prSet/>
      <dgm:spPr/>
      <dgm:t>
        <a:bodyPr/>
        <a:lstStyle/>
        <a:p>
          <a:endParaRPr lang="en-US"/>
        </a:p>
      </dgm:t>
    </dgm:pt>
    <dgm:pt modelId="{82E7EB2F-569F-4B42-9813-48FE8A81ADB9}">
      <dgm:prSet/>
      <dgm:spPr/>
      <dgm:t>
        <a:bodyPr/>
        <a:lstStyle/>
        <a:p>
          <a:pPr>
            <a:defRPr cap="all"/>
          </a:pPr>
          <a:r>
            <a:rPr lang="en-US"/>
            <a:t>Stack </a:t>
          </a:r>
          <a:r>
            <a:rPr lang="en-US" i="1"/>
            <a:t>ret</a:t>
          </a:r>
          <a:r>
            <a:rPr lang="en-US"/>
            <a:t> address</a:t>
          </a:r>
        </a:p>
      </dgm:t>
    </dgm:pt>
    <dgm:pt modelId="{2EB87342-5E0E-446E-B731-796706FC1021}" type="parTrans" cxnId="{FC983102-9598-4360-9D6F-43AEB95B7EA1}">
      <dgm:prSet/>
      <dgm:spPr/>
      <dgm:t>
        <a:bodyPr/>
        <a:lstStyle/>
        <a:p>
          <a:endParaRPr lang="en-US"/>
        </a:p>
      </dgm:t>
    </dgm:pt>
    <dgm:pt modelId="{EA55C9BD-1AA4-4E21-8B98-B8361D18310E}" type="sibTrans" cxnId="{FC983102-9598-4360-9D6F-43AEB95B7EA1}">
      <dgm:prSet/>
      <dgm:spPr/>
      <dgm:t>
        <a:bodyPr/>
        <a:lstStyle/>
        <a:p>
          <a:endParaRPr lang="en-US"/>
        </a:p>
      </dgm:t>
    </dgm:pt>
    <dgm:pt modelId="{8BD323F0-16EE-4FF5-973B-5DE5528C5108}" type="pres">
      <dgm:prSet presAssocID="{2D86BCEC-EB9B-4E48-AC70-8273CF95423A}" presName="root" presStyleCnt="0">
        <dgm:presLayoutVars>
          <dgm:dir/>
          <dgm:resizeHandles val="exact"/>
        </dgm:presLayoutVars>
      </dgm:prSet>
      <dgm:spPr/>
    </dgm:pt>
    <dgm:pt modelId="{CF524371-90C5-407A-87CB-0CFE256A62CF}" type="pres">
      <dgm:prSet presAssocID="{8656CC67-B200-4283-B32F-3A7A9542C9E0}" presName="compNode" presStyleCnt="0"/>
      <dgm:spPr/>
    </dgm:pt>
    <dgm:pt modelId="{93369495-CBA5-4B26-861A-012806285EA2}" type="pres">
      <dgm:prSet presAssocID="{8656CC67-B200-4283-B32F-3A7A9542C9E0}" presName="iconBgRect" presStyleLbl="bgShp" presStyleIdx="0" presStyleCnt="2"/>
      <dgm:spPr/>
    </dgm:pt>
    <dgm:pt modelId="{5DE20D4F-A917-487C-B70F-87F6E4F5AF5C}" type="pres">
      <dgm:prSet presAssocID="{8656CC67-B200-4283-B32F-3A7A9542C9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8C83319-6C34-44A5-9577-17F48F9D1F2E}" type="pres">
      <dgm:prSet presAssocID="{8656CC67-B200-4283-B32F-3A7A9542C9E0}" presName="spaceRect" presStyleCnt="0"/>
      <dgm:spPr/>
    </dgm:pt>
    <dgm:pt modelId="{9A0AC2DA-2F46-4AB9-AC1D-A3AFC2FCCCF5}" type="pres">
      <dgm:prSet presAssocID="{8656CC67-B200-4283-B32F-3A7A9542C9E0}" presName="textRect" presStyleLbl="revTx" presStyleIdx="0" presStyleCnt="2">
        <dgm:presLayoutVars>
          <dgm:chMax val="1"/>
          <dgm:chPref val="1"/>
        </dgm:presLayoutVars>
      </dgm:prSet>
      <dgm:spPr/>
    </dgm:pt>
    <dgm:pt modelId="{0372FBF4-4D62-4522-8387-3DE5B27D6DF9}" type="pres">
      <dgm:prSet presAssocID="{F3CCDC36-1C57-483A-A9B8-B41A86225E10}" presName="sibTrans" presStyleCnt="0"/>
      <dgm:spPr/>
    </dgm:pt>
    <dgm:pt modelId="{76BBBBB9-40E8-4325-9552-6706D813F26C}" type="pres">
      <dgm:prSet presAssocID="{82E7EB2F-569F-4B42-9813-48FE8A81ADB9}" presName="compNode" presStyleCnt="0"/>
      <dgm:spPr/>
    </dgm:pt>
    <dgm:pt modelId="{462A0895-E164-4AC4-8F56-4F6977EE9467}" type="pres">
      <dgm:prSet presAssocID="{82E7EB2F-569F-4B42-9813-48FE8A81ADB9}" presName="iconBgRect" presStyleLbl="bgShp" presStyleIdx="1" presStyleCnt="2"/>
      <dgm:spPr/>
    </dgm:pt>
    <dgm:pt modelId="{CB1CDF22-F92E-4087-B25E-94B80F6E3781}" type="pres">
      <dgm:prSet presAssocID="{82E7EB2F-569F-4B42-9813-48FE8A81AD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65FA3C7-A551-4075-9E48-23C3F3CB39EF}" type="pres">
      <dgm:prSet presAssocID="{82E7EB2F-569F-4B42-9813-48FE8A81ADB9}" presName="spaceRect" presStyleCnt="0"/>
      <dgm:spPr/>
    </dgm:pt>
    <dgm:pt modelId="{C26C2B7E-9BC4-4E5D-B46E-47F3446C6350}" type="pres">
      <dgm:prSet presAssocID="{82E7EB2F-569F-4B42-9813-48FE8A81AD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983102-9598-4360-9D6F-43AEB95B7EA1}" srcId="{2D86BCEC-EB9B-4E48-AC70-8273CF95423A}" destId="{82E7EB2F-569F-4B42-9813-48FE8A81ADB9}" srcOrd="1" destOrd="0" parTransId="{2EB87342-5E0E-446E-B731-796706FC1021}" sibTransId="{EA55C9BD-1AA4-4E21-8B98-B8361D18310E}"/>
    <dgm:cxn modelId="{6E109752-DCDC-4CE9-B3FD-9B5D124AC242}" srcId="{2D86BCEC-EB9B-4E48-AC70-8273CF95423A}" destId="{8656CC67-B200-4283-B32F-3A7A9542C9E0}" srcOrd="0" destOrd="0" parTransId="{921D03D0-2702-4C80-88DE-FA111500E9B6}" sibTransId="{F3CCDC36-1C57-483A-A9B8-B41A86225E10}"/>
    <dgm:cxn modelId="{C67C5090-7FD1-416A-96F4-3AC4B58149A7}" type="presOf" srcId="{2D86BCEC-EB9B-4E48-AC70-8273CF95423A}" destId="{8BD323F0-16EE-4FF5-973B-5DE5528C5108}" srcOrd="0" destOrd="0" presId="urn:microsoft.com/office/officeart/2018/5/layout/IconCircleLabelList"/>
    <dgm:cxn modelId="{DF7BB194-F0C5-47A3-B9EC-5891CE8557DD}" type="presOf" srcId="{82E7EB2F-569F-4B42-9813-48FE8A81ADB9}" destId="{C26C2B7E-9BC4-4E5D-B46E-47F3446C6350}" srcOrd="0" destOrd="0" presId="urn:microsoft.com/office/officeart/2018/5/layout/IconCircleLabelList"/>
    <dgm:cxn modelId="{D6A88D97-6687-4E07-B39C-6C25606E0B5B}" type="presOf" srcId="{8656CC67-B200-4283-B32F-3A7A9542C9E0}" destId="{9A0AC2DA-2F46-4AB9-AC1D-A3AFC2FCCCF5}" srcOrd="0" destOrd="0" presId="urn:microsoft.com/office/officeart/2018/5/layout/IconCircleLabelList"/>
    <dgm:cxn modelId="{8A4D390C-9EE1-4848-8068-55232A4B82CA}" type="presParOf" srcId="{8BD323F0-16EE-4FF5-973B-5DE5528C5108}" destId="{CF524371-90C5-407A-87CB-0CFE256A62CF}" srcOrd="0" destOrd="0" presId="urn:microsoft.com/office/officeart/2018/5/layout/IconCircleLabelList"/>
    <dgm:cxn modelId="{E6381FC8-8B5C-4DD9-898D-D3BEA9D791F4}" type="presParOf" srcId="{CF524371-90C5-407A-87CB-0CFE256A62CF}" destId="{93369495-CBA5-4B26-861A-012806285EA2}" srcOrd="0" destOrd="0" presId="urn:microsoft.com/office/officeart/2018/5/layout/IconCircleLabelList"/>
    <dgm:cxn modelId="{F17B2058-66B0-4F51-B490-137C1B6080FA}" type="presParOf" srcId="{CF524371-90C5-407A-87CB-0CFE256A62CF}" destId="{5DE20D4F-A917-487C-B70F-87F6E4F5AF5C}" srcOrd="1" destOrd="0" presId="urn:microsoft.com/office/officeart/2018/5/layout/IconCircleLabelList"/>
    <dgm:cxn modelId="{74334A09-9314-4AF9-92E0-02C4F6DA70E3}" type="presParOf" srcId="{CF524371-90C5-407A-87CB-0CFE256A62CF}" destId="{58C83319-6C34-44A5-9577-17F48F9D1F2E}" srcOrd="2" destOrd="0" presId="urn:microsoft.com/office/officeart/2018/5/layout/IconCircleLabelList"/>
    <dgm:cxn modelId="{465C20A4-5A94-442F-B575-3892059D614A}" type="presParOf" srcId="{CF524371-90C5-407A-87CB-0CFE256A62CF}" destId="{9A0AC2DA-2F46-4AB9-AC1D-A3AFC2FCCCF5}" srcOrd="3" destOrd="0" presId="urn:microsoft.com/office/officeart/2018/5/layout/IconCircleLabelList"/>
    <dgm:cxn modelId="{2B914825-9397-4831-A1DD-5907D5B84A04}" type="presParOf" srcId="{8BD323F0-16EE-4FF5-973B-5DE5528C5108}" destId="{0372FBF4-4D62-4522-8387-3DE5B27D6DF9}" srcOrd="1" destOrd="0" presId="urn:microsoft.com/office/officeart/2018/5/layout/IconCircleLabelList"/>
    <dgm:cxn modelId="{66F3E1B8-4856-4586-BCA9-4970328C259F}" type="presParOf" srcId="{8BD323F0-16EE-4FF5-973B-5DE5528C5108}" destId="{76BBBBB9-40E8-4325-9552-6706D813F26C}" srcOrd="2" destOrd="0" presId="urn:microsoft.com/office/officeart/2018/5/layout/IconCircleLabelList"/>
    <dgm:cxn modelId="{97618157-CB08-4C14-9CFA-A5B55868686D}" type="presParOf" srcId="{76BBBBB9-40E8-4325-9552-6706D813F26C}" destId="{462A0895-E164-4AC4-8F56-4F6977EE9467}" srcOrd="0" destOrd="0" presId="urn:microsoft.com/office/officeart/2018/5/layout/IconCircleLabelList"/>
    <dgm:cxn modelId="{F6D55E15-0B4A-4B90-927C-44C87349CB41}" type="presParOf" srcId="{76BBBBB9-40E8-4325-9552-6706D813F26C}" destId="{CB1CDF22-F92E-4087-B25E-94B80F6E3781}" srcOrd="1" destOrd="0" presId="urn:microsoft.com/office/officeart/2018/5/layout/IconCircleLabelList"/>
    <dgm:cxn modelId="{581172CE-A280-4C42-A6A5-6CE4FB143226}" type="presParOf" srcId="{76BBBBB9-40E8-4325-9552-6706D813F26C}" destId="{165FA3C7-A551-4075-9E48-23C3F3CB39EF}" srcOrd="2" destOrd="0" presId="urn:microsoft.com/office/officeart/2018/5/layout/IconCircleLabelList"/>
    <dgm:cxn modelId="{79A3602B-812B-4AE5-A0B0-EA06FB92BDE9}" type="presParOf" srcId="{76BBBBB9-40E8-4325-9552-6706D813F26C}" destId="{C26C2B7E-9BC4-4E5D-B46E-47F3446C63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05F6733A-1262-41CF-A9F3-4430C423C94C}" srcId="{4F7AE019-49CE-4A1E-8C44-77F39E6FBDE3}" destId="{893405B5-F3EC-4775-ACC6-38B2E8E91BF9}" srcOrd="0" destOrd="0" parTransId="{8CD16FCA-1F35-4DF3-A163-3F961EC6668C}" sibTransId="{FB481699-D58D-4896-838E-40E9284B2242}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C22E5CF-3CB9-D34D-9DC8-46AB15862CBB}" type="presParOf" srcId="{0D26DACC-CB67-CF4B-9FF1-EF3B5F95ECA4}" destId="{4F987FCE-1911-4741-96C6-AA3A3DE6D0C0}" srcOrd="0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strike="sngStrike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strike="sngStrike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48BF8-BA86-7943-A805-E02689A06F5E}">
      <dsp:nvSpPr>
        <dsp:cNvPr id="0" name=""/>
        <dsp:cNvSpPr/>
      </dsp:nvSpPr>
      <dsp:spPr>
        <a:xfrm>
          <a:off x="0" y="418462"/>
          <a:ext cx="7886700" cy="2426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What if we altered the size of the </a:t>
          </a:r>
          <a:r>
            <a:rPr lang="en-US" sz="6100" i="1" kern="1200"/>
            <a:t>top chunk?</a:t>
          </a:r>
          <a:endParaRPr lang="en-US" sz="6100" kern="1200"/>
        </a:p>
      </dsp:txBody>
      <dsp:txXfrm>
        <a:off x="118456" y="536918"/>
        <a:ext cx="7649788" cy="2189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0"/>
          <a:ext cx="6309360" cy="192829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89787" rIns="122419" bIns="4897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Corrupt Top Chunk size</a:t>
          </a:r>
        </a:p>
      </dsp:txBody>
      <dsp:txXfrm>
        <a:off x="1577340" y="0"/>
        <a:ext cx="6309360" cy="1928295"/>
      </dsp:txXfrm>
    </dsp:sp>
    <dsp:sp modelId="{C68806A7-5E1B-B443-82C4-E10E3AD448A5}">
      <dsp:nvSpPr>
        <dsp:cNvPr id="0" name=""/>
        <dsp:cNvSpPr/>
      </dsp:nvSpPr>
      <dsp:spPr>
        <a:xfrm>
          <a:off x="0" y="0"/>
          <a:ext cx="1577340" cy="19282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90473" rIns="83468" bIns="1904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Corrupt</a:t>
          </a:r>
        </a:p>
      </dsp:txBody>
      <dsp:txXfrm>
        <a:off x="0" y="0"/>
        <a:ext cx="1577340" cy="1928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286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strike="sngStrike" kern="1200" dirty="0"/>
            <a:t>Corrupt Top Chunk size</a:t>
          </a:r>
        </a:p>
      </dsp:txBody>
      <dsp:txXfrm>
        <a:off x="1577340" y="286"/>
        <a:ext cx="6309360" cy="1583946"/>
      </dsp:txXfrm>
    </dsp:sp>
    <dsp:sp modelId="{C68806A7-5E1B-B443-82C4-E10E3AD448A5}">
      <dsp:nvSpPr>
        <dsp:cNvPr id="0" name=""/>
        <dsp:cNvSpPr/>
      </dsp:nvSpPr>
      <dsp:spPr>
        <a:xfrm>
          <a:off x="0" y="286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strike="sngStrike" kern="1200" dirty="0"/>
            <a:t>Corrupt</a:t>
          </a:r>
        </a:p>
      </dsp:txBody>
      <dsp:txXfrm>
        <a:off x="0" y="286"/>
        <a:ext cx="1577340" cy="1583946"/>
      </dsp:txXfrm>
    </dsp:sp>
    <dsp:sp modelId="{0A6D31A6-5EBB-F24A-9BAE-B761EBB5BA1A}">
      <dsp:nvSpPr>
        <dsp:cNvPr id="0" name=""/>
        <dsp:cNvSpPr/>
      </dsp:nvSpPr>
      <dsp:spPr>
        <a:xfrm>
          <a:off x="1577340" y="1679270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Allocate a LARGE section that lands directly in </a:t>
          </a:r>
          <a:r>
            <a:rPr lang="en-US" sz="2400" i="1" kern="1200" dirty="0"/>
            <a:t>front</a:t>
          </a:r>
          <a:r>
            <a:rPr lang="en-US" sz="2400" kern="1200" dirty="0"/>
            <a:t> of your target</a:t>
          </a:r>
        </a:p>
      </dsp:txBody>
      <dsp:txXfrm>
        <a:off x="1577340" y="1679270"/>
        <a:ext cx="6309360" cy="1583946"/>
      </dsp:txXfrm>
    </dsp:sp>
    <dsp:sp modelId="{8994B5BA-79CC-FA41-86AE-55711D1760A4}">
      <dsp:nvSpPr>
        <dsp:cNvPr id="0" name=""/>
        <dsp:cNvSpPr/>
      </dsp:nvSpPr>
      <dsp:spPr>
        <a:xfrm>
          <a:off x="0" y="1679270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Allocate</a:t>
          </a:r>
        </a:p>
      </dsp:txBody>
      <dsp:txXfrm>
        <a:off x="0" y="1679270"/>
        <a:ext cx="1577340" cy="1583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69495-CBA5-4B26-861A-012806285EA2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20D4F-A917-487C-B70F-87F6E4F5AF5C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AC2DA-2F46-4AB9-AC1D-A3AFC2FCCCF5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Overwrite GOT entry of </a:t>
          </a:r>
          <a:r>
            <a:rPr lang="en-US" sz="2500" i="1" kern="1200"/>
            <a:t>puts</a:t>
          </a:r>
          <a:endParaRPr lang="en-US" sz="2500" kern="1200"/>
        </a:p>
      </dsp:txBody>
      <dsp:txXfrm>
        <a:off x="517724" y="2531752"/>
        <a:ext cx="3150000" cy="720000"/>
      </dsp:txXfrm>
    </dsp:sp>
    <dsp:sp modelId="{462A0895-E164-4AC4-8F56-4F6977EE9467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CDF22-F92E-4087-B25E-94B80F6E3781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C2B7E-9BC4-4E5D-B46E-47F3446C6350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Stack </a:t>
          </a:r>
          <a:r>
            <a:rPr lang="en-US" sz="2500" i="1" kern="1200"/>
            <a:t>ret</a:t>
          </a:r>
          <a:r>
            <a:rPr lang="en-US" sz="2500" kern="1200"/>
            <a:t> address</a:t>
          </a:r>
        </a:p>
      </dsp:txBody>
      <dsp:txXfrm>
        <a:off x="4218975" y="2531752"/>
        <a:ext cx="315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53FA5-1C28-464F-BECB-55BD9F69216A}">
      <dsp:nvSpPr>
        <dsp:cNvPr id="0" name=""/>
        <dsp:cNvSpPr/>
      </dsp:nvSpPr>
      <dsp:spPr>
        <a:xfrm>
          <a:off x="1577340" y="0"/>
          <a:ext cx="6309360" cy="163728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15871" rIns="122419" bIns="41587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Overlap chunk over your target</a:t>
          </a:r>
        </a:p>
      </dsp:txBody>
      <dsp:txXfrm>
        <a:off x="1577340" y="0"/>
        <a:ext cx="6309360" cy="1637288"/>
      </dsp:txXfrm>
    </dsp:sp>
    <dsp:sp modelId="{00A246D8-AF0D-9D46-A972-3C36A151DA50}">
      <dsp:nvSpPr>
        <dsp:cNvPr id="0" name=""/>
        <dsp:cNvSpPr/>
      </dsp:nvSpPr>
      <dsp:spPr>
        <a:xfrm>
          <a:off x="0" y="0"/>
          <a:ext cx="1577340" cy="16372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61728" rIns="83468" bIns="1617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Overlap</a:t>
          </a:r>
        </a:p>
      </dsp:txBody>
      <dsp:txXfrm>
        <a:off x="0" y="0"/>
        <a:ext cx="1577340" cy="16372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01:23:34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11115 7081 24575,'33'0'0,"-6"0"0,1 0 0,-4 0 0,2 0-1093,3 0 1,3 0 0,0 0-1,3 0 1,1 0 0,1 0 272,-9 0 1,1 1 0,0-1 0,2-1 451,0 1 0,2-1 0,1 0 0,-2 0 0,-1 0 368,5 0 0,-2 0 0,2-1 0,-3 0 0,1-1 0,2 0 0,0 0 0,-3 1 0,0-1 0,-1 1 0,-1-1 0,2 1 0,-2-1 0,0 1 0,1-1 0,0 0 0,0 1 0,0 0 0,0 0 0,0 0 0,0 1 0,-1-1 0,4-1 0,-1 1 0,0 0 0,-1 0 0,-2 0 0,-1 1 0,-1 0 0,0 0 344,3 0 1,-2-1 0,-3 1-345,-1 0 0,-4 0 0,3 0 0,-16-1 0</inkml:trace>
  <inkml:trace contextRef="#ctx0" brushRef="#br0" timeOffset="1507">12764 8761 24575,'16'0'0,"-2"1"0,7 3 0,15 1-1639,-11 1 1,2-1 1260,1 0 0,2-1 378,-2 0 0,1 0 0,2-1 0,-1 0 0,2-1 0,0 0 0,0-1 0,-2 1 0,1-1 0,-1 0 0,1 0-820,4 0 1,2 0 0,-1 0 0,0 0 271,-1-1 0,0 0 1,-1 0-1,-1 0 548,2 0 0,-1 0 0,2 0 0,-5 0 0,2 0 0,0 0 0,0 0 0,-2 0 0,6 0 0,-2 0 0,1 0-124,-4-1 1,0 0 0,0 0 0,-3 0 123,-1 1 0,-3 0 0,0-1-371,9-3 1,-3 1 370,-9 3 0,-2-1 1130,11-4-1130,-13 4 819,-8-3 0,-9 4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3/24/21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phrack.org/issues/66/10.html" TargetMode="External"/><Relationship Id="rId3" Type="http://schemas.openxmlformats.org/officeDocument/2006/relationships/hyperlink" Target="https://sploitfun.wordpress.com/tag/house-of-force/" TargetMode="External"/><Relationship Id="rId7" Type="http://schemas.openxmlformats.org/officeDocument/2006/relationships/hyperlink" Target="https://www.youtube.com/watch?v=PISoSH8KGVI" TargetMode="External"/><Relationship Id="rId2" Type="http://schemas.openxmlformats.org/officeDocument/2006/relationships/hyperlink" Target="https://securitylab.github.com/research/last-orders-at-the-house-of-fo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tf-wiki.github.io/ctf-wiki/pwn/linux/glibc-heap/house_of_force/" TargetMode="External"/><Relationship Id="rId5" Type="http://schemas.openxmlformats.org/officeDocument/2006/relationships/hyperlink" Target="https://raydenchia.com/glibc-heap-exploitation-house-of-force/" TargetMode="External"/><Relationship Id="rId4" Type="http://schemas.openxmlformats.org/officeDocument/2006/relationships/hyperlink" Target="https://heap-exploitation.dhavalkapil.com/attacks/house_of_for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- 2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Creating the new user chunk">
            <a:extLst>
              <a:ext uri="{FF2B5EF4-FFF2-40B4-BE49-F238E27FC236}">
                <a16:creationId xmlns:a16="http://schemas.microsoft.com/office/drawing/2014/main" id="{3A8F00F6-6826-CE4F-B819-470015E0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88" y="2048977"/>
            <a:ext cx="4629150" cy="1039196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EB95D-3180-6C4A-9E07-7BAEFE962F34}"/>
              </a:ext>
            </a:extLst>
          </p:cNvPr>
          <p:cNvSpPr txBox="1">
            <a:spLocks/>
          </p:cNvSpPr>
          <p:nvPr/>
        </p:nvSpPr>
        <p:spPr>
          <a:xfrm>
            <a:off x="3807067" y="1169377"/>
            <a:ext cx="4707092" cy="76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Shrink the </a:t>
            </a:r>
            <a:r>
              <a:rPr lang="en-US" i="1" dirty="0"/>
              <a:t>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</a:t>
            </a:r>
            <a:r>
              <a:rPr lang="en-US" i="1" dirty="0"/>
              <a:t>this</a:t>
            </a:r>
            <a:r>
              <a:rPr lang="en-US" dirty="0"/>
              <a:t> memory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0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5D48-53F5-B743-8688-804BB04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F3945-5DCE-4B8D-B0D3-B04AB89D8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11182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41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44323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70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1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210550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349155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7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2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326350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29152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6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3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563263"/>
          </a:xfrm>
        </p:spPr>
        <p:txBody>
          <a:bodyPr>
            <a:normAutofit/>
          </a:bodyPr>
          <a:lstStyle/>
          <a:p>
            <a:r>
              <a:rPr lang="en-US" dirty="0"/>
              <a:t>Put a pointer to an arbitrary section in memory!</a:t>
            </a:r>
          </a:p>
          <a:p>
            <a:r>
              <a:rPr lang="en-US" dirty="0"/>
              <a:t>Where are good locations?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BSS (GOT) </a:t>
            </a:r>
          </a:p>
          <a:p>
            <a:pPr lvl="1"/>
            <a:r>
              <a:rPr lang="en-US" dirty="0"/>
              <a:t>Heap</a:t>
            </a:r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3359" cy="326551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8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4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How can this be put into .</a:t>
            </a:r>
            <a:r>
              <a:rPr lang="en-US" dirty="0" err="1"/>
              <a:t>bss</a:t>
            </a:r>
            <a:r>
              <a:rPr lang="en-US" dirty="0"/>
              <a:t> though? Heap will always be in front of this.</a:t>
            </a:r>
          </a:p>
          <a:p>
            <a:r>
              <a:rPr lang="en-US" dirty="0"/>
              <a:t>Integer overflow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This can WRAP around!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3359" cy="271687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ss section wrap around">
            <a:extLst>
              <a:ext uri="{FF2B5EF4-FFF2-40B4-BE49-F238E27FC236}">
                <a16:creationId xmlns:a16="http://schemas.microsoft.com/office/drawing/2014/main" id="{6581DD03-93E7-9944-A46F-0A64E139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249948"/>
            <a:ext cx="1770479" cy="3502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1E46A-6CCE-C74D-9B87-6214B6B01B6A}"/>
              </a:ext>
            </a:extLst>
          </p:cNvPr>
          <p:cNvSpPr txBox="1"/>
          <p:nvPr/>
        </p:nvSpPr>
        <p:spPr>
          <a:xfrm rot="5400000">
            <a:off x="4323610" y="4804811"/>
            <a:ext cx="775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1936F9-DB2C-DD43-B460-8ED92A9E4F59}"/>
              </a:ext>
            </a:extLst>
          </p:cNvPr>
          <p:cNvCxnSpPr>
            <a:cxnSpLocks/>
          </p:cNvCxnSpPr>
          <p:nvPr/>
        </p:nvCxnSpPr>
        <p:spPr>
          <a:xfrm>
            <a:off x="4618721" y="1268019"/>
            <a:ext cx="0" cy="33197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E9445E-C6C2-9A4D-8EF1-FC2AE4D92BDC}"/>
              </a:ext>
            </a:extLst>
          </p:cNvPr>
          <p:cNvSpPr txBox="1"/>
          <p:nvPr/>
        </p:nvSpPr>
        <p:spPr>
          <a:xfrm rot="5400000">
            <a:off x="4558400" y="909411"/>
            <a:ext cx="28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C6DFE-570A-634D-AEBD-FD9FEF621209}"/>
              </a:ext>
            </a:extLst>
          </p:cNvPr>
          <p:cNvCxnSpPr>
            <a:cxnSpLocks/>
          </p:cNvCxnSpPr>
          <p:nvPr/>
        </p:nvCxnSpPr>
        <p:spPr>
          <a:xfrm>
            <a:off x="4618721" y="1599995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26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1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Edit the top chunk </a:t>
            </a:r>
            <a:r>
              <a:rPr lang="en-US" b="1" i="1" dirty="0"/>
              <a:t>size</a:t>
            </a:r>
            <a:r>
              <a:rPr lang="en-US" dirty="0"/>
              <a:t> to be HUGE</a:t>
            </a:r>
          </a:p>
          <a:p>
            <a:r>
              <a:rPr lang="en-US" dirty="0"/>
              <a:t>Buffer overflow or UAF can be used for this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02FD8C-6A5F-B448-B12C-9776BBAEC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1999" y="1369219"/>
            <a:ext cx="1860502" cy="3263504"/>
          </a:xfr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197296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21103" y="414466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0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4221092" cy="3668765"/>
          </a:xfrm>
        </p:spPr>
        <p:txBody>
          <a:bodyPr>
            <a:normAutofit/>
          </a:bodyPr>
          <a:lstStyle/>
          <a:p>
            <a:r>
              <a:rPr lang="en-US" dirty="0"/>
              <a:t>Put outside of heap memory</a:t>
            </a:r>
          </a:p>
          <a:p>
            <a:r>
              <a:rPr lang="en-US" dirty="0"/>
              <a:t>Just set to </a:t>
            </a:r>
            <a:r>
              <a:rPr lang="en-US" b="1" dirty="0"/>
              <a:t>-1</a:t>
            </a:r>
            <a:r>
              <a:rPr lang="en-US" b="1" i="1" dirty="0"/>
              <a:t>: </a:t>
            </a:r>
          </a:p>
          <a:p>
            <a:pPr lvl="1"/>
            <a:r>
              <a:rPr lang="en-US" dirty="0"/>
              <a:t>Allows overwriting ANYWHERE in memory</a:t>
            </a:r>
          </a:p>
          <a:p>
            <a:pPr lvl="1"/>
            <a:r>
              <a:rPr lang="en-US" dirty="0"/>
              <a:t>No sanity check on size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19808" y="489200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orrupted top chunk size">
            <a:extLst>
              <a:ext uri="{FF2B5EF4-FFF2-40B4-BE49-F238E27FC236}">
                <a16:creationId xmlns:a16="http://schemas.microsoft.com/office/drawing/2014/main" id="{587C8987-D861-B041-96D0-E6F07C5B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17" y="1048734"/>
            <a:ext cx="2038394" cy="35839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BE88EA-FE78-0A4B-B251-E57842FF2E42}"/>
              </a:ext>
            </a:extLst>
          </p:cNvPr>
          <p:cNvSpPr txBox="1"/>
          <p:nvPr/>
        </p:nvSpPr>
        <p:spPr>
          <a:xfrm>
            <a:off x="5978769" y="4263391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7553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1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378157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Top Chunk </a:t>
            </a:r>
            <a:r>
              <a:rPr lang="en-US" b="1" dirty="0"/>
              <a:t>close to </a:t>
            </a:r>
            <a:r>
              <a:rPr lang="en-US" dirty="0"/>
              <a:t>the </a:t>
            </a:r>
            <a:r>
              <a:rPr lang="en-US" i="1" dirty="0"/>
              <a:t>Target</a:t>
            </a:r>
          </a:p>
          <a:p>
            <a:r>
              <a:rPr lang="en-US" dirty="0"/>
              <a:t>Close to an important pointer, such as a </a:t>
            </a:r>
            <a:r>
              <a:rPr lang="en-US" i="1" dirty="0"/>
              <a:t>function pointer</a:t>
            </a:r>
          </a:p>
          <a:p>
            <a:r>
              <a:rPr lang="en-US" dirty="0"/>
              <a:t>Set this up for a nice allocation over an important pointer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3311F-F1A2-D440-8785-E70D10F868FE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97A340-7368-5043-86BF-FE1E0E8D65A1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655EB-4477-6C43-BBD6-220D725E2E6A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15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C657-7618-6A40-B947-AC111416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EF89-FB22-2B40-B87E-3DF06F16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76700" cy="3263504"/>
          </a:xfrm>
        </p:spPr>
        <p:txBody>
          <a:bodyPr/>
          <a:lstStyle/>
          <a:p>
            <a:r>
              <a:rPr lang="en-US" dirty="0"/>
              <a:t>Arbitrary write to any location!</a:t>
            </a:r>
          </a:p>
          <a:p>
            <a:r>
              <a:rPr lang="en-US" dirty="0"/>
              <a:t>From the </a:t>
            </a:r>
            <a:r>
              <a:rPr lang="en-US" b="1" dirty="0" err="1"/>
              <a:t>Phrack</a:t>
            </a:r>
            <a:r>
              <a:rPr lang="en-US" dirty="0"/>
              <a:t> </a:t>
            </a:r>
            <a:r>
              <a:rPr lang="en-US" i="1" dirty="0"/>
              <a:t>Malloc </a:t>
            </a:r>
            <a:r>
              <a:rPr lang="en-US" i="1" dirty="0" err="1"/>
              <a:t>Maleficarum</a:t>
            </a:r>
            <a:r>
              <a:rPr lang="en-US" dirty="0"/>
              <a:t> paper (1 of 4) </a:t>
            </a:r>
          </a:p>
        </p:txBody>
      </p:sp>
      <p:pic>
        <p:nvPicPr>
          <p:cNvPr id="1026" name="Picture 2" descr="The Force | StarWars.com">
            <a:extLst>
              <a:ext uri="{FF2B5EF4-FFF2-40B4-BE49-F238E27FC236}">
                <a16:creationId xmlns:a16="http://schemas.microsoft.com/office/drawing/2014/main" id="{1C102BD5-6694-E341-BE09-983BF84A5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268019"/>
            <a:ext cx="4427368" cy="24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27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2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291" y="1770786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825731" y="4095940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6289593" y="4130417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6024476" y="1770785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550462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size to get to the target:</a:t>
            </a:r>
          </a:p>
          <a:p>
            <a:pPr lvl="1"/>
            <a:r>
              <a:rPr lang="en-US" b="1" dirty="0"/>
              <a:t>Size = target – top chunk</a:t>
            </a:r>
          </a:p>
          <a:p>
            <a:pPr lvl="1"/>
            <a:r>
              <a:rPr lang="en-US" dirty="0"/>
              <a:t>This CAN be negative if wrapping</a:t>
            </a:r>
          </a:p>
          <a:p>
            <a:r>
              <a:rPr lang="en-US" dirty="0"/>
              <a:t>How far to the target?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CB95EC-5167-EA44-8325-C747F9D8A215}"/>
              </a:ext>
            </a:extLst>
          </p:cNvPr>
          <p:cNvCxnSpPr>
            <a:cxnSpLocks/>
          </p:cNvCxnSpPr>
          <p:nvPr/>
        </p:nvCxnSpPr>
        <p:spPr>
          <a:xfrm>
            <a:off x="6025772" y="1799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446C6E-EAD4-224D-9392-406AE2AABADF}"/>
              </a:ext>
            </a:extLst>
          </p:cNvPr>
          <p:cNvCxnSpPr>
            <a:cxnSpLocks/>
          </p:cNvCxnSpPr>
          <p:nvPr/>
        </p:nvCxnSpPr>
        <p:spPr>
          <a:xfrm flipH="1">
            <a:off x="6024476" y="1770784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A2B1AE-A992-5646-9919-56B73107BABA}"/>
              </a:ext>
            </a:extLst>
          </p:cNvPr>
          <p:cNvCxnSpPr>
            <a:cxnSpLocks/>
          </p:cNvCxnSpPr>
          <p:nvPr/>
        </p:nvCxnSpPr>
        <p:spPr>
          <a:xfrm>
            <a:off x="6024476" y="449109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8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</a:t>
            </a:r>
            <a:r>
              <a:rPr lang="en-US" b="1" dirty="0"/>
              <a:t>3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7406327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target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50" y="1878810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195890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5659752" y="423844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5394635" y="187880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118C1-976C-D240-82E3-0AB769B6A718}"/>
              </a:ext>
            </a:extLst>
          </p:cNvPr>
          <p:cNvCxnSpPr>
            <a:cxnSpLocks/>
          </p:cNvCxnSpPr>
          <p:nvPr/>
        </p:nvCxnSpPr>
        <p:spPr>
          <a:xfrm>
            <a:off x="5395931" y="190711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8B971-3E26-EF43-9A0F-4C25479B2A0A}"/>
              </a:ext>
            </a:extLst>
          </p:cNvPr>
          <p:cNvCxnSpPr>
            <a:cxnSpLocks/>
          </p:cNvCxnSpPr>
          <p:nvPr/>
        </p:nvCxnSpPr>
        <p:spPr>
          <a:xfrm flipH="1">
            <a:off x="5394635" y="1878808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CE2F-8E13-1F40-8D94-EC4164F9AF81}"/>
              </a:ext>
            </a:extLst>
          </p:cNvPr>
          <p:cNvCxnSpPr>
            <a:cxnSpLocks/>
          </p:cNvCxnSpPr>
          <p:nvPr/>
        </p:nvCxnSpPr>
        <p:spPr>
          <a:xfrm>
            <a:off x="5394635" y="4599117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81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" y="288238"/>
            <a:ext cx="8727034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Allocate Close to Target – Aftermath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/>
          <a:lstStyle/>
          <a:p>
            <a:r>
              <a:rPr lang="en-US" dirty="0"/>
              <a:t>Top Chunk is NOW in </a:t>
            </a:r>
            <a:r>
              <a:rPr lang="en-US" dirty="0" err="1"/>
              <a:t>LibC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Right before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Rest of top chunk, unmapped memory &amp; </a:t>
            </a:r>
            <a:r>
              <a:rPr lang="en-US" dirty="0" err="1"/>
              <a:t>LibC</a:t>
            </a:r>
            <a:r>
              <a:rPr lang="en-US" dirty="0"/>
              <a:t> in chunk given to user:</a:t>
            </a:r>
          </a:p>
          <a:p>
            <a:pPr lvl="1"/>
            <a:r>
              <a:rPr lang="en-US" dirty="0"/>
              <a:t>Be careful writing to this location…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98D7A2-9928-A44D-BF77-64B3281A74EF}"/>
              </a:ext>
            </a:extLst>
          </p:cNvPr>
          <p:cNvCxnSpPr>
            <a:cxnSpLocks/>
          </p:cNvCxnSpPr>
          <p:nvPr/>
        </p:nvCxnSpPr>
        <p:spPr>
          <a:xfrm flipH="1">
            <a:off x="6318558" y="4105104"/>
            <a:ext cx="60162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04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1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Remember, this is the 7</a:t>
            </a:r>
            <a:r>
              <a:rPr lang="en-US" baseline="30000" dirty="0"/>
              <a:t>th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Chunk Size cannot be gettable from rest of malloc allocations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83981-7973-014A-8499-C1887CF91774}"/>
              </a:ext>
            </a:extLst>
          </p:cNvPr>
          <p:cNvCxnSpPr>
            <a:cxnSpLocks/>
          </p:cNvCxnSpPr>
          <p:nvPr/>
        </p:nvCxnSpPr>
        <p:spPr>
          <a:xfrm flipH="1">
            <a:off x="6318558" y="4105104"/>
            <a:ext cx="60162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35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2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6" name="Content Placeholder 5" descr="Chunk overlapping __malloc_hook">
            <a:extLst>
              <a:ext uri="{FF2B5EF4-FFF2-40B4-BE49-F238E27FC236}">
                <a16:creationId xmlns:a16="http://schemas.microsoft.com/office/drawing/2014/main" id="{2245382B-9938-5245-B4F6-705EC28F37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4764" y="1133953"/>
            <a:ext cx="3670586" cy="3364704"/>
          </a:xfrm>
        </p:spPr>
      </p:pic>
    </p:spTree>
    <p:extLst>
      <p:ext uri="{BB962C8B-B14F-4D97-AF65-F5344CB8AC3E}">
        <p14:creationId xmlns:p14="http://schemas.microsoft.com/office/powerpoint/2010/main" val="243232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3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7" name="Content Placeholder 6" descr="Function pointer overwritten">
            <a:extLst>
              <a:ext uri="{FF2B5EF4-FFF2-40B4-BE49-F238E27FC236}">
                <a16:creationId xmlns:a16="http://schemas.microsoft.com/office/drawing/2014/main" id="{38E6169B-3FDC-9546-BEF3-FB15C6646C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884" y="1158202"/>
            <a:ext cx="3657466" cy="3352677"/>
          </a:xfrm>
        </p:spPr>
      </p:pic>
    </p:spTree>
    <p:extLst>
      <p:ext uri="{BB962C8B-B14F-4D97-AF65-F5344CB8AC3E}">
        <p14:creationId xmlns:p14="http://schemas.microsoft.com/office/powerpoint/2010/main" val="142252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Why Not Just Allocate Over the Target?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268019"/>
            <a:ext cx="394215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575133-AC15-354D-9A0C-0FA47862C6DA}"/>
              </a:ext>
            </a:extLst>
          </p:cNvPr>
          <p:cNvSpPr txBox="1">
            <a:spLocks/>
          </p:cNvSpPr>
          <p:nvPr/>
        </p:nvSpPr>
        <p:spPr>
          <a:xfrm>
            <a:off x="697602" y="1500143"/>
            <a:ext cx="3938876" cy="29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Cannot write to unmapped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Most common to have a continuous write into a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If possible to use indexes for the original buffer, the second step is ONLY needed (not third)</a:t>
            </a:r>
          </a:p>
        </p:txBody>
      </p:sp>
    </p:spTree>
    <p:extLst>
      <p:ext uri="{BB962C8B-B14F-4D97-AF65-F5344CB8AC3E}">
        <p14:creationId xmlns:p14="http://schemas.microsoft.com/office/powerpoint/2010/main" val="3963219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2FA3-F02F-1745-B595-57166CE1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0656-2F65-EC4B-9D91-9C0E9C30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the </a:t>
            </a:r>
            <a:r>
              <a:rPr lang="en-US" b="1" i="1" dirty="0"/>
              <a:t>size</a:t>
            </a:r>
            <a:r>
              <a:rPr lang="en-US" dirty="0"/>
              <a:t> of </a:t>
            </a:r>
            <a:r>
              <a:rPr lang="en-US" i="1" dirty="0"/>
              <a:t>top chunk</a:t>
            </a:r>
          </a:p>
          <a:p>
            <a:r>
              <a:rPr lang="en-US" dirty="0"/>
              <a:t>Allocate chunks of arbitrary sizes</a:t>
            </a:r>
          </a:p>
          <a:p>
            <a:r>
              <a:rPr lang="en-US" dirty="0"/>
              <a:t>Known location for heap &amp; target location (</a:t>
            </a:r>
            <a:r>
              <a:rPr lang="en-US" dirty="0" err="1"/>
              <a:t>LibC</a:t>
            </a:r>
            <a:r>
              <a:rPr lang="en-US" dirty="0"/>
              <a:t>/stack/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04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8F05-6ED7-E947-B950-290DA011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the </a:t>
            </a:r>
            <a:r>
              <a:rPr lang="en-US" dirty="0" err="1"/>
              <a:t>top_chunk</a:t>
            </a:r>
            <a:r>
              <a:rPr lang="en-US" dirty="0"/>
              <a:t> – </a:t>
            </a:r>
            <a:r>
              <a:rPr lang="en-US" dirty="0" err="1"/>
              <a:t>Pwndbg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8989-3D5B-B34A-A855-3DE18117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Pwndbg</a:t>
            </a:r>
            <a:r>
              <a:rPr lang="en-US" dirty="0"/>
              <a:t> specific command: </a:t>
            </a:r>
          </a:p>
          <a:p>
            <a:pPr lvl="1"/>
            <a:r>
              <a:rPr lang="en-US" sz="3800" dirty="0" err="1">
                <a:latin typeface="Agency FB" panose="020F0502020204030204" pitchFamily="34" charset="0"/>
              </a:rPr>
              <a:t>top_chunk</a:t>
            </a:r>
            <a:endParaRPr lang="en-US" sz="3800" dirty="0">
              <a:latin typeface="Agency FB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raw </a:t>
            </a:r>
            <a:r>
              <a:rPr lang="en-US" dirty="0" err="1"/>
              <a:t>top_chunk</a:t>
            </a:r>
            <a:r>
              <a:rPr lang="en-US" dirty="0"/>
              <a:t> data: </a:t>
            </a:r>
          </a:p>
          <a:p>
            <a:pPr lvl="1"/>
            <a:r>
              <a:rPr lang="en-US" sz="3800" dirty="0">
                <a:latin typeface="Agency FB" panose="020F0502020204030204" pitchFamily="34" charset="0"/>
                <a:cs typeface="Agency FB" panose="020F0502020204030204" pitchFamily="34" charset="0"/>
              </a:rPr>
              <a:t>﻿x/4gx </a:t>
            </a:r>
            <a:r>
              <a:rPr lang="en-US" sz="3800" dirty="0" err="1">
                <a:latin typeface="Agency FB" panose="020F0502020204030204" pitchFamily="34" charset="0"/>
                <a:cs typeface="Agency FB" panose="020F0502020204030204" pitchFamily="34" charset="0"/>
              </a:rPr>
              <a:t>main_arena</a:t>
            </a:r>
            <a:r>
              <a:rPr lang="en-US" sz="3800" dirty="0">
                <a:latin typeface="Agency FB" panose="020F0502020204030204" pitchFamily="34" charset="0"/>
                <a:cs typeface="Agency FB" panose="020F0502020204030204" pitchFamily="34" charset="0"/>
              </a:rPr>
              <a:t>-&gt;top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88B8A-CE9E-3540-9A83-A0F0D18E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4" y="4103108"/>
            <a:ext cx="6845300" cy="6731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9F8B520-A332-4645-9421-5340DA28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822" y="1268019"/>
            <a:ext cx="2806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57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7DEA-B481-9045-B5D4-BF35BBF2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729C-0F4E-C64D-A363-B1B7546C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house_of_force</a:t>
            </a:r>
            <a:r>
              <a:rPr lang="en-US" dirty="0"/>
              <a:t>/</a:t>
            </a:r>
            <a:r>
              <a:rPr lang="en-US" dirty="0" err="1"/>
              <a:t>shinning_moment</a:t>
            </a:r>
            <a:endParaRPr lang="en-US" dirty="0"/>
          </a:p>
          <a:p>
            <a:r>
              <a:rPr lang="en-US" dirty="0"/>
              <a:t>Remember the three steps: </a:t>
            </a:r>
          </a:p>
          <a:p>
            <a:pPr lvl="1"/>
            <a:r>
              <a:rPr lang="en-US" dirty="0"/>
              <a:t>Corrupt Top Chunk</a:t>
            </a:r>
          </a:p>
          <a:p>
            <a:pPr lvl="1"/>
            <a:r>
              <a:rPr lang="en-US" dirty="0"/>
              <a:t>Allocate </a:t>
            </a:r>
            <a:r>
              <a:rPr lang="en-US" i="1" dirty="0"/>
              <a:t>close</a:t>
            </a:r>
            <a:r>
              <a:rPr lang="en-US" dirty="0"/>
              <a:t> to the target</a:t>
            </a:r>
          </a:p>
          <a:p>
            <a:pPr lvl="1"/>
            <a:r>
              <a:rPr lang="en-US" dirty="0"/>
              <a:t>Allocate &amp; overwrite target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Remember that 0x20 of metadata</a:t>
            </a:r>
          </a:p>
          <a:p>
            <a:pPr lvl="1"/>
            <a:r>
              <a:rPr lang="en-US" dirty="0"/>
              <a:t>Read through the source code to see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252748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</a:t>
            </a:r>
            <a:r>
              <a:rPr lang="en-US" b="1" i="1" dirty="0"/>
              <a:t>memory left </a:t>
            </a:r>
            <a:r>
              <a:rPr lang="en-US" dirty="0"/>
              <a:t>in this </a:t>
            </a:r>
            <a:r>
              <a:rPr lang="en-US" b="1" i="1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263" y="147871"/>
            <a:ext cx="2753030" cy="4235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D0F7A8-1CDA-944C-A465-21BADE43F523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F68EA6-F65F-0F4B-A06F-A572267718A5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F6C6EF-DDE4-254F-AD92-49C71D22E36F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66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268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24306"/>
              </p:ext>
            </p:extLst>
          </p:nvPr>
        </p:nvGraphicFramePr>
        <p:xfrm>
          <a:off x="628650" y="1152252"/>
          <a:ext cx="7886700" cy="192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68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pic>
        <p:nvPicPr>
          <p:cNvPr id="5" name="Content Placeholder 4" descr="Overwrite the top chunk">
            <a:extLst>
              <a:ext uri="{FF2B5EF4-FFF2-40B4-BE49-F238E27FC236}">
                <a16:creationId xmlns:a16="http://schemas.microsoft.com/office/drawing/2014/main" id="{A5B7C2CC-A8E6-5341-A70C-DEC7A2F6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503" y="1268019"/>
            <a:ext cx="3821067" cy="321098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= </a:t>
            </a:r>
            <a:r>
              <a:rPr lang="en-US"/>
              <a:t>1024 sized chunk</a:t>
            </a:r>
            <a:endParaRPr lang="en-US" dirty="0"/>
          </a:p>
          <a:p>
            <a:r>
              <a:rPr lang="en-US" dirty="0"/>
              <a:t>Freeing of this chunk puts the chunk into the unsorted bin</a:t>
            </a:r>
          </a:p>
          <a:p>
            <a:r>
              <a:rPr lang="en-US" dirty="0"/>
              <a:t>Combines with </a:t>
            </a:r>
            <a:r>
              <a:rPr lang="en-US" i="1" dirty="0"/>
              <a:t>top 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12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write to </a:t>
            </a:r>
            <a:r>
              <a:rPr lang="en-US" i="1" dirty="0"/>
              <a:t>first</a:t>
            </a:r>
            <a:r>
              <a:rPr lang="en-US" dirty="0"/>
              <a:t> writes to (first-0x10) </a:t>
            </a:r>
          </a:p>
          <a:p>
            <a:r>
              <a:rPr lang="en-US" dirty="0"/>
              <a:t>So, overwrites the top chunk!</a:t>
            </a:r>
          </a:p>
          <a:p>
            <a:r>
              <a:rPr lang="en-US" dirty="0"/>
              <a:t>Use this to set the top chunk size!</a:t>
            </a:r>
          </a:p>
        </p:txBody>
      </p:sp>
      <p:pic>
        <p:nvPicPr>
          <p:cNvPr id="8" name="Content Placeholder 7" descr="Overwrite first - 0x10 to overwrite top chunk">
            <a:extLst>
              <a:ext uri="{FF2B5EF4-FFF2-40B4-BE49-F238E27FC236}">
                <a16:creationId xmlns:a16="http://schemas.microsoft.com/office/drawing/2014/main" id="{8D14B88C-AB5B-294F-BBC3-BF6269463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384" y="1236540"/>
            <a:ext cx="3755666" cy="3004533"/>
          </a:xfrm>
        </p:spPr>
      </p:pic>
    </p:spTree>
    <p:extLst>
      <p:ext uri="{BB962C8B-B14F-4D97-AF65-F5344CB8AC3E}">
        <p14:creationId xmlns:p14="http://schemas.microsoft.com/office/powerpoint/2010/main" val="134775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Trivial to overwrite with whatever value we want….</a:t>
            </a:r>
          </a:p>
          <a:p>
            <a:r>
              <a:rPr lang="en-US" dirty="0"/>
              <a:t>Just a bunch of A or something</a:t>
            </a:r>
          </a:p>
          <a:p>
            <a:endParaRPr lang="en-US" dirty="0"/>
          </a:p>
        </p:txBody>
      </p:sp>
      <p:pic>
        <p:nvPicPr>
          <p:cNvPr id="7" name="Content Placeholder 6" descr="Overwrite the top chunk">
            <a:extLst>
              <a:ext uri="{FF2B5EF4-FFF2-40B4-BE49-F238E27FC236}">
                <a16:creationId xmlns:a16="http://schemas.microsoft.com/office/drawing/2014/main" id="{7DC50BC1-8E6F-7444-93B8-F736AF0EC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834" y="1187011"/>
            <a:ext cx="3908515" cy="3126812"/>
          </a:xfrm>
        </p:spPr>
      </p:pic>
    </p:spTree>
    <p:extLst>
      <p:ext uri="{BB962C8B-B14F-4D97-AF65-F5344CB8AC3E}">
        <p14:creationId xmlns:p14="http://schemas.microsoft.com/office/powerpoint/2010/main" val="119231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AE41-BD04-274E-B2A3-A30AD739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CD84-5B36-804C-A64D-37C66B20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Large enough for your allocation to an arbitrary location</a:t>
            </a:r>
          </a:p>
          <a:p>
            <a:r>
              <a:rPr lang="en-US" dirty="0"/>
              <a:t>-1 will always work</a:t>
            </a:r>
          </a:p>
          <a:p>
            <a:r>
              <a:rPr lang="en-US" i="1" dirty="0"/>
              <a:t>prev_size </a:t>
            </a:r>
            <a:r>
              <a:rPr lang="en-US" dirty="0"/>
              <a:t>does not matter</a:t>
            </a:r>
          </a:p>
        </p:txBody>
      </p:sp>
      <p:pic>
        <p:nvPicPr>
          <p:cNvPr id="5" name="Picture 4" descr="-1 as the size of the chunk">
            <a:extLst>
              <a:ext uri="{FF2B5EF4-FFF2-40B4-BE49-F238E27FC236}">
                <a16:creationId xmlns:a16="http://schemas.microsoft.com/office/drawing/2014/main" id="{84E80864-7BA9-E44E-9F18-BB69E9CA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62" y="1268019"/>
            <a:ext cx="3846948" cy="30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1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646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100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>
                <a:latin typeface="Avenir Medium"/>
                <a:ea typeface="+mj-ea"/>
                <a:cs typeface="Avenir Medium"/>
              </a:rPr>
              <a:t>Allocate Close to Target - second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8472829-CC2E-6F4C-8ADC-B04729BD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91" y="1896955"/>
            <a:ext cx="4629150" cy="1342453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0" y="1543052"/>
            <a:ext cx="3541565" cy="285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Second malloc pointer</a:t>
            </a:r>
          </a:p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Choose the size of the malloc allocation</a:t>
            </a:r>
            <a:endParaRPr lang="en-US" sz="2000" i="1" dirty="0"/>
          </a:p>
          <a:p>
            <a:r>
              <a:rPr lang="en-US" sz="2000" dirty="0"/>
              <a:t>What to set the size to?</a:t>
            </a:r>
            <a:endParaRPr lang="en-US" sz="2000" kern="1200" dirty="0">
              <a:latin typeface="Avenir Book"/>
              <a:ea typeface="+mn-ea"/>
              <a:cs typeface="Avenir Book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53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7886700" cy="302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</a:t>
            </a:r>
            <a:r>
              <a:rPr lang="en-US" i="1" dirty="0"/>
              <a:t>size</a:t>
            </a:r>
            <a:r>
              <a:rPr lang="en-US" dirty="0"/>
              <a:t> of the allocation (malloc) </a:t>
            </a:r>
          </a:p>
          <a:p>
            <a:r>
              <a:rPr lang="en-US" dirty="0"/>
              <a:t>Can set pointer to </a:t>
            </a:r>
            <a:r>
              <a:rPr lang="en-US" i="1" dirty="0"/>
              <a:t>anywhere</a:t>
            </a:r>
            <a:r>
              <a:rPr lang="en-US" dirty="0"/>
              <a:t> in memory! </a:t>
            </a:r>
          </a:p>
          <a:p>
            <a:r>
              <a:rPr lang="en-US" dirty="0"/>
              <a:t>Targets?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function pointer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bss</a:t>
            </a:r>
            <a:r>
              <a:rPr lang="en-US" dirty="0"/>
              <a:t> (GOT entry) </a:t>
            </a:r>
          </a:p>
          <a:p>
            <a:r>
              <a:rPr lang="en-US" dirty="0"/>
              <a:t>For this example, we will use </a:t>
            </a:r>
            <a:r>
              <a:rPr lang="en-US" b="1" i="1" dirty="0"/>
              <a:t>_</a:t>
            </a:r>
            <a:r>
              <a:rPr lang="en-US" b="1" i="1" dirty="0" err="1"/>
              <a:t>malloc_hook</a:t>
            </a:r>
            <a:r>
              <a:rPr lang="en-US" b="1" i="1" dirty="0"/>
              <a:t> </a:t>
            </a:r>
            <a:r>
              <a:rPr lang="en-US" dirty="0"/>
              <a:t>from </a:t>
            </a:r>
            <a:r>
              <a:rPr lang="en-US" dirty="0" err="1"/>
              <a:t>LibC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65275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542738" y="1260736"/>
            <a:ext cx="4220562" cy="261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5FD9D3-2B2C-AE45-9F88-74B1198F9211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E0DCF6-428D-9C41-BA15-1773F0667DB5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1CAC1E-C178-2845-9B64-40F2348ECE51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1C0B0D2-9E2E-9148-9A99-65DA7425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42807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b="1" i="1" dirty="0"/>
              <a:t>Size</a:t>
            </a:r>
            <a:r>
              <a:rPr lang="en-US" dirty="0"/>
              <a:t> of Top Chunk: </a:t>
            </a:r>
          </a:p>
          <a:p>
            <a:pPr lvl="1"/>
            <a:r>
              <a:rPr lang="en-US" dirty="0"/>
              <a:t>The remaining size from the original </a:t>
            </a:r>
            <a:r>
              <a:rPr lang="en-US" i="1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 err="1"/>
              <a:t>prev_inuse</a:t>
            </a:r>
            <a:r>
              <a:rPr lang="en-US" dirty="0"/>
              <a:t> bit is ALWAYS set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26" y="273847"/>
            <a:ext cx="2655376" cy="40851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1D707-D95D-5141-9BAC-9B2EC095D01E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5AABEF-A152-B94A-993C-C49238F2EC7A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D7D034-34AC-F041-A6F7-141B41F57537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65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44472" y="1268019"/>
            <a:ext cx="452563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88EE78-8DFB-0B41-9524-C8F534D9864C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59298B-14A5-6044-BE16-241CFE137A5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206D6B-17CE-4249-B1C2-B95CD14DF397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42EC29AA-9BED-8E4D-A79B-0C6B2B78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1274994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265" y="1878810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535705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5999567" y="423844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5734450" y="187880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5099428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chunk of a specific </a:t>
            </a:r>
            <a:r>
              <a:rPr lang="en-US" b="1" i="1" dirty="0"/>
              <a:t>size</a:t>
            </a:r>
            <a:r>
              <a:rPr lang="en-US" dirty="0"/>
              <a:t> to get to the target</a:t>
            </a:r>
          </a:p>
          <a:p>
            <a:r>
              <a:rPr lang="en-US" dirty="0"/>
              <a:t>Size = __</a:t>
            </a:r>
            <a:r>
              <a:rPr lang="en-US" dirty="0" err="1"/>
              <a:t>malloc_hook</a:t>
            </a:r>
            <a:r>
              <a:rPr lang="en-US" dirty="0"/>
              <a:t> – top chunk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DB5AB7-69A1-4740-B441-32D6A415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880AD9-8709-2848-98DF-B90ACE412CCA}"/>
              </a:ext>
            </a:extLst>
          </p:cNvPr>
          <p:cNvCxnSpPr>
            <a:cxnSpLocks/>
          </p:cNvCxnSpPr>
          <p:nvPr/>
        </p:nvCxnSpPr>
        <p:spPr>
          <a:xfrm>
            <a:off x="5735746" y="190711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5A0884-4D3C-7840-8615-1D60203137B3}"/>
              </a:ext>
            </a:extLst>
          </p:cNvPr>
          <p:cNvCxnSpPr>
            <a:cxnSpLocks/>
          </p:cNvCxnSpPr>
          <p:nvPr/>
        </p:nvCxnSpPr>
        <p:spPr>
          <a:xfrm flipH="1">
            <a:off x="5734450" y="1878808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9A7912-6967-3147-BA4A-D5CCBF901C7A}"/>
              </a:ext>
            </a:extLst>
          </p:cNvPr>
          <p:cNvCxnSpPr>
            <a:cxnSpLocks/>
          </p:cNvCxnSpPr>
          <p:nvPr/>
        </p:nvCxnSpPr>
        <p:spPr>
          <a:xfrm>
            <a:off x="5734450" y="4599117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76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8070022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Malloc Hook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the proper size</a:t>
            </a:r>
          </a:p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EB9315E-634C-4C40-94E6-D9CBF752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349660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BE16DB9D-19F8-8D41-A75C-E8A4C1E6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210373"/>
            <a:ext cx="2595180" cy="343187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E7DBF-8150-FC44-BCE5-D51B2B2DEC40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EF1A0-024D-F448-801D-5D7E3444802D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238721-195E-9C4C-9EF6-0DF3EF76F6B1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94E11A-77E2-8742-979C-6151706BC90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A04FA5-A589-FC49-9788-200361153233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3295428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  <a:p>
            <a:r>
              <a:rPr lang="en-US" dirty="0"/>
              <a:t>More </a:t>
            </a:r>
            <a:r>
              <a:rPr lang="en-US" i="1" dirty="0"/>
              <a:t>compact</a:t>
            </a:r>
            <a:r>
              <a:rPr lang="en-US" dirty="0"/>
              <a:t>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  <p:pic>
        <p:nvPicPr>
          <p:cNvPr id="10" name="Content Placeholder 5" descr="Top Chunk close to __malloc_hook">
            <a:extLst>
              <a:ext uri="{FF2B5EF4-FFF2-40B4-BE49-F238E27FC236}">
                <a16:creationId xmlns:a16="http://schemas.microsoft.com/office/drawing/2014/main" id="{0E78B8F8-A5A9-E645-8B22-99E83E5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15" y="1421207"/>
            <a:ext cx="3075059" cy="28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0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11BE-04DB-7240-B9E9-FCECE223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- Other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CC697-53C9-4842-B150-F9442EE4D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4754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735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83371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609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8377"/>
              </p:ext>
            </p:extLst>
          </p:nvPr>
        </p:nvGraphicFramePr>
        <p:xfrm>
          <a:off x="628650" y="1236541"/>
          <a:ext cx="7886700" cy="163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91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648744" cy="3263504"/>
          </a:xfrm>
        </p:spPr>
        <p:txBody>
          <a:bodyPr>
            <a:normAutofit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Must get into step 7 (no other chunks in bins) </a:t>
            </a:r>
          </a:p>
          <a:p>
            <a:endParaRPr lang="en-US" dirty="0"/>
          </a:p>
        </p:txBody>
      </p:sp>
      <p:pic>
        <p:nvPicPr>
          <p:cNvPr id="6" name="Content Placeholder 5" descr="Top Chunk close to __malloc_hook">
            <a:extLst>
              <a:ext uri="{FF2B5EF4-FFF2-40B4-BE49-F238E27FC236}">
                <a16:creationId xmlns:a16="http://schemas.microsoft.com/office/drawing/2014/main" id="{B40C0FC3-2632-424E-B07E-25682AC17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4148" y="1369219"/>
            <a:ext cx="3075059" cy="2894172"/>
          </a:xfrm>
        </p:spPr>
      </p:pic>
    </p:spTree>
    <p:extLst>
      <p:ext uri="{BB962C8B-B14F-4D97-AF65-F5344CB8AC3E}">
        <p14:creationId xmlns:p14="http://schemas.microsoft.com/office/powerpoint/2010/main" val="572446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24" name="Content Placeholder 23" descr="Overlapping fake chunk on malloc hook">
            <a:extLst>
              <a:ext uri="{FF2B5EF4-FFF2-40B4-BE49-F238E27FC236}">
                <a16:creationId xmlns:a16="http://schemas.microsoft.com/office/drawing/2014/main" id="{A8F3C739-EAF4-3C4F-8B63-F9774D3BB9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0076" y="1369218"/>
            <a:ext cx="3474357" cy="3269983"/>
          </a:xfr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i="1"/>
              <a:t>Third</a:t>
            </a:r>
            <a:r>
              <a:rPr lang="en-US"/>
              <a:t> pointer</a:t>
            </a:r>
            <a:endParaRPr lang="en-US" i="1" dirty="0"/>
          </a:p>
          <a:p>
            <a:r>
              <a:rPr lang="en-US" dirty="0"/>
              <a:t>Allocated over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0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 err="1"/>
              <a:t>Tcache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Extend heap with </a:t>
            </a:r>
            <a:r>
              <a:rPr lang="en-US" sz="2100" b="1" i="1" dirty="0" err="1"/>
              <a:t>sbrk</a:t>
            </a:r>
            <a:r>
              <a:rPr lang="en-US" sz="2100" b="1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2321702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dirty="0"/>
              <a:t>Allocated over the malloc hook!</a:t>
            </a:r>
          </a:p>
          <a:p>
            <a:r>
              <a:rPr lang="en-US" dirty="0"/>
              <a:t>Write whatever data we want into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i="1" dirty="0"/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6" name="Content Placeholder 5" descr="AAAAAAs in malloc hook">
            <a:extLst>
              <a:ext uri="{FF2B5EF4-FFF2-40B4-BE49-F238E27FC236}">
                <a16:creationId xmlns:a16="http://schemas.microsoft.com/office/drawing/2014/main" id="{0A68A56B-E066-D54A-884C-2373E13F63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1369218"/>
            <a:ext cx="3474720" cy="3270325"/>
          </a:xfrm>
        </p:spPr>
      </p:pic>
    </p:spTree>
    <p:extLst>
      <p:ext uri="{BB962C8B-B14F-4D97-AF65-F5344CB8AC3E}">
        <p14:creationId xmlns:p14="http://schemas.microsoft.com/office/powerpoint/2010/main" val="3483857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7" name="Content Placeholder 6" descr="Pop shell">
            <a:extLst>
              <a:ext uri="{FF2B5EF4-FFF2-40B4-BE49-F238E27FC236}">
                <a16:creationId xmlns:a16="http://schemas.microsoft.com/office/drawing/2014/main" id="{ACF8FFF5-77D5-3147-939A-EA0C71C13B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7453" y="1178174"/>
            <a:ext cx="3715294" cy="3496747"/>
          </a:xfrm>
        </p:spPr>
      </p:pic>
      <p:sp>
        <p:nvSpPr>
          <p:cNvPr id="10" name="Content Placeholder 21">
            <a:extLst>
              <a:ext uri="{FF2B5EF4-FFF2-40B4-BE49-F238E27FC236}">
                <a16:creationId xmlns:a16="http://schemas.microsoft.com/office/drawing/2014/main" id="{0F4C9192-F7AE-3247-B133-63BFA8F29EBB}"/>
              </a:ext>
            </a:extLst>
          </p:cNvPr>
          <p:cNvSpPr txBox="1">
            <a:spLocks/>
          </p:cNvSpPr>
          <p:nvPr/>
        </p:nvSpPr>
        <p:spPr>
          <a:xfrm>
            <a:off x="771253" y="1268019"/>
            <a:ext cx="380074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Write </a:t>
            </a:r>
            <a:r>
              <a:rPr lang="en-US" i="1" dirty="0" err="1"/>
              <a:t>pop_shell</a:t>
            </a:r>
            <a:r>
              <a:rPr lang="en-US" i="1" dirty="0"/>
              <a:t>()</a:t>
            </a:r>
            <a:r>
              <a:rPr lang="en-US" dirty="0"/>
              <a:t> into 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dirty="0"/>
          </a:p>
          <a:p>
            <a:r>
              <a:rPr lang="en-US" dirty="0"/>
              <a:t>Pops an easy shell :) 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7299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923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890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5C1-72BF-BE43-8C9D-694FA7FB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0F21-345C-604D-8C1F-E5BCEB78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555267"/>
          </a:xfrm>
        </p:spPr>
        <p:txBody>
          <a:bodyPr>
            <a:normAutofit/>
          </a:bodyPr>
          <a:lstStyle/>
          <a:p>
            <a:r>
              <a:rPr lang="en-US" dirty="0"/>
              <a:t>Patched in </a:t>
            </a:r>
            <a:r>
              <a:rPr lang="en-US" dirty="0" err="1"/>
              <a:t>GLibC</a:t>
            </a:r>
            <a:r>
              <a:rPr lang="en-US" dirty="0"/>
              <a:t> Malloc 2.29 (code shown below)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Arbitrary sized allocations are hard to come by</a:t>
            </a:r>
          </a:p>
          <a:p>
            <a:r>
              <a:rPr lang="en-US" dirty="0"/>
              <a:t>Requires one or two leaks: </a:t>
            </a:r>
          </a:p>
          <a:p>
            <a:pPr lvl="1"/>
            <a:r>
              <a:rPr lang="en-US" dirty="0"/>
              <a:t>Heap leak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or stack or .</a:t>
            </a:r>
            <a:r>
              <a:rPr lang="en-US" dirty="0" err="1"/>
              <a:t>bss</a:t>
            </a:r>
            <a:r>
              <a:rPr lang="en-US" dirty="0"/>
              <a:t> (depending on the target)</a:t>
            </a:r>
          </a:p>
          <a:p>
            <a:r>
              <a:rPr lang="en-US" dirty="0"/>
              <a:t>Top Chunk metadata may corrupt other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0C3B3-B0C0-224F-B89E-CEFA332D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1" y="1519512"/>
            <a:ext cx="6362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366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7F9C-1BBE-8A43-97B8-7835CCBD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Final Thoughts</a:t>
            </a:r>
          </a:p>
        </p:txBody>
      </p:sp>
      <p:pic>
        <p:nvPicPr>
          <p:cNvPr id="2050" name="Picture 2" descr="Use the Force Luke | League of Imaginary Heroes">
            <a:extLst>
              <a:ext uri="{FF2B5EF4-FFF2-40B4-BE49-F238E27FC236}">
                <a16:creationId xmlns:a16="http://schemas.microsoft.com/office/drawing/2014/main" id="{C575ECEA-C02F-2349-98FC-72DB6C038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r="-1" b="-1"/>
          <a:stretch/>
        </p:blipFill>
        <p:spPr bwMode="auto">
          <a:xfrm>
            <a:off x="3887391" y="740572"/>
            <a:ext cx="4629150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7593-10E2-EE4F-9D20-F04A7EDB0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/>
              <a:t>Awesome attack! Gives the ability to overwrite an arbitrary location in memory. </a:t>
            </a:r>
          </a:p>
        </p:txBody>
      </p:sp>
    </p:spTree>
    <p:extLst>
      <p:ext uri="{BB962C8B-B14F-4D97-AF65-F5344CB8AC3E}">
        <p14:creationId xmlns:p14="http://schemas.microsoft.com/office/powerpoint/2010/main" val="3759711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557-99A5-9746-8F05-48A96BA7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0B45-D100-B94B-91DC-FA8C917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Real world House of Force exploitation : </a:t>
            </a:r>
            <a:r>
              <a:rPr lang="en-US" dirty="0">
                <a:hlinkClick r:id="rId2"/>
              </a:rPr>
              <a:t>https://securitylab.github.com/research/last-orders-at-the-house-of-force</a:t>
            </a:r>
            <a:r>
              <a:rPr lang="en-US" dirty="0"/>
              <a:t> </a:t>
            </a:r>
          </a:p>
          <a:p>
            <a:r>
              <a:rPr lang="en-US" dirty="0"/>
              <a:t>House of Force Explanation : </a:t>
            </a:r>
          </a:p>
          <a:p>
            <a:pPr lvl="1"/>
            <a:r>
              <a:rPr lang="en-US" dirty="0">
                <a:hlinkClick r:id="rId3"/>
              </a:rPr>
              <a:t>https://sploitfun.wordpress.com/tag/house-of-force/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https://heap-exploitation.dhavalkapil.com/attacks/house_of_force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https://raydenchia.com/glibc-heap-exploitation-house-of-force/</a:t>
            </a:r>
            <a:r>
              <a:rPr lang="en-US" dirty="0"/>
              <a:t> </a:t>
            </a:r>
          </a:p>
          <a:p>
            <a:r>
              <a:rPr lang="en-US" dirty="0"/>
              <a:t>Good examples : </a:t>
            </a:r>
          </a:p>
          <a:p>
            <a:pPr lvl="1"/>
            <a:r>
              <a:rPr lang="en-US" dirty="0">
                <a:hlinkClick r:id="rId6"/>
              </a:rPr>
              <a:t>https://ctf-wiki.github.io/ctf-wiki/pwn/linux/glibc-heap/house_of_force/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https://www.youtube.com/watch?v=PISoSH8KGVI</a:t>
            </a:r>
            <a:r>
              <a:rPr lang="en-US" dirty="0"/>
              <a:t> </a:t>
            </a:r>
          </a:p>
          <a:p>
            <a:r>
              <a:rPr lang="en-US" dirty="0"/>
              <a:t>Malloc MALEFICARUM (DES): </a:t>
            </a:r>
            <a:r>
              <a:rPr lang="en-US" dirty="0">
                <a:hlinkClick r:id="rId8"/>
              </a:rPr>
              <a:t>http://phrack.org/issues/66/10.html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970894" y="1268019"/>
            <a:ext cx="6344306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……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  <a:r>
              <a:rPr lang="en-US" sz="2100" b="1" dirty="0"/>
              <a:t>&lt;-- House of Force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</p:txBody>
      </p:sp>
    </p:spTree>
    <p:extLst>
      <p:ext uri="{BB962C8B-B14F-4D97-AF65-F5344CB8AC3E}">
        <p14:creationId xmlns:p14="http://schemas.microsoft.com/office/powerpoint/2010/main" val="381072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Using the Top Chunk – 1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If nothing is available in the bins, then check to see if the </a:t>
            </a:r>
            <a:r>
              <a:rPr lang="en-US" sz="2100" i="1" dirty="0"/>
              <a:t>top chunk </a:t>
            </a:r>
            <a:r>
              <a:rPr lang="en-US" sz="2100" dirty="0"/>
              <a:t>has </a:t>
            </a:r>
            <a:r>
              <a:rPr lang="en-US" sz="2100" b="1" i="1" dirty="0"/>
              <a:t>space</a:t>
            </a:r>
            <a:r>
              <a:rPr lang="en-US" sz="2100" dirty="0"/>
              <a:t> for our new chunk</a:t>
            </a:r>
          </a:p>
          <a:p>
            <a:r>
              <a:rPr lang="en-US" sz="2100" dirty="0"/>
              <a:t>If so, take part of the </a:t>
            </a:r>
            <a:r>
              <a:rPr lang="en-US" sz="2100" i="1" dirty="0"/>
              <a:t>top chunk</a:t>
            </a:r>
            <a:r>
              <a:rPr lang="en-US" sz="2100" dirty="0"/>
              <a:t> for our allocation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359" y="326220"/>
            <a:ext cx="2782641" cy="42809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5655588" y="155453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5658947" y="1550590"/>
            <a:ext cx="0" cy="236916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5655588" y="391975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1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Top Chunk – 2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The top chunk </a:t>
            </a:r>
            <a:r>
              <a:rPr lang="en-US" sz="2100" b="1" i="1" dirty="0"/>
              <a:t>shrinks</a:t>
            </a:r>
          </a:p>
          <a:p>
            <a:r>
              <a:rPr lang="en-US" sz="2100" dirty="0"/>
              <a:t>Our </a:t>
            </a:r>
            <a:r>
              <a:rPr lang="en-US" sz="2100" b="1" i="1" dirty="0"/>
              <a:t>new chunk</a:t>
            </a:r>
            <a:r>
              <a:rPr lang="en-US" sz="2100" b="1" dirty="0"/>
              <a:t> </a:t>
            </a:r>
            <a:r>
              <a:rPr lang="en-US" sz="2100" dirty="0"/>
              <a:t>is given back to the user</a:t>
            </a:r>
          </a:p>
        </p:txBody>
      </p:sp>
      <p:pic>
        <p:nvPicPr>
          <p:cNvPr id="5" name="Picture 4" descr="Memory taken from the top chunk">
            <a:extLst>
              <a:ext uri="{FF2B5EF4-FFF2-40B4-BE49-F238E27FC236}">
                <a16:creationId xmlns:a16="http://schemas.microsoft.com/office/drawing/2014/main" id="{BBF7DC7B-5764-D54B-B727-BC4CBA78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89" y="645046"/>
            <a:ext cx="2600513" cy="40007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E2279E-6E1F-2F40-9CB4-360A861DD68C}"/>
              </a:ext>
            </a:extLst>
          </p:cNvPr>
          <p:cNvCxnSpPr>
            <a:cxnSpLocks/>
          </p:cNvCxnSpPr>
          <p:nvPr/>
        </p:nvCxnSpPr>
        <p:spPr>
          <a:xfrm>
            <a:off x="5682504" y="240030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183C5-6AAF-7D43-B4CD-BFAA72CFD0BA}"/>
              </a:ext>
            </a:extLst>
          </p:cNvPr>
          <p:cNvCxnSpPr>
            <a:cxnSpLocks/>
          </p:cNvCxnSpPr>
          <p:nvPr/>
        </p:nvCxnSpPr>
        <p:spPr>
          <a:xfrm>
            <a:off x="5685863" y="2365131"/>
            <a:ext cx="0" cy="165973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94C54-AA01-F64F-B3CA-834BC9D5D3AD}"/>
              </a:ext>
            </a:extLst>
          </p:cNvPr>
          <p:cNvCxnSpPr>
            <a:cxnSpLocks/>
          </p:cNvCxnSpPr>
          <p:nvPr/>
        </p:nvCxnSpPr>
        <p:spPr>
          <a:xfrm>
            <a:off x="5682504" y="402286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- 1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9082D7F6-08C6-354F-9CDC-BBCC389E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098"/>
          <a:stretch/>
        </p:blipFill>
        <p:spPr>
          <a:xfrm>
            <a:off x="3887391" y="1827517"/>
            <a:ext cx="4629150" cy="2574226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that a user asked for from malloc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021FB2B-5C3C-DD41-AD6C-224404F9A33E}"/>
              </a:ext>
            </a:extLst>
          </p:cNvPr>
          <p:cNvSpPr txBox="1">
            <a:spLocks/>
          </p:cNvSpPr>
          <p:nvPr/>
        </p:nvSpPr>
        <p:spPr>
          <a:xfrm>
            <a:off x="3807067" y="1185679"/>
            <a:ext cx="4707092" cy="64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</a:t>
            </a:r>
            <a:r>
              <a:rPr lang="en-US" i="1" dirty="0"/>
              <a:t>top chunk</a:t>
            </a:r>
            <a:r>
              <a:rPr lang="en-US" dirty="0"/>
              <a:t> </a:t>
            </a:r>
            <a:r>
              <a:rPr lang="en-US" b="1" dirty="0"/>
              <a:t>large</a:t>
            </a:r>
            <a:r>
              <a:rPr lang="en-US" dirty="0"/>
              <a:t> enough for the users requested memory? 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14:cNvPr>
              <p14:cNvContentPartPr/>
              <p14:nvPr/>
            </p14:nvContentPartPr>
            <p14:xfrm>
              <a:off x="4001400" y="2521800"/>
              <a:ext cx="1154880" cy="65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2040" y="2512440"/>
                <a:ext cx="1173600" cy="6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29442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1673</Words>
  <Application>Microsoft Macintosh PowerPoint</Application>
  <PresentationFormat>On-screen Show (16:9)</PresentationFormat>
  <Paragraphs>295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Agency FB</vt:lpstr>
      <vt:lpstr>Arial</vt:lpstr>
      <vt:lpstr>Avenir Book</vt:lpstr>
      <vt:lpstr>Avenir Medium</vt:lpstr>
      <vt:lpstr>Calibri</vt:lpstr>
      <vt:lpstr>SI Presentation Template 2016</vt:lpstr>
      <vt:lpstr>House of Force</vt:lpstr>
      <vt:lpstr>House of Force</vt:lpstr>
      <vt:lpstr>Top Chunk - 1</vt:lpstr>
      <vt:lpstr>Top Chunk - 2</vt:lpstr>
      <vt:lpstr>Ordering – Malloc Overview </vt:lpstr>
      <vt:lpstr>Ordering – Malloc Overview </vt:lpstr>
      <vt:lpstr>Using the Top Chunk – 1 </vt:lpstr>
      <vt:lpstr>Using the Top Chunk – 2 </vt:lpstr>
      <vt:lpstr>Top Chunk Code - 1</vt:lpstr>
      <vt:lpstr>Top Chunk Code - 2</vt:lpstr>
      <vt:lpstr>Attack Idea</vt:lpstr>
      <vt:lpstr>Flow of the Attack</vt:lpstr>
      <vt:lpstr>Corrupt Top Chunk Size – 1 </vt:lpstr>
      <vt:lpstr>Corrupt Top Chunk Size – 2 </vt:lpstr>
      <vt:lpstr>Corrupt Top Chunk Size – 3 </vt:lpstr>
      <vt:lpstr>Corrupt Top Chunk Size – 4 </vt:lpstr>
      <vt:lpstr>Corrupt Top Chunk – 1 </vt:lpstr>
      <vt:lpstr>Corrupt Top Chunk – 2 </vt:lpstr>
      <vt:lpstr>Allocate Close to Target – 1 </vt:lpstr>
      <vt:lpstr>Allocate Close to Target – 2 </vt:lpstr>
      <vt:lpstr>Allocate Close to Target – 3 </vt:lpstr>
      <vt:lpstr>Allocate Close to Target – Aftermath </vt:lpstr>
      <vt:lpstr>Overlap Chunk Over Target – 1 </vt:lpstr>
      <vt:lpstr>Overlap Chunk Over Target – 2 </vt:lpstr>
      <vt:lpstr>Overlap Chunk Over Target – 3 </vt:lpstr>
      <vt:lpstr>Why Not Just Allocate Over the Target?</vt:lpstr>
      <vt:lpstr>Requirements</vt:lpstr>
      <vt:lpstr>Viewing the top_chunk – Pwndbg </vt:lpstr>
      <vt:lpstr>Challenge Time!</vt:lpstr>
      <vt:lpstr>Flow of the Attack</vt:lpstr>
      <vt:lpstr>Flow of the Attack</vt:lpstr>
      <vt:lpstr>Solution - Overwrite Top Chunk</vt:lpstr>
      <vt:lpstr>Solution - Overwrite Top Chunk</vt:lpstr>
      <vt:lpstr>Solution - Overwrite Top Chunk</vt:lpstr>
      <vt:lpstr>Actual Size?</vt:lpstr>
      <vt:lpstr>Flow of the Attack</vt:lpstr>
      <vt:lpstr>Allocate Close to Target - second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Allocate Close to Target - Other </vt:lpstr>
      <vt:lpstr>Flow of the Attack</vt:lpstr>
      <vt:lpstr>Flow of the Attack</vt:lpstr>
      <vt:lpstr>Overlap Chunk Over Target </vt:lpstr>
      <vt:lpstr>Overlap Chunk Over Target</vt:lpstr>
      <vt:lpstr>Overlap Chunk Over Target</vt:lpstr>
      <vt:lpstr>Overlap Chunk Over Target</vt:lpstr>
      <vt:lpstr>Flow of the Attack</vt:lpstr>
      <vt:lpstr>Drawbacks</vt:lpstr>
      <vt:lpstr>Final Thoughts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of Force</dc:title>
  <dc:creator>Microsoft Office User</dc:creator>
  <cp:lastModifiedBy>Microsoft Office User</cp:lastModifiedBy>
  <cp:revision>4</cp:revision>
  <dcterms:created xsi:type="dcterms:W3CDTF">2021-03-24T05:20:10Z</dcterms:created>
  <dcterms:modified xsi:type="dcterms:W3CDTF">2021-03-25T00:27:14Z</dcterms:modified>
</cp:coreProperties>
</file>