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5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0" r:id="rId30"/>
    <p:sldId id="402" r:id="rId31"/>
    <p:sldId id="403" r:id="rId32"/>
    <p:sldId id="411" r:id="rId33"/>
    <p:sldId id="404" r:id="rId34"/>
    <p:sldId id="407" r:id="rId35"/>
    <p:sldId id="481" r:id="rId36"/>
    <p:sldId id="441" r:id="rId37"/>
    <p:sldId id="405" r:id="rId38"/>
    <p:sldId id="408" r:id="rId39"/>
    <p:sldId id="287" r:id="rId40"/>
    <p:sldId id="291" r:id="rId41"/>
    <p:sldId id="288" r:id="rId42"/>
    <p:sldId id="455" r:id="rId43"/>
    <p:sldId id="456" r:id="rId44"/>
    <p:sldId id="414" r:id="rId45"/>
    <p:sldId id="418" r:id="rId46"/>
    <p:sldId id="482" r:id="rId47"/>
    <p:sldId id="483" r:id="rId48"/>
    <p:sldId id="484" r:id="rId49"/>
    <p:sldId id="485" r:id="rId50"/>
    <p:sldId id="487" r:id="rId51"/>
    <p:sldId id="415" r:id="rId52"/>
    <p:sldId id="416" r:id="rId53"/>
    <p:sldId id="417" r:id="rId54"/>
    <p:sldId id="419" r:id="rId55"/>
    <p:sldId id="420" r:id="rId56"/>
    <p:sldId id="434" r:id="rId57"/>
    <p:sldId id="435" r:id="rId58"/>
    <p:sldId id="421" r:id="rId59"/>
    <p:sldId id="423" r:id="rId60"/>
    <p:sldId id="443" r:id="rId61"/>
    <p:sldId id="412" r:id="rId62"/>
    <p:sldId id="432" r:id="rId63"/>
    <p:sldId id="413" r:id="rId64"/>
    <p:sldId id="424" r:id="rId65"/>
    <p:sldId id="445" r:id="rId66"/>
    <p:sldId id="494" r:id="rId67"/>
    <p:sldId id="488" r:id="rId68"/>
    <p:sldId id="489" r:id="rId69"/>
    <p:sldId id="490" r:id="rId70"/>
    <p:sldId id="491" r:id="rId71"/>
    <p:sldId id="492" r:id="rId72"/>
    <p:sldId id="451" r:id="rId73"/>
    <p:sldId id="452" r:id="rId74"/>
    <p:sldId id="453" r:id="rId75"/>
    <p:sldId id="454" r:id="rId76"/>
    <p:sldId id="471" r:id="rId77"/>
    <p:sldId id="427" r:id="rId78"/>
    <p:sldId id="428" r:id="rId79"/>
    <p:sldId id="457" r:id="rId80"/>
    <p:sldId id="459" r:id="rId81"/>
    <p:sldId id="460" r:id="rId82"/>
    <p:sldId id="461" r:id="rId83"/>
    <p:sldId id="462" r:id="rId84"/>
    <p:sldId id="463" r:id="rId85"/>
    <p:sldId id="465" r:id="rId86"/>
    <p:sldId id="467" r:id="rId87"/>
    <p:sldId id="468" r:id="rId88"/>
    <p:sldId id="466" r:id="rId89"/>
    <p:sldId id="469" r:id="rId90"/>
    <p:sldId id="458" r:id="rId91"/>
    <p:sldId id="470" r:id="rId92"/>
    <p:sldId id="442" r:id="rId93"/>
    <p:sldId id="429" r:id="rId9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4898" autoAdjust="0"/>
  </p:normalViewPr>
  <p:slideViewPr>
    <p:cSldViewPr snapToGrid="0" snapToObjects="1">
      <p:cViewPr varScale="1">
        <p:scale>
          <a:sx n="139" d="100"/>
          <a:sy n="139" d="100"/>
        </p:scale>
        <p:origin x="168" y="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link macro: replaced FD with A and BK with C and P with B">
            <a:extLst>
              <a:ext uri="{FF2B5EF4-FFF2-40B4-BE49-F238E27FC236}">
                <a16:creationId xmlns:a16="http://schemas.microsoft.com/office/drawing/2014/main" id="{0748EDD9-9145-B74E-A89A-BE4AE3D5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4" y="1203858"/>
            <a:ext cx="3334749" cy="1643555"/>
          </a:xfrm>
          <a:prstGeom prst="rect">
            <a:avLst/>
          </a:prstGeom>
        </p:spPr>
      </p:pic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pic>
        <p:nvPicPr>
          <p:cNvPr id="4" name="Picture 3" descr="Unlink remove FD &amp; BK for A, B and C">
            <a:extLst>
              <a:ext uri="{FF2B5EF4-FFF2-40B4-BE49-F238E27FC236}">
                <a16:creationId xmlns:a16="http://schemas.microsoft.com/office/drawing/2014/main" id="{2CD79E6A-B276-1F46-8F87-171DF15F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89" y="2676682"/>
            <a:ext cx="5274024" cy="188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3786889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0321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013341" y="2899939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endParaRPr lang="en-US" dirty="0"/>
          </a:p>
        </p:txBody>
      </p:sp>
      <p:pic>
        <p:nvPicPr>
          <p:cNvPr id="6" name="Picture 5" descr="Unlink remove FD &amp; BK for A, B and C">
            <a:extLst>
              <a:ext uri="{FF2B5EF4-FFF2-40B4-BE49-F238E27FC236}">
                <a16:creationId xmlns:a16="http://schemas.microsoft.com/office/drawing/2014/main" id="{291A52A2-407C-1744-86D6-D3A52565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15" y="1086550"/>
            <a:ext cx="5274024" cy="1883580"/>
          </a:xfrm>
          <a:prstGeom prst="rect">
            <a:avLst/>
          </a:prstGeom>
        </p:spPr>
      </p:pic>
      <p:pic>
        <p:nvPicPr>
          <p:cNvPr id="14" name="Picture 13" descr="Bottom of unlink macro">
            <a:extLst>
              <a:ext uri="{FF2B5EF4-FFF2-40B4-BE49-F238E27FC236}">
                <a16:creationId xmlns:a16="http://schemas.microsoft.com/office/drawing/2014/main" id="{D17F9249-B902-BB4F-ADBC-F3D4D09E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56470"/>
            <a:ext cx="2605908" cy="11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EAAD52-98CC-5A45-8212-D119CEFD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5" y="1067472"/>
            <a:ext cx="2605908" cy="1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C-&gt;bk = 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516038" y="1510681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fix C-&gt;bk">
            <a:extLst>
              <a:ext uri="{FF2B5EF4-FFF2-40B4-BE49-F238E27FC236}">
                <a16:creationId xmlns:a16="http://schemas.microsoft.com/office/drawing/2014/main" id="{DECAF598-0D77-E744-9CB4-9A2C7788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51" y="1028114"/>
            <a:ext cx="5210478" cy="20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C-&gt;bk =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A-&gt;fd =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B9040-355F-8544-8F16-56BC8DB8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" y="1186322"/>
            <a:ext cx="2605908" cy="112411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516038" y="2161376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x A-&gt;fd to be C">
            <a:extLst>
              <a:ext uri="{FF2B5EF4-FFF2-40B4-BE49-F238E27FC236}">
                <a16:creationId xmlns:a16="http://schemas.microsoft.com/office/drawing/2014/main" id="{2FA93D8C-2E03-184F-8B1B-C09D391B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26" y="1218238"/>
            <a:ext cx="5005355" cy="19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: replaced FD with A and BK with C and P with B">
            <a:extLst>
              <a:ext uri="{FF2B5EF4-FFF2-40B4-BE49-F238E27FC236}">
                <a16:creationId xmlns:a16="http://schemas.microsoft.com/office/drawing/2014/main" id="{AE5C58EE-656F-F745-80EE-24657CF4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8" y="1196685"/>
            <a:ext cx="7358106" cy="3626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Control A and C?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438174" y="2242566"/>
            <a:ext cx="24297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438174" y="2808765"/>
            <a:ext cx="24297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97316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271C8763-4272-0A47-8EEE-38A18D6D5F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830" y="1268019"/>
            <a:ext cx="5873761" cy="2408242"/>
          </a:xfrm>
        </p:spPr>
      </p:pic>
      <p:pic>
        <p:nvPicPr>
          <p:cNvPr id="8" name="Picture 7" descr="Unlink macro: replaced FD with A and BK with C and P with B">
            <a:extLst>
              <a:ext uri="{FF2B5EF4-FFF2-40B4-BE49-F238E27FC236}">
                <a16:creationId xmlns:a16="http://schemas.microsoft.com/office/drawing/2014/main" id="{FE74A88B-2338-5141-8B5E-62202C76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99" y="3202632"/>
            <a:ext cx="3334749" cy="1643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C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location</a:t>
            </a:r>
            <a:r>
              <a:rPr lang="en-US" dirty="0"/>
              <a:t> (C)of write and </a:t>
            </a:r>
            <a:r>
              <a:rPr lang="en-US" i="1" dirty="0"/>
              <a:t>value (A)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604317" y="4198822"/>
            <a:ext cx="12934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13C0F780-89B6-284A-BF52-5366DF82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6" y="956450"/>
            <a:ext cx="5873761" cy="24082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621516" y="216057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355707" y="99126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20" name="Picture 19" descr="Unlink WHAT and WHERE sub">
            <a:extLst>
              <a:ext uri="{FF2B5EF4-FFF2-40B4-BE49-F238E27FC236}">
                <a16:creationId xmlns:a16="http://schemas.microsoft.com/office/drawing/2014/main" id="{2F6D7014-1CCB-5246-8C4A-932CEEF1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WHAT and WHERE">
            <a:extLst>
              <a:ext uri="{FF2B5EF4-FFF2-40B4-BE49-F238E27FC236}">
                <a16:creationId xmlns:a16="http://schemas.microsoft.com/office/drawing/2014/main" id="{837868BE-3B6F-2947-87BF-06744B0F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9" y="1074705"/>
            <a:ext cx="6022392" cy="2150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04388542-5EDC-624D-A941-8FFE5057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944048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Write WHERE to WHAT">
            <a:extLst>
              <a:ext uri="{FF2B5EF4-FFF2-40B4-BE49-F238E27FC236}">
                <a16:creationId xmlns:a16="http://schemas.microsoft.com/office/drawing/2014/main" id="{236B341C-B88E-7140-A09E-44F0AFE9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4" y="1106694"/>
            <a:ext cx="5097498" cy="18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5116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link with shellcode">
            <a:extLst>
              <a:ext uri="{FF2B5EF4-FFF2-40B4-BE49-F238E27FC236}">
                <a16:creationId xmlns:a16="http://schemas.microsoft.com/office/drawing/2014/main" id="{328EC4B7-67FA-0B45-AAEE-8C0D7CC3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8" y="1268018"/>
            <a:ext cx="5063668" cy="18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851F68-05FF-C347-A0AA-D49E1672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2351"/>
            <a:ext cx="5359023" cy="1913937"/>
          </a:xfrm>
          <a:prstGeom prst="rect">
            <a:avLst/>
          </a:prstGeom>
        </p:spPr>
      </p:pic>
      <p:pic>
        <p:nvPicPr>
          <p:cNvPr id="11" name="Picture 10" descr="Unlink WHAT and WHERE sub">
            <a:extLst>
              <a:ext uri="{FF2B5EF4-FFF2-40B4-BE49-F238E27FC236}">
                <a16:creationId xmlns:a16="http://schemas.microsoft.com/office/drawing/2014/main" id="{D1BB8929-39F9-5846-9ABB-0428C353F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953379" y="3888665"/>
            <a:ext cx="3943350" cy="7038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B92DA-8A49-694A-A617-4A849B067B92}"/>
              </a:ext>
            </a:extLst>
          </p:cNvPr>
          <p:cNvCxnSpPr>
            <a:cxnSpLocks/>
          </p:cNvCxnSpPr>
          <p:nvPr/>
        </p:nvCxnSpPr>
        <p:spPr>
          <a:xfrm>
            <a:off x="4953379" y="450334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4881" y="449401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K write to FD">
            <a:extLst>
              <a:ext uri="{FF2B5EF4-FFF2-40B4-BE49-F238E27FC236}">
                <a16:creationId xmlns:a16="http://schemas.microsoft.com/office/drawing/2014/main" id="{5325E413-9E23-F544-82B7-CE7080FC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75589"/>
            <a:ext cx="5633634" cy="20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E2EE-4C83-B54B-AD07-93D8B289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write occurs in BOTH directions, either direction can be used for the arbitrary write</a:t>
            </a:r>
          </a:p>
          <a:p>
            <a:r>
              <a:rPr lang="en-US" dirty="0"/>
              <a:t>We just choose the </a:t>
            </a:r>
            <a:r>
              <a:rPr lang="en-US" i="1" dirty="0"/>
              <a:t>first</a:t>
            </a:r>
            <a:r>
              <a:rPr lang="en-US" dirty="0"/>
              <a:t> and went with it</a:t>
            </a:r>
          </a:p>
        </p:txBody>
      </p:sp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 </a:t>
            </a:r>
            <a:r>
              <a:rPr lang="en-US" dirty="0"/>
              <a:t>(</a:t>
            </a:r>
            <a:r>
              <a:rPr lang="en-US" dirty="0" err="1"/>
              <a:t>LibC</a:t>
            </a:r>
            <a:r>
              <a:rPr lang="en-US" dirty="0"/>
              <a:t> print function):</a:t>
            </a:r>
          </a:p>
          <a:p>
            <a:pPr lvl="1"/>
            <a:r>
              <a:rPr lang="en-US" dirty="0"/>
              <a:t>Next slide has details on GOT</a:t>
            </a:r>
          </a:p>
          <a:p>
            <a:r>
              <a:rPr lang="en-US" dirty="0"/>
              <a:t>NO memory protections: </a:t>
            </a:r>
          </a:p>
          <a:p>
            <a:pPr lvl="1"/>
            <a:r>
              <a:rPr lang="en-US" dirty="0"/>
              <a:t>ASLR, RELRO, NX (on stack but not heap).</a:t>
            </a:r>
          </a:p>
          <a:p>
            <a:pPr lvl="1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Writing offset: </a:t>
            </a:r>
          </a:p>
          <a:p>
            <a:pPr lvl="1"/>
            <a:r>
              <a:rPr lang="en-US" dirty="0"/>
              <a:t>Bk (offset of 0x18) for the WHERE </a:t>
            </a:r>
          </a:p>
        </p:txBody>
      </p: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symbol address is put into the </a:t>
            </a:r>
            <a:r>
              <a:rPr lang="en-US" b="1" i="1" dirty="0"/>
              <a:t>Global Offset Table:</a:t>
            </a:r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pPr lvl="1"/>
            <a:r>
              <a:rPr lang="en-US" dirty="0"/>
              <a:t>For efficiency purposes!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E014-9A29-8E47-9C54-4030D3DB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5" y="263328"/>
            <a:ext cx="2982161" cy="2366564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dirty="0"/>
              <a:t>Code -&gt;PLT -&gt;GOT</a:t>
            </a:r>
            <a:endParaRPr lang="en-US" sz="405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AEE0191-EA82-3D42-B628-A7B91704D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3592" y="660949"/>
            <a:ext cx="6174590" cy="40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94506-D7EE-574A-9C10-8CD87ED2E4CC}"/>
              </a:ext>
            </a:extLst>
          </p:cNvPr>
          <p:cNvSpPr txBox="1"/>
          <p:nvPr/>
        </p:nvSpPr>
        <p:spPr>
          <a:xfrm>
            <a:off x="7446156" y="2052086"/>
            <a:ext cx="15067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Function Pointer!</a:t>
            </a:r>
          </a:p>
        </p:txBody>
      </p:sp>
    </p:spTree>
    <p:extLst>
      <p:ext uri="{BB962C8B-B14F-4D97-AF65-F5344CB8AC3E}">
        <p14:creationId xmlns:p14="http://schemas.microsoft.com/office/powerpoint/2010/main" val="264082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i="1" dirty="0"/>
              <a:t>unlink chunk</a:t>
            </a:r>
            <a:endParaRPr lang="en-US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over 20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456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3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982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35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2823</Words>
  <Application>Microsoft Macintosh PowerPoint</Application>
  <PresentationFormat>On-screen Show (16:9)</PresentationFormat>
  <Paragraphs>418</Paragraphs>
  <Slides>93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Avenir Book</vt:lpstr>
      <vt:lpstr>Avenir Medium</vt:lpstr>
      <vt:lpstr>Calibri</vt:lpstr>
      <vt:lpstr>Calibri Light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A and C?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Triggered</vt:lpstr>
      <vt:lpstr>Offset – Chunks and Structs</vt:lpstr>
      <vt:lpstr>Offset?</vt:lpstr>
      <vt:lpstr>Requirements</vt:lpstr>
      <vt:lpstr>Challenge1</vt:lpstr>
      <vt:lpstr>Shared Libraries Use in ELF</vt:lpstr>
      <vt:lpstr>Code -&gt;PLT -&gt;GOT</vt:lpstr>
      <vt:lpstr>Shared Libraries Use in ELF – What’s the Problem?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Challenge2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42</cp:revision>
  <dcterms:created xsi:type="dcterms:W3CDTF">2021-04-01T21:54:59Z</dcterms:created>
  <dcterms:modified xsi:type="dcterms:W3CDTF">2021-06-04T05:26:13Z</dcterms:modified>
</cp:coreProperties>
</file>