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330" r:id="rId2"/>
    <p:sldId id="331" r:id="rId3"/>
    <p:sldId id="332" r:id="rId4"/>
    <p:sldId id="351" r:id="rId5"/>
    <p:sldId id="383" r:id="rId6"/>
    <p:sldId id="356" r:id="rId7"/>
    <p:sldId id="384" r:id="rId8"/>
    <p:sldId id="386" r:id="rId9"/>
    <p:sldId id="387" r:id="rId10"/>
    <p:sldId id="358" r:id="rId11"/>
    <p:sldId id="357" r:id="rId12"/>
    <p:sldId id="388" r:id="rId13"/>
    <p:sldId id="389" r:id="rId14"/>
    <p:sldId id="338" r:id="rId15"/>
    <p:sldId id="334" r:id="rId16"/>
    <p:sldId id="335" r:id="rId17"/>
    <p:sldId id="337" r:id="rId18"/>
    <p:sldId id="382" r:id="rId19"/>
    <p:sldId id="390" r:id="rId20"/>
    <p:sldId id="339" r:id="rId21"/>
    <p:sldId id="341" r:id="rId22"/>
    <p:sldId id="342" r:id="rId23"/>
    <p:sldId id="392" r:id="rId24"/>
    <p:sldId id="354" r:id="rId25"/>
    <p:sldId id="353" r:id="rId26"/>
    <p:sldId id="393" r:id="rId27"/>
    <p:sldId id="394" r:id="rId28"/>
    <p:sldId id="395" r:id="rId29"/>
    <p:sldId id="396" r:id="rId30"/>
    <p:sldId id="352" r:id="rId31"/>
    <p:sldId id="397" r:id="rId32"/>
    <p:sldId id="340" r:id="rId33"/>
    <p:sldId id="355" r:id="rId34"/>
    <p:sldId id="344" r:id="rId35"/>
    <p:sldId id="345" r:id="rId36"/>
    <p:sldId id="343" r:id="rId37"/>
    <p:sldId id="346" r:id="rId38"/>
    <p:sldId id="391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1" autoAdjust="0"/>
    <p:restoredTop sz="84898" autoAdjust="0"/>
  </p:normalViewPr>
  <p:slideViewPr>
    <p:cSldViewPr snapToGrid="0" snapToObjects="1">
      <p:cViewPr varScale="1">
        <p:scale>
          <a:sx n="134" d="100"/>
          <a:sy n="134" d="100"/>
        </p:scale>
        <p:origin x="192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Happen with Removal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1E929A-D4C2-1046-B2AB-8702C703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1020931"/>
            <a:ext cx="4297044" cy="3293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2</a:t>
            </a:r>
            <a:r>
              <a:rPr lang="en-US" baseline="30000" dirty="0"/>
              <a:t>nd</a:t>
            </a:r>
            <a:r>
              <a:rPr lang="en-US" dirty="0"/>
              <a:t> chunks fd to bin ptr (new front)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- Overwrite Ptr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B5959-6E45-6D4D-8A85-CB419177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" y="976544"/>
            <a:ext cx="7769627" cy="36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Unsorted Bin overwrite bk">
            <a:extLst>
              <a:ext uri="{FF2B5EF4-FFF2-40B4-BE49-F238E27FC236}">
                <a16:creationId xmlns:a16="http://schemas.microsoft.com/office/drawing/2014/main" id="{CF44532C-C4C3-3845-B008-5FF5F74A2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298" y="1303003"/>
            <a:ext cx="6700602" cy="3164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863448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Attack with Removal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3488" y="1992786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front (fd) of chunk 2 (second to the front):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write that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3-&gt;</a:t>
            </a:r>
            <a:r>
              <a:rPr lang="en-US" i="1" dirty="0"/>
              <a:t>bck-&gt;fd = bin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this down…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is the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bck</a:t>
            </a:r>
            <a:r>
              <a:rPr lang="en-US" dirty="0"/>
              <a:t> is </a:t>
            </a:r>
            <a:r>
              <a:rPr lang="en-US" strike="sngStrike" dirty="0"/>
              <a:t>chunk </a:t>
            </a:r>
            <a:r>
              <a:rPr lang="en-US" dirty="0"/>
              <a:t>2 </a:t>
            </a:r>
            <a:r>
              <a:rPr lang="en-US" b="1" i="1" dirty="0"/>
              <a:t>evil ptr</a:t>
            </a:r>
            <a:endParaRPr lang="en-US" b="1" i="1" strike="sngStrik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Writes to </a:t>
            </a:r>
            <a:r>
              <a:rPr lang="en-US" i="1" dirty="0"/>
              <a:t>bck + 0x10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b="1" i="1" dirty="0"/>
              <a:t>Bin Pointer </a:t>
            </a:r>
            <a:r>
              <a:rPr lang="en-US" dirty="0"/>
              <a:t>value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86376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979956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703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sorted Bin Write to Evil Pointer">
            <a:extLst>
              <a:ext uri="{FF2B5EF4-FFF2-40B4-BE49-F238E27FC236}">
                <a16:creationId xmlns:a16="http://schemas.microsoft.com/office/drawing/2014/main" id="{A004F2B2-8B1B-AE4B-B5F5-F87EE330B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881" y="1327386"/>
            <a:ext cx="4374303" cy="28970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821538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Attack with Removal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3488" y="1992786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the value of the bin to the chosen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Evil_Ptr</a:t>
            </a:r>
            <a:r>
              <a:rPr lang="en-US" b="1" i="1" dirty="0"/>
              <a:t>-&gt;fd </a:t>
            </a:r>
            <a:r>
              <a:rPr lang="en-US" dirty="0"/>
              <a:t>= </a:t>
            </a:r>
            <a:r>
              <a:rPr lang="en-US" b="1" i="1" dirty="0" err="1"/>
              <a:t>LibC</a:t>
            </a:r>
            <a:r>
              <a:rPr lang="en-US" dirty="0"/>
              <a:t> </a:t>
            </a:r>
            <a:r>
              <a:rPr lang="en-US" b="1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5792803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417981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52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2191"/>
            <a:ext cx="7886700" cy="2357854"/>
          </a:xfrm>
        </p:spPr>
        <p:txBody>
          <a:bodyPr/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dirty="0"/>
              <a:t>Victim is an </a:t>
            </a:r>
            <a:r>
              <a:rPr lang="en-US" i="1" dirty="0"/>
              <a:t>unsorted bin</a:t>
            </a:r>
            <a:r>
              <a:rPr lang="en-US" dirty="0"/>
              <a:t> chunk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7886700" cy="2985010"/>
          </a:xfrm>
        </p:spPr>
        <p:txBody>
          <a:bodyPr/>
          <a:lstStyle/>
          <a:p>
            <a:r>
              <a:rPr lang="en-US" b="1" dirty="0"/>
              <a:t>bck</a:t>
            </a:r>
            <a:r>
              <a:rPr lang="en-US" dirty="0"/>
              <a:t> is malloc chunk 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 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r>
              <a:rPr lang="en-US" dirty="0"/>
              <a:t>We can write to an arbitrary location!</a:t>
            </a:r>
          </a:p>
          <a:p>
            <a:r>
              <a:rPr lang="en-US" dirty="0"/>
              <a:t>Alter the </a:t>
            </a:r>
            <a:r>
              <a:rPr lang="en-US" b="1" dirty="0"/>
              <a:t>bk</a:t>
            </a:r>
            <a:r>
              <a:rPr lang="en-US" dirty="0"/>
              <a:t> of a chunk in the unsorted bin to write to an </a:t>
            </a:r>
            <a:r>
              <a:rPr lang="en-US" b="1" dirty="0"/>
              <a:t>arbitrary location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6" descr="Unsorted Bin Write to Evil Pointer">
            <a:extLst>
              <a:ext uri="{FF2B5EF4-FFF2-40B4-BE49-F238E27FC236}">
                <a16:creationId xmlns:a16="http://schemas.microsoft.com/office/drawing/2014/main" id="{4D7B3F57-9AC6-1747-A53B-B6310E5D7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97" y="2246484"/>
            <a:ext cx="4374303" cy="28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76180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2976045"/>
          </a:xfrm>
        </p:spPr>
        <p:txBody>
          <a:bodyPr/>
          <a:lstStyle/>
          <a:p>
            <a:r>
              <a:rPr lang="en-US" dirty="0"/>
              <a:t>The write occurs at the code above</a:t>
            </a:r>
          </a:p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r>
              <a:rPr lang="en-US" dirty="0"/>
              <a:t>So, to deal with the + 0x10 (-&gt;fd) we </a:t>
            </a:r>
            <a:r>
              <a:rPr lang="en-US" b="1" i="1" dirty="0"/>
              <a:t>subtract</a:t>
            </a:r>
            <a:r>
              <a:rPr lang="en-US" dirty="0"/>
              <a:t> 0x10 from the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r>
              <a:rPr lang="en-US" dirty="0"/>
              <a:t>Major part of many other techniques:</a:t>
            </a:r>
          </a:p>
          <a:p>
            <a:pPr lvl="1"/>
            <a:r>
              <a:rPr lang="en-US" dirty="0"/>
              <a:t>House of Orange House of Roman, House of Husk…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.</a:t>
            </a:r>
            <a:r>
              <a:rPr lang="en-US" dirty="0" err="1">
                <a:sym typeface="Wingdings" pitchFamily="2" charset="2"/>
              </a:rPr>
              <a:t>bss</a:t>
            </a:r>
            <a:r>
              <a:rPr lang="en-US" dirty="0">
                <a:sym typeface="Wingdings" pitchFamily="2" charset="2"/>
              </a:rPr>
              <a:t> section</a:t>
            </a: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Easy UAF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  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471429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Nice?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D33D-B2EA-714F-9B56-A7F74F73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Buffers commonly have a ‘length’ variable associated with it</a:t>
            </a:r>
          </a:p>
          <a:p>
            <a:pPr lvl="1"/>
            <a:r>
              <a:rPr lang="en-US" dirty="0"/>
              <a:t>Overflow buffers or OOB read/writes</a:t>
            </a:r>
          </a:p>
          <a:p>
            <a:pPr lvl="1"/>
            <a:r>
              <a:rPr lang="en-US" i="1" dirty="0" err="1"/>
              <a:t>max_fast</a:t>
            </a:r>
            <a:endParaRPr lang="en-US" i="1" dirty="0"/>
          </a:p>
          <a:p>
            <a:r>
              <a:rPr lang="en-US" dirty="0"/>
              <a:t>The value written is a </a:t>
            </a:r>
            <a:r>
              <a:rPr lang="en-US" b="1" dirty="0" err="1"/>
              <a:t>LibC</a:t>
            </a:r>
            <a:r>
              <a:rPr lang="en-US" b="1" dirty="0"/>
              <a:t> Pointer </a:t>
            </a:r>
            <a:r>
              <a:rPr lang="en-US" dirty="0"/>
              <a:t>(bin) </a:t>
            </a:r>
            <a:endParaRPr lang="en-US" b="1" dirty="0"/>
          </a:p>
          <a:p>
            <a:pPr lvl="1"/>
            <a:r>
              <a:rPr lang="en-US" dirty="0"/>
              <a:t>Leaks</a:t>
            </a:r>
          </a:p>
          <a:p>
            <a:pPr lvl="1"/>
            <a:r>
              <a:rPr lang="en-US" dirty="0"/>
              <a:t>House of Orange use this pointer </a:t>
            </a:r>
          </a:p>
          <a:p>
            <a:pPr lvl="1"/>
            <a:r>
              <a:rPr lang="en-US" dirty="0" err="1"/>
              <a:t>Leakless</a:t>
            </a:r>
            <a:r>
              <a:rPr lang="en-US" dirty="0"/>
              <a:t> techniques write this for relative overwrites (House of Roman)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r>
              <a:rPr lang="en-US" dirty="0"/>
              <a:t>Major part of many other techniques:</a:t>
            </a:r>
          </a:p>
          <a:p>
            <a:pPr lvl="1"/>
            <a:r>
              <a:rPr lang="en-US" dirty="0"/>
              <a:t>House of Orange House of Roman, House of Husk…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</a:t>
            </a:r>
            <a:r>
              <a:rPr lang="en-US" dirty="0" err="1"/>
              <a:t>tashing</a:t>
            </a:r>
            <a:endParaRPr lang="en-US" dirty="0"/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to value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</a:t>
            </a:r>
            <a:r>
              <a:rPr lang="en-US"/>
              <a:t>primitives are 2.26+!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(Quick) 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B1B-40CC-7944-86BF-999A6850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B419-7A13-5242-955F-05F3E380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resembles </a:t>
            </a:r>
            <a:r>
              <a:rPr lang="en-US" i="1" dirty="0"/>
              <a:t>unsorted bin attack</a:t>
            </a:r>
          </a:p>
          <a:p>
            <a:r>
              <a:rPr lang="en-US" dirty="0"/>
              <a:t>Can be used in place of the unsorted bin attack</a:t>
            </a:r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3D-68DB-E340-8806-2677B9F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     vs.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F96-6AE6-7241-A2CA-DD5D100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8018"/>
            <a:ext cx="3886200" cy="378807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– WHERE</a:t>
            </a:r>
          </a:p>
          <a:p>
            <a:r>
              <a:rPr lang="en-US" dirty="0"/>
              <a:t>Write </a:t>
            </a:r>
            <a:r>
              <a:rPr lang="en-US" b="1" dirty="0"/>
              <a:t>TWO </a:t>
            </a:r>
            <a:r>
              <a:rPr lang="en-US" dirty="0"/>
              <a:t>values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Very complicated allocation setup</a:t>
            </a:r>
          </a:p>
          <a:p>
            <a:pPr lvl="1"/>
            <a:r>
              <a:rPr lang="en-US" dirty="0"/>
              <a:t>Overwrite bk ptr and/or </a:t>
            </a:r>
            <a:r>
              <a:rPr lang="en-US" dirty="0" err="1"/>
              <a:t>bk_nextsize</a:t>
            </a:r>
            <a:endParaRPr lang="en-US" dirty="0"/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Maybe require leak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349F-6DA2-D14E-934D-BD740593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8019"/>
            <a:ext cx="3886200" cy="3698428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- WHERE</a:t>
            </a:r>
          </a:p>
          <a:p>
            <a:r>
              <a:rPr lang="en-US" dirty="0"/>
              <a:t>Write </a:t>
            </a:r>
            <a:r>
              <a:rPr lang="en-US" b="1" dirty="0"/>
              <a:t>ONE </a:t>
            </a:r>
            <a:r>
              <a:rPr lang="en-US" dirty="0"/>
              <a:t>value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Overwrite bk ptr</a:t>
            </a:r>
          </a:p>
          <a:p>
            <a:pPr lvl="1"/>
            <a:r>
              <a:rPr lang="en-US" dirty="0"/>
              <a:t>May require leak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5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3542-3592</a:t>
            </a:r>
          </a:p>
        </p:txBody>
      </p:sp>
    </p:spTree>
    <p:extLst>
      <p:ext uri="{BB962C8B-B14F-4D97-AF65-F5344CB8AC3E}">
        <p14:creationId xmlns:p14="http://schemas.microsoft.com/office/powerpoint/2010/main" val="2133363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– 1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F1B3214-3972-B442-B25D-7322316F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Doubly Linked List </a:t>
            </a:r>
          </a:p>
          <a:p>
            <a:r>
              <a:rPr lang="en-US" dirty="0"/>
              <a:t>Outer Pointers Point to the Bin 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</a:t>
            </a:r>
          </a:p>
        </p:txBody>
      </p:sp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– 2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F1B3214-3972-B442-B25D-7322316F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First In – First Out (FIFO) </a:t>
            </a:r>
          </a:p>
        </p:txBody>
      </p:sp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sending: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 or large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Chunks in unsorted bin get </a:t>
            </a:r>
            <a:r>
              <a:rPr lang="en-US" i="1" dirty="0"/>
              <a:t>removed</a:t>
            </a:r>
            <a:r>
              <a:rPr lang="en-US" dirty="0"/>
              <a:t> with call to malloc: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the chunk within the red block from the unsorted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this removal process work?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18864" y="2775895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93903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011E7D-2511-6E48-827E-8ADB2B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9" y="1033776"/>
            <a:ext cx="5328139" cy="3540408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front (fd) of chunk 2 (second to the front):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3-&gt;</a:t>
            </a:r>
            <a:r>
              <a:rPr lang="en-US" i="1" dirty="0"/>
              <a:t>bck-&gt;fd = </a:t>
            </a:r>
            <a:r>
              <a:rPr lang="en-US" b="1" i="1" dirty="0"/>
              <a:t>Bin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this down…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is the 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bck</a:t>
            </a:r>
            <a:r>
              <a:rPr lang="en-US" dirty="0"/>
              <a:t> is chunk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Writes to </a:t>
            </a:r>
            <a:r>
              <a:rPr lang="en-US" i="1" dirty="0"/>
              <a:t>bck + 0x10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b="1" i="1" dirty="0"/>
              <a:t>Bin Pointer </a:t>
            </a:r>
            <a:r>
              <a:rPr lang="en-US" dirty="0"/>
              <a:t>value</a:t>
            </a:r>
            <a:endParaRPr lang="en-US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18864" y="2775895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409705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86376" y="263984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979956" y="2775894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00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93903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Chunk 2 </a:t>
            </a:r>
            <a:r>
              <a:rPr lang="en-US" dirty="0"/>
              <a:t>is at the </a:t>
            </a:r>
            <a:r>
              <a:rPr lang="en-US" b="1" i="1" dirty="0"/>
              <a:t>front</a:t>
            </a:r>
            <a:r>
              <a:rPr lang="en-US" dirty="0"/>
              <a:t>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fd</a:t>
            </a:r>
            <a:r>
              <a:rPr lang="en-US" dirty="0"/>
              <a:t> of </a:t>
            </a:r>
            <a:r>
              <a:rPr lang="en-US" b="1" i="1" dirty="0"/>
              <a:t>Chunk 2 </a:t>
            </a:r>
            <a:r>
              <a:rPr lang="en-US" dirty="0"/>
              <a:t>points to the </a:t>
            </a:r>
            <a:r>
              <a:rPr lang="en-US" b="1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7494947-7E2C-F541-8547-705178EC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3" y="1089049"/>
            <a:ext cx="4785805" cy="3169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F6ED7-EDF9-C948-BB06-FA3A4FBF1F28}"/>
              </a:ext>
            </a:extLst>
          </p:cNvPr>
          <p:cNvSpPr txBox="1"/>
          <p:nvPr/>
        </p:nvSpPr>
        <p:spPr>
          <a:xfrm>
            <a:off x="6024717" y="2571750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25499-E3D4-6F42-B53A-D29A271E823E}"/>
              </a:ext>
            </a:extLst>
          </p:cNvPr>
          <p:cNvSpPr txBox="1"/>
          <p:nvPr/>
        </p:nvSpPr>
        <p:spPr>
          <a:xfrm>
            <a:off x="7420126" y="2673822"/>
            <a:ext cx="141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(Removed)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9C53-25AE-F64A-8B96-6303F7E2F7EF}"/>
              </a:ext>
            </a:extLst>
          </p:cNvPr>
          <p:cNvSpPr txBox="1"/>
          <p:nvPr/>
        </p:nvSpPr>
        <p:spPr>
          <a:xfrm>
            <a:off x="4548185" y="259122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654603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1158</Words>
  <Application>Microsoft Macintosh PowerPoint</Application>
  <PresentationFormat>On-screen Show (16:9)</PresentationFormat>
  <Paragraphs>222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Unsorted Bin Attack</vt:lpstr>
      <vt:lpstr>Overview</vt:lpstr>
      <vt:lpstr>Why Is this Nice?</vt:lpstr>
      <vt:lpstr>Unsorted Bin – 1 </vt:lpstr>
      <vt:lpstr>Unsorted Bin – 2 </vt:lpstr>
      <vt:lpstr>Unsorted Bin Chunk - View</vt:lpstr>
      <vt:lpstr>Unsorted Bin Chunk – Removal – 1 </vt:lpstr>
      <vt:lpstr>Unsorted Bin Chunk – Removal – 2 </vt:lpstr>
      <vt:lpstr>Unsorted Bin Chunk – Removal – 3 </vt:lpstr>
      <vt:lpstr>What Should Happen with Removal</vt:lpstr>
      <vt:lpstr>The Attack - Overwrite Ptr</vt:lpstr>
      <vt:lpstr>Unsorted Bin Chunk – Attack with Removal</vt:lpstr>
      <vt:lpstr>Unsorted Bin Chunk – Attack with Removal</vt:lpstr>
      <vt:lpstr>Review Malloc 2.23 Lines 3470-3592</vt:lpstr>
      <vt:lpstr>Source - 1</vt:lpstr>
      <vt:lpstr>Source - 2</vt:lpstr>
      <vt:lpstr>Attack Idea </vt:lpstr>
      <vt:lpstr>Typical Setup</vt:lpstr>
      <vt:lpstr>Minus 0x10?</vt:lpstr>
      <vt:lpstr>Requirements</vt:lpstr>
      <vt:lpstr>Challenge!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Other WRITE-WHERE Primitives</vt:lpstr>
      <vt:lpstr>Large Bin Attack (Quick) TODO</vt:lpstr>
      <vt:lpstr>Large Bin Attack</vt:lpstr>
      <vt:lpstr>Large Bin      vs. Unsorted Bin</vt:lpstr>
      <vt:lpstr>Review Malloc 2.23 Lines 3542-3592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7</cp:revision>
  <dcterms:created xsi:type="dcterms:W3CDTF">2021-03-28T22:51:17Z</dcterms:created>
  <dcterms:modified xsi:type="dcterms:W3CDTF">2021-03-28T23:38:47Z</dcterms:modified>
</cp:coreProperties>
</file>