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2"/>
  </p:notesMasterIdLst>
  <p:sldIdLst>
    <p:sldId id="515" r:id="rId2"/>
    <p:sldId id="525" r:id="rId3"/>
    <p:sldId id="516" r:id="rId4"/>
    <p:sldId id="517" r:id="rId5"/>
    <p:sldId id="518" r:id="rId6"/>
    <p:sldId id="519" r:id="rId7"/>
    <p:sldId id="520" r:id="rId8"/>
    <p:sldId id="327" r:id="rId9"/>
    <p:sldId id="340" r:id="rId10"/>
    <p:sldId id="328" r:id="rId11"/>
    <p:sldId id="330" r:id="rId12"/>
    <p:sldId id="332" r:id="rId13"/>
    <p:sldId id="335" r:id="rId14"/>
    <p:sldId id="333" r:id="rId15"/>
    <p:sldId id="334" r:id="rId16"/>
    <p:sldId id="336" r:id="rId17"/>
    <p:sldId id="339" r:id="rId18"/>
    <p:sldId id="337" r:id="rId19"/>
    <p:sldId id="338" r:id="rId20"/>
    <p:sldId id="373" r:id="rId21"/>
    <p:sldId id="432" r:id="rId22"/>
    <p:sldId id="341" r:id="rId23"/>
    <p:sldId id="405" r:id="rId24"/>
    <p:sldId id="342" r:id="rId25"/>
    <p:sldId id="522" r:id="rId26"/>
    <p:sldId id="343" r:id="rId27"/>
    <p:sldId id="523" r:id="rId28"/>
    <p:sldId id="524" r:id="rId29"/>
    <p:sldId id="344" r:id="rId30"/>
    <p:sldId id="345" r:id="rId31"/>
    <p:sldId id="346" r:id="rId32"/>
    <p:sldId id="349" r:id="rId33"/>
    <p:sldId id="350" r:id="rId34"/>
    <p:sldId id="351" r:id="rId35"/>
    <p:sldId id="353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89" r:id="rId66"/>
    <p:sldId id="388" r:id="rId67"/>
    <p:sldId id="390" r:id="rId68"/>
    <p:sldId id="415" r:id="rId69"/>
    <p:sldId id="386" r:id="rId70"/>
    <p:sldId id="486" r:id="rId71"/>
    <p:sldId id="387" r:id="rId72"/>
    <p:sldId id="378" r:id="rId73"/>
    <p:sldId id="383" r:id="rId74"/>
    <p:sldId id="375" r:id="rId75"/>
    <p:sldId id="372" r:id="rId76"/>
    <p:sldId id="418" r:id="rId77"/>
    <p:sldId id="514" r:id="rId78"/>
    <p:sldId id="376" r:id="rId79"/>
    <p:sldId id="489" r:id="rId80"/>
    <p:sldId id="379" r:id="rId81"/>
    <p:sldId id="406" r:id="rId82"/>
    <p:sldId id="407" r:id="rId83"/>
    <p:sldId id="410" r:id="rId84"/>
    <p:sldId id="411" r:id="rId85"/>
    <p:sldId id="416" r:id="rId86"/>
    <p:sldId id="412" r:id="rId87"/>
    <p:sldId id="413" r:id="rId88"/>
    <p:sldId id="506" r:id="rId89"/>
    <p:sldId id="283" r:id="rId90"/>
    <p:sldId id="442" r:id="rId91"/>
    <p:sldId id="443" r:id="rId92"/>
    <p:sldId id="440" r:id="rId93"/>
    <p:sldId id="441" r:id="rId94"/>
    <p:sldId id="384" r:id="rId95"/>
    <p:sldId id="295" r:id="rId96"/>
    <p:sldId id="444" r:id="rId97"/>
    <p:sldId id="445" r:id="rId98"/>
    <p:sldId id="446" r:id="rId99"/>
    <p:sldId id="447" r:id="rId100"/>
    <p:sldId id="448" r:id="rId101"/>
    <p:sldId id="385" r:id="rId102"/>
    <p:sldId id="511" r:id="rId103"/>
    <p:sldId id="408" r:id="rId104"/>
    <p:sldId id="503" r:id="rId105"/>
    <p:sldId id="454" r:id="rId106"/>
    <p:sldId id="459" r:id="rId107"/>
    <p:sldId id="455" r:id="rId108"/>
    <p:sldId id="461" r:id="rId109"/>
    <p:sldId id="457" r:id="rId110"/>
    <p:sldId id="458" r:id="rId111"/>
    <p:sldId id="430" r:id="rId112"/>
    <p:sldId id="431" r:id="rId113"/>
    <p:sldId id="490" r:id="rId114"/>
    <p:sldId id="391" r:id="rId115"/>
    <p:sldId id="394" r:id="rId116"/>
    <p:sldId id="393" r:id="rId117"/>
    <p:sldId id="392" r:id="rId118"/>
    <p:sldId id="402" r:id="rId119"/>
    <p:sldId id="521" r:id="rId120"/>
    <p:sldId id="371" r:id="rId1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4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23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3.svg"/><Relationship Id="rId1" Type="http://schemas.openxmlformats.org/officeDocument/2006/relationships/image" Target="../media/image30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2.svg"/><Relationship Id="rId1" Type="http://schemas.openxmlformats.org/officeDocument/2006/relationships/image" Target="../media/image15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 dirty="0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Doubly Linked List</a:t>
          </a:r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2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 dirty="0"/>
            <a:t>The placement of heap chunks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Malloc data structures (chunks and bins)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 dirty="0"/>
            <a:t>Zach </a:t>
          </a:r>
          <a:r>
            <a:rPr lang="en-US" dirty="0" err="1"/>
            <a:t>Minneker</a:t>
          </a:r>
          <a:r>
            <a:rPr lang="en-US" dirty="0"/>
            <a:t> 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3FC1FAEA-9254-8E43-A02F-6D19EA9A724E}">
      <dgm:prSet/>
      <dgm:spPr/>
      <dgm:t>
        <a:bodyPr/>
        <a:lstStyle/>
        <a:p>
          <a:r>
            <a:rPr lang="en-US" dirty="0"/>
            <a:t>Kevin Choi</a:t>
          </a:r>
        </a:p>
      </dgm:t>
    </dgm:pt>
    <dgm:pt modelId="{A4E0EEF0-985C-EA4C-BAAF-8B042D60360C}" type="parTrans" cxnId="{F7315B98-2F23-0040-89D7-5B44D3EA0A88}">
      <dgm:prSet/>
      <dgm:spPr/>
    </dgm:pt>
    <dgm:pt modelId="{4113BE0E-4C4D-2D44-9AF8-34ED25E4EB9B}" type="sibTrans" cxnId="{F7315B98-2F23-0040-89D7-5B44D3EA0A88}">
      <dgm:prSet/>
      <dgm:spPr/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4"/>
      <dgm:spPr/>
    </dgm:pt>
    <dgm:pt modelId="{32514FE3-BB1B-5D40-A581-7BAB238B03D7}" type="pres">
      <dgm:prSet presAssocID="{D6018FED-5829-472E-8EA9-969AA8BB73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4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4"/>
      <dgm:spPr/>
    </dgm:pt>
    <dgm:pt modelId="{86DA9475-DE47-D94B-85DD-D9CA9354A36E}" type="pres">
      <dgm:prSet presAssocID="{5DDA5FE4-BAA2-4770-9FEB-F4DD4F746E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4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4"/>
      <dgm:spPr/>
    </dgm:pt>
    <dgm:pt modelId="{68476FE3-C60B-7245-8073-FB7AA477FB69}" type="pres">
      <dgm:prSet presAssocID="{8D966A91-2483-4288-BCF3-73E7AEA706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4">
        <dgm:presLayoutVars>
          <dgm:bulletEnabled val="1"/>
        </dgm:presLayoutVars>
      </dgm:prSet>
      <dgm:spPr/>
    </dgm:pt>
    <dgm:pt modelId="{A577E81D-28C2-4444-8BF5-05CEC03F370B}" type="pres">
      <dgm:prSet presAssocID="{24250722-0017-4BBD-AA31-25EFD35920DB}" presName="spaceBetweenRectangles" presStyleCnt="0"/>
      <dgm:spPr/>
    </dgm:pt>
    <dgm:pt modelId="{8542EA0D-99C9-E248-8D41-2EA9B1663913}" type="pres">
      <dgm:prSet presAssocID="{3FC1FAEA-9254-8E43-A02F-6D19EA9A724E}" presName="parentLin" presStyleCnt="0"/>
      <dgm:spPr/>
    </dgm:pt>
    <dgm:pt modelId="{B2235E74-BBF6-2244-B6FA-745655D70071}" type="pres">
      <dgm:prSet presAssocID="{3FC1FAEA-9254-8E43-A02F-6D19EA9A724E}" presName="parentLeftMargin" presStyleLbl="node1" presStyleIdx="2" presStyleCnt="4"/>
      <dgm:spPr/>
    </dgm:pt>
    <dgm:pt modelId="{24B34883-1E66-7340-908C-660C94E5C541}" type="pres">
      <dgm:prSet presAssocID="{3FC1FAEA-9254-8E43-A02F-6D19EA9A72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5DEBEA2-4983-4647-B96D-DF943AE90F1E}" type="pres">
      <dgm:prSet presAssocID="{3FC1FAEA-9254-8E43-A02F-6D19EA9A724E}" presName="negativeSpace" presStyleCnt="0"/>
      <dgm:spPr/>
    </dgm:pt>
    <dgm:pt modelId="{18009CED-0F67-794B-9D4B-4658AF0F7D8C}" type="pres">
      <dgm:prSet presAssocID="{3FC1FAEA-9254-8E43-A02F-6D19EA9A72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E0C4B25C-7435-6743-8A0F-ABAFCD2D5441}" type="presOf" srcId="{3FC1FAEA-9254-8E43-A02F-6D19EA9A724E}" destId="{B2235E74-BBF6-2244-B6FA-745655D70071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F7315B98-2F23-0040-89D7-5B44D3EA0A88}" srcId="{B33B7FF3-3092-496D-94E0-F91D767F80B7}" destId="{3FC1FAEA-9254-8E43-A02F-6D19EA9A724E}" srcOrd="3" destOrd="0" parTransId="{A4E0EEF0-985C-EA4C-BAAF-8B042D60360C}" sibTransId="{4113BE0E-4C4D-2D44-9AF8-34ED25E4EB9B}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D59887D4-F3ED-9A4F-9CC2-791D4FE7B483}" type="presOf" srcId="{3FC1FAEA-9254-8E43-A02F-6D19EA9A724E}" destId="{24B34883-1E66-7340-908C-660C94E5C541}" srcOrd="1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  <dgm:cxn modelId="{2725F762-9774-C946-B9CF-E8785433ACED}" type="presParOf" srcId="{0A36477E-829D-7C45-BC45-7B0C66927B69}" destId="{A577E81D-28C2-4444-8BF5-05CEC03F370B}" srcOrd="11" destOrd="0" presId="urn:microsoft.com/office/officeart/2005/8/layout/list1"/>
    <dgm:cxn modelId="{E36ED587-AC56-C946-97BA-20CF55E92921}" type="presParOf" srcId="{0A36477E-829D-7C45-BC45-7B0C66927B69}" destId="{8542EA0D-99C9-E248-8D41-2EA9B1663913}" srcOrd="12" destOrd="0" presId="urn:microsoft.com/office/officeart/2005/8/layout/list1"/>
    <dgm:cxn modelId="{1C208029-FCAB-A849-9281-C2E42A487592}" type="presParOf" srcId="{8542EA0D-99C9-E248-8D41-2EA9B1663913}" destId="{B2235E74-BBF6-2244-B6FA-745655D70071}" srcOrd="0" destOrd="0" presId="urn:microsoft.com/office/officeart/2005/8/layout/list1"/>
    <dgm:cxn modelId="{9D131D8E-DF43-AB4B-9269-99816EC91A8A}" type="presParOf" srcId="{8542EA0D-99C9-E248-8D41-2EA9B1663913}" destId="{24B34883-1E66-7340-908C-660C94E5C541}" srcOrd="1" destOrd="0" presId="urn:microsoft.com/office/officeart/2005/8/layout/list1"/>
    <dgm:cxn modelId="{55851C43-B371-8B47-A47A-71346A91D080}" type="presParOf" srcId="{0A36477E-829D-7C45-BC45-7B0C66927B69}" destId="{15DEBEA2-4983-4647-B96D-DF943AE90F1E}" srcOrd="13" destOrd="0" presId="urn:microsoft.com/office/officeart/2005/8/layout/list1"/>
    <dgm:cxn modelId="{2C63EDB2-51C7-B348-953F-F27684720FAE}" type="presParOf" srcId="{0A36477E-829D-7C45-BC45-7B0C66927B69}" destId="{18009CED-0F67-794B-9D4B-4658AF0F7D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 dirty="0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Chunks of ALL sizes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Doubly Linked List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249762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What’s unique about the unsorted bin?</a:t>
          </a:r>
        </a:p>
      </dsp:txBody>
      <dsp:txXfrm>
        <a:off x="71850" y="321612"/>
        <a:ext cx="4963619" cy="1328160"/>
      </dsp:txXfrm>
    </dsp:sp>
    <dsp:sp modelId="{E18093CF-C669-4142-A0D8-0C42E11C1BCF}">
      <dsp:nvSpPr>
        <dsp:cNvPr id="0" name=""/>
        <dsp:cNvSpPr/>
      </dsp:nvSpPr>
      <dsp:spPr>
        <a:xfrm>
          <a:off x="0" y="1828183"/>
          <a:ext cx="5107319" cy="1471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What type of linked lists are the following bins:</a:t>
          </a:r>
        </a:p>
      </dsp:txBody>
      <dsp:txXfrm>
        <a:off x="71850" y="1900033"/>
        <a:ext cx="4963619" cy="1328160"/>
      </dsp:txXfrm>
    </dsp:sp>
    <dsp:sp modelId="{694060C9-F306-3B49-B11D-BF15453E2811}">
      <dsp:nvSpPr>
        <dsp:cNvPr id="0" name=""/>
        <dsp:cNvSpPr/>
      </dsp:nvSpPr>
      <dsp:spPr>
        <a:xfrm>
          <a:off x="0" y="3300043"/>
          <a:ext cx="510731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Unsorted, </a:t>
          </a:r>
          <a:r>
            <a:rPr lang="en-US" sz="2900" kern="1200" dirty="0" err="1"/>
            <a:t>fastbin</a:t>
          </a:r>
          <a:r>
            <a:rPr lang="en-US" sz="2900" kern="1200" dirty="0"/>
            <a:t> &amp; </a:t>
          </a:r>
          <a:r>
            <a:rPr lang="en-US" sz="2900" kern="1200" dirty="0" err="1"/>
            <a:t>tcache</a:t>
          </a:r>
          <a:endParaRPr lang="en-US" sz="2900" kern="1200" dirty="0"/>
        </a:p>
      </dsp:txBody>
      <dsp:txXfrm>
        <a:off x="0" y="3300043"/>
        <a:ext cx="5107319" cy="6127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3560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What’s unique about the unsorted bin?</a:t>
          </a:r>
        </a:p>
      </dsp:txBody>
      <dsp:txXfrm>
        <a:off x="66025" y="101626"/>
        <a:ext cx="4975269" cy="1220470"/>
      </dsp:txXfrm>
    </dsp:sp>
    <dsp:sp modelId="{44E54DD0-3E6D-A94F-AA65-80E74D346BEA}">
      <dsp:nvSpPr>
        <dsp:cNvPr id="0" name=""/>
        <dsp:cNvSpPr/>
      </dsp:nvSpPr>
      <dsp:spPr>
        <a:xfrm>
          <a:off x="0" y="1388121"/>
          <a:ext cx="5107319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Recycling bin &amp; holds all chunk sizes</a:t>
          </a:r>
        </a:p>
      </dsp:txBody>
      <dsp:txXfrm>
        <a:off x="0" y="1388121"/>
        <a:ext cx="5107319" cy="844560"/>
      </dsp:txXfrm>
    </dsp:sp>
    <dsp:sp modelId="{E18093CF-C669-4142-A0D8-0C42E11C1BCF}">
      <dsp:nvSpPr>
        <dsp:cNvPr id="0" name=""/>
        <dsp:cNvSpPr/>
      </dsp:nvSpPr>
      <dsp:spPr>
        <a:xfrm>
          <a:off x="0" y="2232681"/>
          <a:ext cx="510731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type of linked lists are the following bins:</a:t>
          </a:r>
        </a:p>
      </dsp:txBody>
      <dsp:txXfrm>
        <a:off x="66025" y="2298706"/>
        <a:ext cx="4975269" cy="1220470"/>
      </dsp:txXfrm>
    </dsp:sp>
    <dsp:sp modelId="{694060C9-F306-3B49-B11D-BF15453E2811}">
      <dsp:nvSpPr>
        <dsp:cNvPr id="0" name=""/>
        <dsp:cNvSpPr/>
      </dsp:nvSpPr>
      <dsp:spPr>
        <a:xfrm>
          <a:off x="0" y="3585201"/>
          <a:ext cx="5107319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Doubly: Unsorted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Singly:  </a:t>
          </a:r>
          <a:r>
            <a:rPr lang="en-US" sz="2700" kern="1200" dirty="0" err="1"/>
            <a:t>Fastbin</a:t>
          </a:r>
          <a:r>
            <a:rPr lang="en-US" sz="2700" kern="1200" dirty="0"/>
            <a:t> &amp; TCache</a:t>
          </a:r>
        </a:p>
      </dsp:txBody>
      <dsp:txXfrm>
        <a:off x="0" y="3585201"/>
        <a:ext cx="5107319" cy="9325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placement of heap chunks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Malloc data structures (chunks and bins)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313071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47391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Nathan Kirkland</a:t>
          </a:r>
        </a:p>
      </dsp:txBody>
      <dsp:txXfrm>
        <a:off x="420274" y="73330"/>
        <a:ext cx="5468812" cy="479482"/>
      </dsp:txXfrm>
    </dsp:sp>
    <dsp:sp modelId="{FCE35D05-EB2D-D84B-A50A-9DA15F20B7CE}">
      <dsp:nvSpPr>
        <dsp:cNvPr id="0" name=""/>
        <dsp:cNvSpPr/>
      </dsp:nvSpPr>
      <dsp:spPr>
        <a:xfrm>
          <a:off x="0" y="112955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86387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James Dolan</a:t>
          </a:r>
        </a:p>
      </dsp:txBody>
      <dsp:txXfrm>
        <a:off x="420274" y="889811"/>
        <a:ext cx="5468812" cy="479482"/>
      </dsp:txXfrm>
    </dsp:sp>
    <dsp:sp modelId="{613732CC-BE76-7342-A351-928901942707}">
      <dsp:nvSpPr>
        <dsp:cNvPr id="0" name=""/>
        <dsp:cNvSpPr/>
      </dsp:nvSpPr>
      <dsp:spPr>
        <a:xfrm>
          <a:off x="0" y="194603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168035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Zach </a:t>
          </a:r>
          <a:r>
            <a:rPr lang="en-US" sz="1800" kern="1200" dirty="0" err="1"/>
            <a:t>Minneker</a:t>
          </a:r>
          <a:r>
            <a:rPr lang="en-US" sz="1800" kern="1200" dirty="0"/>
            <a:t> </a:t>
          </a:r>
        </a:p>
      </dsp:txBody>
      <dsp:txXfrm>
        <a:off x="420274" y="1706291"/>
        <a:ext cx="5468812" cy="479482"/>
      </dsp:txXfrm>
    </dsp:sp>
    <dsp:sp modelId="{18009CED-0F67-794B-9D4B-4658AF0F7D8C}">
      <dsp:nvSpPr>
        <dsp:cNvPr id="0" name=""/>
        <dsp:cNvSpPr/>
      </dsp:nvSpPr>
      <dsp:spPr>
        <a:xfrm>
          <a:off x="0" y="276251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B34883-1E66-7340-908C-660C94E5C541}">
      <dsp:nvSpPr>
        <dsp:cNvPr id="0" name=""/>
        <dsp:cNvSpPr/>
      </dsp:nvSpPr>
      <dsp:spPr>
        <a:xfrm>
          <a:off x="394335" y="2496832"/>
          <a:ext cx="5520690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Kevin Choi</a:t>
          </a:r>
        </a:p>
      </dsp:txBody>
      <dsp:txXfrm>
        <a:off x="420274" y="2522771"/>
        <a:ext cx="546881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Wall</a:t>
            </a:r>
          </a:p>
          <a:p>
            <a:r>
              <a:rPr lang="en-US" dirty="0"/>
              <a:t>- Runners</a:t>
            </a:r>
          </a:p>
          <a:p>
            <a:r>
              <a:rPr lang="en-US" dirty="0"/>
              <a:t>- Computer Science </a:t>
            </a:r>
          </a:p>
          <a:p>
            <a:r>
              <a:rPr lang="en-US" dirty="0"/>
              <a:t>-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very end of the slide…Trying to </a:t>
            </a:r>
            <a:r>
              <a:rPr lang="en-US" dirty="0" err="1"/>
              <a:t>pwn</a:t>
            </a:r>
            <a:r>
              <a:rPr lang="en-US" dirty="0"/>
              <a:t> the heap without understanding the allocator is like trying to </a:t>
            </a:r>
            <a:r>
              <a:rPr lang="en-US" dirty="0" err="1"/>
              <a:t>pwn</a:t>
            </a:r>
            <a:r>
              <a:rPr lang="en-US" dirty="0"/>
              <a:t> a basic buffer overflow on the stack without understanding the architecture and protections put in place. </a:t>
            </a:r>
          </a:p>
          <a:p>
            <a:endParaRPr lang="en-US" dirty="0"/>
          </a:p>
          <a:p>
            <a:r>
              <a:rPr lang="en-US" dirty="0"/>
              <a:t>It simply will not work!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how does this actually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8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 First Out (FIFO)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0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slides after this but hidden below if you’re interested.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5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7/23/21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cloudburst/libheap/master/heap.png" TargetMode="External"/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62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Heap (Dynamic Memory)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</a:t>
            </a:r>
          </a:p>
          <a:p>
            <a:r>
              <a:rPr lang="en-US" dirty="0"/>
              <a:t>Heap is </a:t>
            </a:r>
            <a:r>
              <a:rPr lang="en-US" b="1" i="1" dirty="0"/>
              <a:t>dynamic </a:t>
            </a:r>
            <a:r>
              <a:rPr lang="en-US" dirty="0"/>
              <a:t>memory (does change in size) </a:t>
            </a:r>
          </a:p>
          <a:p>
            <a:r>
              <a:rPr lang="en-US" dirty="0"/>
              <a:t>Scoping: </a:t>
            </a:r>
          </a:p>
          <a:p>
            <a:pPr lvl="1"/>
            <a:r>
              <a:rPr lang="en-US" dirty="0"/>
              <a:t>Heap is scoped by process and universal </a:t>
            </a:r>
          </a:p>
          <a:p>
            <a:pPr lvl="1"/>
            <a:r>
              <a:rPr lang="en-US" dirty="0"/>
              <a:t>Stack is scoped by thread and is only the frame and above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–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/>
          </a:bodyPr>
          <a:lstStyle/>
          <a:p>
            <a:r>
              <a:rPr lang="en-US" sz="3400" dirty="0"/>
              <a:t>Exercise2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90" y="1112273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Exercise2 </a:t>
            </a:r>
            <a:r>
              <a:rPr lang="en-US" sz="3300" dirty="0"/>
              <a:t>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53050" cy="3402134"/>
          </a:xfrm>
        </p:spPr>
        <p:txBody>
          <a:bodyPr>
            <a:normAutofit/>
          </a:bodyPr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DD1CD97-270D-554C-9694-70EE7AAA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75" y="1521330"/>
            <a:ext cx="1974790" cy="210084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5D67D4-35E8-C744-9A44-D305FDFE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165" y="1521330"/>
            <a:ext cx="1126452" cy="1872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48-171B-0042-8CB9-26205F67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&amp; Free Ordering</a:t>
            </a:r>
          </a:p>
        </p:txBody>
      </p:sp>
      <p:pic>
        <p:nvPicPr>
          <p:cNvPr id="1026" name="Picture 2" descr="https://raw.githubusercontent.com/cloudburst/libheap/master/heap.png">
            <a:extLst>
              <a:ext uri="{FF2B5EF4-FFF2-40B4-BE49-F238E27FC236}">
                <a16:creationId xmlns:a16="http://schemas.microsoft.com/office/drawing/2014/main" id="{5C8191DA-E744-D14A-9C98-8338B019A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857" y="1236541"/>
            <a:ext cx="6306286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4431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/>
              <a:t>No way to reuse memory:</a:t>
            </a:r>
          </a:p>
          <a:p>
            <a:pPr lvl="1"/>
            <a:r>
              <a:rPr lang="en-US" dirty="0"/>
              <a:t>Terribly inefficient!</a:t>
            </a:r>
          </a:p>
        </p:txBody>
      </p:sp>
      <p:pic>
        <p:nvPicPr>
          <p:cNvPr id="1026" name="Picture 2" descr="program break after the malloc / brk call - https://blog.holbertonschool.com/hack-the-virtual-memory-malloc-the-heap-the-program-break/">
            <a:extLst>
              <a:ext uri="{FF2B5EF4-FFF2-40B4-BE49-F238E27FC236}">
                <a16:creationId xmlns:a16="http://schemas.microsoft.com/office/drawing/2014/main" id="{52EB02F3-4769-754C-80EE-2E4647D7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2141" y="778394"/>
            <a:ext cx="3708721" cy="38543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r>
              <a:rPr lang="en-US" dirty="0">
                <a:hlinkClick r:id="rId8"/>
              </a:rPr>
              <a:t>https://raw.githubusercontent.com/cloudburst/libheap/master/heap.png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not reused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b="1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b="1" dirty="0" err="1"/>
              <a:t>dlmalloc</a:t>
            </a:r>
            <a:r>
              <a:rPr lang="en-US" b="1" dirty="0"/>
              <a:t> -&gt; </a:t>
            </a:r>
            <a:r>
              <a:rPr lang="en-US" b="1" dirty="0" err="1"/>
              <a:t>ptmalloc</a:t>
            </a:r>
            <a:r>
              <a:rPr lang="en-US" b="1" dirty="0"/>
              <a:t> (</a:t>
            </a:r>
            <a:r>
              <a:rPr lang="en-US" b="1" dirty="0" err="1"/>
              <a:t>GLibC</a:t>
            </a:r>
            <a:r>
              <a:rPr lang="en-US" b="1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DCDC-F36D-954C-B964-B7FA6684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https://blog.ret2.io/assets/img/wargames_learning_curve.png&#10;https://blog.ret2.io/2018/09/11/scalable-security-education/">
            <a:extLst>
              <a:ext uri="{FF2B5EF4-FFF2-40B4-BE49-F238E27FC236}">
                <a16:creationId xmlns:a16="http://schemas.microsoft.com/office/drawing/2014/main" id="{C104072C-F9A3-D242-B9F9-1F18F062F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/>
          <a:stretch/>
        </p:blipFill>
        <p:spPr bwMode="auto">
          <a:xfrm>
            <a:off x="958850" y="1143001"/>
            <a:ext cx="8185150" cy="40005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C315BF-748E-B94E-B82F-24BE02E04DEB}"/>
              </a:ext>
            </a:extLst>
          </p:cNvPr>
          <p:cNvSpPr/>
          <p:nvPr/>
        </p:nvSpPr>
        <p:spPr>
          <a:xfrm>
            <a:off x="4919869" y="1866072"/>
            <a:ext cx="1262270" cy="7056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You Need To Know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886699" cy="3212406"/>
          </a:xfrm>
        </p:spPr>
        <p:txBody>
          <a:bodyPr>
            <a:normAutofit/>
          </a:bodyPr>
          <a:lstStyle/>
          <a:p>
            <a:r>
              <a:rPr lang="en-US" sz="1700" dirty="0"/>
              <a:t>We’re going to talk about a lot of memory structures!</a:t>
            </a:r>
          </a:p>
          <a:p>
            <a:pPr lvl="1"/>
            <a:r>
              <a:rPr lang="en-US" sz="1700" dirty="0"/>
              <a:t>Key to understanding how the heap works is understanding the objects involved</a:t>
            </a:r>
          </a:p>
          <a:p>
            <a:r>
              <a:rPr lang="en-US" sz="1700" dirty="0"/>
              <a:t>Before we get to that, there’s one data structure that is going to appear over and over again which we should cover first: linked lists</a:t>
            </a:r>
          </a:p>
          <a:p>
            <a:pPr lvl="1"/>
            <a:r>
              <a:rPr lang="en-US" sz="1700" dirty="0"/>
              <a:t>If you know this already, cool!  Sit back and relax.</a:t>
            </a:r>
          </a:p>
          <a:p>
            <a:pPr lvl="1"/>
            <a:r>
              <a:rPr lang="en-US" sz="1700" dirty="0"/>
              <a:t>If you don’t know this already, its one little “CS 201” structure that you’re going to need to keep in mind</a:t>
            </a:r>
          </a:p>
          <a:p>
            <a:r>
              <a:rPr lang="en-US" sz="1700" dirty="0"/>
              <a:t>Malloc uses many different linked lists, both singly and doubly linked</a:t>
            </a:r>
          </a:p>
        </p:txBody>
      </p:sp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basically two ways that you could maintain things in memory</a:t>
            </a:r>
          </a:p>
          <a:p>
            <a:pPr lvl="1"/>
            <a:r>
              <a:rPr lang="en-US" dirty="0"/>
              <a:t>Method One: you could place the objects close to each other in memory</a:t>
            </a:r>
          </a:p>
          <a:p>
            <a:pPr lvl="2"/>
            <a:r>
              <a:rPr lang="en-US" sz="1400" dirty="0"/>
              <a:t>(This is sort of like an array: each object is lined up one after another in memory, and starting from any object we can go find the next object easily)</a:t>
            </a:r>
          </a:p>
          <a:p>
            <a:pPr lvl="2"/>
            <a:r>
              <a:rPr lang="en-US" dirty="0"/>
              <a:t>Pro: easy. Con: really difficult to add new items to it!</a:t>
            </a:r>
          </a:p>
          <a:p>
            <a:pPr lvl="1"/>
            <a:r>
              <a:rPr lang="en-US" dirty="0"/>
              <a:t>Method Two: each thing in the list can carry some metadata that points to the location of the next item in the list</a:t>
            </a:r>
          </a:p>
          <a:p>
            <a:pPr lvl="2"/>
            <a:r>
              <a:rPr lang="en-US" dirty="0"/>
              <a:t>Pro: easy to add objects to; doesn’t require objects to be literally right next to each other, can be all over the place in memory; can be made up of different objects</a:t>
            </a:r>
          </a:p>
        </p:txBody>
      </p:sp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made up of some data that we want to store, and a </a:t>
            </a:r>
            <a:r>
              <a:rPr lang="en-US" i="1" dirty="0"/>
              <a:t>pointer</a:t>
            </a:r>
            <a:r>
              <a:rPr lang="en-US" dirty="0"/>
              <a:t> to the memory location that the next member of the list.</a:t>
            </a:r>
          </a:p>
          <a:p>
            <a:pPr lvl="1"/>
            <a:r>
              <a:rPr lang="en-US" dirty="0"/>
              <a:t>The end of the list points to NULL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CB03A4C-6B3E-6D43-A9E4-145BE7ED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4" y="3046589"/>
            <a:ext cx="7911525" cy="16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doubly linked list is made up of some data we want to store, and </a:t>
            </a:r>
            <a:r>
              <a:rPr lang="en-US" i="1" dirty="0"/>
              <a:t>two</a:t>
            </a:r>
            <a:r>
              <a:rPr lang="en-US" dirty="0"/>
              <a:t> pointers: one to the next object in the list, and one to the previous object in the list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E0E605-1497-1747-BD23-B4870225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DF4-BA8C-424A-AE96-14EE652D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and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5128-D44D-4B44-B9E1-7C3ABC06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Singly and doubly linked lists have two special members: the </a:t>
            </a:r>
            <a:r>
              <a:rPr lang="en-US" i="1" dirty="0"/>
              <a:t>head </a:t>
            </a:r>
            <a:r>
              <a:rPr lang="en-US" dirty="0"/>
              <a:t>and the </a:t>
            </a:r>
            <a:r>
              <a:rPr lang="en-US" i="1" dirty="0"/>
              <a:t>tail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head</a:t>
            </a:r>
            <a:r>
              <a:rPr lang="en-US" dirty="0"/>
              <a:t> is the first member of the list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tail</a:t>
            </a:r>
            <a:r>
              <a:rPr lang="en-US" dirty="0"/>
              <a:t> is the last member of the list</a:t>
            </a:r>
          </a:p>
          <a:p>
            <a:r>
              <a:rPr lang="en-US" dirty="0"/>
              <a:t>Often, lists have a pointer to the head and tail for convenience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8DD456F-4BD9-2947-9876-E7D666515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813" y="3136107"/>
            <a:ext cx="8520373" cy="19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A63-C535-1B4B-9960-0C8AC1E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5242-A97D-3540-8364-2D29378F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3 objects in the list, and we want to get the second object</a:t>
            </a:r>
          </a:p>
          <a:p>
            <a:pPr lvl="1"/>
            <a:r>
              <a:rPr lang="en-US" dirty="0"/>
              <a:t>First, use the pointer to the head to get the first object</a:t>
            </a:r>
          </a:p>
          <a:p>
            <a:pPr lvl="1"/>
            <a:r>
              <a:rPr lang="en-US" dirty="0"/>
              <a:t>Second, use the first object’s pointer to the next object to get the </a:t>
            </a:r>
            <a:r>
              <a:rPr lang="en-US"/>
              <a:t>next object</a:t>
            </a:r>
          </a:p>
        </p:txBody>
      </p:sp>
    </p:spTree>
    <p:extLst>
      <p:ext uri="{BB962C8B-B14F-4D97-AF65-F5344CB8AC3E}">
        <p14:creationId xmlns:p14="http://schemas.microsoft.com/office/powerpoint/2010/main" val="219821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What does this look like in code?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92543FC-67A3-CE4A-B3A7-F52C328B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02" y="1268019"/>
            <a:ext cx="5544195" cy="33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memory given back to the user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/>
              <a:t>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/>
              <a:t>Hey,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>
                <a:sym typeface="Wingdings" pitchFamily="2" charset="2"/>
              </a:rPr>
              <a:t>You’re free!</a:t>
            </a:r>
          </a:p>
          <a:p>
            <a:pPr lvl="1"/>
            <a:r>
              <a:rPr lang="en-US" dirty="0">
                <a:sym typeface="Wingdings" pitchFamily="2" charset="2"/>
              </a:rPr>
              <a:t>Nope, you’ve been allocated somewhere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/>
              <a:t>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Oh, hey, I am also a chunk, nice to meet you!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FC48CF-3BB2-0C42-AE5B-9957AA1E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BD22D3A-3CE3-954F-ABEF-8070C5B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765" y="3038810"/>
            <a:ext cx="8413171" cy="14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3" y="1071925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5EB8F3F-8A3A-6843-8E2E-7DF3DE3F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0" y="2325805"/>
            <a:ext cx="1577625" cy="262212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6974D-CA27-A944-AEFE-EE747DB59AC9}"/>
              </a:ext>
            </a:extLst>
          </p:cNvPr>
          <p:cNvCxnSpPr>
            <a:cxnSpLocks/>
          </p:cNvCxnSpPr>
          <p:nvPr/>
        </p:nvCxnSpPr>
        <p:spPr>
          <a:xfrm>
            <a:off x="1934870" y="4073915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1345F3-93C4-9F4F-96B4-0FB916F3831C}"/>
              </a:ext>
            </a:extLst>
          </p:cNvPr>
          <p:cNvCxnSpPr>
            <a:cxnSpLocks/>
          </p:cNvCxnSpPr>
          <p:nvPr/>
        </p:nvCxnSpPr>
        <p:spPr>
          <a:xfrm>
            <a:off x="1934870" y="4736269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4532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9010FBA-C911-D248-979A-A125ECD2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66" y="1712167"/>
            <a:ext cx="1516459" cy="252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75C0A8D-9DAB-6B41-87EA-D28D0ACE7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543" y="1618488"/>
            <a:ext cx="1475798" cy="245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pPr lvl="1"/>
            <a:r>
              <a:rPr lang="en-US" dirty="0"/>
              <a:t>Contributor to </a:t>
            </a:r>
            <a:r>
              <a:rPr lang="en-US" i="1" dirty="0"/>
              <a:t>how2heap</a:t>
            </a:r>
            <a:endParaRPr lang="en-US" dirty="0"/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i="1" dirty="0"/>
              <a:t>House of </a:t>
            </a:r>
            <a:r>
              <a:rPr lang="en-US" i="1" dirty="0" err="1"/>
              <a:t>Muney</a:t>
            </a:r>
            <a:endParaRPr lang="en-US" dirty="0"/>
          </a:p>
          <a:p>
            <a:pPr lvl="1"/>
            <a:r>
              <a:rPr lang="en-US" dirty="0"/>
              <a:t>Reviving the </a:t>
            </a:r>
            <a:r>
              <a:rPr lang="en-US" i="1" dirty="0"/>
              <a:t>House of Mind</a:t>
            </a:r>
            <a:endParaRPr lang="en-US" dirty="0"/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Go into the ‘</a:t>
            </a:r>
            <a:r>
              <a:rPr lang="en-US" i="1" dirty="0" err="1"/>
              <a:t>intro_to_malloc</a:t>
            </a:r>
            <a:r>
              <a:rPr lang="en-US" i="1" dirty="0"/>
              <a:t>-&gt;exercise1’ directory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TCache, </a:t>
            </a:r>
            <a:r>
              <a:rPr lang="en-US" dirty="0" err="1"/>
              <a:t>Fastbin</a:t>
            </a:r>
            <a:r>
              <a:rPr lang="en-US" dirty="0"/>
              <a:t>, Unsorted, Small, Large, 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dirty="0"/>
              <a:t>There are 5 different bins in </a:t>
            </a:r>
            <a:r>
              <a:rPr lang="en-US" dirty="0" err="1"/>
              <a:t>GLibC</a:t>
            </a:r>
            <a:r>
              <a:rPr lang="en-US" dirty="0"/>
              <a:t> Malloc: </a:t>
            </a:r>
          </a:p>
          <a:p>
            <a:pPr lvl="1"/>
            <a:r>
              <a:rPr lang="en-US" dirty="0"/>
              <a:t>Only three are relevant for this course (TCache, </a:t>
            </a:r>
            <a:r>
              <a:rPr lang="en-US" dirty="0" err="1"/>
              <a:t>Fastbin</a:t>
            </a:r>
            <a:r>
              <a:rPr lang="en-US" dirty="0"/>
              <a:t> and Unsorted Bin</a:t>
            </a:r>
          </a:p>
          <a:p>
            <a:pPr lvl="1"/>
            <a:r>
              <a:rPr lang="en-US" dirty="0"/>
              <a:t>Important with more complicated exploits/other techniques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 (sizing)?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 (doubly </a:t>
            </a:r>
            <a:r>
              <a:rPr lang="en-US" dirty="0"/>
              <a:t>or</a:t>
            </a:r>
            <a:r>
              <a:rPr lang="en-US" i="1" dirty="0"/>
              <a:t> singly)?</a:t>
            </a:r>
            <a:endParaRPr lang="en-US" dirty="0"/>
          </a:p>
          <a:p>
            <a:pPr lvl="1"/>
            <a:r>
              <a:rPr lang="en-US" dirty="0"/>
              <a:t>In/out ordering (FIFO or LIFO)?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dirty="0"/>
              <a:t>Singly Linked List</a:t>
            </a:r>
          </a:p>
          <a:p>
            <a:r>
              <a:rPr lang="en-US" dirty="0"/>
              <a:t>Last In First Out (LIFO): </a:t>
            </a:r>
          </a:p>
          <a:p>
            <a:pPr lvl="1"/>
            <a:r>
              <a:rPr lang="en-US" dirty="0"/>
              <a:t>Like folding clothes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endParaRPr lang="en-US" dirty="0"/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733B89A-BB5E-8245-BD29-CDE3CF66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708"/>
          <a:stretch/>
        </p:blipFill>
        <p:spPr>
          <a:xfrm>
            <a:off x="6314173" y="273847"/>
            <a:ext cx="1463041" cy="435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5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  <a:p>
            <a:r>
              <a:rPr lang="en-US" dirty="0"/>
              <a:t>Thread specific chunk storage</a:t>
            </a:r>
          </a:p>
          <a:p>
            <a:pPr marL="0" indent="0">
              <a:buNone/>
            </a:pPr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89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4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54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9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628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41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81107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44514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2427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9367" cy="3263504"/>
          </a:xfrm>
        </p:spPr>
        <p:txBody>
          <a:bodyPr/>
          <a:lstStyle/>
          <a:p>
            <a:r>
              <a:rPr lang="en-US" dirty="0"/>
              <a:t>Only a </a:t>
            </a:r>
            <a:r>
              <a:rPr lang="en-US" b="1" dirty="0"/>
              <a:t>SINGLE</a:t>
            </a:r>
            <a:r>
              <a:rPr lang="en-US" dirty="0"/>
              <a:t> unsorted bin</a:t>
            </a:r>
          </a:p>
          <a:p>
            <a:r>
              <a:rPr lang="en-US" dirty="0"/>
              <a:t>Combining adjacent free chunks (consolidation) </a:t>
            </a:r>
          </a:p>
        </p:txBody>
      </p:sp>
      <p:pic>
        <p:nvPicPr>
          <p:cNvPr id="4" name="Picture 3" descr="Unsorted bin diagram">
            <a:extLst>
              <a:ext uri="{FF2B5EF4-FFF2-40B4-BE49-F238E27FC236}">
                <a16:creationId xmlns:a16="http://schemas.microsoft.com/office/drawing/2014/main" id="{0F3C2179-4099-CF41-8CF4-468EFA01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30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3062"/>
            <a:ext cx="7886700" cy="994172"/>
          </a:xfrm>
        </p:spPr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0396"/>
            <a:ext cx="4805992" cy="4311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r>
              <a:rPr lang="en-US" dirty="0"/>
              <a:t>First In First Out (FIFO)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F1C844-AA31-5649-8D5F-8C9FBED123E5}"/>
              </a:ext>
            </a:extLst>
          </p:cNvPr>
          <p:cNvCxnSpPr>
            <a:cxnSpLocks/>
          </p:cNvCxnSpPr>
          <p:nvPr/>
        </p:nvCxnSpPr>
        <p:spPr>
          <a:xfrm>
            <a:off x="7529282" y="352295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FBA6B-753B-4741-8598-E95FB12D1362}"/>
              </a:ext>
            </a:extLst>
          </p:cNvPr>
          <p:cNvCxnSpPr>
            <a:cxnSpLocks/>
          </p:cNvCxnSpPr>
          <p:nvPr/>
        </p:nvCxnSpPr>
        <p:spPr>
          <a:xfrm>
            <a:off x="7529282" y="421436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164051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7D07D2D-A2D0-C54F-A9A2-AD4A39C87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16" y="1488954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42600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A28528A-C6A2-9D4A-B4CB-C66708939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174" y="154305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83484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6505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4093</Words>
  <Application>Microsoft Macintosh PowerPoint</Application>
  <PresentationFormat>On-screen Show (16:9)</PresentationFormat>
  <Paragraphs>646</Paragraphs>
  <Slides>120</Slides>
  <Notes>12</Notes>
  <HiddenSlides>40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Introduction</vt:lpstr>
      <vt:lpstr>Course Goals </vt:lpstr>
      <vt:lpstr>What is this Course NOT About?</vt:lpstr>
      <vt:lpstr>How to be Successful in This Course?</vt:lpstr>
      <vt:lpstr>&gt; whoami</vt:lpstr>
      <vt:lpstr>&gt; whoarewe</vt:lpstr>
      <vt:lpstr>Intro to GLibC Malloc</vt:lpstr>
      <vt:lpstr>A Brief History</vt:lpstr>
      <vt:lpstr>Why Is Heap (Dynamic Memory) Needed?</vt:lpstr>
      <vt:lpstr>Heap is Good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Foundation</vt:lpstr>
      <vt:lpstr>What You Need To Know Before We Start</vt:lpstr>
      <vt:lpstr>Organizing Data in Memory</vt:lpstr>
      <vt:lpstr>A Singly Linked List</vt:lpstr>
      <vt:lpstr>A doubly linked list</vt:lpstr>
      <vt:lpstr>Head and Tail</vt:lpstr>
      <vt:lpstr>Using the List</vt:lpstr>
      <vt:lpstr>What does this look like in code?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– Recap 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Bins</vt:lpstr>
      <vt:lpstr>What is a bin?</vt:lpstr>
      <vt:lpstr>What’s Important?</vt:lpstr>
      <vt:lpstr>TCache Bins</vt:lpstr>
      <vt:lpstr>TCache - Chunk</vt:lpstr>
      <vt:lpstr>TCache Bins (cont.)</vt:lpstr>
      <vt:lpstr>TCache Bins – Issues  </vt:lpstr>
      <vt:lpstr>Fastbins -1 </vt:lpstr>
      <vt:lpstr>Fastbins - 2</vt:lpstr>
      <vt:lpstr>Fastbins (cont.)</vt:lpstr>
      <vt:lpstr>Unsorted Bin</vt:lpstr>
      <vt:lpstr>Unsorted Bin (cont.)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Heap Commands</vt:lpstr>
      <vt:lpstr>Challenge – Exercise 2</vt:lpstr>
      <vt:lpstr>Solution – FIFO </vt:lpstr>
      <vt:lpstr>Exercise2 – Diagram 1 (FIFO) </vt:lpstr>
      <vt:lpstr>Exercise2 – Diagram 2 (allocate 3)</vt:lpstr>
      <vt:lpstr>Exercise2 – Diagram 3 (free chunk 0) </vt:lpstr>
      <vt:lpstr>Exercise2 – Diagram 4 (free chunk 1) </vt:lpstr>
      <vt:lpstr>Exercise2 – Diagram 5 (Allocate Freed Chunk) </vt:lpstr>
      <vt:lpstr>Exercise2 – Diagram 6 (Allocate 2nd Freed Chunk)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Malloc &amp; Free Ordering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99</cp:revision>
  <dcterms:created xsi:type="dcterms:W3CDTF">2021-04-29T02:47:01Z</dcterms:created>
  <dcterms:modified xsi:type="dcterms:W3CDTF">2021-07-24T03:59:22Z</dcterms:modified>
</cp:coreProperties>
</file>