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7"/>
  </p:notesMasterIdLst>
  <p:sldIdLst>
    <p:sldId id="396" r:id="rId2"/>
    <p:sldId id="401" r:id="rId3"/>
    <p:sldId id="397" r:id="rId4"/>
    <p:sldId id="398" r:id="rId5"/>
    <p:sldId id="428" r:id="rId6"/>
    <p:sldId id="403" r:id="rId7"/>
    <p:sldId id="503" r:id="rId8"/>
    <p:sldId id="505" r:id="rId9"/>
    <p:sldId id="506" r:id="rId10"/>
    <p:sldId id="507" r:id="rId11"/>
    <p:sldId id="508" r:id="rId12"/>
    <p:sldId id="436" r:id="rId13"/>
    <p:sldId id="468" r:id="rId14"/>
    <p:sldId id="469" r:id="rId15"/>
    <p:sldId id="471" r:id="rId16"/>
    <p:sldId id="472" r:id="rId17"/>
    <p:sldId id="485" r:id="rId18"/>
    <p:sldId id="473" r:id="rId19"/>
    <p:sldId id="400" r:id="rId20"/>
    <p:sldId id="399" r:id="rId21"/>
    <p:sldId id="429" r:id="rId22"/>
    <p:sldId id="451" r:id="rId23"/>
    <p:sldId id="404" r:id="rId24"/>
    <p:sldId id="474" r:id="rId25"/>
    <p:sldId id="475" r:id="rId26"/>
    <p:sldId id="477" r:id="rId27"/>
    <p:sldId id="478" r:id="rId28"/>
    <p:sldId id="480" r:id="rId29"/>
    <p:sldId id="479" r:id="rId30"/>
    <p:sldId id="481" r:id="rId31"/>
    <p:sldId id="482" r:id="rId32"/>
    <p:sldId id="483" r:id="rId33"/>
    <p:sldId id="452" r:id="rId34"/>
    <p:sldId id="491" r:id="rId35"/>
    <p:sldId id="502" r:id="rId36"/>
    <p:sldId id="501" r:id="rId37"/>
    <p:sldId id="509" r:id="rId38"/>
    <p:sldId id="511" r:id="rId39"/>
    <p:sldId id="512" r:id="rId40"/>
    <p:sldId id="513" r:id="rId41"/>
    <p:sldId id="514" r:id="rId42"/>
    <p:sldId id="453" r:id="rId43"/>
    <p:sldId id="493" r:id="rId44"/>
    <p:sldId id="435" r:id="rId45"/>
    <p:sldId id="348" r:id="rId4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21" autoAdjust="0"/>
    <p:restoredTop sz="84926" autoAdjust="0"/>
  </p:normalViewPr>
  <p:slideViewPr>
    <p:cSldViewPr snapToGrid="0" snapToObjects="1">
      <p:cViewPr varScale="1">
        <p:scale>
          <a:sx n="174" d="100"/>
          <a:sy n="174" d="100"/>
        </p:scale>
        <p:origin x="640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827E6B-A637-48E3-BFF3-68B6B63264E1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C789834-AA70-48D7-9CB9-0F41E29FA0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Having a reference to a ptr, even though it has been given back to the allocator</a:t>
          </a:r>
        </a:p>
      </dgm:t>
    </dgm:pt>
    <dgm:pt modelId="{87D454D2-D2BD-4CCF-812F-827A69B309CA}" type="parTrans" cxnId="{AC7786AE-3670-4A78-B46F-484D5AD56C50}">
      <dgm:prSet/>
      <dgm:spPr/>
      <dgm:t>
        <a:bodyPr/>
        <a:lstStyle/>
        <a:p>
          <a:endParaRPr lang="en-US"/>
        </a:p>
      </dgm:t>
    </dgm:pt>
    <dgm:pt modelId="{7863F229-05F5-49CE-82A2-12C6AA120335}" type="sibTrans" cxnId="{AC7786AE-3670-4A78-B46F-484D5AD56C50}">
      <dgm:prSet/>
      <dgm:spPr/>
      <dgm:t>
        <a:bodyPr/>
        <a:lstStyle/>
        <a:p>
          <a:endParaRPr lang="en-US"/>
        </a:p>
      </dgm:t>
    </dgm:pt>
    <dgm:pt modelId="{A93DB1EF-66C8-485F-B58F-69C1C36EC9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If recycled, we can </a:t>
          </a:r>
          <a:r>
            <a:rPr lang="en-US" b="1" dirty="0"/>
            <a:t>control</a:t>
          </a:r>
          <a:r>
            <a:rPr lang="en-US" dirty="0"/>
            <a:t> this data or read this data</a:t>
          </a:r>
        </a:p>
      </dgm:t>
    </dgm:pt>
    <dgm:pt modelId="{6B32AE4F-FC3A-48ED-808E-EE2DAA7E8465}" type="parTrans" cxnId="{2CF2B691-AAEB-4BED-9124-92CE12A01847}">
      <dgm:prSet/>
      <dgm:spPr/>
      <dgm:t>
        <a:bodyPr/>
        <a:lstStyle/>
        <a:p>
          <a:endParaRPr lang="en-US"/>
        </a:p>
      </dgm:t>
    </dgm:pt>
    <dgm:pt modelId="{EBCDFB5A-8FDC-48CD-A668-4845CB4BE205}" type="sibTrans" cxnId="{2CF2B691-AAEB-4BED-9124-92CE12A01847}">
      <dgm:prSet/>
      <dgm:spPr/>
      <dgm:t>
        <a:bodyPr/>
        <a:lstStyle/>
        <a:p>
          <a:endParaRPr lang="en-US"/>
        </a:p>
      </dgm:t>
    </dgm:pt>
    <dgm:pt modelId="{81C243EB-29A8-488C-9FD2-035D0D8F3E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2</a:t>
          </a:r>
          <a:r>
            <a:rPr lang="en-US" baseline="30000" dirty="0"/>
            <a:t>nd</a:t>
          </a:r>
          <a:r>
            <a:rPr lang="en-US" dirty="0"/>
            <a:t> most common vulnerability reported to ZDI in 2019</a:t>
          </a:r>
        </a:p>
      </dgm:t>
    </dgm:pt>
    <dgm:pt modelId="{F87A54E0-ADB0-42D6-A248-2A11EC3BA1BC}" type="parTrans" cxnId="{8B0826C5-2521-492E-8372-3630D4A4AFBE}">
      <dgm:prSet/>
      <dgm:spPr/>
      <dgm:t>
        <a:bodyPr/>
        <a:lstStyle/>
        <a:p>
          <a:endParaRPr lang="en-US"/>
        </a:p>
      </dgm:t>
    </dgm:pt>
    <dgm:pt modelId="{13D140B5-133B-47A1-AEDB-08FD8CB55F59}" type="sibTrans" cxnId="{8B0826C5-2521-492E-8372-3630D4A4AFBE}">
      <dgm:prSet/>
      <dgm:spPr/>
      <dgm:t>
        <a:bodyPr/>
        <a:lstStyle/>
        <a:p>
          <a:endParaRPr lang="en-US"/>
        </a:p>
      </dgm:t>
    </dgm:pt>
    <dgm:pt modelId="{0E13F4EC-A053-4A3B-93CA-D0E83D9B1E52}" type="pres">
      <dgm:prSet presAssocID="{A0827E6B-A637-48E3-BFF3-68B6B63264E1}" presName="root" presStyleCnt="0">
        <dgm:presLayoutVars>
          <dgm:dir/>
          <dgm:resizeHandles val="exact"/>
        </dgm:presLayoutVars>
      </dgm:prSet>
      <dgm:spPr/>
    </dgm:pt>
    <dgm:pt modelId="{A9A3C116-2002-4211-A47D-407C6C6D3A31}" type="pres">
      <dgm:prSet presAssocID="{5C789834-AA70-48D7-9CB9-0F41E29FA006}" presName="compNode" presStyleCnt="0"/>
      <dgm:spPr/>
    </dgm:pt>
    <dgm:pt modelId="{1C7F310C-736E-4701-9F6F-D85F43D06623}" type="pres">
      <dgm:prSet presAssocID="{5C789834-AA70-48D7-9CB9-0F41E29FA00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9B82B1F2-EF0F-476C-AF6C-5D90BEA0BDBC}" type="pres">
      <dgm:prSet presAssocID="{5C789834-AA70-48D7-9CB9-0F41E29FA006}" presName="spaceRect" presStyleCnt="0"/>
      <dgm:spPr/>
    </dgm:pt>
    <dgm:pt modelId="{461089AC-4BD4-4913-A4B6-3E30FA16E107}" type="pres">
      <dgm:prSet presAssocID="{5C789834-AA70-48D7-9CB9-0F41E29FA006}" presName="textRect" presStyleLbl="revTx" presStyleIdx="0" presStyleCnt="3">
        <dgm:presLayoutVars>
          <dgm:chMax val="1"/>
          <dgm:chPref val="1"/>
        </dgm:presLayoutVars>
      </dgm:prSet>
      <dgm:spPr/>
    </dgm:pt>
    <dgm:pt modelId="{3CC81EEB-F0E9-4617-9331-82D6ED1E4E70}" type="pres">
      <dgm:prSet presAssocID="{7863F229-05F5-49CE-82A2-12C6AA120335}" presName="sibTrans" presStyleCnt="0"/>
      <dgm:spPr/>
    </dgm:pt>
    <dgm:pt modelId="{99BD92E8-8A76-4537-B295-FB2A2AE80D73}" type="pres">
      <dgm:prSet presAssocID="{A93DB1EF-66C8-485F-B58F-69C1C36EC9B1}" presName="compNode" presStyleCnt="0"/>
      <dgm:spPr/>
    </dgm:pt>
    <dgm:pt modelId="{CAC07BC3-B2FE-4A85-9EE3-CEEFB68C4F6B}" type="pres">
      <dgm:prSet presAssocID="{A93DB1EF-66C8-485F-B58F-69C1C36EC9B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"/>
        </a:ext>
      </dgm:extLst>
    </dgm:pt>
    <dgm:pt modelId="{61EDEBFC-4DAD-46A5-BC28-D2810E1DA418}" type="pres">
      <dgm:prSet presAssocID="{A93DB1EF-66C8-485F-B58F-69C1C36EC9B1}" presName="spaceRect" presStyleCnt="0"/>
      <dgm:spPr/>
    </dgm:pt>
    <dgm:pt modelId="{C8C60D5B-74E9-4F7F-90A6-F0A301E5AFAA}" type="pres">
      <dgm:prSet presAssocID="{A93DB1EF-66C8-485F-B58F-69C1C36EC9B1}" presName="textRect" presStyleLbl="revTx" presStyleIdx="1" presStyleCnt="3">
        <dgm:presLayoutVars>
          <dgm:chMax val="1"/>
          <dgm:chPref val="1"/>
        </dgm:presLayoutVars>
      </dgm:prSet>
      <dgm:spPr/>
    </dgm:pt>
    <dgm:pt modelId="{9F0CF438-BF90-4046-B4D2-E659DF4E690E}" type="pres">
      <dgm:prSet presAssocID="{EBCDFB5A-8FDC-48CD-A668-4845CB4BE205}" presName="sibTrans" presStyleCnt="0"/>
      <dgm:spPr/>
    </dgm:pt>
    <dgm:pt modelId="{D199DFDD-A580-42DF-833E-A50406C4AA41}" type="pres">
      <dgm:prSet presAssocID="{81C243EB-29A8-488C-9FD2-035D0D8F3EE1}" presName="compNode" presStyleCnt="0"/>
      <dgm:spPr/>
    </dgm:pt>
    <dgm:pt modelId="{C1280194-8036-46C5-B4D0-E43FC9B0A3AC}" type="pres">
      <dgm:prSet presAssocID="{81C243EB-29A8-488C-9FD2-035D0D8F3EE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9FEA4740-220F-4F6B-B230-1E0F833E23B2}" type="pres">
      <dgm:prSet presAssocID="{81C243EB-29A8-488C-9FD2-035D0D8F3EE1}" presName="spaceRect" presStyleCnt="0"/>
      <dgm:spPr/>
    </dgm:pt>
    <dgm:pt modelId="{367892F9-01D1-42DE-96CE-E7B2AC631FB2}" type="pres">
      <dgm:prSet presAssocID="{81C243EB-29A8-488C-9FD2-035D0D8F3EE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391296F-A0C8-1C4F-83C5-87D3D32954AD}" type="presOf" srcId="{81C243EB-29A8-488C-9FD2-035D0D8F3EE1}" destId="{367892F9-01D1-42DE-96CE-E7B2AC631FB2}" srcOrd="0" destOrd="0" presId="urn:microsoft.com/office/officeart/2018/2/layout/IconLabelList"/>
    <dgm:cxn modelId="{BBCD9F70-3E06-FF49-9560-1B4A0980A022}" type="presOf" srcId="{5C789834-AA70-48D7-9CB9-0F41E29FA006}" destId="{461089AC-4BD4-4913-A4B6-3E30FA16E107}" srcOrd="0" destOrd="0" presId="urn:microsoft.com/office/officeart/2018/2/layout/IconLabelList"/>
    <dgm:cxn modelId="{2CF2B691-AAEB-4BED-9124-92CE12A01847}" srcId="{A0827E6B-A637-48E3-BFF3-68B6B63264E1}" destId="{A93DB1EF-66C8-485F-B58F-69C1C36EC9B1}" srcOrd="1" destOrd="0" parTransId="{6B32AE4F-FC3A-48ED-808E-EE2DAA7E8465}" sibTransId="{EBCDFB5A-8FDC-48CD-A668-4845CB4BE205}"/>
    <dgm:cxn modelId="{DE2676A1-0337-46F2-8FEA-2E39F223F3D9}" type="presOf" srcId="{A0827E6B-A637-48E3-BFF3-68B6B63264E1}" destId="{0E13F4EC-A053-4A3B-93CA-D0E83D9B1E52}" srcOrd="0" destOrd="0" presId="urn:microsoft.com/office/officeart/2018/2/layout/IconLabelList"/>
    <dgm:cxn modelId="{AC7786AE-3670-4A78-B46F-484D5AD56C50}" srcId="{A0827E6B-A637-48E3-BFF3-68B6B63264E1}" destId="{5C789834-AA70-48D7-9CB9-0F41E29FA006}" srcOrd="0" destOrd="0" parTransId="{87D454D2-D2BD-4CCF-812F-827A69B309CA}" sibTransId="{7863F229-05F5-49CE-82A2-12C6AA120335}"/>
    <dgm:cxn modelId="{8B0826C5-2521-492E-8372-3630D4A4AFBE}" srcId="{A0827E6B-A637-48E3-BFF3-68B6B63264E1}" destId="{81C243EB-29A8-488C-9FD2-035D0D8F3EE1}" srcOrd="2" destOrd="0" parTransId="{F87A54E0-ADB0-42D6-A248-2A11EC3BA1BC}" sibTransId="{13D140B5-133B-47A1-AEDB-08FD8CB55F59}"/>
    <dgm:cxn modelId="{FA154DEE-0A7C-ED44-A7F1-53F03BBF5645}" type="presOf" srcId="{A93DB1EF-66C8-485F-B58F-69C1C36EC9B1}" destId="{C8C60D5B-74E9-4F7F-90A6-F0A301E5AFAA}" srcOrd="0" destOrd="0" presId="urn:microsoft.com/office/officeart/2018/2/layout/IconLabelList"/>
    <dgm:cxn modelId="{2CF033DF-61C6-B546-8E2D-DEE364379413}" type="presParOf" srcId="{0E13F4EC-A053-4A3B-93CA-D0E83D9B1E52}" destId="{A9A3C116-2002-4211-A47D-407C6C6D3A31}" srcOrd="0" destOrd="0" presId="urn:microsoft.com/office/officeart/2018/2/layout/IconLabelList"/>
    <dgm:cxn modelId="{ED6C094F-1213-0E48-A7F6-7A5703BE540F}" type="presParOf" srcId="{A9A3C116-2002-4211-A47D-407C6C6D3A31}" destId="{1C7F310C-736E-4701-9F6F-D85F43D06623}" srcOrd="0" destOrd="0" presId="urn:microsoft.com/office/officeart/2018/2/layout/IconLabelList"/>
    <dgm:cxn modelId="{A9476AA0-C4A8-3141-A1FE-8C954BC3CFE8}" type="presParOf" srcId="{A9A3C116-2002-4211-A47D-407C6C6D3A31}" destId="{9B82B1F2-EF0F-476C-AF6C-5D90BEA0BDBC}" srcOrd="1" destOrd="0" presId="urn:microsoft.com/office/officeart/2018/2/layout/IconLabelList"/>
    <dgm:cxn modelId="{72AB5180-6422-5E45-9EA5-E05033606D2B}" type="presParOf" srcId="{A9A3C116-2002-4211-A47D-407C6C6D3A31}" destId="{461089AC-4BD4-4913-A4B6-3E30FA16E107}" srcOrd="2" destOrd="0" presId="urn:microsoft.com/office/officeart/2018/2/layout/IconLabelList"/>
    <dgm:cxn modelId="{CF0B5629-F0B6-8240-A1A5-5119D54D700C}" type="presParOf" srcId="{0E13F4EC-A053-4A3B-93CA-D0E83D9B1E52}" destId="{3CC81EEB-F0E9-4617-9331-82D6ED1E4E70}" srcOrd="1" destOrd="0" presId="urn:microsoft.com/office/officeart/2018/2/layout/IconLabelList"/>
    <dgm:cxn modelId="{D3266DF5-18DE-9A4F-96AB-B171CDED5977}" type="presParOf" srcId="{0E13F4EC-A053-4A3B-93CA-D0E83D9B1E52}" destId="{99BD92E8-8A76-4537-B295-FB2A2AE80D73}" srcOrd="2" destOrd="0" presId="urn:microsoft.com/office/officeart/2018/2/layout/IconLabelList"/>
    <dgm:cxn modelId="{67DE90E2-DD16-9441-87EA-0ECE697C32DA}" type="presParOf" srcId="{99BD92E8-8A76-4537-B295-FB2A2AE80D73}" destId="{CAC07BC3-B2FE-4A85-9EE3-CEEFB68C4F6B}" srcOrd="0" destOrd="0" presId="urn:microsoft.com/office/officeart/2018/2/layout/IconLabelList"/>
    <dgm:cxn modelId="{2AD1D049-C2D3-BF45-A050-B43C0F551AFD}" type="presParOf" srcId="{99BD92E8-8A76-4537-B295-FB2A2AE80D73}" destId="{61EDEBFC-4DAD-46A5-BC28-D2810E1DA418}" srcOrd="1" destOrd="0" presId="urn:microsoft.com/office/officeart/2018/2/layout/IconLabelList"/>
    <dgm:cxn modelId="{EA162309-757C-7744-9DB5-F6504E5BE882}" type="presParOf" srcId="{99BD92E8-8A76-4537-B295-FB2A2AE80D73}" destId="{C8C60D5B-74E9-4F7F-90A6-F0A301E5AFAA}" srcOrd="2" destOrd="0" presId="urn:microsoft.com/office/officeart/2018/2/layout/IconLabelList"/>
    <dgm:cxn modelId="{84FF985C-84E0-FD4D-ADAB-29231148E126}" type="presParOf" srcId="{0E13F4EC-A053-4A3B-93CA-D0E83D9B1E52}" destId="{9F0CF438-BF90-4046-B4D2-E659DF4E690E}" srcOrd="3" destOrd="0" presId="urn:microsoft.com/office/officeart/2018/2/layout/IconLabelList"/>
    <dgm:cxn modelId="{668B5B7C-E4E9-6144-9D18-1BE0BBF800F5}" type="presParOf" srcId="{0E13F4EC-A053-4A3B-93CA-D0E83D9B1E52}" destId="{D199DFDD-A580-42DF-833E-A50406C4AA41}" srcOrd="4" destOrd="0" presId="urn:microsoft.com/office/officeart/2018/2/layout/IconLabelList"/>
    <dgm:cxn modelId="{3D2A0149-6557-7244-8D86-5919417FC1B9}" type="presParOf" srcId="{D199DFDD-A580-42DF-833E-A50406C4AA41}" destId="{C1280194-8036-46C5-B4D0-E43FC9B0A3AC}" srcOrd="0" destOrd="0" presId="urn:microsoft.com/office/officeart/2018/2/layout/IconLabelList"/>
    <dgm:cxn modelId="{D3F47EF1-FA6B-6F48-9F72-7833610D33C9}" type="presParOf" srcId="{D199DFDD-A580-42DF-833E-A50406C4AA41}" destId="{9FEA4740-220F-4F6B-B230-1E0F833E23B2}" srcOrd="1" destOrd="0" presId="urn:microsoft.com/office/officeart/2018/2/layout/IconLabelList"/>
    <dgm:cxn modelId="{D56BE39B-337C-2647-BAED-40FE0A21F162}" type="presParOf" srcId="{D199DFDD-A580-42DF-833E-A50406C4AA41}" destId="{367892F9-01D1-42DE-96CE-E7B2AC631FB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AC08FC-B1DC-410C-B9EB-2E8A0445AEAB}" type="doc">
      <dgm:prSet loTypeId="urn:microsoft.com/office/officeart/2005/8/layout/default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5E79EA0B-7CEA-441B-A9B5-621C09B656FE}">
      <dgm:prSet/>
      <dgm:spPr/>
      <dgm:t>
        <a:bodyPr/>
        <a:lstStyle/>
        <a:p>
          <a:r>
            <a:rPr lang="en-US"/>
            <a:t>Incredibly Powerful Bug</a:t>
          </a:r>
        </a:p>
      </dgm:t>
    </dgm:pt>
    <dgm:pt modelId="{F804A4AA-6089-4916-AD5A-A1221DA93986}" type="parTrans" cxnId="{B9F4F0F8-8542-477F-BE00-C99A27F21423}">
      <dgm:prSet/>
      <dgm:spPr/>
      <dgm:t>
        <a:bodyPr/>
        <a:lstStyle/>
        <a:p>
          <a:endParaRPr lang="en-US"/>
        </a:p>
      </dgm:t>
    </dgm:pt>
    <dgm:pt modelId="{097DD651-2E08-4698-8ED5-5D64B0A8DAE3}" type="sibTrans" cxnId="{B9F4F0F8-8542-477F-BE00-C99A27F21423}">
      <dgm:prSet/>
      <dgm:spPr/>
      <dgm:t>
        <a:bodyPr/>
        <a:lstStyle/>
        <a:p>
          <a:endParaRPr lang="en-US"/>
        </a:p>
      </dgm:t>
    </dgm:pt>
    <dgm:pt modelId="{17C354AB-B6E3-40CB-ABF9-811EE830680A}">
      <dgm:prSet/>
      <dgm:spPr/>
      <dgm:t>
        <a:bodyPr/>
        <a:lstStyle/>
        <a:p>
          <a:r>
            <a:rPr lang="en-US"/>
            <a:t>Get </a:t>
          </a:r>
          <a:r>
            <a:rPr lang="en-US" b="1" i="1"/>
            <a:t>fat</a:t>
          </a:r>
          <a:r>
            <a:rPr lang="en-US"/>
            <a:t> Leaks </a:t>
          </a:r>
        </a:p>
      </dgm:t>
    </dgm:pt>
    <dgm:pt modelId="{26AC5EC6-DFE5-450E-A4AC-8AEF38A29F91}" type="parTrans" cxnId="{2E3319B1-3F10-4F54-B705-6309D876C751}">
      <dgm:prSet/>
      <dgm:spPr/>
      <dgm:t>
        <a:bodyPr/>
        <a:lstStyle/>
        <a:p>
          <a:endParaRPr lang="en-US"/>
        </a:p>
      </dgm:t>
    </dgm:pt>
    <dgm:pt modelId="{2C6FEADC-4309-4AC5-AC61-2D9D8ED3C041}" type="sibTrans" cxnId="{2E3319B1-3F10-4F54-B705-6309D876C751}">
      <dgm:prSet/>
      <dgm:spPr/>
      <dgm:t>
        <a:bodyPr/>
        <a:lstStyle/>
        <a:p>
          <a:endParaRPr lang="en-US"/>
        </a:p>
      </dgm:t>
    </dgm:pt>
    <dgm:pt modelId="{F7DD4893-0D2B-42E8-9518-DEB1E7FD74F7}">
      <dgm:prSet/>
      <dgm:spPr/>
      <dgm:t>
        <a:bodyPr/>
        <a:lstStyle/>
        <a:p>
          <a:r>
            <a:rPr lang="en-US"/>
            <a:t>Memory corruption </a:t>
          </a:r>
          <a:r>
            <a:rPr lang="en-US">
              <a:sym typeface="Wingdings" panose="05000000000000000000" pitchFamily="2" charset="2"/>
            </a:rPr>
            <a:t></a:t>
          </a:r>
          <a:r>
            <a:rPr lang="en-US"/>
            <a:t> </a:t>
          </a:r>
        </a:p>
      </dgm:t>
    </dgm:pt>
    <dgm:pt modelId="{90CD7F19-2C8E-4642-A941-680AB5133877}" type="parTrans" cxnId="{FD37DBBE-E2B8-47F9-9299-D6B539D671CE}">
      <dgm:prSet/>
      <dgm:spPr/>
      <dgm:t>
        <a:bodyPr/>
        <a:lstStyle/>
        <a:p>
          <a:endParaRPr lang="en-US"/>
        </a:p>
      </dgm:t>
    </dgm:pt>
    <dgm:pt modelId="{03FE5248-6C14-455A-863D-F49325011902}" type="sibTrans" cxnId="{FD37DBBE-E2B8-47F9-9299-D6B539D671CE}">
      <dgm:prSet/>
      <dgm:spPr/>
      <dgm:t>
        <a:bodyPr/>
        <a:lstStyle/>
        <a:p>
          <a:endParaRPr lang="en-US"/>
        </a:p>
      </dgm:t>
    </dgm:pt>
    <dgm:pt modelId="{5054B191-FCCF-6546-ADF8-742A66DB5BB1}" type="pres">
      <dgm:prSet presAssocID="{75AC08FC-B1DC-410C-B9EB-2E8A0445AEAB}" presName="diagram" presStyleCnt="0">
        <dgm:presLayoutVars>
          <dgm:dir/>
          <dgm:resizeHandles val="exact"/>
        </dgm:presLayoutVars>
      </dgm:prSet>
      <dgm:spPr/>
    </dgm:pt>
    <dgm:pt modelId="{4B8FF576-67FB-EF41-BDBD-8DE55654176F}" type="pres">
      <dgm:prSet presAssocID="{5E79EA0B-7CEA-441B-A9B5-621C09B656FE}" presName="node" presStyleLbl="node1" presStyleIdx="0" presStyleCnt="3">
        <dgm:presLayoutVars>
          <dgm:bulletEnabled val="1"/>
        </dgm:presLayoutVars>
      </dgm:prSet>
      <dgm:spPr/>
    </dgm:pt>
    <dgm:pt modelId="{43374E27-C56B-6545-9BDA-4E29ABCC8C23}" type="pres">
      <dgm:prSet presAssocID="{097DD651-2E08-4698-8ED5-5D64B0A8DAE3}" presName="sibTrans" presStyleCnt="0"/>
      <dgm:spPr/>
    </dgm:pt>
    <dgm:pt modelId="{1FDBE625-654E-A549-A365-C14B74FAE7EE}" type="pres">
      <dgm:prSet presAssocID="{17C354AB-B6E3-40CB-ABF9-811EE830680A}" presName="node" presStyleLbl="node1" presStyleIdx="1" presStyleCnt="3">
        <dgm:presLayoutVars>
          <dgm:bulletEnabled val="1"/>
        </dgm:presLayoutVars>
      </dgm:prSet>
      <dgm:spPr/>
    </dgm:pt>
    <dgm:pt modelId="{36F66787-E656-FC4F-B6A0-FB38810F2C06}" type="pres">
      <dgm:prSet presAssocID="{2C6FEADC-4309-4AC5-AC61-2D9D8ED3C041}" presName="sibTrans" presStyleCnt="0"/>
      <dgm:spPr/>
    </dgm:pt>
    <dgm:pt modelId="{D41614BB-0789-C648-A133-FD2208650B6D}" type="pres">
      <dgm:prSet presAssocID="{F7DD4893-0D2B-42E8-9518-DEB1E7FD74F7}" presName="node" presStyleLbl="node1" presStyleIdx="2" presStyleCnt="3">
        <dgm:presLayoutVars>
          <dgm:bulletEnabled val="1"/>
        </dgm:presLayoutVars>
      </dgm:prSet>
      <dgm:spPr/>
    </dgm:pt>
  </dgm:ptLst>
  <dgm:cxnLst>
    <dgm:cxn modelId="{D4DD9F8D-E7B7-8748-AA39-EE6117CBB019}" type="presOf" srcId="{F7DD4893-0D2B-42E8-9518-DEB1E7FD74F7}" destId="{D41614BB-0789-C648-A133-FD2208650B6D}" srcOrd="0" destOrd="0" presId="urn:microsoft.com/office/officeart/2005/8/layout/default"/>
    <dgm:cxn modelId="{482EA69D-23B4-7D43-A8C9-5320718285A3}" type="presOf" srcId="{5E79EA0B-7CEA-441B-A9B5-621C09B656FE}" destId="{4B8FF576-67FB-EF41-BDBD-8DE55654176F}" srcOrd="0" destOrd="0" presId="urn:microsoft.com/office/officeart/2005/8/layout/default"/>
    <dgm:cxn modelId="{2E3319B1-3F10-4F54-B705-6309D876C751}" srcId="{75AC08FC-B1DC-410C-B9EB-2E8A0445AEAB}" destId="{17C354AB-B6E3-40CB-ABF9-811EE830680A}" srcOrd="1" destOrd="0" parTransId="{26AC5EC6-DFE5-450E-A4AC-8AEF38A29F91}" sibTransId="{2C6FEADC-4309-4AC5-AC61-2D9D8ED3C041}"/>
    <dgm:cxn modelId="{FD37DBBE-E2B8-47F9-9299-D6B539D671CE}" srcId="{75AC08FC-B1DC-410C-B9EB-2E8A0445AEAB}" destId="{F7DD4893-0D2B-42E8-9518-DEB1E7FD74F7}" srcOrd="2" destOrd="0" parTransId="{90CD7F19-2C8E-4642-A941-680AB5133877}" sibTransId="{03FE5248-6C14-455A-863D-F49325011902}"/>
    <dgm:cxn modelId="{3B4481C3-E749-D643-A36D-E9E2E7BD7203}" type="presOf" srcId="{17C354AB-B6E3-40CB-ABF9-811EE830680A}" destId="{1FDBE625-654E-A549-A365-C14B74FAE7EE}" srcOrd="0" destOrd="0" presId="urn:microsoft.com/office/officeart/2005/8/layout/default"/>
    <dgm:cxn modelId="{404F0DE4-F3C7-2047-93F6-78DCB5F42C71}" type="presOf" srcId="{75AC08FC-B1DC-410C-B9EB-2E8A0445AEAB}" destId="{5054B191-FCCF-6546-ADF8-742A66DB5BB1}" srcOrd="0" destOrd="0" presId="urn:microsoft.com/office/officeart/2005/8/layout/default"/>
    <dgm:cxn modelId="{B9F4F0F8-8542-477F-BE00-C99A27F21423}" srcId="{75AC08FC-B1DC-410C-B9EB-2E8A0445AEAB}" destId="{5E79EA0B-7CEA-441B-A9B5-621C09B656FE}" srcOrd="0" destOrd="0" parTransId="{F804A4AA-6089-4916-AD5A-A1221DA93986}" sibTransId="{097DD651-2E08-4698-8ED5-5D64B0A8DAE3}"/>
    <dgm:cxn modelId="{3A0C720E-6771-EF42-BD1C-5DDAF280512D}" type="presParOf" srcId="{5054B191-FCCF-6546-ADF8-742A66DB5BB1}" destId="{4B8FF576-67FB-EF41-BDBD-8DE55654176F}" srcOrd="0" destOrd="0" presId="urn:microsoft.com/office/officeart/2005/8/layout/default"/>
    <dgm:cxn modelId="{A02B94A2-4D53-FD4D-BCED-E5F5088FB274}" type="presParOf" srcId="{5054B191-FCCF-6546-ADF8-742A66DB5BB1}" destId="{43374E27-C56B-6545-9BDA-4E29ABCC8C23}" srcOrd="1" destOrd="0" presId="urn:microsoft.com/office/officeart/2005/8/layout/default"/>
    <dgm:cxn modelId="{FB107A84-2DC0-374F-A151-90CACFB95259}" type="presParOf" srcId="{5054B191-FCCF-6546-ADF8-742A66DB5BB1}" destId="{1FDBE625-654E-A549-A365-C14B74FAE7EE}" srcOrd="2" destOrd="0" presId="urn:microsoft.com/office/officeart/2005/8/layout/default"/>
    <dgm:cxn modelId="{76A4DFFE-44DE-954A-9E65-D3AB0D01BE39}" type="presParOf" srcId="{5054B191-FCCF-6546-ADF8-742A66DB5BB1}" destId="{36F66787-E656-FC4F-B6A0-FB38810F2C06}" srcOrd="3" destOrd="0" presId="urn:microsoft.com/office/officeart/2005/8/layout/default"/>
    <dgm:cxn modelId="{D7906F69-7068-7C4C-AF4B-C6BDECA7BF63}" type="presParOf" srcId="{5054B191-FCCF-6546-ADF8-742A66DB5BB1}" destId="{D41614BB-0789-C648-A133-FD2208650B6D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B4B3D2-96E8-4B4A-9F05-AB1EEDC805D8}" type="doc">
      <dgm:prSet loTypeId="urn:microsoft.com/office/officeart/2005/8/layout/hList1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4C70072-0F75-43EA-ACF6-49958940514D}">
      <dgm:prSet/>
      <dgm:spPr/>
      <dgm:t>
        <a:bodyPr/>
        <a:lstStyle/>
        <a:p>
          <a:r>
            <a:rPr lang="en-US"/>
            <a:t>GLibC Malloc has hardened protections against Double Free bugs</a:t>
          </a:r>
        </a:p>
      </dgm:t>
    </dgm:pt>
    <dgm:pt modelId="{04FB8D05-D2C2-47F1-909F-2C4BB6C8E658}" type="parTrans" cxnId="{A5984059-7316-490C-AD6F-0A586281FEEF}">
      <dgm:prSet/>
      <dgm:spPr/>
      <dgm:t>
        <a:bodyPr/>
        <a:lstStyle/>
        <a:p>
          <a:endParaRPr lang="en-US"/>
        </a:p>
      </dgm:t>
    </dgm:pt>
    <dgm:pt modelId="{1F996219-710B-4196-9FA1-70D926AB7B86}" type="sibTrans" cxnId="{A5984059-7316-490C-AD6F-0A586281FEEF}">
      <dgm:prSet/>
      <dgm:spPr/>
      <dgm:t>
        <a:bodyPr/>
        <a:lstStyle/>
        <a:p>
          <a:endParaRPr lang="en-US"/>
        </a:p>
      </dgm:t>
    </dgm:pt>
    <dgm:pt modelId="{61A8648A-B31D-4E49-A3FF-888FE24F0E0F}">
      <dgm:prSet/>
      <dgm:spPr/>
      <dgm:t>
        <a:bodyPr/>
        <a:lstStyle/>
        <a:p>
          <a:r>
            <a:rPr lang="en-US"/>
            <a:t>All bins (besides TCache 2.26-2.28) have double free protections</a:t>
          </a:r>
        </a:p>
      </dgm:t>
    </dgm:pt>
    <dgm:pt modelId="{BE547842-0E84-456A-9A02-9B17A6F9BCD0}" type="parTrans" cxnId="{7F4B9657-BA3E-49FC-941B-AC4504CD63C9}">
      <dgm:prSet/>
      <dgm:spPr/>
      <dgm:t>
        <a:bodyPr/>
        <a:lstStyle/>
        <a:p>
          <a:endParaRPr lang="en-US"/>
        </a:p>
      </dgm:t>
    </dgm:pt>
    <dgm:pt modelId="{5BD44FAB-3622-4173-B468-7293430AFB33}" type="sibTrans" cxnId="{7F4B9657-BA3E-49FC-941B-AC4504CD63C9}">
      <dgm:prSet/>
      <dgm:spPr/>
      <dgm:t>
        <a:bodyPr/>
        <a:lstStyle/>
        <a:p>
          <a:endParaRPr lang="en-US"/>
        </a:p>
      </dgm:t>
    </dgm:pt>
    <dgm:pt modelId="{7D6C1129-8B3F-4C6B-96A3-FD6A6ECF1096}">
      <dgm:prSet/>
      <dgm:spPr/>
      <dgm:t>
        <a:bodyPr/>
        <a:lstStyle/>
        <a:p>
          <a:r>
            <a:rPr lang="en-US" dirty="0"/>
            <a:t>But, there are some bypasses!</a:t>
          </a:r>
        </a:p>
      </dgm:t>
    </dgm:pt>
    <dgm:pt modelId="{7BBE01A8-52CA-4339-AFFE-3DE8DDEBEEE6}" type="parTrans" cxnId="{9A526675-C26E-43DA-9C9E-4625435C876A}">
      <dgm:prSet/>
      <dgm:spPr/>
      <dgm:t>
        <a:bodyPr/>
        <a:lstStyle/>
        <a:p>
          <a:endParaRPr lang="en-US"/>
        </a:p>
      </dgm:t>
    </dgm:pt>
    <dgm:pt modelId="{938FED86-E9B8-48CE-B871-3EF97652AF0C}" type="sibTrans" cxnId="{9A526675-C26E-43DA-9C9E-4625435C876A}">
      <dgm:prSet/>
      <dgm:spPr/>
      <dgm:t>
        <a:bodyPr/>
        <a:lstStyle/>
        <a:p>
          <a:endParaRPr lang="en-US"/>
        </a:p>
      </dgm:t>
    </dgm:pt>
    <dgm:pt modelId="{62006B3D-D538-FD46-9DED-59EB62770B3E}" type="pres">
      <dgm:prSet presAssocID="{A4B4B3D2-96E8-4B4A-9F05-AB1EEDC805D8}" presName="Name0" presStyleCnt="0">
        <dgm:presLayoutVars>
          <dgm:dir/>
          <dgm:animLvl val="lvl"/>
          <dgm:resizeHandles val="exact"/>
        </dgm:presLayoutVars>
      </dgm:prSet>
      <dgm:spPr/>
    </dgm:pt>
    <dgm:pt modelId="{C439B106-A3A1-2842-80C8-2E8832A099D2}" type="pres">
      <dgm:prSet presAssocID="{94C70072-0F75-43EA-ACF6-49958940514D}" presName="composite" presStyleCnt="0"/>
      <dgm:spPr/>
    </dgm:pt>
    <dgm:pt modelId="{938D832C-46D1-6C41-BDDC-20F5D04B7CF1}" type="pres">
      <dgm:prSet presAssocID="{94C70072-0F75-43EA-ACF6-49958940514D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FBB6CEEC-8F6C-4F48-A1C7-0A58308E4A28}" type="pres">
      <dgm:prSet presAssocID="{94C70072-0F75-43EA-ACF6-49958940514D}" presName="desTx" presStyleLbl="alignAccFollowNode1" presStyleIdx="0" presStyleCnt="2">
        <dgm:presLayoutVars>
          <dgm:bulletEnabled val="1"/>
        </dgm:presLayoutVars>
      </dgm:prSet>
      <dgm:spPr/>
    </dgm:pt>
    <dgm:pt modelId="{4A52652B-1BF5-BC44-A10A-23E1BA3772A4}" type="pres">
      <dgm:prSet presAssocID="{1F996219-710B-4196-9FA1-70D926AB7B86}" presName="space" presStyleCnt="0"/>
      <dgm:spPr/>
    </dgm:pt>
    <dgm:pt modelId="{5086A206-C36D-1949-82E7-B3F2147A4129}" type="pres">
      <dgm:prSet presAssocID="{61A8648A-B31D-4E49-A3FF-888FE24F0E0F}" presName="composite" presStyleCnt="0"/>
      <dgm:spPr/>
    </dgm:pt>
    <dgm:pt modelId="{95033A7C-4442-1F4C-837C-E7CE9AF7E51E}" type="pres">
      <dgm:prSet presAssocID="{61A8648A-B31D-4E49-A3FF-888FE24F0E0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403D487B-C359-A948-AA57-5BF6A5F7CEC9}" type="pres">
      <dgm:prSet presAssocID="{61A8648A-B31D-4E49-A3FF-888FE24F0E0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5BD06145-35AE-E244-B9DF-A87A3B161F1E}" type="presOf" srcId="{61A8648A-B31D-4E49-A3FF-888FE24F0E0F}" destId="{95033A7C-4442-1F4C-837C-E7CE9AF7E51E}" srcOrd="0" destOrd="0" presId="urn:microsoft.com/office/officeart/2005/8/layout/hList1"/>
    <dgm:cxn modelId="{7F4B9657-BA3E-49FC-941B-AC4504CD63C9}" srcId="{A4B4B3D2-96E8-4B4A-9F05-AB1EEDC805D8}" destId="{61A8648A-B31D-4E49-A3FF-888FE24F0E0F}" srcOrd="1" destOrd="0" parTransId="{BE547842-0E84-456A-9A02-9B17A6F9BCD0}" sibTransId="{5BD44FAB-3622-4173-B468-7293430AFB33}"/>
    <dgm:cxn modelId="{A5984059-7316-490C-AD6F-0A586281FEEF}" srcId="{A4B4B3D2-96E8-4B4A-9F05-AB1EEDC805D8}" destId="{94C70072-0F75-43EA-ACF6-49958940514D}" srcOrd="0" destOrd="0" parTransId="{04FB8D05-D2C2-47F1-909F-2C4BB6C8E658}" sibTransId="{1F996219-710B-4196-9FA1-70D926AB7B86}"/>
    <dgm:cxn modelId="{9A526675-C26E-43DA-9C9E-4625435C876A}" srcId="{61A8648A-B31D-4E49-A3FF-888FE24F0E0F}" destId="{7D6C1129-8B3F-4C6B-96A3-FD6A6ECF1096}" srcOrd="0" destOrd="0" parTransId="{7BBE01A8-52CA-4339-AFFE-3DE8DDEBEEE6}" sibTransId="{938FED86-E9B8-48CE-B871-3EF97652AF0C}"/>
    <dgm:cxn modelId="{67247F7A-6F1F-A844-B98C-CD8E84ACC9DB}" type="presOf" srcId="{7D6C1129-8B3F-4C6B-96A3-FD6A6ECF1096}" destId="{403D487B-C359-A948-AA57-5BF6A5F7CEC9}" srcOrd="0" destOrd="0" presId="urn:microsoft.com/office/officeart/2005/8/layout/hList1"/>
    <dgm:cxn modelId="{276F37CE-1126-5748-85D9-1B3AAABB1535}" type="presOf" srcId="{A4B4B3D2-96E8-4B4A-9F05-AB1EEDC805D8}" destId="{62006B3D-D538-FD46-9DED-59EB62770B3E}" srcOrd="0" destOrd="0" presId="urn:microsoft.com/office/officeart/2005/8/layout/hList1"/>
    <dgm:cxn modelId="{FE6ECFCF-2C92-454F-9D92-1E157D87F29C}" type="presOf" srcId="{94C70072-0F75-43EA-ACF6-49958940514D}" destId="{938D832C-46D1-6C41-BDDC-20F5D04B7CF1}" srcOrd="0" destOrd="0" presId="urn:microsoft.com/office/officeart/2005/8/layout/hList1"/>
    <dgm:cxn modelId="{015EC83A-4C45-354C-902F-9D1DF347669C}" type="presParOf" srcId="{62006B3D-D538-FD46-9DED-59EB62770B3E}" destId="{C439B106-A3A1-2842-80C8-2E8832A099D2}" srcOrd="0" destOrd="0" presId="urn:microsoft.com/office/officeart/2005/8/layout/hList1"/>
    <dgm:cxn modelId="{1C90F1E6-95EE-0747-9EBD-A346E4EEA5F0}" type="presParOf" srcId="{C439B106-A3A1-2842-80C8-2E8832A099D2}" destId="{938D832C-46D1-6C41-BDDC-20F5D04B7CF1}" srcOrd="0" destOrd="0" presId="urn:microsoft.com/office/officeart/2005/8/layout/hList1"/>
    <dgm:cxn modelId="{5DC350C3-87A6-6249-BF28-EFB3A4E35904}" type="presParOf" srcId="{C439B106-A3A1-2842-80C8-2E8832A099D2}" destId="{FBB6CEEC-8F6C-4F48-A1C7-0A58308E4A28}" srcOrd="1" destOrd="0" presId="urn:microsoft.com/office/officeart/2005/8/layout/hList1"/>
    <dgm:cxn modelId="{8A4722F9-BA9B-9B43-B1AD-4D59F8863188}" type="presParOf" srcId="{62006B3D-D538-FD46-9DED-59EB62770B3E}" destId="{4A52652B-1BF5-BC44-A10A-23E1BA3772A4}" srcOrd="1" destOrd="0" presId="urn:microsoft.com/office/officeart/2005/8/layout/hList1"/>
    <dgm:cxn modelId="{9BDC21C0-0469-E140-8D77-954AE36E1DAC}" type="presParOf" srcId="{62006B3D-D538-FD46-9DED-59EB62770B3E}" destId="{5086A206-C36D-1949-82E7-B3F2147A4129}" srcOrd="2" destOrd="0" presId="urn:microsoft.com/office/officeart/2005/8/layout/hList1"/>
    <dgm:cxn modelId="{ABFB5636-CD4A-F84A-9B06-9907402A9F47}" type="presParOf" srcId="{5086A206-C36D-1949-82E7-B3F2147A4129}" destId="{95033A7C-4442-1F4C-837C-E7CE9AF7E51E}" srcOrd="0" destOrd="0" presId="urn:microsoft.com/office/officeart/2005/8/layout/hList1"/>
    <dgm:cxn modelId="{5AFF0F48-CD76-A840-8A64-2787178A3BF3}" type="presParOf" srcId="{5086A206-C36D-1949-82E7-B3F2147A4129}" destId="{403D487B-C359-A948-AA57-5BF6A5F7CEC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230074-126C-45B7-BB82-A1CF512EC174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3B73FDB-051F-43BC-BD0F-835F4491CA96}">
      <dgm:prSet/>
      <dgm:spPr/>
      <dgm:t>
        <a:bodyPr/>
        <a:lstStyle/>
        <a:p>
          <a:r>
            <a:rPr lang="en-US" i="1" dirty="0"/>
            <a:t>Free</a:t>
          </a:r>
          <a:r>
            <a:rPr lang="en-US" dirty="0"/>
            <a:t>, </a:t>
          </a:r>
          <a:r>
            <a:rPr lang="en-US" i="1" dirty="0"/>
            <a:t>allocate</a:t>
          </a:r>
          <a:r>
            <a:rPr lang="en-US" dirty="0"/>
            <a:t> (new pointer), then </a:t>
          </a:r>
          <a:r>
            <a:rPr lang="en-US" i="1" dirty="0"/>
            <a:t>free</a:t>
          </a:r>
          <a:r>
            <a:rPr lang="en-US" dirty="0"/>
            <a:t> the same chunk again after the reallocation</a:t>
          </a:r>
        </a:p>
      </dgm:t>
    </dgm:pt>
    <dgm:pt modelId="{105DC05A-21E4-4F09-B6AA-965C4ACC7C7A}" type="parTrans" cxnId="{5D571CB7-A963-4346-AF06-45345602D230}">
      <dgm:prSet/>
      <dgm:spPr/>
      <dgm:t>
        <a:bodyPr/>
        <a:lstStyle/>
        <a:p>
          <a:endParaRPr lang="en-US"/>
        </a:p>
      </dgm:t>
    </dgm:pt>
    <dgm:pt modelId="{E4AC1309-CAE3-434A-AA99-BBBF32D0A14E}" type="sibTrans" cxnId="{5D571CB7-A963-4346-AF06-45345602D230}">
      <dgm:prSet/>
      <dgm:spPr/>
      <dgm:t>
        <a:bodyPr/>
        <a:lstStyle/>
        <a:p>
          <a:endParaRPr lang="en-US"/>
        </a:p>
      </dgm:t>
    </dgm:pt>
    <dgm:pt modelId="{125B7FA2-BEC1-44AA-929A-41BE87C68588}">
      <dgm:prSet/>
      <dgm:spPr/>
      <dgm:t>
        <a:bodyPr/>
        <a:lstStyle/>
        <a:p>
          <a:r>
            <a:rPr lang="en-US" dirty="0"/>
            <a:t>This creates a </a:t>
          </a:r>
          <a:r>
            <a:rPr lang="en-US" i="1" dirty="0"/>
            <a:t>use-after-free</a:t>
          </a:r>
          <a:r>
            <a:rPr lang="en-US" dirty="0"/>
            <a:t> by freeing a chunk that reallocated</a:t>
          </a:r>
        </a:p>
      </dgm:t>
    </dgm:pt>
    <dgm:pt modelId="{0976B799-2162-454A-9CC5-B9F27904E8E4}" type="parTrans" cxnId="{4DFA30E1-C9DD-498D-8A9E-5AF85AFFDAFE}">
      <dgm:prSet/>
      <dgm:spPr/>
      <dgm:t>
        <a:bodyPr/>
        <a:lstStyle/>
        <a:p>
          <a:endParaRPr lang="en-US"/>
        </a:p>
      </dgm:t>
    </dgm:pt>
    <dgm:pt modelId="{4F863C52-35FC-4537-A030-3C39708FF5E1}" type="sibTrans" cxnId="{4DFA30E1-C9DD-498D-8A9E-5AF85AFFDAFE}">
      <dgm:prSet/>
      <dgm:spPr/>
      <dgm:t>
        <a:bodyPr/>
        <a:lstStyle/>
        <a:p>
          <a:endParaRPr lang="en-US"/>
        </a:p>
      </dgm:t>
    </dgm:pt>
    <dgm:pt modelId="{40689E04-F747-45AD-B3BA-62F47232EA36}">
      <dgm:prSet/>
      <dgm:spPr/>
      <dgm:t>
        <a:bodyPr/>
        <a:lstStyle/>
        <a:p>
          <a:r>
            <a:rPr lang="en-US"/>
            <a:t>GLibC libraries will NOT catch this type of attack</a:t>
          </a:r>
        </a:p>
      </dgm:t>
    </dgm:pt>
    <dgm:pt modelId="{ED74FE45-EFD5-4AB3-A188-C27409248F5C}" type="parTrans" cxnId="{90354589-8C6F-452A-940F-B44F2C87A3A1}">
      <dgm:prSet/>
      <dgm:spPr/>
      <dgm:t>
        <a:bodyPr/>
        <a:lstStyle/>
        <a:p>
          <a:endParaRPr lang="en-US"/>
        </a:p>
      </dgm:t>
    </dgm:pt>
    <dgm:pt modelId="{E50ABF6A-1EC6-4458-82BB-3595A9648710}" type="sibTrans" cxnId="{90354589-8C6F-452A-940F-B44F2C87A3A1}">
      <dgm:prSet/>
      <dgm:spPr/>
      <dgm:t>
        <a:bodyPr/>
        <a:lstStyle/>
        <a:p>
          <a:endParaRPr lang="en-US"/>
        </a:p>
      </dgm:t>
    </dgm:pt>
    <dgm:pt modelId="{342317E9-5063-B54C-BF2B-FDBD9EF34EAD}" type="pres">
      <dgm:prSet presAssocID="{39230074-126C-45B7-BB82-A1CF512EC174}" presName="linear" presStyleCnt="0">
        <dgm:presLayoutVars>
          <dgm:animLvl val="lvl"/>
          <dgm:resizeHandles val="exact"/>
        </dgm:presLayoutVars>
      </dgm:prSet>
      <dgm:spPr/>
    </dgm:pt>
    <dgm:pt modelId="{3C2D0F8D-AC49-E243-94D0-D8F72464A678}" type="pres">
      <dgm:prSet presAssocID="{63B73FDB-051F-43BC-BD0F-835F4491CA9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4112AB8-455F-254D-BC53-AA63D4CCBC59}" type="pres">
      <dgm:prSet presAssocID="{E4AC1309-CAE3-434A-AA99-BBBF32D0A14E}" presName="spacer" presStyleCnt="0"/>
      <dgm:spPr/>
    </dgm:pt>
    <dgm:pt modelId="{20D7FA24-6D9F-0849-BB24-636CE31794FF}" type="pres">
      <dgm:prSet presAssocID="{125B7FA2-BEC1-44AA-929A-41BE87C6858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BCED710-4AE3-6B46-8CD8-3F6B8C2678DC}" type="pres">
      <dgm:prSet presAssocID="{4F863C52-35FC-4537-A030-3C39708FF5E1}" presName="spacer" presStyleCnt="0"/>
      <dgm:spPr/>
    </dgm:pt>
    <dgm:pt modelId="{2B5EEE96-837A-F241-845E-F923B688FD34}" type="pres">
      <dgm:prSet presAssocID="{40689E04-F747-45AD-B3BA-62F47232EA3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10B4E38-FAE9-A140-A8C0-7800F9F0083E}" type="presOf" srcId="{39230074-126C-45B7-BB82-A1CF512EC174}" destId="{342317E9-5063-B54C-BF2B-FDBD9EF34EAD}" srcOrd="0" destOrd="0" presId="urn:microsoft.com/office/officeart/2005/8/layout/vList2"/>
    <dgm:cxn modelId="{00659E3D-E377-1B45-8F48-728CE32CF1C1}" type="presOf" srcId="{63B73FDB-051F-43BC-BD0F-835F4491CA96}" destId="{3C2D0F8D-AC49-E243-94D0-D8F72464A678}" srcOrd="0" destOrd="0" presId="urn:microsoft.com/office/officeart/2005/8/layout/vList2"/>
    <dgm:cxn modelId="{90354589-8C6F-452A-940F-B44F2C87A3A1}" srcId="{39230074-126C-45B7-BB82-A1CF512EC174}" destId="{40689E04-F747-45AD-B3BA-62F47232EA36}" srcOrd="2" destOrd="0" parTransId="{ED74FE45-EFD5-4AB3-A188-C27409248F5C}" sibTransId="{E50ABF6A-1EC6-4458-82BB-3595A9648710}"/>
    <dgm:cxn modelId="{5D571CB7-A963-4346-AF06-45345602D230}" srcId="{39230074-126C-45B7-BB82-A1CF512EC174}" destId="{63B73FDB-051F-43BC-BD0F-835F4491CA96}" srcOrd="0" destOrd="0" parTransId="{105DC05A-21E4-4F09-B6AA-965C4ACC7C7A}" sibTransId="{E4AC1309-CAE3-434A-AA99-BBBF32D0A14E}"/>
    <dgm:cxn modelId="{2DE40DD5-C2F9-D643-B59E-1D39B3B676F8}" type="presOf" srcId="{125B7FA2-BEC1-44AA-929A-41BE87C68588}" destId="{20D7FA24-6D9F-0849-BB24-636CE31794FF}" srcOrd="0" destOrd="0" presId="urn:microsoft.com/office/officeart/2005/8/layout/vList2"/>
    <dgm:cxn modelId="{4DFA30E1-C9DD-498D-8A9E-5AF85AFFDAFE}" srcId="{39230074-126C-45B7-BB82-A1CF512EC174}" destId="{125B7FA2-BEC1-44AA-929A-41BE87C68588}" srcOrd="1" destOrd="0" parTransId="{0976B799-2162-454A-9CC5-B9F27904E8E4}" sibTransId="{4F863C52-35FC-4537-A030-3C39708FF5E1}"/>
    <dgm:cxn modelId="{353B8DF6-D26A-C142-9DB6-132C4D69BAAF}" type="presOf" srcId="{40689E04-F747-45AD-B3BA-62F47232EA36}" destId="{2B5EEE96-837A-F241-845E-F923B688FD34}" srcOrd="0" destOrd="0" presId="urn:microsoft.com/office/officeart/2005/8/layout/vList2"/>
    <dgm:cxn modelId="{13959024-07B0-8A4C-91E6-B199B1B12ED9}" type="presParOf" srcId="{342317E9-5063-B54C-BF2B-FDBD9EF34EAD}" destId="{3C2D0F8D-AC49-E243-94D0-D8F72464A678}" srcOrd="0" destOrd="0" presId="urn:microsoft.com/office/officeart/2005/8/layout/vList2"/>
    <dgm:cxn modelId="{FE82B7FD-BDFC-6A43-BC7D-EC20DD225FC8}" type="presParOf" srcId="{342317E9-5063-B54C-BF2B-FDBD9EF34EAD}" destId="{14112AB8-455F-254D-BC53-AA63D4CCBC59}" srcOrd="1" destOrd="0" presId="urn:microsoft.com/office/officeart/2005/8/layout/vList2"/>
    <dgm:cxn modelId="{B3A54ECD-286E-E94A-B5AE-FA49B0596A96}" type="presParOf" srcId="{342317E9-5063-B54C-BF2B-FDBD9EF34EAD}" destId="{20D7FA24-6D9F-0849-BB24-636CE31794FF}" srcOrd="2" destOrd="0" presId="urn:microsoft.com/office/officeart/2005/8/layout/vList2"/>
    <dgm:cxn modelId="{20728B41-6B3E-B34D-9067-313EF14ACBBE}" type="presParOf" srcId="{342317E9-5063-B54C-BF2B-FDBD9EF34EAD}" destId="{EBCED710-4AE3-6B46-8CD8-3F6B8C2678DC}" srcOrd="3" destOrd="0" presId="urn:microsoft.com/office/officeart/2005/8/layout/vList2"/>
    <dgm:cxn modelId="{B95F420D-A24E-2D45-B5AC-3D6507CBB52F}" type="presParOf" srcId="{342317E9-5063-B54C-BF2B-FDBD9EF34EAD}" destId="{2B5EEE96-837A-F241-845E-F923B688FD3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6427C4D-A35D-4E04-9C4D-DC5B4705E00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F505BE-4F4D-4644-992F-78B308354C3E}">
      <dgm:prSet/>
      <dgm:spPr/>
      <dgm:t>
        <a:bodyPr/>
        <a:lstStyle/>
        <a:p>
          <a:r>
            <a:rPr lang="en-US" dirty="0"/>
            <a:t>Will not have challenges on these directly</a:t>
          </a:r>
        </a:p>
      </dgm:t>
    </dgm:pt>
    <dgm:pt modelId="{890207EB-4BB4-4B7F-9DA9-BB76C31F8D02}" type="parTrans" cxnId="{7BDB7A3C-BB70-4803-BFB6-42BD1DA3663F}">
      <dgm:prSet/>
      <dgm:spPr/>
      <dgm:t>
        <a:bodyPr/>
        <a:lstStyle/>
        <a:p>
          <a:endParaRPr lang="en-US"/>
        </a:p>
      </dgm:t>
    </dgm:pt>
    <dgm:pt modelId="{B3D24208-A5E9-45E5-A217-1AA1259C3526}" type="sibTrans" cxnId="{7BDB7A3C-BB70-4803-BFB6-42BD1DA3663F}">
      <dgm:prSet/>
      <dgm:spPr/>
      <dgm:t>
        <a:bodyPr/>
        <a:lstStyle/>
        <a:p>
          <a:endParaRPr lang="en-US"/>
        </a:p>
      </dgm:t>
    </dgm:pt>
    <dgm:pt modelId="{697DD12B-4CE5-4058-9E6D-EF6F5FA19E7B}">
      <dgm:prSet/>
      <dgm:spPr/>
      <dgm:t>
        <a:bodyPr/>
        <a:lstStyle/>
        <a:p>
          <a:r>
            <a:rPr lang="en-US" dirty="0"/>
            <a:t>Bug class protection as opposed to a technique</a:t>
          </a:r>
        </a:p>
      </dgm:t>
    </dgm:pt>
    <dgm:pt modelId="{21B9DC31-3D43-4EAE-9029-5E14B98300CD}" type="parTrans" cxnId="{EDD6155F-5975-4E60-A85D-9F1D6667E844}">
      <dgm:prSet/>
      <dgm:spPr/>
      <dgm:t>
        <a:bodyPr/>
        <a:lstStyle/>
        <a:p>
          <a:endParaRPr lang="en-US"/>
        </a:p>
      </dgm:t>
    </dgm:pt>
    <dgm:pt modelId="{68E220C0-5625-4D18-903A-62140B14FA2C}" type="sibTrans" cxnId="{EDD6155F-5975-4E60-A85D-9F1D6667E844}">
      <dgm:prSet/>
      <dgm:spPr/>
      <dgm:t>
        <a:bodyPr/>
        <a:lstStyle/>
        <a:p>
          <a:endParaRPr lang="en-US"/>
        </a:p>
      </dgm:t>
    </dgm:pt>
    <dgm:pt modelId="{E79FF6D8-187D-AF46-A60F-E2EC4DF3C509}">
      <dgm:prSet/>
      <dgm:spPr/>
      <dgm:t>
        <a:bodyPr/>
        <a:lstStyle/>
        <a:p>
          <a:r>
            <a:rPr lang="en-US" dirty="0"/>
            <a:t>Will sprinkle in bypasses for double free when it feels appropriate though</a:t>
          </a:r>
        </a:p>
      </dgm:t>
    </dgm:pt>
    <dgm:pt modelId="{0B4032E5-02FC-4047-A7EE-95FCAD7B4752}" type="parTrans" cxnId="{EBB0B2D4-898F-C84F-99CE-9775F564480C}">
      <dgm:prSet/>
      <dgm:spPr/>
    </dgm:pt>
    <dgm:pt modelId="{E8FAD286-C5BF-BC48-882C-56BE2A151573}" type="sibTrans" cxnId="{EBB0B2D4-898F-C84F-99CE-9775F564480C}">
      <dgm:prSet/>
      <dgm:spPr/>
    </dgm:pt>
    <dgm:pt modelId="{EBFFBBF2-1DDC-FE44-B2F0-0AF2177E35B8}" type="pres">
      <dgm:prSet presAssocID="{16427C4D-A35D-4E04-9C4D-DC5B4705E00A}" presName="Name0" presStyleCnt="0">
        <dgm:presLayoutVars>
          <dgm:dir/>
          <dgm:animLvl val="lvl"/>
          <dgm:resizeHandles val="exact"/>
        </dgm:presLayoutVars>
      </dgm:prSet>
      <dgm:spPr/>
    </dgm:pt>
    <dgm:pt modelId="{59537E7E-BB06-ED46-8288-6B7CA909F2E1}" type="pres">
      <dgm:prSet presAssocID="{3FF505BE-4F4D-4644-992F-78B308354C3E}" presName="composite" presStyleCnt="0"/>
      <dgm:spPr/>
    </dgm:pt>
    <dgm:pt modelId="{75781FCE-2E26-AF49-B62D-DCE486BA0144}" type="pres">
      <dgm:prSet presAssocID="{3FF505BE-4F4D-4644-992F-78B308354C3E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D32A4789-5DC8-464D-81D4-1C9B94C49C06}" type="pres">
      <dgm:prSet presAssocID="{3FF505BE-4F4D-4644-992F-78B308354C3E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4F534B22-E5DB-A94A-90D9-C32DE67BEB61}" type="presOf" srcId="{697DD12B-4CE5-4058-9E6D-EF6F5FA19E7B}" destId="{D32A4789-5DC8-464D-81D4-1C9B94C49C06}" srcOrd="0" destOrd="0" presId="urn:microsoft.com/office/officeart/2005/8/layout/hList1"/>
    <dgm:cxn modelId="{118DEF3B-DC8F-6A46-9E4A-FCB884C154FB}" type="presOf" srcId="{E79FF6D8-187D-AF46-A60F-E2EC4DF3C509}" destId="{D32A4789-5DC8-464D-81D4-1C9B94C49C06}" srcOrd="0" destOrd="1" presId="urn:microsoft.com/office/officeart/2005/8/layout/hList1"/>
    <dgm:cxn modelId="{7BDB7A3C-BB70-4803-BFB6-42BD1DA3663F}" srcId="{16427C4D-A35D-4E04-9C4D-DC5B4705E00A}" destId="{3FF505BE-4F4D-4644-992F-78B308354C3E}" srcOrd="0" destOrd="0" parTransId="{890207EB-4BB4-4B7F-9DA9-BB76C31F8D02}" sibTransId="{B3D24208-A5E9-45E5-A217-1AA1259C3526}"/>
    <dgm:cxn modelId="{5B3C4349-757D-BB45-A524-D2788EF7EBDB}" type="presOf" srcId="{3FF505BE-4F4D-4644-992F-78B308354C3E}" destId="{75781FCE-2E26-AF49-B62D-DCE486BA0144}" srcOrd="0" destOrd="0" presId="urn:microsoft.com/office/officeart/2005/8/layout/hList1"/>
    <dgm:cxn modelId="{EDD6155F-5975-4E60-A85D-9F1D6667E844}" srcId="{3FF505BE-4F4D-4644-992F-78B308354C3E}" destId="{697DD12B-4CE5-4058-9E6D-EF6F5FA19E7B}" srcOrd="0" destOrd="0" parTransId="{21B9DC31-3D43-4EAE-9029-5E14B98300CD}" sibTransId="{68E220C0-5625-4D18-903A-62140B14FA2C}"/>
    <dgm:cxn modelId="{EBB0B2D4-898F-C84F-99CE-9775F564480C}" srcId="{3FF505BE-4F4D-4644-992F-78B308354C3E}" destId="{E79FF6D8-187D-AF46-A60F-E2EC4DF3C509}" srcOrd="1" destOrd="0" parTransId="{0B4032E5-02FC-4047-A7EE-95FCAD7B4752}" sibTransId="{E8FAD286-C5BF-BC48-882C-56BE2A151573}"/>
    <dgm:cxn modelId="{54D66BEF-E886-8944-82FD-434BB9A42CB7}" type="presOf" srcId="{16427C4D-A35D-4E04-9C4D-DC5B4705E00A}" destId="{EBFFBBF2-1DDC-FE44-B2F0-0AF2177E35B8}" srcOrd="0" destOrd="0" presId="urn:microsoft.com/office/officeart/2005/8/layout/hList1"/>
    <dgm:cxn modelId="{634F0FC8-317F-DE41-A822-165AF1B6FBC4}" type="presParOf" srcId="{EBFFBBF2-1DDC-FE44-B2F0-0AF2177E35B8}" destId="{59537E7E-BB06-ED46-8288-6B7CA909F2E1}" srcOrd="0" destOrd="0" presId="urn:microsoft.com/office/officeart/2005/8/layout/hList1"/>
    <dgm:cxn modelId="{3437946B-94A5-244D-9904-6B8FC81D130A}" type="presParOf" srcId="{59537E7E-BB06-ED46-8288-6B7CA909F2E1}" destId="{75781FCE-2E26-AF49-B62D-DCE486BA0144}" srcOrd="0" destOrd="0" presId="urn:microsoft.com/office/officeart/2005/8/layout/hList1"/>
    <dgm:cxn modelId="{2CFB0FD0-16FA-614B-A1F9-BF1E35CC55D7}" type="presParOf" srcId="{59537E7E-BB06-ED46-8288-6B7CA909F2E1}" destId="{D32A4789-5DC8-464D-81D4-1C9B94C49C0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49DD776-ED7C-4B4F-8AA5-1FE24F44857D}" type="doc">
      <dgm:prSet loTypeId="urn:microsoft.com/office/officeart/2005/8/layout/h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857D34B-5EE4-4749-BFFC-B6DF1AA99EF0}">
      <dgm:prSet/>
      <dgm:spPr/>
      <dgm:t>
        <a:bodyPr/>
        <a:lstStyle/>
        <a:p>
          <a:r>
            <a:rPr lang="en-US" dirty="0"/>
            <a:t>Look at </a:t>
          </a:r>
          <a:r>
            <a:rPr lang="en-US" b="1" i="1" dirty="0"/>
            <a:t>heap</a:t>
          </a:r>
          <a:r>
            <a:rPr lang="en-US" i="1" dirty="0"/>
            <a:t> </a:t>
          </a:r>
          <a:r>
            <a:rPr lang="en-US" dirty="0"/>
            <a:t>specific functions</a:t>
          </a:r>
        </a:p>
      </dgm:t>
    </dgm:pt>
    <dgm:pt modelId="{C2781501-8237-478C-8948-103313B5BAB8}" type="parTrans" cxnId="{19C7E76D-52F1-45B3-8A41-3442C296B164}">
      <dgm:prSet/>
      <dgm:spPr/>
      <dgm:t>
        <a:bodyPr/>
        <a:lstStyle/>
        <a:p>
          <a:endParaRPr lang="en-US"/>
        </a:p>
      </dgm:t>
    </dgm:pt>
    <dgm:pt modelId="{A32615A2-8B04-4293-A76E-37C8DA48EADA}" type="sibTrans" cxnId="{19C7E76D-52F1-45B3-8A41-3442C296B164}">
      <dgm:prSet/>
      <dgm:spPr/>
      <dgm:t>
        <a:bodyPr/>
        <a:lstStyle/>
        <a:p>
          <a:endParaRPr lang="en-US"/>
        </a:p>
      </dgm:t>
    </dgm:pt>
    <dgm:pt modelId="{16783EDA-0B90-443D-952C-558D0C351042}">
      <dgm:prSet/>
      <dgm:spPr/>
      <dgm:t>
        <a:bodyPr/>
        <a:lstStyle/>
        <a:p>
          <a:r>
            <a:rPr lang="en-US" i="1"/>
            <a:t>Malloc</a:t>
          </a:r>
          <a:r>
            <a:rPr lang="en-US"/>
            <a:t> family of functions</a:t>
          </a:r>
        </a:p>
      </dgm:t>
    </dgm:pt>
    <dgm:pt modelId="{858B4D4F-0983-4811-91C0-92105700B67D}" type="parTrans" cxnId="{29E7B019-F06F-48F5-A14F-021A46932B84}">
      <dgm:prSet/>
      <dgm:spPr/>
      <dgm:t>
        <a:bodyPr/>
        <a:lstStyle/>
        <a:p>
          <a:endParaRPr lang="en-US"/>
        </a:p>
      </dgm:t>
    </dgm:pt>
    <dgm:pt modelId="{7333CF7D-E8E0-4933-AAFF-99BAA8F2EBF2}" type="sibTrans" cxnId="{29E7B019-F06F-48F5-A14F-021A46932B84}">
      <dgm:prSet/>
      <dgm:spPr/>
      <dgm:t>
        <a:bodyPr/>
        <a:lstStyle/>
        <a:p>
          <a:endParaRPr lang="en-US"/>
        </a:p>
      </dgm:t>
    </dgm:pt>
    <dgm:pt modelId="{7BC1D764-E36E-4271-87E9-427CE1485976}">
      <dgm:prSet/>
      <dgm:spPr/>
      <dgm:t>
        <a:bodyPr/>
        <a:lstStyle/>
        <a:p>
          <a:r>
            <a:rPr lang="en-US" i="1"/>
            <a:t>Free</a:t>
          </a:r>
          <a:endParaRPr lang="en-US"/>
        </a:p>
      </dgm:t>
    </dgm:pt>
    <dgm:pt modelId="{5E271555-3387-45CD-BCA3-6688CBE008C5}" type="parTrans" cxnId="{D6225F56-A199-46C2-969E-1ABAC142EF5C}">
      <dgm:prSet/>
      <dgm:spPr/>
      <dgm:t>
        <a:bodyPr/>
        <a:lstStyle/>
        <a:p>
          <a:endParaRPr lang="en-US"/>
        </a:p>
      </dgm:t>
    </dgm:pt>
    <dgm:pt modelId="{1B8A9758-A090-4C7F-87C8-B63CA4F0C2DE}" type="sibTrans" cxnId="{D6225F56-A199-46C2-969E-1ABAC142EF5C}">
      <dgm:prSet/>
      <dgm:spPr/>
      <dgm:t>
        <a:bodyPr/>
        <a:lstStyle/>
        <a:p>
          <a:endParaRPr lang="en-US"/>
        </a:p>
      </dgm:t>
    </dgm:pt>
    <dgm:pt modelId="{9C1B9287-EDA8-487A-B099-C62B13D2EEE8}">
      <dgm:prSet/>
      <dgm:spPr/>
      <dgm:t>
        <a:bodyPr/>
        <a:lstStyle/>
        <a:p>
          <a:r>
            <a:rPr lang="en-US" dirty="0"/>
            <a:t>Everything else is the same </a:t>
          </a:r>
        </a:p>
      </dgm:t>
    </dgm:pt>
    <dgm:pt modelId="{67A8B5D9-0730-4D89-9ED0-E43040D1B0C5}" type="parTrans" cxnId="{CFCFD3A2-FE17-4799-9F9B-F15051AA0859}">
      <dgm:prSet/>
      <dgm:spPr/>
      <dgm:t>
        <a:bodyPr/>
        <a:lstStyle/>
        <a:p>
          <a:endParaRPr lang="en-US"/>
        </a:p>
      </dgm:t>
    </dgm:pt>
    <dgm:pt modelId="{D7A2E3EC-83A1-4C15-8339-8C5DBAD0C680}" type="sibTrans" cxnId="{CFCFD3A2-FE17-4799-9F9B-F15051AA0859}">
      <dgm:prSet/>
      <dgm:spPr/>
      <dgm:t>
        <a:bodyPr/>
        <a:lstStyle/>
        <a:p>
          <a:endParaRPr lang="en-US"/>
        </a:p>
      </dgm:t>
    </dgm:pt>
    <dgm:pt modelId="{1E8B37BF-9C31-43CD-B0B6-6DEE3FD4EC6D}">
      <dgm:prSet/>
      <dgm:spPr/>
      <dgm:t>
        <a:bodyPr/>
        <a:lstStyle/>
        <a:p>
          <a:r>
            <a:rPr lang="en-US" dirty="0"/>
            <a:t>Bounds Checking…</a:t>
          </a:r>
        </a:p>
      </dgm:t>
    </dgm:pt>
    <dgm:pt modelId="{BB1F054F-2E58-481D-8FE2-2EC27CDB1EA7}" type="parTrans" cxnId="{BCB55FD8-E7CC-402F-8C3F-2CAE00E0D548}">
      <dgm:prSet/>
      <dgm:spPr/>
      <dgm:t>
        <a:bodyPr/>
        <a:lstStyle/>
        <a:p>
          <a:endParaRPr lang="en-US"/>
        </a:p>
      </dgm:t>
    </dgm:pt>
    <dgm:pt modelId="{40D9D009-AE40-4E0E-9695-DB3F4D362D25}" type="sibTrans" cxnId="{BCB55FD8-E7CC-402F-8C3F-2CAE00E0D548}">
      <dgm:prSet/>
      <dgm:spPr/>
      <dgm:t>
        <a:bodyPr/>
        <a:lstStyle/>
        <a:p>
          <a:endParaRPr lang="en-US"/>
        </a:p>
      </dgm:t>
    </dgm:pt>
    <dgm:pt modelId="{CDB6C21A-3825-47E6-B93C-710DCE0DA047}">
      <dgm:prSet/>
      <dgm:spPr/>
      <dgm:t>
        <a:bodyPr/>
        <a:lstStyle/>
        <a:p>
          <a:r>
            <a:rPr lang="en-US"/>
            <a:t>Etc.</a:t>
          </a:r>
        </a:p>
      </dgm:t>
    </dgm:pt>
    <dgm:pt modelId="{F66E23FA-4E69-4E32-A03C-36A4572FFB85}" type="parTrans" cxnId="{B880303D-EA68-4791-8BA8-038B60F9E6E5}">
      <dgm:prSet/>
      <dgm:spPr/>
      <dgm:t>
        <a:bodyPr/>
        <a:lstStyle/>
        <a:p>
          <a:endParaRPr lang="en-US"/>
        </a:p>
      </dgm:t>
    </dgm:pt>
    <dgm:pt modelId="{7DBF5079-432B-4900-9B8B-330B61F4E2FE}" type="sibTrans" cxnId="{B880303D-EA68-4791-8BA8-038B60F9E6E5}">
      <dgm:prSet/>
      <dgm:spPr/>
      <dgm:t>
        <a:bodyPr/>
        <a:lstStyle/>
        <a:p>
          <a:endParaRPr lang="en-US"/>
        </a:p>
      </dgm:t>
    </dgm:pt>
    <dgm:pt modelId="{E165CEB3-796C-0748-AF81-F2A12DBDAA57}" type="pres">
      <dgm:prSet presAssocID="{749DD776-ED7C-4B4F-8AA5-1FE24F44857D}" presName="Name0" presStyleCnt="0">
        <dgm:presLayoutVars>
          <dgm:dir/>
          <dgm:animLvl val="lvl"/>
          <dgm:resizeHandles val="exact"/>
        </dgm:presLayoutVars>
      </dgm:prSet>
      <dgm:spPr/>
    </dgm:pt>
    <dgm:pt modelId="{49563C65-1A04-4248-AEB6-6E1D607F2655}" type="pres">
      <dgm:prSet presAssocID="{2857D34B-5EE4-4749-BFFC-B6DF1AA99EF0}" presName="composite" presStyleCnt="0"/>
      <dgm:spPr/>
    </dgm:pt>
    <dgm:pt modelId="{0A82FC0A-9931-4D4B-9193-147580D2FE87}" type="pres">
      <dgm:prSet presAssocID="{2857D34B-5EE4-4749-BFFC-B6DF1AA99EF0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F309192E-DE7F-F446-96B4-3D13C35C0267}" type="pres">
      <dgm:prSet presAssocID="{2857D34B-5EE4-4749-BFFC-B6DF1AA99EF0}" presName="desTx" presStyleLbl="alignAccFollowNode1" presStyleIdx="0" presStyleCnt="2">
        <dgm:presLayoutVars>
          <dgm:bulletEnabled val="1"/>
        </dgm:presLayoutVars>
      </dgm:prSet>
      <dgm:spPr/>
    </dgm:pt>
    <dgm:pt modelId="{848AC5DD-E9AA-B94D-B77D-81CD73B33327}" type="pres">
      <dgm:prSet presAssocID="{A32615A2-8B04-4293-A76E-37C8DA48EADA}" presName="space" presStyleCnt="0"/>
      <dgm:spPr/>
    </dgm:pt>
    <dgm:pt modelId="{01B58151-C6AF-0D40-99A7-6B7ED0E7D9BD}" type="pres">
      <dgm:prSet presAssocID="{9C1B9287-EDA8-487A-B099-C62B13D2EEE8}" presName="composite" presStyleCnt="0"/>
      <dgm:spPr/>
    </dgm:pt>
    <dgm:pt modelId="{5858D530-7BEE-B346-BD5E-0D97BAB8EE71}" type="pres">
      <dgm:prSet presAssocID="{9C1B9287-EDA8-487A-B099-C62B13D2EEE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CB401112-3337-8C4C-9C00-10C99F6E8169}" type="pres">
      <dgm:prSet presAssocID="{9C1B9287-EDA8-487A-B099-C62B13D2EEE8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24E29406-14CB-2845-A011-2462D7D39FB0}" type="presOf" srcId="{CDB6C21A-3825-47E6-B93C-710DCE0DA047}" destId="{CB401112-3337-8C4C-9C00-10C99F6E8169}" srcOrd="0" destOrd="1" presId="urn:microsoft.com/office/officeart/2005/8/layout/hList1"/>
    <dgm:cxn modelId="{29E7B019-F06F-48F5-A14F-021A46932B84}" srcId="{2857D34B-5EE4-4749-BFFC-B6DF1AA99EF0}" destId="{16783EDA-0B90-443D-952C-558D0C351042}" srcOrd="0" destOrd="0" parTransId="{858B4D4F-0983-4811-91C0-92105700B67D}" sibTransId="{7333CF7D-E8E0-4933-AAFF-99BAA8F2EBF2}"/>
    <dgm:cxn modelId="{37985621-B8EF-674C-A285-AAD150D2C4FF}" type="presOf" srcId="{7BC1D764-E36E-4271-87E9-427CE1485976}" destId="{F309192E-DE7F-F446-96B4-3D13C35C0267}" srcOrd="0" destOrd="1" presId="urn:microsoft.com/office/officeart/2005/8/layout/hList1"/>
    <dgm:cxn modelId="{9D8A1E22-8210-404E-ABF7-01AB4F4BA61E}" type="presOf" srcId="{2857D34B-5EE4-4749-BFFC-B6DF1AA99EF0}" destId="{0A82FC0A-9931-4D4B-9193-147580D2FE87}" srcOrd="0" destOrd="0" presId="urn:microsoft.com/office/officeart/2005/8/layout/hList1"/>
    <dgm:cxn modelId="{B880303D-EA68-4791-8BA8-038B60F9E6E5}" srcId="{9C1B9287-EDA8-487A-B099-C62B13D2EEE8}" destId="{CDB6C21A-3825-47E6-B93C-710DCE0DA047}" srcOrd="1" destOrd="0" parTransId="{F66E23FA-4E69-4E32-A03C-36A4572FFB85}" sibTransId="{7DBF5079-432B-4900-9B8B-330B61F4E2FE}"/>
    <dgm:cxn modelId="{2A644C46-BCE8-1941-B615-EB12E799A0AE}" type="presOf" srcId="{16783EDA-0B90-443D-952C-558D0C351042}" destId="{F309192E-DE7F-F446-96B4-3D13C35C0267}" srcOrd="0" destOrd="0" presId="urn:microsoft.com/office/officeart/2005/8/layout/hList1"/>
    <dgm:cxn modelId="{D6225F56-A199-46C2-969E-1ABAC142EF5C}" srcId="{2857D34B-5EE4-4749-BFFC-B6DF1AA99EF0}" destId="{7BC1D764-E36E-4271-87E9-427CE1485976}" srcOrd="1" destOrd="0" parTransId="{5E271555-3387-45CD-BCA3-6688CBE008C5}" sibTransId="{1B8A9758-A090-4C7F-87C8-B63CA4F0C2DE}"/>
    <dgm:cxn modelId="{19C7E76D-52F1-45B3-8A41-3442C296B164}" srcId="{749DD776-ED7C-4B4F-8AA5-1FE24F44857D}" destId="{2857D34B-5EE4-4749-BFFC-B6DF1AA99EF0}" srcOrd="0" destOrd="0" parTransId="{C2781501-8237-478C-8948-103313B5BAB8}" sibTransId="{A32615A2-8B04-4293-A76E-37C8DA48EADA}"/>
    <dgm:cxn modelId="{E8B90D9F-F86A-9E49-B55B-E89E2D1CA94D}" type="presOf" srcId="{1E8B37BF-9C31-43CD-B0B6-6DEE3FD4EC6D}" destId="{CB401112-3337-8C4C-9C00-10C99F6E8169}" srcOrd="0" destOrd="0" presId="urn:microsoft.com/office/officeart/2005/8/layout/hList1"/>
    <dgm:cxn modelId="{07A787A2-9F6B-EA40-8317-F406BEB97D2B}" type="presOf" srcId="{749DD776-ED7C-4B4F-8AA5-1FE24F44857D}" destId="{E165CEB3-796C-0748-AF81-F2A12DBDAA57}" srcOrd="0" destOrd="0" presId="urn:microsoft.com/office/officeart/2005/8/layout/hList1"/>
    <dgm:cxn modelId="{CFCFD3A2-FE17-4799-9F9B-F15051AA0859}" srcId="{749DD776-ED7C-4B4F-8AA5-1FE24F44857D}" destId="{9C1B9287-EDA8-487A-B099-C62B13D2EEE8}" srcOrd="1" destOrd="0" parTransId="{67A8B5D9-0730-4D89-9ED0-E43040D1B0C5}" sibTransId="{D7A2E3EC-83A1-4C15-8339-8C5DBAD0C680}"/>
    <dgm:cxn modelId="{1D3618B9-4108-3B40-A25F-95CC73674DFE}" type="presOf" srcId="{9C1B9287-EDA8-487A-B099-C62B13D2EEE8}" destId="{5858D530-7BEE-B346-BD5E-0D97BAB8EE71}" srcOrd="0" destOrd="0" presId="urn:microsoft.com/office/officeart/2005/8/layout/hList1"/>
    <dgm:cxn modelId="{BCB55FD8-E7CC-402F-8C3F-2CAE00E0D548}" srcId="{9C1B9287-EDA8-487A-B099-C62B13D2EEE8}" destId="{1E8B37BF-9C31-43CD-B0B6-6DEE3FD4EC6D}" srcOrd="0" destOrd="0" parTransId="{BB1F054F-2E58-481D-8FE2-2EC27CDB1EA7}" sibTransId="{40D9D009-AE40-4E0E-9695-DB3F4D362D25}"/>
    <dgm:cxn modelId="{80242F95-EE85-DE47-9F08-8A78E6C6FB5A}" type="presParOf" srcId="{E165CEB3-796C-0748-AF81-F2A12DBDAA57}" destId="{49563C65-1A04-4248-AEB6-6E1D607F2655}" srcOrd="0" destOrd="0" presId="urn:microsoft.com/office/officeart/2005/8/layout/hList1"/>
    <dgm:cxn modelId="{6AE2ABB8-24F3-1A42-B8E8-B3A4E60A2461}" type="presParOf" srcId="{49563C65-1A04-4248-AEB6-6E1D607F2655}" destId="{0A82FC0A-9931-4D4B-9193-147580D2FE87}" srcOrd="0" destOrd="0" presId="urn:microsoft.com/office/officeart/2005/8/layout/hList1"/>
    <dgm:cxn modelId="{4992299B-16F8-E841-A0A9-BA4EDA927AC3}" type="presParOf" srcId="{49563C65-1A04-4248-AEB6-6E1D607F2655}" destId="{F309192E-DE7F-F446-96B4-3D13C35C0267}" srcOrd="1" destOrd="0" presId="urn:microsoft.com/office/officeart/2005/8/layout/hList1"/>
    <dgm:cxn modelId="{5D9D1644-4AAD-7D4B-A295-B56110DD42BB}" type="presParOf" srcId="{E165CEB3-796C-0748-AF81-F2A12DBDAA57}" destId="{848AC5DD-E9AA-B94D-B77D-81CD73B33327}" srcOrd="1" destOrd="0" presId="urn:microsoft.com/office/officeart/2005/8/layout/hList1"/>
    <dgm:cxn modelId="{94E2B275-129C-2342-ABFA-3F6AE7CA4F16}" type="presParOf" srcId="{E165CEB3-796C-0748-AF81-F2A12DBDAA57}" destId="{01B58151-C6AF-0D40-99A7-6B7ED0E7D9BD}" srcOrd="2" destOrd="0" presId="urn:microsoft.com/office/officeart/2005/8/layout/hList1"/>
    <dgm:cxn modelId="{1072CE20-5878-274F-9662-DE744ED47126}" type="presParOf" srcId="{01B58151-C6AF-0D40-99A7-6B7ED0E7D9BD}" destId="{5858D530-7BEE-B346-BD5E-0D97BAB8EE71}" srcOrd="0" destOrd="0" presId="urn:microsoft.com/office/officeart/2005/8/layout/hList1"/>
    <dgm:cxn modelId="{EDEC0948-9474-0140-BAE3-69F629095FF0}" type="presParOf" srcId="{01B58151-C6AF-0D40-99A7-6B7ED0E7D9BD}" destId="{CB401112-3337-8C4C-9C00-10C99F6E816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7F310C-736E-4701-9F6F-D85F43D06623}">
      <dsp:nvSpPr>
        <dsp:cNvPr id="0" name=""/>
        <dsp:cNvSpPr/>
      </dsp:nvSpPr>
      <dsp:spPr>
        <a:xfrm>
          <a:off x="890763" y="631049"/>
          <a:ext cx="981188" cy="9811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1089AC-4BD4-4913-A4B6-3E30FA16E107}">
      <dsp:nvSpPr>
        <dsp:cNvPr id="0" name=""/>
        <dsp:cNvSpPr/>
      </dsp:nvSpPr>
      <dsp:spPr>
        <a:xfrm>
          <a:off x="291148" y="1912454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Having a reference to a ptr, even though it has been given back to the allocator</a:t>
          </a:r>
        </a:p>
      </dsp:txBody>
      <dsp:txXfrm>
        <a:off x="291148" y="1912454"/>
        <a:ext cx="2180418" cy="720000"/>
      </dsp:txXfrm>
    </dsp:sp>
    <dsp:sp modelId="{CAC07BC3-B2FE-4A85-9EE3-CEEFB68C4F6B}">
      <dsp:nvSpPr>
        <dsp:cNvPr id="0" name=""/>
        <dsp:cNvSpPr/>
      </dsp:nvSpPr>
      <dsp:spPr>
        <a:xfrm>
          <a:off x="3452755" y="631049"/>
          <a:ext cx="981188" cy="9811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60D5B-74E9-4F7F-90A6-F0A301E5AFAA}">
      <dsp:nvSpPr>
        <dsp:cNvPr id="0" name=""/>
        <dsp:cNvSpPr/>
      </dsp:nvSpPr>
      <dsp:spPr>
        <a:xfrm>
          <a:off x="2853140" y="1912454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If recycled, we can </a:t>
          </a:r>
          <a:r>
            <a:rPr lang="en-US" sz="1500" b="1" kern="1200" dirty="0"/>
            <a:t>control</a:t>
          </a:r>
          <a:r>
            <a:rPr lang="en-US" sz="1500" kern="1200" dirty="0"/>
            <a:t> this data or read this data</a:t>
          </a:r>
        </a:p>
      </dsp:txBody>
      <dsp:txXfrm>
        <a:off x="2853140" y="1912454"/>
        <a:ext cx="2180418" cy="720000"/>
      </dsp:txXfrm>
    </dsp:sp>
    <dsp:sp modelId="{C1280194-8036-46C5-B4D0-E43FC9B0A3AC}">
      <dsp:nvSpPr>
        <dsp:cNvPr id="0" name=""/>
        <dsp:cNvSpPr/>
      </dsp:nvSpPr>
      <dsp:spPr>
        <a:xfrm>
          <a:off x="6014747" y="631049"/>
          <a:ext cx="981188" cy="9811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7892F9-01D1-42DE-96CE-E7B2AC631FB2}">
      <dsp:nvSpPr>
        <dsp:cNvPr id="0" name=""/>
        <dsp:cNvSpPr/>
      </dsp:nvSpPr>
      <dsp:spPr>
        <a:xfrm>
          <a:off x="5415132" y="1912454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2</a:t>
          </a:r>
          <a:r>
            <a:rPr lang="en-US" sz="1500" kern="1200" baseline="30000" dirty="0"/>
            <a:t>nd</a:t>
          </a:r>
          <a:r>
            <a:rPr lang="en-US" sz="1500" kern="1200" dirty="0"/>
            <a:t> most common vulnerability reported to ZDI in 2019</a:t>
          </a:r>
        </a:p>
      </dsp:txBody>
      <dsp:txXfrm>
        <a:off x="5415132" y="1912454"/>
        <a:ext cx="2180418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FF576-67FB-EF41-BDBD-8DE55654176F}">
      <dsp:nvSpPr>
        <dsp:cNvPr id="0" name=""/>
        <dsp:cNvSpPr/>
      </dsp:nvSpPr>
      <dsp:spPr>
        <a:xfrm>
          <a:off x="1311048" y="2231"/>
          <a:ext cx="2506953" cy="15041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Incredibly Powerful Bug</a:t>
          </a:r>
        </a:p>
      </dsp:txBody>
      <dsp:txXfrm>
        <a:off x="1311048" y="2231"/>
        <a:ext cx="2506953" cy="1504172"/>
      </dsp:txXfrm>
    </dsp:sp>
    <dsp:sp modelId="{1FDBE625-654E-A549-A365-C14B74FAE7EE}">
      <dsp:nvSpPr>
        <dsp:cNvPr id="0" name=""/>
        <dsp:cNvSpPr/>
      </dsp:nvSpPr>
      <dsp:spPr>
        <a:xfrm>
          <a:off x="4068697" y="2231"/>
          <a:ext cx="2506953" cy="15041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Get </a:t>
          </a:r>
          <a:r>
            <a:rPr lang="en-US" sz="3200" b="1" i="1" kern="1200"/>
            <a:t>fat</a:t>
          </a:r>
          <a:r>
            <a:rPr lang="en-US" sz="3200" kern="1200"/>
            <a:t> Leaks </a:t>
          </a:r>
        </a:p>
      </dsp:txBody>
      <dsp:txXfrm>
        <a:off x="4068697" y="2231"/>
        <a:ext cx="2506953" cy="1504172"/>
      </dsp:txXfrm>
    </dsp:sp>
    <dsp:sp modelId="{D41614BB-0789-C648-A133-FD2208650B6D}">
      <dsp:nvSpPr>
        <dsp:cNvPr id="0" name=""/>
        <dsp:cNvSpPr/>
      </dsp:nvSpPr>
      <dsp:spPr>
        <a:xfrm>
          <a:off x="2689873" y="1757099"/>
          <a:ext cx="2506953" cy="15041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Memory corruption </a:t>
          </a:r>
          <a:r>
            <a:rPr lang="en-US" sz="3200" kern="1200">
              <a:sym typeface="Wingdings" panose="05000000000000000000" pitchFamily="2" charset="2"/>
            </a:rPr>
            <a:t></a:t>
          </a:r>
          <a:r>
            <a:rPr lang="en-US" sz="3200" kern="1200"/>
            <a:t> </a:t>
          </a:r>
        </a:p>
      </dsp:txBody>
      <dsp:txXfrm>
        <a:off x="2689873" y="1757099"/>
        <a:ext cx="2506953" cy="15041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8D832C-46D1-6C41-BDDC-20F5D04B7CF1}">
      <dsp:nvSpPr>
        <dsp:cNvPr id="0" name=""/>
        <dsp:cNvSpPr/>
      </dsp:nvSpPr>
      <dsp:spPr>
        <a:xfrm>
          <a:off x="38" y="451734"/>
          <a:ext cx="3685337" cy="12620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GLibC Malloc has hardened protections against Double Free bugs</a:t>
          </a:r>
        </a:p>
      </dsp:txBody>
      <dsp:txXfrm>
        <a:off x="38" y="451734"/>
        <a:ext cx="3685337" cy="1262034"/>
      </dsp:txXfrm>
    </dsp:sp>
    <dsp:sp modelId="{FBB6CEEC-8F6C-4F48-A1C7-0A58308E4A28}">
      <dsp:nvSpPr>
        <dsp:cNvPr id="0" name=""/>
        <dsp:cNvSpPr/>
      </dsp:nvSpPr>
      <dsp:spPr>
        <a:xfrm>
          <a:off x="38" y="1713769"/>
          <a:ext cx="3685337" cy="10980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5033A7C-4442-1F4C-837C-E7CE9AF7E51E}">
      <dsp:nvSpPr>
        <dsp:cNvPr id="0" name=""/>
        <dsp:cNvSpPr/>
      </dsp:nvSpPr>
      <dsp:spPr>
        <a:xfrm>
          <a:off x="4201323" y="451734"/>
          <a:ext cx="3685337" cy="12620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All bins (besides TCache 2.26-2.28) have double free protections</a:t>
          </a:r>
        </a:p>
      </dsp:txBody>
      <dsp:txXfrm>
        <a:off x="4201323" y="451734"/>
        <a:ext cx="3685337" cy="1262034"/>
      </dsp:txXfrm>
    </dsp:sp>
    <dsp:sp modelId="{403D487B-C359-A948-AA57-5BF6A5F7CEC9}">
      <dsp:nvSpPr>
        <dsp:cNvPr id="0" name=""/>
        <dsp:cNvSpPr/>
      </dsp:nvSpPr>
      <dsp:spPr>
        <a:xfrm>
          <a:off x="4201323" y="1713769"/>
          <a:ext cx="3685337" cy="10980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But, there are some bypasses!</a:t>
          </a:r>
        </a:p>
      </dsp:txBody>
      <dsp:txXfrm>
        <a:off x="4201323" y="1713769"/>
        <a:ext cx="3685337" cy="1098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D0F8D-AC49-E243-94D0-D8F72464A678}">
      <dsp:nvSpPr>
        <dsp:cNvPr id="0" name=""/>
        <dsp:cNvSpPr/>
      </dsp:nvSpPr>
      <dsp:spPr>
        <a:xfrm>
          <a:off x="0" y="34944"/>
          <a:ext cx="4629150" cy="11547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i="1" kern="1200" dirty="0"/>
            <a:t>Free</a:t>
          </a:r>
          <a:r>
            <a:rPr lang="en-US" sz="2100" kern="1200" dirty="0"/>
            <a:t>, </a:t>
          </a:r>
          <a:r>
            <a:rPr lang="en-US" sz="2100" i="1" kern="1200" dirty="0"/>
            <a:t>allocate</a:t>
          </a:r>
          <a:r>
            <a:rPr lang="en-US" sz="2100" kern="1200" dirty="0"/>
            <a:t> (new pointer), then </a:t>
          </a:r>
          <a:r>
            <a:rPr lang="en-US" sz="2100" i="1" kern="1200" dirty="0"/>
            <a:t>free</a:t>
          </a:r>
          <a:r>
            <a:rPr lang="en-US" sz="2100" kern="1200" dirty="0"/>
            <a:t> the same chunk again after the reallocation</a:t>
          </a:r>
        </a:p>
      </dsp:txBody>
      <dsp:txXfrm>
        <a:off x="56372" y="91316"/>
        <a:ext cx="4516406" cy="1042045"/>
      </dsp:txXfrm>
    </dsp:sp>
    <dsp:sp modelId="{20D7FA24-6D9F-0849-BB24-636CE31794FF}">
      <dsp:nvSpPr>
        <dsp:cNvPr id="0" name=""/>
        <dsp:cNvSpPr/>
      </dsp:nvSpPr>
      <dsp:spPr>
        <a:xfrm>
          <a:off x="0" y="1250214"/>
          <a:ext cx="4629150" cy="11547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This creates a </a:t>
          </a:r>
          <a:r>
            <a:rPr lang="en-US" sz="2100" i="1" kern="1200" dirty="0"/>
            <a:t>use-after-free</a:t>
          </a:r>
          <a:r>
            <a:rPr lang="en-US" sz="2100" kern="1200" dirty="0"/>
            <a:t> by freeing a chunk that reallocated</a:t>
          </a:r>
        </a:p>
      </dsp:txBody>
      <dsp:txXfrm>
        <a:off x="56372" y="1306586"/>
        <a:ext cx="4516406" cy="1042045"/>
      </dsp:txXfrm>
    </dsp:sp>
    <dsp:sp modelId="{2B5EEE96-837A-F241-845E-F923B688FD34}">
      <dsp:nvSpPr>
        <dsp:cNvPr id="0" name=""/>
        <dsp:cNvSpPr/>
      </dsp:nvSpPr>
      <dsp:spPr>
        <a:xfrm>
          <a:off x="0" y="2465484"/>
          <a:ext cx="4629150" cy="11547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GLibC libraries will NOT catch this type of attack</a:t>
          </a:r>
        </a:p>
      </dsp:txBody>
      <dsp:txXfrm>
        <a:off x="56372" y="2521856"/>
        <a:ext cx="4516406" cy="10420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781FCE-2E26-AF49-B62D-DCE486BA0144}">
      <dsp:nvSpPr>
        <dsp:cNvPr id="0" name=""/>
        <dsp:cNvSpPr/>
      </dsp:nvSpPr>
      <dsp:spPr>
        <a:xfrm>
          <a:off x="0" y="7071"/>
          <a:ext cx="7886700" cy="921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Will not have challenges on these directly</a:t>
          </a:r>
        </a:p>
      </dsp:txBody>
      <dsp:txXfrm>
        <a:off x="0" y="7071"/>
        <a:ext cx="7886700" cy="921600"/>
      </dsp:txXfrm>
    </dsp:sp>
    <dsp:sp modelId="{D32A4789-5DC8-464D-81D4-1C9B94C49C06}">
      <dsp:nvSpPr>
        <dsp:cNvPr id="0" name=""/>
        <dsp:cNvSpPr/>
      </dsp:nvSpPr>
      <dsp:spPr>
        <a:xfrm>
          <a:off x="0" y="928671"/>
          <a:ext cx="7886700" cy="23277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Bug class protection as opposed to a technique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Will sprinkle in bypasses for double free when it feels appropriate though</a:t>
          </a:r>
        </a:p>
      </dsp:txBody>
      <dsp:txXfrm>
        <a:off x="0" y="928671"/>
        <a:ext cx="7886700" cy="23277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82FC0A-9931-4D4B-9193-147580D2FE87}">
      <dsp:nvSpPr>
        <dsp:cNvPr id="0" name=""/>
        <dsp:cNvSpPr/>
      </dsp:nvSpPr>
      <dsp:spPr>
        <a:xfrm>
          <a:off x="38" y="38453"/>
          <a:ext cx="3685337" cy="12266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Look at </a:t>
          </a:r>
          <a:r>
            <a:rPr lang="en-US" sz="3400" b="1" i="1" kern="1200" dirty="0"/>
            <a:t>heap</a:t>
          </a:r>
          <a:r>
            <a:rPr lang="en-US" sz="3400" i="1" kern="1200" dirty="0"/>
            <a:t> </a:t>
          </a:r>
          <a:r>
            <a:rPr lang="en-US" sz="3400" kern="1200" dirty="0"/>
            <a:t>specific functions</a:t>
          </a:r>
        </a:p>
      </dsp:txBody>
      <dsp:txXfrm>
        <a:off x="38" y="38453"/>
        <a:ext cx="3685337" cy="1226667"/>
      </dsp:txXfrm>
    </dsp:sp>
    <dsp:sp modelId="{F309192E-DE7F-F446-96B4-3D13C35C0267}">
      <dsp:nvSpPr>
        <dsp:cNvPr id="0" name=""/>
        <dsp:cNvSpPr/>
      </dsp:nvSpPr>
      <dsp:spPr>
        <a:xfrm>
          <a:off x="38" y="1265120"/>
          <a:ext cx="3685337" cy="195993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i="1" kern="1200"/>
            <a:t>Malloc</a:t>
          </a:r>
          <a:r>
            <a:rPr lang="en-US" sz="3400" kern="1200"/>
            <a:t> family of functions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i="1" kern="1200"/>
            <a:t>Free</a:t>
          </a:r>
          <a:endParaRPr lang="en-US" sz="3400" kern="1200"/>
        </a:p>
      </dsp:txBody>
      <dsp:txXfrm>
        <a:off x="38" y="1265120"/>
        <a:ext cx="3685337" cy="1959930"/>
      </dsp:txXfrm>
    </dsp:sp>
    <dsp:sp modelId="{5858D530-7BEE-B346-BD5E-0D97BAB8EE71}">
      <dsp:nvSpPr>
        <dsp:cNvPr id="0" name=""/>
        <dsp:cNvSpPr/>
      </dsp:nvSpPr>
      <dsp:spPr>
        <a:xfrm>
          <a:off x="4201323" y="38453"/>
          <a:ext cx="3685337" cy="12266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Everything else is the same </a:t>
          </a:r>
        </a:p>
      </dsp:txBody>
      <dsp:txXfrm>
        <a:off x="4201323" y="38453"/>
        <a:ext cx="3685337" cy="1226667"/>
      </dsp:txXfrm>
    </dsp:sp>
    <dsp:sp modelId="{CB401112-3337-8C4C-9C00-10C99F6E8169}">
      <dsp:nvSpPr>
        <dsp:cNvPr id="0" name=""/>
        <dsp:cNvSpPr/>
      </dsp:nvSpPr>
      <dsp:spPr>
        <a:xfrm>
          <a:off x="4201323" y="1265120"/>
          <a:ext cx="3685337" cy="195993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Bounds Checking…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/>
            <a:t>Etc.</a:t>
          </a:r>
        </a:p>
      </dsp:txBody>
      <dsp:txXfrm>
        <a:off x="4201323" y="1265120"/>
        <a:ext cx="3685337" cy="1959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7/23/21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RIP of stack. But, instead, we are able to overwrite metadata on the heap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9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22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414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7/23/21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hellphish/how2heap/blob/master/glibc_2.23/fastbin_dup.c" TargetMode="External"/><Relationship Id="rId3" Type="http://schemas.openxmlformats.org/officeDocument/2006/relationships/hyperlink" Target="https://cwe.mitre.org/data/definitions/416.html" TargetMode="External"/><Relationship Id="rId7" Type="http://schemas.openxmlformats.org/officeDocument/2006/relationships/hyperlink" Target="https://github.com/shellphish/how2heap/blob/master/glibc_2.31/house_of_botcake.c" TargetMode="External"/><Relationship Id="rId2" Type="http://schemas.openxmlformats.org/officeDocument/2006/relationships/hyperlink" Target="https://heap-exploitation.dhavalkapil.com/attacks/double_fre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we.mitre.org/data/definitions/415.html" TargetMode="External"/><Relationship Id="rId5" Type="http://schemas.openxmlformats.org/officeDocument/2006/relationships/hyperlink" Target="https://sensepost.com/blog/2017/linux-heap-exploitation-intro-series-used-and-abused-use-after-free/" TargetMode="External"/><Relationship Id="rId4" Type="http://schemas.openxmlformats.org/officeDocument/2006/relationships/hyperlink" Target="https://www.thezdi.com/blog/2020/9/2/cve-2020-9715-exploiting-a-use-after-free-in-adobe-reader" TargetMode="External"/><Relationship Id="rId9" Type="http://schemas.openxmlformats.org/officeDocument/2006/relationships/hyperlink" Target="https://github.com/shellphish/how2heap/blob/master/glibc_2.23/fastbin_dup_consolidate.c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9F5DD-2C2D-124A-AC3D-8AEDD140A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>
            <a:normAutofit/>
          </a:bodyPr>
          <a:lstStyle/>
          <a:p>
            <a:r>
              <a:rPr lang="en-US" dirty="0"/>
              <a:t>Heap Vulnerability Classes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D9F869-5EB2-7F4A-9C02-3E69B86ED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>
            <a:normAutofit/>
          </a:bodyPr>
          <a:lstStyle/>
          <a:p>
            <a:r>
              <a:rPr lang="en-US" sz="2000"/>
              <a:t>Buffer Overflow</a:t>
            </a:r>
          </a:p>
          <a:p>
            <a:r>
              <a:rPr lang="en-US" sz="2000"/>
              <a:t>Use After Free</a:t>
            </a:r>
          </a:p>
          <a:p>
            <a:r>
              <a:rPr lang="en-US" sz="2000"/>
              <a:t>Double Free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67720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43344-1274-8343-96A8-8362EDE1A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Won – Did I win? Code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5649606-BCC9-4BF9-9D55-8703B3BC1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80128" y="1369219"/>
            <a:ext cx="3308889" cy="1699445"/>
          </a:xfrm>
        </p:spPr>
        <p:txBody>
          <a:bodyPr>
            <a:normAutofit/>
          </a:bodyPr>
          <a:lstStyle/>
          <a:p>
            <a:r>
              <a:rPr lang="en-US" sz="2000" dirty="0"/>
              <a:t>Calls </a:t>
            </a:r>
            <a:r>
              <a:rPr lang="en-US" sz="2000" i="1" dirty="0" err="1"/>
              <a:t>is_high_score</a:t>
            </a:r>
            <a:r>
              <a:rPr lang="en-US" sz="2000" i="1" dirty="0"/>
              <a:t> </a:t>
            </a:r>
          </a:p>
          <a:p>
            <a:r>
              <a:rPr lang="en-US" sz="2000" dirty="0"/>
              <a:t>Passes in the players current high score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2348BE40-0F9E-5A4D-9096-3DA7E7EB4CD4}"/>
              </a:ext>
            </a:extLst>
          </p:cNvPr>
          <p:cNvSpPr txBox="1">
            <a:spLocks/>
          </p:cNvSpPr>
          <p:nvPr/>
        </p:nvSpPr>
        <p:spPr>
          <a:xfrm>
            <a:off x="4915487" y="3076874"/>
            <a:ext cx="3958847" cy="1699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Is this the high score? </a:t>
            </a:r>
          </a:p>
          <a:p>
            <a:r>
              <a:rPr lang="en-US" sz="2000" dirty="0"/>
              <a:t>If so, return 1</a:t>
            </a:r>
          </a:p>
          <a:p>
            <a:r>
              <a:rPr lang="en-US" sz="2000" dirty="0"/>
              <a:t>If not, return 0</a:t>
            </a:r>
          </a:p>
        </p:txBody>
      </p:sp>
      <p:pic>
        <p:nvPicPr>
          <p:cNvPr id="6" name="Content Placeholder 5" descr="Is a high score function call">
            <a:extLst>
              <a:ext uri="{FF2B5EF4-FFF2-40B4-BE49-F238E27FC236}">
                <a16:creationId xmlns:a16="http://schemas.microsoft.com/office/drawing/2014/main" id="{8A0C2CA7-861C-864E-8972-BF0A4C9D76D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8942" y="1369219"/>
            <a:ext cx="5010467" cy="800544"/>
          </a:xfrm>
        </p:spPr>
      </p:pic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6BFE38A-09D4-5F41-ABD7-5F60D48AA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42" y="2571749"/>
            <a:ext cx="4666545" cy="229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838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44C5-7D46-424A-BA3F-8EC50590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UAF -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781D7-B5DC-7342-A22F-35FBC8C8D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After Free (UAF) challenge</a:t>
            </a:r>
          </a:p>
          <a:p>
            <a:r>
              <a:rPr lang="en-US" dirty="0"/>
              <a:t>Goal: Get the high score!</a:t>
            </a:r>
          </a:p>
          <a:p>
            <a:r>
              <a:rPr lang="en-US" dirty="0"/>
              <a:t>Options: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malloc</a:t>
            </a:r>
            <a:r>
              <a:rPr lang="en-US" dirty="0"/>
              <a:t>: Make a new player</a:t>
            </a:r>
            <a:endParaRPr lang="en-US" i="1" dirty="0"/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free</a:t>
            </a:r>
            <a:r>
              <a:rPr lang="en-US" dirty="0"/>
              <a:t>:</a:t>
            </a:r>
            <a:r>
              <a:rPr lang="en-US" i="1" dirty="0"/>
              <a:t> </a:t>
            </a:r>
            <a:r>
              <a:rPr lang="en-US" dirty="0"/>
              <a:t>Delete the player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use</a:t>
            </a:r>
            <a:r>
              <a:rPr lang="en-US" dirty="0"/>
              <a:t>: Play the game!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set: The </a:t>
            </a:r>
            <a:r>
              <a:rPr lang="en-US" i="1" dirty="0"/>
              <a:t>new</a:t>
            </a:r>
            <a:r>
              <a:rPr lang="en-US" dirty="0"/>
              <a:t> high score to be set (don’t need this for </a:t>
            </a:r>
            <a:r>
              <a:rPr lang="en-US" dirty="0" err="1"/>
              <a:t>pwn</a:t>
            </a:r>
            <a:r>
              <a:rPr lang="en-US" dirty="0"/>
              <a:t>!)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won</a:t>
            </a:r>
            <a:r>
              <a:rPr lang="en-US" dirty="0"/>
              <a:t>: Check to see if you have the high score</a:t>
            </a:r>
          </a:p>
          <a:p>
            <a:r>
              <a:rPr lang="en-US" b="1" dirty="0"/>
              <a:t>Hint: Look at </a:t>
            </a:r>
            <a:r>
              <a:rPr lang="en-US" b="1" i="1" dirty="0"/>
              <a:t>malloc</a:t>
            </a:r>
            <a:r>
              <a:rPr lang="en-US" b="1" dirty="0"/>
              <a:t> &amp; </a:t>
            </a:r>
            <a:r>
              <a:rPr lang="en-US" b="1" i="1" dirty="0"/>
              <a:t>free </a:t>
            </a:r>
            <a:r>
              <a:rPr lang="en-US" b="1" dirty="0"/>
              <a:t>(heap operations) </a:t>
            </a:r>
          </a:p>
        </p:txBody>
      </p:sp>
    </p:spTree>
    <p:extLst>
      <p:ext uri="{BB962C8B-B14F-4D97-AF65-F5344CB8AC3E}">
        <p14:creationId xmlns:p14="http://schemas.microsoft.com/office/powerpoint/2010/main" val="1402329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UAF – Solution Diagram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Allocate a player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4FCBF0C-D21E-6A4B-BAFE-2A17B6B17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438395"/>
            <a:ext cx="3886200" cy="31251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53033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UAF – Solution Diagram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Free (reset) a player</a:t>
            </a:r>
          </a:p>
          <a:p>
            <a:r>
              <a:rPr lang="en-US" dirty="0"/>
              <a:t>Puts a </a:t>
            </a:r>
            <a:r>
              <a:rPr lang="en-US" i="1" dirty="0"/>
              <a:t>chunk</a:t>
            </a:r>
            <a:r>
              <a:rPr lang="en-US" dirty="0"/>
              <a:t> into the </a:t>
            </a:r>
            <a:r>
              <a:rPr lang="en-US" dirty="0" err="1"/>
              <a:t>tcache</a:t>
            </a:r>
            <a:endParaRPr lang="en-US" dirty="0"/>
          </a:p>
          <a:p>
            <a:r>
              <a:rPr lang="en-US" dirty="0"/>
              <a:t>Creates a UAF on the </a:t>
            </a:r>
            <a:r>
              <a:rPr lang="en-US" i="1" dirty="0"/>
              <a:t>player </a:t>
            </a:r>
            <a:r>
              <a:rPr lang="en-US" dirty="0"/>
              <a:t>struct</a:t>
            </a:r>
          </a:p>
        </p:txBody>
      </p:sp>
      <p:pic>
        <p:nvPicPr>
          <p:cNvPr id="8" name="Picture 7" descr="Free the player struct">
            <a:extLst>
              <a:ext uri="{FF2B5EF4-FFF2-40B4-BE49-F238E27FC236}">
                <a16:creationId xmlns:a16="http://schemas.microsoft.com/office/drawing/2014/main" id="{545C6C7E-195D-2B41-A6B9-D3470285E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314" y="1369218"/>
            <a:ext cx="3886199" cy="310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66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UAF – Solution Diagram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Play</a:t>
            </a:r>
          </a:p>
          <a:p>
            <a:r>
              <a:rPr lang="en-US" dirty="0"/>
              <a:t>Allocates a chunk of size 0x20</a:t>
            </a:r>
          </a:p>
        </p:txBody>
      </p:sp>
      <p:pic>
        <p:nvPicPr>
          <p:cNvPr id="5" name="Picture 4" descr="Allocate the 'parray'">
            <a:extLst>
              <a:ext uri="{FF2B5EF4-FFF2-40B4-BE49-F238E27FC236}">
                <a16:creationId xmlns:a16="http://schemas.microsoft.com/office/drawing/2014/main" id="{5B680900-BB7C-D940-AE9C-CE6E80094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613" y="1268018"/>
            <a:ext cx="3579633" cy="327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247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UAF – Solution Diagram 4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1B062E6-0C7D-E74D-BA47-2E2CA236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737" y="1369219"/>
            <a:ext cx="5686263" cy="25155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7248" y="1802852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Overlap </a:t>
            </a:r>
            <a:r>
              <a:rPr lang="en-US" i="1" dirty="0" err="1"/>
              <a:t>parray</a:t>
            </a:r>
            <a:r>
              <a:rPr lang="en-US" dirty="0"/>
              <a:t> with </a:t>
            </a:r>
            <a:r>
              <a:rPr lang="en-US" i="1" dirty="0"/>
              <a:t>player</a:t>
            </a:r>
            <a:r>
              <a:rPr lang="en-US" dirty="0"/>
              <a:t> struct</a:t>
            </a:r>
          </a:p>
          <a:p>
            <a:r>
              <a:rPr lang="en-US" dirty="0"/>
              <a:t>The SCORE is the same as the 3</a:t>
            </a:r>
            <a:r>
              <a:rPr lang="en-US" baseline="30000" dirty="0"/>
              <a:t>rd</a:t>
            </a:r>
            <a:r>
              <a:rPr lang="en-US" dirty="0"/>
              <a:t> index of the </a:t>
            </a:r>
            <a:br>
              <a:rPr lang="en-US" dirty="0"/>
            </a:br>
            <a:r>
              <a:rPr lang="en-US" i="1" dirty="0" err="1"/>
              <a:t>parray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91539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UAF – Solution Diagram 5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1B062E6-0C7D-E74D-BA47-2E2CA236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737" y="1369219"/>
            <a:ext cx="5686263" cy="25155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102936"/>
            <a:ext cx="3457737" cy="396342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 err="1"/>
              <a:t>parray</a:t>
            </a:r>
            <a:r>
              <a:rPr lang="en-US" dirty="0"/>
              <a:t> overrides the </a:t>
            </a:r>
            <a:r>
              <a:rPr lang="en-US" i="1" dirty="0"/>
              <a:t>score</a:t>
            </a:r>
            <a:r>
              <a:rPr lang="en-US" dirty="0"/>
              <a:t> because of the UAF vulnerability</a:t>
            </a:r>
          </a:p>
          <a:p>
            <a:r>
              <a:rPr lang="en-US" dirty="0"/>
              <a:t>Now, just ask to see if you </a:t>
            </a:r>
            <a:r>
              <a:rPr lang="en-US" i="1" dirty="0"/>
              <a:t>won</a:t>
            </a:r>
            <a:r>
              <a:rPr lang="en-US" dirty="0"/>
              <a:t> and you will get the flag!</a:t>
            </a:r>
          </a:p>
        </p:txBody>
      </p:sp>
    </p:spTree>
    <p:extLst>
      <p:ext uri="{BB962C8B-B14F-4D97-AF65-F5344CB8AC3E}">
        <p14:creationId xmlns:p14="http://schemas.microsoft.com/office/powerpoint/2010/main" val="1614679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44C5-7D46-424A-BA3F-8EC50590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UAF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781D7-B5DC-7342-A22F-35FBC8C8D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User </a:t>
            </a:r>
            <a:r>
              <a:rPr lang="en-US" dirty="0">
                <a:sym typeface="Wingdings" pitchFamily="2" charset="2"/>
              </a:rPr>
              <a:t> Allocates a malloc chunk</a:t>
            </a:r>
            <a:endParaRPr lang="en-US" dirty="0"/>
          </a:p>
          <a:p>
            <a:r>
              <a:rPr lang="en-US" dirty="0"/>
              <a:t>Reset User </a:t>
            </a:r>
            <a:r>
              <a:rPr lang="en-US" dirty="0">
                <a:sym typeface="Wingdings" pitchFamily="2" charset="2"/>
              </a:rPr>
              <a:t> Frees a malloc chunk</a:t>
            </a:r>
            <a:endParaRPr lang="en-US" dirty="0"/>
          </a:p>
          <a:p>
            <a:r>
              <a:rPr lang="en-US" dirty="0"/>
              <a:t>Play </a:t>
            </a:r>
            <a:r>
              <a:rPr lang="en-US" dirty="0">
                <a:sym typeface="Wingdings" pitchFamily="2" charset="2"/>
              </a:rPr>
              <a:t> Allocates a malloc chunk (reuses previous chunk) </a:t>
            </a:r>
          </a:p>
          <a:p>
            <a:r>
              <a:rPr lang="en-US" dirty="0"/>
              <a:t>Win </a:t>
            </a:r>
            <a:r>
              <a:rPr lang="en-US" dirty="0">
                <a:sym typeface="Wingdings" pitchFamily="2" charset="2"/>
              </a:rPr>
              <a:t> Score is at </a:t>
            </a:r>
            <a:r>
              <a:rPr lang="en-US" b="1" i="1" dirty="0">
                <a:sym typeface="Wingdings" pitchFamily="2" charset="2"/>
              </a:rPr>
              <a:t>103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from the ‘play’ calculations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99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E0423-8451-8641-8523-C046B8A9C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Use After Free – Wrap Up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D7CE1E-345E-4CBD-BF43-E5F3D852A8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326515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24099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31572-8746-FA45-AF5F-D5A2AA958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Double Free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900D2-6F79-754C-8937-22DC92771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/>
          <a:p>
            <a:r>
              <a:rPr lang="en-US" sz="2400" dirty="0"/>
              <a:t>Freed the same memory </a:t>
            </a:r>
            <a:r>
              <a:rPr lang="en-US" sz="2400" b="1" dirty="0"/>
              <a:t>twice</a:t>
            </a:r>
            <a:endParaRPr lang="en-US" sz="2400" dirty="0"/>
          </a:p>
          <a:p>
            <a:r>
              <a:rPr lang="en-US" sz="2400" b="1" dirty="0"/>
              <a:t>Two</a:t>
            </a:r>
            <a:r>
              <a:rPr lang="en-US" sz="2400" dirty="0"/>
              <a:t> chunks are now waiting to be reallocated in the bin</a:t>
            </a:r>
          </a:p>
          <a:p>
            <a:r>
              <a:rPr lang="en-US" sz="2400" dirty="0"/>
              <a:t>Possible to get two pointers (in a bin) to the </a:t>
            </a:r>
            <a:r>
              <a:rPr lang="en-US" sz="2400" b="1" dirty="0"/>
              <a:t>same</a:t>
            </a:r>
            <a:r>
              <a:rPr lang="en-US" sz="2400" dirty="0"/>
              <a:t> location in memory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825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B492-F788-BE46-B5E3-389B21A6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Overflows (Heap Edition)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2C494-3A5C-F948-904A-CB3B146A3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564787" cy="3263504"/>
          </a:xfrm>
        </p:spPr>
        <p:txBody>
          <a:bodyPr/>
          <a:lstStyle/>
          <a:p>
            <a:r>
              <a:rPr lang="en-US" dirty="0"/>
              <a:t>Classic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  <a:p>
            <a:r>
              <a:rPr lang="en-US" dirty="0"/>
              <a:t>Writing outside of the range of the specified buffer to corrupt data around it</a:t>
            </a:r>
          </a:p>
          <a:p>
            <a:r>
              <a:rPr lang="en-US" dirty="0"/>
              <a:t>What’s the difference? </a:t>
            </a:r>
          </a:p>
          <a:p>
            <a:pPr lvl="1"/>
            <a:r>
              <a:rPr lang="en-US" dirty="0"/>
              <a:t>Corrupt prev_size, size (+metadata), fd and bk pointers</a:t>
            </a:r>
          </a:p>
          <a:p>
            <a:pPr lvl="1"/>
            <a:r>
              <a:rPr lang="en-US" dirty="0"/>
              <a:t>Instead of RIP on stack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D77701A-A0C1-8E4F-8D96-4221261FF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47266" y="1156666"/>
            <a:ext cx="3698411" cy="3193164"/>
          </a:xfrm>
          <a:prstGeom prst="rect">
            <a:avLst/>
          </a:prstGeom>
        </p:spPr>
      </p:pic>
      <p:sp>
        <p:nvSpPr>
          <p:cNvPr id="8" name="Down Arrow 7">
            <a:extLst>
              <a:ext uri="{FF2B5EF4-FFF2-40B4-BE49-F238E27FC236}">
                <a16:creationId xmlns:a16="http://schemas.microsoft.com/office/drawing/2014/main" id="{1D893C04-18DF-8147-B9B2-8D1C3C415735}"/>
              </a:ext>
            </a:extLst>
          </p:cNvPr>
          <p:cNvSpPr/>
          <p:nvPr/>
        </p:nvSpPr>
        <p:spPr>
          <a:xfrm>
            <a:off x="8433117" y="1544714"/>
            <a:ext cx="612560" cy="280511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52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D5255-5C3A-324A-851B-0896CEF58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Hotel Analogy – Double Free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52BDB-48CE-8747-9D30-27CD10840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141835" cy="3263504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/>
              <a:t>memory</a:t>
            </a:r>
            <a:r>
              <a:rPr lang="en-US" dirty="0"/>
              <a:t> </a:t>
            </a:r>
            <a:r>
              <a:rPr lang="en-US" i="1" dirty="0"/>
              <a:t>allocator</a:t>
            </a:r>
            <a:r>
              <a:rPr lang="en-US" dirty="0"/>
              <a:t> is the </a:t>
            </a:r>
            <a:r>
              <a:rPr lang="en-US" b="1" i="1" dirty="0"/>
              <a:t>hotel</a:t>
            </a:r>
            <a:endParaRPr lang="en-US" b="1" dirty="0"/>
          </a:p>
          <a:p>
            <a:r>
              <a:rPr lang="en-US" dirty="0"/>
              <a:t>A piece of</a:t>
            </a:r>
            <a:r>
              <a:rPr lang="en-US" i="1" dirty="0"/>
              <a:t> memory</a:t>
            </a:r>
            <a:r>
              <a:rPr lang="en-US" dirty="0"/>
              <a:t> is a </a:t>
            </a:r>
            <a:r>
              <a:rPr lang="en-US" i="1" dirty="0"/>
              <a:t>hotel</a:t>
            </a:r>
            <a:r>
              <a:rPr lang="en-US" dirty="0"/>
              <a:t> </a:t>
            </a:r>
            <a:r>
              <a:rPr lang="en-US" b="1" i="1" dirty="0"/>
              <a:t>room</a:t>
            </a:r>
          </a:p>
          <a:p>
            <a:r>
              <a:rPr lang="en-US" dirty="0"/>
              <a:t>A </a:t>
            </a:r>
            <a:r>
              <a:rPr lang="en-US" i="1" dirty="0"/>
              <a:t>pointer </a:t>
            </a:r>
            <a:r>
              <a:rPr lang="en-US" dirty="0"/>
              <a:t>is the </a:t>
            </a:r>
            <a:r>
              <a:rPr lang="en-US" i="1" dirty="0"/>
              <a:t>room key</a:t>
            </a:r>
          </a:p>
          <a:p>
            <a:r>
              <a:rPr lang="en-US" dirty="0"/>
              <a:t>What would happen if you </a:t>
            </a:r>
            <a:r>
              <a:rPr lang="en-US" i="1" dirty="0"/>
              <a:t>checked out </a:t>
            </a:r>
            <a:r>
              <a:rPr lang="en-US" b="1" i="1" dirty="0"/>
              <a:t>twice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Room can be assigned to </a:t>
            </a:r>
            <a:r>
              <a:rPr lang="en-US" b="1" i="1" dirty="0"/>
              <a:t>two </a:t>
            </a:r>
            <a:r>
              <a:rPr lang="en-US" dirty="0"/>
              <a:t>people</a:t>
            </a:r>
          </a:p>
        </p:txBody>
      </p:sp>
      <p:pic>
        <p:nvPicPr>
          <p:cNvPr id="4104" name="Picture 8" descr="Receptionist giving key card to businesswoman at hotel front desk Stock  Photo - Alamy">
            <a:extLst>
              <a:ext uri="{FF2B5EF4-FFF2-40B4-BE49-F238E27FC236}">
                <a16:creationId xmlns:a16="http://schemas.microsoft.com/office/drawing/2014/main" id="{9E5CBA24-50D7-D548-9A3B-277EB3D508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55"/>
          <a:stretch/>
        </p:blipFill>
        <p:spPr bwMode="auto">
          <a:xfrm>
            <a:off x="5772573" y="1092848"/>
            <a:ext cx="3256998" cy="214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670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AEEFD-8C87-5049-93EE-4881231E5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Double Free Explanation Diagram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94C9E-F4DE-CE4F-9B96-A0083FA4E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4189535" cy="3263504"/>
          </a:xfrm>
        </p:spPr>
        <p:txBody>
          <a:bodyPr/>
          <a:lstStyle/>
          <a:p>
            <a:r>
              <a:rPr lang="en-US" dirty="0"/>
              <a:t>Allocate a Pointer with Malloc</a:t>
            </a:r>
          </a:p>
          <a:p>
            <a:r>
              <a:rPr lang="en-US" dirty="0"/>
              <a:t>Free the same pointer </a:t>
            </a:r>
            <a:r>
              <a:rPr lang="en-US" b="1" i="1" dirty="0"/>
              <a:t>twice</a:t>
            </a:r>
            <a:endParaRPr lang="en-US" b="1" dirty="0"/>
          </a:p>
          <a:p>
            <a:pPr lvl="1"/>
            <a:r>
              <a:rPr lang="en-US" dirty="0"/>
              <a:t>A bin has TWO pointers to the same memory</a:t>
            </a:r>
          </a:p>
          <a:p>
            <a:pPr lvl="1"/>
            <a:r>
              <a:rPr lang="en-US" dirty="0"/>
              <a:t>Chunk 1 is in the bin TWICE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CEFAE74-DCBE-E942-A248-150D5FF68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048" y="1583104"/>
            <a:ext cx="3140405" cy="19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661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7AC5-8486-D243-9959-6788352A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Double Free Explanation Diagram - 2</a:t>
            </a:r>
          </a:p>
        </p:txBody>
      </p:sp>
      <p:pic>
        <p:nvPicPr>
          <p:cNvPr id="7" name="Picture 6" descr="Use after free diagram">
            <a:extLst>
              <a:ext uri="{FF2B5EF4-FFF2-40B4-BE49-F238E27FC236}">
                <a16:creationId xmlns:a16="http://schemas.microsoft.com/office/drawing/2014/main" id="{F3F928AE-AE85-CB48-AABF-329E098F7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29" y="1268019"/>
            <a:ext cx="5220677" cy="261033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76A450-4C7A-4F49-A7FF-D29C8F0F0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7900" y="1272984"/>
            <a:ext cx="2731591" cy="3263504"/>
          </a:xfrm>
        </p:spPr>
        <p:txBody>
          <a:bodyPr/>
          <a:lstStyle/>
          <a:p>
            <a:r>
              <a:rPr lang="en-US" dirty="0"/>
              <a:t>Allocate </a:t>
            </a:r>
            <a:r>
              <a:rPr lang="en-US" b="1" i="1" dirty="0"/>
              <a:t>two</a:t>
            </a:r>
            <a:r>
              <a:rPr lang="en-US" dirty="0"/>
              <a:t> chunks</a:t>
            </a:r>
          </a:p>
          <a:p>
            <a:r>
              <a:rPr lang="en-US" dirty="0"/>
              <a:t>Both pointers can edit/view the same memory!</a:t>
            </a:r>
          </a:p>
          <a:p>
            <a:r>
              <a:rPr lang="en-US" dirty="0"/>
              <a:t>Same as UAF, just an extra step </a:t>
            </a:r>
          </a:p>
        </p:txBody>
      </p:sp>
    </p:spTree>
    <p:extLst>
      <p:ext uri="{BB962C8B-B14F-4D97-AF65-F5344CB8AC3E}">
        <p14:creationId xmlns:p14="http://schemas.microsoft.com/office/powerpoint/2010/main" val="3062657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8FE6B-A844-4B4E-9A09-DCC55586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Free - Challenge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238808-171A-7646-A4D3-46EDF4528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Double Free challenge</a:t>
            </a:r>
          </a:p>
          <a:p>
            <a:r>
              <a:rPr lang="en-US" dirty="0"/>
              <a:t>Goal: 	Get the high score!</a:t>
            </a:r>
          </a:p>
          <a:p>
            <a:r>
              <a:rPr lang="en-US" dirty="0"/>
              <a:t>Options: </a:t>
            </a:r>
          </a:p>
          <a:p>
            <a:pPr lvl="1"/>
            <a:r>
              <a:rPr lang="en-US" i="1" dirty="0"/>
              <a:t>malloc</a:t>
            </a:r>
            <a:r>
              <a:rPr lang="en-US" dirty="0"/>
              <a:t>: Make a new player</a:t>
            </a:r>
            <a:endParaRPr lang="en-US" i="1" dirty="0"/>
          </a:p>
          <a:p>
            <a:pPr lvl="1"/>
            <a:r>
              <a:rPr lang="en-US" i="1" dirty="0"/>
              <a:t>free</a:t>
            </a:r>
            <a:r>
              <a:rPr lang="en-US" dirty="0"/>
              <a:t>:</a:t>
            </a:r>
            <a:r>
              <a:rPr lang="en-US" i="1" dirty="0"/>
              <a:t> </a:t>
            </a:r>
            <a:r>
              <a:rPr lang="en-US" dirty="0"/>
              <a:t>Reset the player</a:t>
            </a:r>
          </a:p>
          <a:p>
            <a:pPr lvl="1"/>
            <a:r>
              <a:rPr lang="en-US" i="1" dirty="0"/>
              <a:t>play</a:t>
            </a:r>
            <a:r>
              <a:rPr lang="en-US" dirty="0"/>
              <a:t>: Play the game!</a:t>
            </a:r>
          </a:p>
          <a:p>
            <a:pPr lvl="1"/>
            <a:r>
              <a:rPr lang="en-US" i="1" dirty="0"/>
              <a:t>won</a:t>
            </a:r>
            <a:r>
              <a:rPr lang="en-US" dirty="0"/>
              <a:t>: Check to see if you have the high score</a:t>
            </a:r>
          </a:p>
          <a:p>
            <a:pPr lvl="1"/>
            <a:r>
              <a:rPr lang="en-US" dirty="0"/>
              <a:t>set: The </a:t>
            </a:r>
            <a:r>
              <a:rPr lang="en-US" i="1" dirty="0"/>
              <a:t>new</a:t>
            </a:r>
            <a:r>
              <a:rPr lang="en-US" dirty="0"/>
              <a:t> high score to be set (don’t need this for </a:t>
            </a:r>
            <a:r>
              <a:rPr lang="en-US" dirty="0" err="1"/>
              <a:t>pwn</a:t>
            </a:r>
            <a:r>
              <a:rPr lang="en-US" dirty="0"/>
              <a:t>!) </a:t>
            </a:r>
          </a:p>
          <a:p>
            <a:r>
              <a:rPr lang="en-US" dirty="0"/>
              <a:t>Hint: Look at </a:t>
            </a:r>
            <a:r>
              <a:rPr lang="en-US" i="1" dirty="0"/>
              <a:t>malloc</a:t>
            </a:r>
            <a:r>
              <a:rPr lang="en-US" dirty="0"/>
              <a:t> &amp; </a:t>
            </a:r>
            <a:r>
              <a:rPr lang="en-US" i="1" dirty="0"/>
              <a:t>free</a:t>
            </a:r>
            <a:endParaRPr lang="en-US" dirty="0"/>
          </a:p>
          <a:p>
            <a:r>
              <a:rPr lang="en-US" dirty="0"/>
              <a:t>Hint: Look at the </a:t>
            </a:r>
            <a:r>
              <a:rPr lang="en-US" i="1" dirty="0"/>
              <a:t>player</a:t>
            </a:r>
            <a:r>
              <a:rPr lang="en-US" dirty="0"/>
              <a:t> struct</a:t>
            </a:r>
          </a:p>
          <a:p>
            <a:r>
              <a:rPr lang="en-US" dirty="0"/>
              <a:t>Hint: Similar to UAF challenge</a:t>
            </a:r>
          </a:p>
        </p:txBody>
      </p:sp>
    </p:spTree>
    <p:extLst>
      <p:ext uri="{BB962C8B-B14F-4D97-AF65-F5344CB8AC3E}">
        <p14:creationId xmlns:p14="http://schemas.microsoft.com/office/powerpoint/2010/main" val="2951838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392802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Allocate a player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4FCBF0C-D21E-6A4B-BAFE-2A17B6B17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438395"/>
            <a:ext cx="3886200" cy="31251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53745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7"/>
            <a:ext cx="8270253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Free (reset) a player</a:t>
            </a:r>
          </a:p>
          <a:p>
            <a:r>
              <a:rPr lang="en-US" dirty="0"/>
              <a:t>Puts a </a:t>
            </a:r>
            <a:r>
              <a:rPr lang="en-US" i="1" dirty="0"/>
              <a:t>chunk</a:t>
            </a:r>
            <a:r>
              <a:rPr lang="en-US" dirty="0"/>
              <a:t> into the TCache</a:t>
            </a:r>
          </a:p>
        </p:txBody>
      </p:sp>
      <p:pic>
        <p:nvPicPr>
          <p:cNvPr id="8" name="Picture 7" descr="Free the player struct">
            <a:extLst>
              <a:ext uri="{FF2B5EF4-FFF2-40B4-BE49-F238E27FC236}">
                <a16:creationId xmlns:a16="http://schemas.microsoft.com/office/drawing/2014/main" id="{545C6C7E-195D-2B41-A6B9-D3470285E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314" y="1369218"/>
            <a:ext cx="3886199" cy="310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56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7"/>
            <a:ext cx="8175985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Free (reset) a player (again!) </a:t>
            </a:r>
          </a:p>
          <a:p>
            <a:r>
              <a:rPr lang="en-US" dirty="0"/>
              <a:t>Puts a </a:t>
            </a:r>
            <a:r>
              <a:rPr lang="en-US" i="1" dirty="0"/>
              <a:t>chunk</a:t>
            </a:r>
            <a:r>
              <a:rPr lang="en-US" dirty="0"/>
              <a:t> into the TCache (again)</a:t>
            </a:r>
          </a:p>
        </p:txBody>
      </p:sp>
      <p:pic>
        <p:nvPicPr>
          <p:cNvPr id="8" name="Picture 7" descr="Free the player struct">
            <a:extLst>
              <a:ext uri="{FF2B5EF4-FFF2-40B4-BE49-F238E27FC236}">
                <a16:creationId xmlns:a16="http://schemas.microsoft.com/office/drawing/2014/main" id="{545C6C7E-195D-2B41-A6B9-D3470285E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314" y="1369218"/>
            <a:ext cx="3886199" cy="310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3123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439936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i="1" dirty="0"/>
              <a:t>same</a:t>
            </a:r>
            <a:r>
              <a:rPr lang="en-US" b="1" dirty="0"/>
              <a:t> </a:t>
            </a:r>
            <a:r>
              <a:rPr lang="en-US" dirty="0"/>
              <a:t>chunk is now in the bin </a:t>
            </a:r>
            <a:r>
              <a:rPr lang="en-US" b="1" i="1" dirty="0"/>
              <a:t>twice</a:t>
            </a:r>
            <a:r>
              <a:rPr lang="en-US" dirty="0"/>
              <a:t>.</a:t>
            </a:r>
          </a:p>
          <a:p>
            <a:r>
              <a:rPr lang="en-US" dirty="0"/>
              <a:t>Will be given out to TWO allocations</a:t>
            </a:r>
          </a:p>
        </p:txBody>
      </p:sp>
      <p:pic>
        <p:nvPicPr>
          <p:cNvPr id="5" name="Picture 4" descr="Double Free on the player struct">
            <a:extLst>
              <a:ext uri="{FF2B5EF4-FFF2-40B4-BE49-F238E27FC236}">
                <a16:creationId xmlns:a16="http://schemas.microsoft.com/office/drawing/2014/main" id="{6D234126-4AD8-614D-A92D-29DD8B98C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2" y="1369219"/>
            <a:ext cx="3140405" cy="19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965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392802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Allocate a player</a:t>
            </a:r>
          </a:p>
          <a:p>
            <a:r>
              <a:rPr lang="en-US" dirty="0"/>
              <a:t>The same chunk is now ALLOCATED and in the TCache BIN (free)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4FCBF0C-D21E-6A4B-BAFE-2A17B6B17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438395"/>
            <a:ext cx="3886200" cy="3125152"/>
          </a:xfrm>
          <a:prstGeom prst="rect">
            <a:avLst/>
          </a:prstGeom>
          <a:noFill/>
        </p:spPr>
      </p:pic>
      <p:pic>
        <p:nvPicPr>
          <p:cNvPr id="6" name="Picture 5" descr="Double Free on the player struct">
            <a:extLst>
              <a:ext uri="{FF2B5EF4-FFF2-40B4-BE49-F238E27FC236}">
                <a16:creationId xmlns:a16="http://schemas.microsoft.com/office/drawing/2014/main" id="{72BC5C9B-AF05-4145-A9B1-462F2C8F0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88" y="2892361"/>
            <a:ext cx="3140405" cy="197729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817ABD6-E4AA-6646-B26E-38650389958F}"/>
              </a:ext>
            </a:extLst>
          </p:cNvPr>
          <p:cNvSpPr/>
          <p:nvPr/>
        </p:nvSpPr>
        <p:spPr>
          <a:xfrm>
            <a:off x="1937657" y="4044554"/>
            <a:ext cx="783773" cy="830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252B5A-1C11-B84E-A262-B227A2CE8E7B}"/>
              </a:ext>
            </a:extLst>
          </p:cNvPr>
          <p:cNvCxnSpPr>
            <a:cxnSpLocks/>
          </p:cNvCxnSpPr>
          <p:nvPr/>
        </p:nvCxnSpPr>
        <p:spPr>
          <a:xfrm flipV="1">
            <a:off x="3884721" y="2351314"/>
            <a:ext cx="2537851" cy="1723932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5890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7"/>
            <a:ext cx="8270253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Play</a:t>
            </a:r>
          </a:p>
          <a:p>
            <a:r>
              <a:rPr lang="en-US" dirty="0"/>
              <a:t>Allocates a chunk of size 0x20</a:t>
            </a:r>
          </a:p>
          <a:p>
            <a:r>
              <a:rPr lang="en-US" dirty="0"/>
              <a:t>Two chunks point to the same memory (UAF)</a:t>
            </a:r>
          </a:p>
        </p:txBody>
      </p:sp>
      <p:pic>
        <p:nvPicPr>
          <p:cNvPr id="5" name="Picture 4" descr="Allocate the 'parray'">
            <a:extLst>
              <a:ext uri="{FF2B5EF4-FFF2-40B4-BE49-F238E27FC236}">
                <a16:creationId xmlns:a16="http://schemas.microsoft.com/office/drawing/2014/main" id="{5B680900-BB7C-D940-AE9C-CE6E80094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613" y="1268018"/>
            <a:ext cx="3579633" cy="327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484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8DFF0-8FD9-DE41-A4E1-EBA4AF9ED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Use After Free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15373C-35A7-4148-9A21-666E6C385F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553889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34855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373948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7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1B062E6-0C7D-E74D-BA47-2E2CA236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737" y="1369219"/>
            <a:ext cx="5686263" cy="25155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102936"/>
            <a:ext cx="3457737" cy="3963420"/>
          </a:xfrm>
        </p:spPr>
        <p:txBody>
          <a:bodyPr>
            <a:normAutofit/>
          </a:bodyPr>
          <a:lstStyle/>
          <a:p>
            <a:r>
              <a:rPr lang="en-US" dirty="0"/>
              <a:t>Two pointers point to the same spot in memory!</a:t>
            </a:r>
          </a:p>
          <a:p>
            <a:r>
              <a:rPr lang="en-US" dirty="0"/>
              <a:t>Creates a </a:t>
            </a:r>
            <a:r>
              <a:rPr lang="en-US" i="1" dirty="0"/>
              <a:t>use-after-free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097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373948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8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1B062E6-0C7D-E74D-BA47-2E2CA236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737" y="1369219"/>
            <a:ext cx="5686263" cy="25155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102936"/>
            <a:ext cx="3457737" cy="396342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 err="1"/>
              <a:t>parray</a:t>
            </a:r>
            <a:r>
              <a:rPr lang="en-US" dirty="0"/>
              <a:t> overrides the </a:t>
            </a:r>
            <a:r>
              <a:rPr lang="en-US" i="1" dirty="0"/>
              <a:t>score</a:t>
            </a:r>
            <a:r>
              <a:rPr lang="en-US" dirty="0"/>
              <a:t> because of the UAF vulnerability</a:t>
            </a:r>
          </a:p>
          <a:p>
            <a:r>
              <a:rPr lang="en-US" dirty="0"/>
              <a:t>Now, just ask to see if you </a:t>
            </a:r>
            <a:r>
              <a:rPr lang="en-US" i="1" dirty="0"/>
              <a:t>won</a:t>
            </a:r>
            <a:r>
              <a:rPr lang="en-US" dirty="0"/>
              <a:t> and you will get the flag!</a:t>
            </a:r>
          </a:p>
        </p:txBody>
      </p:sp>
    </p:spTree>
    <p:extLst>
      <p:ext uri="{BB962C8B-B14F-4D97-AF65-F5344CB8AC3E}">
        <p14:creationId xmlns:p14="http://schemas.microsoft.com/office/powerpoint/2010/main" val="7158708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8FE6B-A844-4B4E-9A09-DCC55586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Free - Solution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238808-171A-7646-A4D3-46EDF4528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8355094" cy="3263504"/>
          </a:xfrm>
        </p:spPr>
        <p:txBody>
          <a:bodyPr>
            <a:normAutofit/>
          </a:bodyPr>
          <a:lstStyle/>
          <a:p>
            <a:r>
              <a:rPr lang="en-US" dirty="0"/>
              <a:t>Create User (Malloc) </a:t>
            </a:r>
            <a:r>
              <a:rPr lang="en-US" dirty="0">
                <a:sym typeface="Wingdings" pitchFamily="2" charset="2"/>
              </a:rPr>
              <a:t> Allocates a malloc chunk</a:t>
            </a:r>
            <a:endParaRPr lang="en-US" dirty="0"/>
          </a:p>
          <a:p>
            <a:r>
              <a:rPr lang="en-US" dirty="0"/>
              <a:t>Reset User (Free) </a:t>
            </a:r>
            <a:r>
              <a:rPr lang="en-US" dirty="0">
                <a:sym typeface="Wingdings" pitchFamily="2" charset="2"/>
              </a:rPr>
              <a:t> Frees a malloc chunk</a:t>
            </a:r>
          </a:p>
          <a:p>
            <a:r>
              <a:rPr lang="en-US" dirty="0"/>
              <a:t>Reset User  (Free) </a:t>
            </a:r>
            <a:r>
              <a:rPr lang="en-US" dirty="0">
                <a:sym typeface="Wingdings" pitchFamily="2" charset="2"/>
              </a:rPr>
              <a:t> Frees a </a:t>
            </a:r>
            <a:r>
              <a:rPr lang="en-US">
                <a:sym typeface="Wingdings" pitchFamily="2" charset="2"/>
              </a:rPr>
              <a:t>malloc chunk (</a:t>
            </a:r>
            <a:r>
              <a:rPr lang="en-US" i="1">
                <a:sym typeface="Wingdings" pitchFamily="2" charset="2"/>
              </a:rPr>
              <a:t>again)</a:t>
            </a:r>
            <a:endParaRPr lang="en-US" dirty="0">
              <a:sym typeface="Wingdings" pitchFamily="2" charset="2"/>
            </a:endParaRPr>
          </a:p>
          <a:p>
            <a:r>
              <a:rPr lang="en-US" dirty="0"/>
              <a:t>Create User (Malloc) </a:t>
            </a:r>
            <a:r>
              <a:rPr lang="en-US" dirty="0">
                <a:sym typeface="Wingdings" pitchFamily="2" charset="2"/>
              </a:rPr>
              <a:t> Allocates a malloc chunk (1 still in bin)</a:t>
            </a:r>
            <a:endParaRPr lang="en-US" dirty="0"/>
          </a:p>
          <a:p>
            <a:r>
              <a:rPr lang="en-US" dirty="0"/>
              <a:t>Play </a:t>
            </a:r>
            <a:r>
              <a:rPr lang="en-US" dirty="0">
                <a:sym typeface="Wingdings" pitchFamily="2" charset="2"/>
              </a:rPr>
              <a:t> Allocates a malloc chunk (uses same chunk as previous allocation) </a:t>
            </a:r>
          </a:p>
          <a:p>
            <a:r>
              <a:rPr lang="en-US" dirty="0"/>
              <a:t>Win </a:t>
            </a:r>
            <a:r>
              <a:rPr lang="en-US" dirty="0">
                <a:sym typeface="Wingdings" pitchFamily="2" charset="2"/>
              </a:rPr>
              <a:t> Score is at </a:t>
            </a:r>
            <a:r>
              <a:rPr lang="en-US" b="1" i="1" dirty="0">
                <a:sym typeface="Wingdings" pitchFamily="2" charset="2"/>
              </a:rPr>
              <a:t>103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from the ‘play’ calculations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4767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737F-EFA2-CC46-BEF5-D2B3628E9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Double Free - Troubles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175BC7-D35C-423C-A548-44FBBA1CC9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6994139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2957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848F9-6440-9946-908B-989B1F1A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Free – </a:t>
            </a:r>
            <a:r>
              <a:rPr lang="en-US" dirty="0" err="1"/>
              <a:t>Atttack</a:t>
            </a:r>
            <a:r>
              <a:rPr lang="en-US" dirty="0"/>
              <a:t> #2+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D8E59-DE3E-C842-9A66-6B92382B0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House of </a:t>
            </a:r>
            <a:r>
              <a:rPr lang="en-US" dirty="0" err="1"/>
              <a:t>Botcake</a:t>
            </a:r>
            <a:r>
              <a:rPr lang="en-US" dirty="0"/>
              <a:t> (TCache with unsorted bin)</a:t>
            </a:r>
          </a:p>
          <a:p>
            <a:r>
              <a:rPr lang="en-US" dirty="0" err="1"/>
              <a:t>Fastbin</a:t>
            </a:r>
            <a:r>
              <a:rPr lang="en-US" dirty="0"/>
              <a:t> </a:t>
            </a:r>
            <a:r>
              <a:rPr lang="en-US" dirty="0" err="1"/>
              <a:t>Dupping</a:t>
            </a:r>
            <a:endParaRPr lang="en-US" dirty="0"/>
          </a:p>
          <a:p>
            <a:r>
              <a:rPr lang="en-US" dirty="0" err="1"/>
              <a:t>Fastbin</a:t>
            </a:r>
            <a:r>
              <a:rPr lang="en-US" dirty="0"/>
              <a:t> Dup from consolidation</a:t>
            </a:r>
          </a:p>
          <a:p>
            <a:r>
              <a:rPr lang="en-US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3639035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107E3-7422-9147-92F0-5BCA465B0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Fastbin</a:t>
            </a:r>
            <a:r>
              <a:rPr lang="en-US" dirty="0"/>
              <a:t> Dup - Double Free Bypasses</a:t>
            </a:r>
          </a:p>
        </p:txBody>
      </p:sp>
      <p:sp>
        <p:nvSpPr>
          <p:cNvPr id="3" name="Content Placeholder 2" descr="Double free fastbin bypass">
            <a:extLst>
              <a:ext uri="{FF2B5EF4-FFF2-40B4-BE49-F238E27FC236}">
                <a16:creationId xmlns:a16="http://schemas.microsoft.com/office/drawing/2014/main" id="{33794FC9-3BB9-9043-9765-4953EF3F9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Free Check ONLY happens on every OTHER chunk:</a:t>
            </a:r>
          </a:p>
          <a:p>
            <a:pPr lvl="1"/>
            <a:r>
              <a:rPr lang="en-US" dirty="0"/>
              <a:t>A -&gt; B -&gt; A (shown below)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797D93-943F-774B-BCBB-233346B3B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27" y="2917371"/>
            <a:ext cx="4323973" cy="1449803"/>
          </a:xfrm>
          <a:prstGeom prst="rect">
            <a:avLst/>
          </a:prstGeom>
        </p:spPr>
      </p:pic>
      <p:pic>
        <p:nvPicPr>
          <p:cNvPr id="7" name="Picture 6" descr="A picture containing text, clock, sign&#10;&#10;Description automatically generated">
            <a:extLst>
              <a:ext uri="{FF2B5EF4-FFF2-40B4-BE49-F238E27FC236}">
                <a16:creationId xmlns:a16="http://schemas.microsoft.com/office/drawing/2014/main" id="{94A23721-CCA0-364D-8C2D-945C034E9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109" y="2631529"/>
            <a:ext cx="3197241" cy="17356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0B2E26-80E2-D44D-B754-C2DC62A5B5FC}"/>
              </a:ext>
            </a:extLst>
          </p:cNvPr>
          <p:cNvSpPr txBox="1"/>
          <p:nvPr/>
        </p:nvSpPr>
        <p:spPr>
          <a:xfrm>
            <a:off x="7382859" y="2498658"/>
            <a:ext cx="1513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CRASH</a:t>
            </a:r>
          </a:p>
        </p:txBody>
      </p:sp>
    </p:spTree>
    <p:extLst>
      <p:ext uri="{BB962C8B-B14F-4D97-AF65-F5344CB8AC3E}">
        <p14:creationId xmlns:p14="http://schemas.microsoft.com/office/powerpoint/2010/main" val="27185894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FA83E-A3F8-2449-9F4C-22F2D1A67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Free TCache Bypasses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ABB4F-3E41-3C4D-8694-2F7B9837E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2.26-2.28 - NO double free checks</a:t>
            </a:r>
          </a:p>
          <a:p>
            <a:r>
              <a:rPr lang="en-US" dirty="0"/>
              <a:t>2.29+ - House of </a:t>
            </a:r>
            <a:r>
              <a:rPr lang="en-US" dirty="0" err="1"/>
              <a:t>Botcake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Fill TCache (7 chunks) with chunks larger than </a:t>
            </a:r>
            <a:r>
              <a:rPr lang="en-US" dirty="0" err="1"/>
              <a:t>fastbin</a:t>
            </a:r>
            <a:endParaRPr lang="en-US" dirty="0"/>
          </a:p>
          <a:p>
            <a:pPr lvl="1"/>
            <a:r>
              <a:rPr lang="en-US" dirty="0"/>
              <a:t>Unsorted bin (1 chunk) of same size</a:t>
            </a:r>
          </a:p>
          <a:p>
            <a:pPr lvl="1"/>
            <a:r>
              <a:rPr lang="en-US" dirty="0"/>
              <a:t>Allocate chunk from TCache of same size</a:t>
            </a:r>
          </a:p>
          <a:p>
            <a:pPr lvl="1"/>
            <a:r>
              <a:rPr lang="en-US" dirty="0"/>
              <a:t>Free Unsorted bin chunk again and consolidate with another chunk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60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8A067-B086-A143-A42D-B401895FB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Double Free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48CB0-E992-5841-BEB8-1B6CA8E81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Only checks if the same chunk appears </a:t>
            </a:r>
            <a:r>
              <a:rPr lang="en-US" b="1" i="1" dirty="0"/>
              <a:t>multiple</a:t>
            </a:r>
            <a:r>
              <a:rPr lang="en-US" i="1" dirty="0"/>
              <a:t> </a:t>
            </a:r>
            <a:r>
              <a:rPr lang="en-US" dirty="0"/>
              <a:t>times</a:t>
            </a:r>
          </a:p>
          <a:p>
            <a:r>
              <a:rPr lang="en-US" dirty="0"/>
              <a:t>What if we did something different? </a:t>
            </a:r>
          </a:p>
        </p:txBody>
      </p:sp>
      <p:pic>
        <p:nvPicPr>
          <p:cNvPr id="1028" name="Picture 4" descr="Double free #3 meme">
            <a:extLst>
              <a:ext uri="{FF2B5EF4-FFF2-40B4-BE49-F238E27FC236}">
                <a16:creationId xmlns:a16="http://schemas.microsoft.com/office/drawing/2014/main" id="{5B6E786B-4CEE-CB4E-960B-B77FCD65A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56" y="1268019"/>
            <a:ext cx="4496294" cy="370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6847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59EF9-BC96-AB4E-AB96-8BBA9BE8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Double Free #3 – Start </a:t>
            </a:r>
          </a:p>
        </p:txBody>
      </p:sp>
      <p:pic>
        <p:nvPicPr>
          <p:cNvPr id="14" name="Content Placeholder 13" descr="Diagram&#10;&#10;Description automatically generated">
            <a:extLst>
              <a:ext uri="{FF2B5EF4-FFF2-40B4-BE49-F238E27FC236}">
                <a16:creationId xmlns:a16="http://schemas.microsoft.com/office/drawing/2014/main" id="{68917EFF-9602-5B48-93C6-DE064F6944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554161"/>
            <a:ext cx="3886200" cy="2893620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39C6669-5B9A-47CD-9031-E62E36354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b="1" i="1" dirty="0"/>
              <a:t>Ptr 1 </a:t>
            </a:r>
            <a:r>
              <a:rPr lang="en-US" dirty="0"/>
              <a:t>points to chunk 1</a:t>
            </a:r>
          </a:p>
          <a:p>
            <a:r>
              <a:rPr lang="en-US" b="1" i="1" dirty="0"/>
              <a:t>Ptr 2</a:t>
            </a:r>
            <a:r>
              <a:rPr lang="en-US" dirty="0"/>
              <a:t> needs an allocation though!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3198031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59EF9-BC96-AB4E-AB96-8BBA9BE8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7"/>
            <a:ext cx="8011655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#3 – Free The Chunk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E7C769F9-D5FB-9B49-B886-13DC12C828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554161"/>
            <a:ext cx="3886200" cy="2893620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39C6669-5B9A-47CD-9031-E62E36354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b="1" i="1" dirty="0"/>
              <a:t>Free </a:t>
            </a:r>
            <a:r>
              <a:rPr lang="en-US" dirty="0"/>
              <a:t>chunk 1</a:t>
            </a:r>
            <a:endParaRPr lang="en-US" b="1" i="1" dirty="0"/>
          </a:p>
          <a:p>
            <a:r>
              <a:rPr lang="en-US" b="1" i="1" dirty="0"/>
              <a:t>Ptr 1 </a:t>
            </a:r>
            <a:r>
              <a:rPr lang="en-US" dirty="0"/>
              <a:t>points </a:t>
            </a:r>
            <a:r>
              <a:rPr lang="en-US" i="1" dirty="0"/>
              <a:t>still</a:t>
            </a:r>
            <a:r>
              <a:rPr lang="en-US" dirty="0"/>
              <a:t> points chunk 1</a:t>
            </a:r>
          </a:p>
          <a:p>
            <a:r>
              <a:rPr lang="en-US" dirty="0"/>
              <a:t>Freeing </a:t>
            </a:r>
            <a:r>
              <a:rPr lang="en-US" b="1" i="1" dirty="0"/>
              <a:t>Ptr 1 </a:t>
            </a:r>
            <a:r>
              <a:rPr lang="en-US" dirty="0"/>
              <a:t>would cause a crash AGAIN…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424631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D5255-5C3A-324A-851B-0896CEF58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Hotel Analogy – UAF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52BDB-48CE-8747-9D30-27CD10840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8"/>
            <a:ext cx="4885743" cy="3631989"/>
          </a:xfrm>
        </p:spPr>
        <p:txBody>
          <a:bodyPr>
            <a:normAutofit/>
          </a:bodyPr>
          <a:lstStyle/>
          <a:p>
            <a:r>
              <a:rPr lang="en-US" sz="2200" dirty="0"/>
              <a:t>The memory allocator is the </a:t>
            </a:r>
            <a:r>
              <a:rPr lang="en-US" sz="2200" i="1" dirty="0"/>
              <a:t>hotel</a:t>
            </a:r>
            <a:endParaRPr lang="en-US" sz="2200" dirty="0"/>
          </a:p>
          <a:p>
            <a:r>
              <a:rPr lang="en-US" sz="2200" dirty="0"/>
              <a:t>A piece of</a:t>
            </a:r>
            <a:r>
              <a:rPr lang="en-US" sz="2200" i="1" dirty="0"/>
              <a:t> memory</a:t>
            </a:r>
            <a:r>
              <a:rPr lang="en-US" sz="2200" dirty="0"/>
              <a:t> is a </a:t>
            </a:r>
            <a:r>
              <a:rPr lang="en-US" sz="2200" i="1" dirty="0"/>
              <a:t>hotel</a:t>
            </a:r>
            <a:r>
              <a:rPr lang="en-US" sz="2200" dirty="0"/>
              <a:t> </a:t>
            </a:r>
            <a:r>
              <a:rPr lang="en-US" sz="2200" b="1" i="1" dirty="0"/>
              <a:t>room</a:t>
            </a:r>
          </a:p>
          <a:p>
            <a:r>
              <a:rPr lang="en-US" sz="2200" dirty="0"/>
              <a:t>A </a:t>
            </a:r>
            <a:r>
              <a:rPr lang="en-US" sz="2200" i="1" dirty="0"/>
              <a:t>pointer </a:t>
            </a:r>
            <a:r>
              <a:rPr lang="en-US" sz="2200" dirty="0"/>
              <a:t>is the </a:t>
            </a:r>
            <a:r>
              <a:rPr lang="en-US" sz="2200" i="1" dirty="0"/>
              <a:t>room key</a:t>
            </a:r>
          </a:p>
          <a:p>
            <a:r>
              <a:rPr lang="en-US" sz="2200" dirty="0"/>
              <a:t>What would happen if </a:t>
            </a:r>
            <a:r>
              <a:rPr lang="en-US" sz="2200" b="1" i="1" dirty="0"/>
              <a:t>after</a:t>
            </a:r>
            <a:r>
              <a:rPr lang="en-US" sz="2200" dirty="0"/>
              <a:t> </a:t>
            </a:r>
            <a:r>
              <a:rPr lang="en-US" sz="2200" i="1" dirty="0"/>
              <a:t>checking out</a:t>
            </a:r>
            <a:r>
              <a:rPr lang="en-US" sz="2200" dirty="0"/>
              <a:t>, you still had access to the hotel room via your key?</a:t>
            </a:r>
          </a:p>
          <a:p>
            <a:pPr lvl="1"/>
            <a:r>
              <a:rPr lang="en-US" sz="2200" dirty="0"/>
              <a:t>Access to a </a:t>
            </a:r>
            <a:r>
              <a:rPr lang="en-US" sz="2200" i="1" dirty="0"/>
              <a:t>free </a:t>
            </a:r>
            <a:r>
              <a:rPr lang="en-US" sz="2200" dirty="0"/>
              <a:t>room</a:t>
            </a:r>
          </a:p>
          <a:p>
            <a:pPr lvl="1"/>
            <a:r>
              <a:rPr lang="en-US" sz="2200" dirty="0"/>
              <a:t>Access to another person's room</a:t>
            </a:r>
          </a:p>
        </p:txBody>
      </p:sp>
      <p:pic>
        <p:nvPicPr>
          <p:cNvPr id="2050" name="Picture 2" descr="The Most Important Hotel “Salesperson” Right Now Is Working Behind Your Front  Desk | By Doug Kennedy – Hospitality Net">
            <a:extLst>
              <a:ext uri="{FF2B5EF4-FFF2-40B4-BE49-F238E27FC236}">
                <a16:creationId xmlns:a16="http://schemas.microsoft.com/office/drawing/2014/main" id="{115D6988-77ED-2D4E-8578-F62D5EC42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7" r="17339" b="-2"/>
          <a:stretch/>
        </p:blipFill>
        <p:spPr bwMode="auto">
          <a:xfrm>
            <a:off x="5419980" y="1369219"/>
            <a:ext cx="3580561" cy="3006838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0705406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59EF9-BC96-AB4E-AB96-8BBA9BE8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Double Free #3 – Reallocate</a:t>
            </a:r>
          </a:p>
        </p:txBody>
      </p:sp>
      <p:pic>
        <p:nvPicPr>
          <p:cNvPr id="7" name="Content Placeholder 6" descr="Allocate the chunk double free">
            <a:extLst>
              <a:ext uri="{FF2B5EF4-FFF2-40B4-BE49-F238E27FC236}">
                <a16:creationId xmlns:a16="http://schemas.microsoft.com/office/drawing/2014/main" id="{36EF1B83-AC43-754F-8098-4D724144CA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554161"/>
            <a:ext cx="3886200" cy="2893620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39C6669-5B9A-47CD-9031-E62E36354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b="1" i="1" dirty="0"/>
              <a:t>Ptr 2</a:t>
            </a:r>
            <a:r>
              <a:rPr lang="en-US" dirty="0"/>
              <a:t> points to chunk 1 via call to </a:t>
            </a:r>
            <a:r>
              <a:rPr lang="en-US" b="1" i="1" dirty="0"/>
              <a:t>malloc</a:t>
            </a:r>
          </a:p>
          <a:p>
            <a:r>
              <a:rPr lang="en-US" b="1" i="1" dirty="0"/>
              <a:t>Ptr 1 </a:t>
            </a:r>
            <a:r>
              <a:rPr lang="en-US" dirty="0"/>
              <a:t>points </a:t>
            </a:r>
            <a:r>
              <a:rPr lang="en-US" i="1" dirty="0"/>
              <a:t>still</a:t>
            </a:r>
            <a:r>
              <a:rPr lang="en-US" dirty="0"/>
              <a:t> points chunk 1</a:t>
            </a:r>
          </a:p>
          <a:p>
            <a:r>
              <a:rPr lang="en-US" dirty="0"/>
              <a:t>Chunk is no longer in bin</a:t>
            </a:r>
          </a:p>
        </p:txBody>
      </p:sp>
    </p:spTree>
    <p:extLst>
      <p:ext uri="{BB962C8B-B14F-4D97-AF65-F5344CB8AC3E}">
        <p14:creationId xmlns:p14="http://schemas.microsoft.com/office/powerpoint/2010/main" val="36261692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59EF9-BC96-AB4E-AB96-8BBA9BE8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Double Free #3 – Free AGAIN</a:t>
            </a:r>
          </a:p>
        </p:txBody>
      </p:sp>
      <p:pic>
        <p:nvPicPr>
          <p:cNvPr id="6" name="Content Placeholder 5" descr="Double free #3 free again">
            <a:extLst>
              <a:ext uri="{FF2B5EF4-FFF2-40B4-BE49-F238E27FC236}">
                <a16:creationId xmlns:a16="http://schemas.microsoft.com/office/drawing/2014/main" id="{3C089EC2-084F-844C-9073-E5D04C16C3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554161"/>
            <a:ext cx="3886200" cy="2893620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39C6669-5B9A-47CD-9031-E62E36354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 lnSpcReduction="10000"/>
          </a:bodyPr>
          <a:lstStyle/>
          <a:p>
            <a:r>
              <a:rPr lang="en-US" b="1" i="1" dirty="0"/>
              <a:t>Free </a:t>
            </a:r>
            <a:r>
              <a:rPr lang="en-US" dirty="0"/>
              <a:t>chunk 1 with </a:t>
            </a:r>
            <a:r>
              <a:rPr lang="en-US" b="1" i="1" dirty="0"/>
              <a:t>Ptr 1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Chunk 1 is now in the bin!</a:t>
            </a:r>
          </a:p>
          <a:p>
            <a:r>
              <a:rPr lang="en-US" b="1" i="1" dirty="0"/>
              <a:t>Ptr 2 </a:t>
            </a:r>
            <a:r>
              <a:rPr lang="en-US" dirty="0"/>
              <a:t>points </a:t>
            </a:r>
            <a:r>
              <a:rPr lang="en-US" i="1" dirty="0"/>
              <a:t>still</a:t>
            </a:r>
            <a:r>
              <a:rPr lang="en-US" dirty="0"/>
              <a:t> points chunk 1:</a:t>
            </a:r>
          </a:p>
          <a:p>
            <a:pPr lvl="1"/>
            <a:r>
              <a:rPr lang="en-US" dirty="0"/>
              <a:t>Use after free!</a:t>
            </a:r>
          </a:p>
          <a:p>
            <a:r>
              <a:rPr lang="en-US" dirty="0"/>
              <a:t>Creates a double free!</a:t>
            </a:r>
          </a:p>
          <a:p>
            <a:pPr lvl="1"/>
            <a:r>
              <a:rPr lang="en-US" dirty="0"/>
              <a:t>Not caught by malloc ever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509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737F-EFA2-CC46-BEF5-D2B3628E9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Double Free – Attack #3 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A0A6DDA-E592-4149-9C60-AE264DEA2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r>
              <a:rPr lang="en-US" dirty="0"/>
              <a:t>The best of them yet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A4B56B-620A-49A4-8A7F-9602A9A900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873311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72125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6C2A3-5DEA-3C4A-B00C-B7922C0E5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Double Free – The Future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310742-0F04-4FDE-BF10-4E2A622CE2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1386751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98530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0C8C-5E72-E649-90CD-31E4F5F2D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Finding Bugs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E1040F-D2D5-4B4D-AC0B-3056B00AD2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914645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13176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3B20-932E-634A-82C1-27EF2421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D7489-313C-6C4F-8113-3A91A4BE9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https://heap-exploitation.dhavalkapil.com/attacks/double_free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https://cwe.mitre.org/data/definitions/416.html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https://www.thezdi.com/blog/2020/9/2/cve-2020-9715-exploiting-a-use-after-free-in-adobe-reader</a:t>
            </a:r>
            <a:endParaRPr lang="en-US" dirty="0"/>
          </a:p>
          <a:p>
            <a:r>
              <a:rPr lang="en-US" dirty="0">
                <a:hlinkClick r:id="rId5"/>
              </a:rPr>
              <a:t>https://sensepost.com/blog/2017/linux-heap-exploitation-intro-series-used-and-abused-use-after-free/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https://cwe.mitre.org/data/definitions/415.html</a:t>
            </a:r>
            <a:r>
              <a:rPr lang="en-US" dirty="0"/>
              <a:t> </a:t>
            </a:r>
          </a:p>
          <a:p>
            <a:r>
              <a:rPr lang="en-US" dirty="0">
                <a:hlinkClick r:id="rId7"/>
              </a:rPr>
              <a:t>https://github.com/shellphish/how2heap/blob/master/glibc_2.31/house_of_botcake.c</a:t>
            </a:r>
            <a:r>
              <a:rPr lang="en-US" dirty="0"/>
              <a:t> </a:t>
            </a:r>
          </a:p>
          <a:p>
            <a:r>
              <a:rPr lang="en-US" dirty="0">
                <a:hlinkClick r:id="rId8"/>
              </a:rPr>
              <a:t>https://github.com/shellphish/how2heap/blob/master/glibc_2.23/fastbin_dup.c</a:t>
            </a:r>
            <a:r>
              <a:rPr lang="en-US" dirty="0"/>
              <a:t> </a:t>
            </a:r>
          </a:p>
          <a:p>
            <a:r>
              <a:rPr lang="en-US" dirty="0">
                <a:hlinkClick r:id="rId9"/>
              </a:rPr>
              <a:t>https://github.com/shellphish/how2heap/blob/master/glibc_2.23/fastbin_dup_consolidate.c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392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7AC5-8486-D243-9959-6788352A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UAF Explanation Diagram - 1</a:t>
            </a:r>
          </a:p>
        </p:txBody>
      </p:sp>
      <p:pic>
        <p:nvPicPr>
          <p:cNvPr id="7" name="Picture 6" descr="Use after free diagram">
            <a:extLst>
              <a:ext uri="{FF2B5EF4-FFF2-40B4-BE49-F238E27FC236}">
                <a16:creationId xmlns:a16="http://schemas.microsoft.com/office/drawing/2014/main" id="{F3F928AE-AE85-CB48-AABF-329E098F7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29" y="1268019"/>
            <a:ext cx="5220677" cy="261033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76A450-4C7A-4F49-A7FF-D29C8F0F0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7320" y="1272984"/>
            <a:ext cx="3152171" cy="3263504"/>
          </a:xfrm>
        </p:spPr>
        <p:txBody>
          <a:bodyPr/>
          <a:lstStyle/>
          <a:p>
            <a:r>
              <a:rPr lang="en-US" dirty="0"/>
              <a:t>Allocate to Pointer 1</a:t>
            </a:r>
          </a:p>
          <a:p>
            <a:r>
              <a:rPr lang="en-US" dirty="0"/>
              <a:t>Free Pointer 1</a:t>
            </a:r>
          </a:p>
          <a:p>
            <a:r>
              <a:rPr lang="en-US" dirty="0"/>
              <a:t>Allocate to Pointer 2 (recycles the memory)</a:t>
            </a:r>
          </a:p>
          <a:p>
            <a:r>
              <a:rPr lang="en-US" dirty="0"/>
              <a:t>Both pointers can edit/view the same memory!</a:t>
            </a:r>
          </a:p>
        </p:txBody>
      </p:sp>
    </p:spTree>
    <p:extLst>
      <p:ext uri="{BB962C8B-B14F-4D97-AF65-F5344CB8AC3E}">
        <p14:creationId xmlns:p14="http://schemas.microsoft.com/office/powerpoint/2010/main" val="1975236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44C5-7D46-424A-BA3F-8EC50590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UAF -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781D7-B5DC-7342-A22F-35FBC8C8D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After Free (UAF) challenge:</a:t>
            </a:r>
          </a:p>
          <a:p>
            <a:pPr lvl="1"/>
            <a:r>
              <a:rPr lang="en-US" i="1" dirty="0" err="1"/>
              <a:t>vuln_classes</a:t>
            </a:r>
            <a:r>
              <a:rPr lang="en-US" i="1" dirty="0"/>
              <a:t>/exercise1</a:t>
            </a:r>
          </a:p>
          <a:p>
            <a:r>
              <a:rPr lang="en-US" dirty="0"/>
              <a:t>Goal: Get the high score!</a:t>
            </a:r>
          </a:p>
          <a:p>
            <a:r>
              <a:rPr lang="en-US" dirty="0"/>
              <a:t>Options: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malloc</a:t>
            </a:r>
            <a:r>
              <a:rPr lang="en-US" dirty="0"/>
              <a:t>: Make a new player</a:t>
            </a:r>
            <a:endParaRPr lang="en-US" i="1" dirty="0"/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free</a:t>
            </a:r>
            <a:r>
              <a:rPr lang="en-US" dirty="0"/>
              <a:t>:</a:t>
            </a:r>
            <a:r>
              <a:rPr lang="en-US" i="1" dirty="0"/>
              <a:t> </a:t>
            </a:r>
            <a:r>
              <a:rPr lang="en-US" dirty="0"/>
              <a:t>Delete the player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use</a:t>
            </a:r>
            <a:r>
              <a:rPr lang="en-US" dirty="0"/>
              <a:t>: Play the game!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set: The </a:t>
            </a:r>
            <a:r>
              <a:rPr lang="en-US" i="1" dirty="0"/>
              <a:t>new</a:t>
            </a:r>
            <a:r>
              <a:rPr lang="en-US" dirty="0"/>
              <a:t> high score to be set (don’t need this for </a:t>
            </a:r>
            <a:r>
              <a:rPr lang="en-US" dirty="0" err="1"/>
              <a:t>pwn</a:t>
            </a:r>
            <a:r>
              <a:rPr lang="en-US" dirty="0"/>
              <a:t>!)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won</a:t>
            </a:r>
            <a:r>
              <a:rPr lang="en-US" dirty="0"/>
              <a:t>: Check to see if you have the high score</a:t>
            </a:r>
          </a:p>
          <a:p>
            <a:r>
              <a:rPr lang="en-US" dirty="0"/>
              <a:t>Hint: Look at </a:t>
            </a:r>
            <a:r>
              <a:rPr lang="en-US" i="1" dirty="0"/>
              <a:t>malloc</a:t>
            </a:r>
            <a:r>
              <a:rPr lang="en-US" dirty="0"/>
              <a:t> &amp; </a:t>
            </a:r>
            <a:r>
              <a:rPr lang="en-US" i="1" dirty="0"/>
              <a:t>free </a:t>
            </a:r>
            <a:r>
              <a:rPr lang="en-US" dirty="0"/>
              <a:t>(heap operations) </a:t>
            </a:r>
          </a:p>
        </p:txBody>
      </p:sp>
    </p:spTree>
    <p:extLst>
      <p:ext uri="{BB962C8B-B14F-4D97-AF65-F5344CB8AC3E}">
        <p14:creationId xmlns:p14="http://schemas.microsoft.com/office/powerpoint/2010/main" val="611776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43344-1274-8343-96A8-8362EDE1A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- Create User Code </a:t>
            </a:r>
          </a:p>
        </p:txBody>
      </p:sp>
      <p:pic>
        <p:nvPicPr>
          <p:cNvPr id="5" name="Content Placeholder 4" descr="Create user source code">
            <a:extLst>
              <a:ext uri="{FF2B5EF4-FFF2-40B4-BE49-F238E27FC236}">
                <a16:creationId xmlns:a16="http://schemas.microsoft.com/office/drawing/2014/main" id="{FAFF22FB-C350-2A46-A97E-6AE517CF59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369219"/>
            <a:ext cx="5538516" cy="1924632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5649606-BCC9-4BF9-9D55-8703B3BC1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80128" y="1369220"/>
            <a:ext cx="3308889" cy="1823432"/>
          </a:xfrm>
        </p:spPr>
        <p:txBody>
          <a:bodyPr/>
          <a:lstStyle/>
          <a:p>
            <a:r>
              <a:rPr lang="en-US" dirty="0"/>
              <a:t>Create 0x20 sized chunk (malloc) </a:t>
            </a:r>
          </a:p>
          <a:p>
            <a:r>
              <a:rPr lang="en-US" dirty="0"/>
              <a:t>Write the name </a:t>
            </a:r>
          </a:p>
          <a:p>
            <a:r>
              <a:rPr lang="en-US" dirty="0"/>
              <a:t>Initialize the score</a:t>
            </a:r>
          </a:p>
        </p:txBody>
      </p:sp>
      <p:pic>
        <p:nvPicPr>
          <p:cNvPr id="7" name="Picture 6" descr="Player struct">
            <a:extLst>
              <a:ext uri="{FF2B5EF4-FFF2-40B4-BE49-F238E27FC236}">
                <a16:creationId xmlns:a16="http://schemas.microsoft.com/office/drawing/2014/main" id="{670224E4-1B3C-5B43-B326-DE4309AB9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61000"/>
            <a:ext cx="4279900" cy="1231900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3016CA7-E40D-614B-A49D-C242C4A4597C}"/>
              </a:ext>
            </a:extLst>
          </p:cNvPr>
          <p:cNvSpPr txBox="1">
            <a:spLocks/>
          </p:cNvSpPr>
          <p:nvPr/>
        </p:nvSpPr>
        <p:spPr>
          <a:xfrm>
            <a:off x="4279900" y="3503078"/>
            <a:ext cx="3308889" cy="1533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Name is 12 bytes</a:t>
            </a:r>
          </a:p>
          <a:p>
            <a:r>
              <a:rPr lang="en-US" dirty="0"/>
              <a:t>Score is 4 bytes</a:t>
            </a:r>
          </a:p>
          <a:p>
            <a:r>
              <a:rPr lang="en-US" dirty="0"/>
              <a:t>0x10 in total</a:t>
            </a:r>
          </a:p>
        </p:txBody>
      </p:sp>
    </p:spTree>
    <p:extLst>
      <p:ext uri="{BB962C8B-B14F-4D97-AF65-F5344CB8AC3E}">
        <p14:creationId xmlns:p14="http://schemas.microsoft.com/office/powerpoint/2010/main" val="1672445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43344-1274-8343-96A8-8362EDE1A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Free – Delete User Code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5649606-BCC9-4BF9-9D55-8703B3BC1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80128" y="1369219"/>
            <a:ext cx="3308889" cy="3071045"/>
          </a:xfrm>
        </p:spPr>
        <p:txBody>
          <a:bodyPr/>
          <a:lstStyle/>
          <a:p>
            <a:r>
              <a:rPr lang="en-US" dirty="0"/>
              <a:t>Free the current player</a:t>
            </a:r>
          </a:p>
          <a:p>
            <a:endParaRPr lang="en-US" dirty="0"/>
          </a:p>
        </p:txBody>
      </p:sp>
      <p:pic>
        <p:nvPicPr>
          <p:cNvPr id="7" name="Content Placeholder 6" descr="Free the player">
            <a:extLst>
              <a:ext uri="{FF2B5EF4-FFF2-40B4-BE49-F238E27FC236}">
                <a16:creationId xmlns:a16="http://schemas.microsoft.com/office/drawing/2014/main" id="{1E1BA128-BE0A-7841-9C7C-067404CB41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6691" y="3547292"/>
            <a:ext cx="7808404" cy="994172"/>
          </a:xfrm>
        </p:spPr>
      </p:pic>
    </p:spTree>
    <p:extLst>
      <p:ext uri="{BB962C8B-B14F-4D97-AF65-F5344CB8AC3E}">
        <p14:creationId xmlns:p14="http://schemas.microsoft.com/office/powerpoint/2010/main" val="1736615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43344-1274-8343-96A8-8362EDE1A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Use – Play the Game Code 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5649606-BCC9-4BF9-9D55-8703B3BC1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80128" y="1369219"/>
            <a:ext cx="3308889" cy="1699445"/>
          </a:xfrm>
        </p:spPr>
        <p:txBody>
          <a:bodyPr>
            <a:normAutofit/>
          </a:bodyPr>
          <a:lstStyle/>
          <a:p>
            <a:r>
              <a:rPr lang="en-US" sz="2000" dirty="0"/>
              <a:t>Create 0x20 sized chunk (malloc) </a:t>
            </a:r>
          </a:p>
          <a:p>
            <a:r>
              <a:rPr lang="en-US" sz="2000" dirty="0"/>
              <a:t>Play the game</a:t>
            </a:r>
          </a:p>
          <a:p>
            <a:r>
              <a:rPr lang="en-US" sz="2000" dirty="0"/>
              <a:t>Free the chunk</a:t>
            </a:r>
          </a:p>
        </p:txBody>
      </p:sp>
      <p:pic>
        <p:nvPicPr>
          <p:cNvPr id="11" name="Content Placeholder 10" descr="Play the game - heap allocations">
            <a:extLst>
              <a:ext uri="{FF2B5EF4-FFF2-40B4-BE49-F238E27FC236}">
                <a16:creationId xmlns:a16="http://schemas.microsoft.com/office/drawing/2014/main" id="{827245C7-C935-E34B-BC5E-175CD73A8B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8943" y="1647220"/>
            <a:ext cx="5039340" cy="924530"/>
          </a:xfrm>
        </p:spPr>
      </p:pic>
      <p:pic>
        <p:nvPicPr>
          <p:cNvPr id="14" name="Picture 13" descr="Add Score functionality">
            <a:extLst>
              <a:ext uri="{FF2B5EF4-FFF2-40B4-BE49-F238E27FC236}">
                <a16:creationId xmlns:a16="http://schemas.microsoft.com/office/drawing/2014/main" id="{7F32C923-139B-8B44-BA1F-31E839340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43" y="2697187"/>
            <a:ext cx="4107051" cy="2250095"/>
          </a:xfrm>
          <a:prstGeom prst="rect">
            <a:avLst/>
          </a:prstGeom>
        </p:spPr>
      </p:pic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2348BE40-0F9E-5A4D-9096-3DA7E7EB4CD4}"/>
              </a:ext>
            </a:extLst>
          </p:cNvPr>
          <p:cNvSpPr txBox="1">
            <a:spLocks/>
          </p:cNvSpPr>
          <p:nvPr/>
        </p:nvSpPr>
        <p:spPr>
          <a:xfrm>
            <a:off x="4355994" y="3169864"/>
            <a:ext cx="3958847" cy="1699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Puts 100-103 into </a:t>
            </a:r>
            <a:r>
              <a:rPr lang="en-US" sz="2000" dirty="0" err="1"/>
              <a:t>p_array</a:t>
            </a:r>
            <a:r>
              <a:rPr lang="en-US" sz="2000" dirty="0"/>
              <a:t> slots</a:t>
            </a:r>
          </a:p>
          <a:p>
            <a:r>
              <a:rPr lang="en-US" sz="2000" dirty="0"/>
              <a:t>Generates random numbers for random score</a:t>
            </a:r>
          </a:p>
          <a:p>
            <a:r>
              <a:rPr lang="en-US" sz="2000" dirty="0"/>
              <a:t>Maximum score is </a:t>
            </a:r>
            <a:r>
              <a:rPr lang="en-US" sz="2000" b="1" dirty="0"/>
              <a:t>100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587750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2826</TotalTime>
  <Words>1601</Words>
  <Application>Microsoft Macintosh PowerPoint</Application>
  <PresentationFormat>On-screen Show (16:9)</PresentationFormat>
  <Paragraphs>226</Paragraphs>
  <Slides>45</Slides>
  <Notes>3</Notes>
  <HiddenSlides>10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Avenir Book</vt:lpstr>
      <vt:lpstr>Avenir Medium</vt:lpstr>
      <vt:lpstr>Calibri</vt:lpstr>
      <vt:lpstr>Wingdings</vt:lpstr>
      <vt:lpstr>SI Presentation Template 2016</vt:lpstr>
      <vt:lpstr>Heap Vulnerability Classes</vt:lpstr>
      <vt:lpstr>Buffer Overflows (Heap Edition)</vt:lpstr>
      <vt:lpstr>Use After Free</vt:lpstr>
      <vt:lpstr>Hotel Analogy – UAF </vt:lpstr>
      <vt:lpstr>UAF Explanation Diagram - 1</vt:lpstr>
      <vt:lpstr>UAF - Challenge</vt:lpstr>
      <vt:lpstr>Malloc - Create User Code </vt:lpstr>
      <vt:lpstr>Free – Delete User Code</vt:lpstr>
      <vt:lpstr>Use – Play the Game Code </vt:lpstr>
      <vt:lpstr>Won – Did I win? Code</vt:lpstr>
      <vt:lpstr>UAF - Challenge</vt:lpstr>
      <vt:lpstr>UAF – Solution Diagram 1</vt:lpstr>
      <vt:lpstr>UAF – Solution Diagram 2</vt:lpstr>
      <vt:lpstr>UAF – Solution Diagram 3</vt:lpstr>
      <vt:lpstr>UAF – Solution Diagram 4</vt:lpstr>
      <vt:lpstr>UAF – Solution Diagram 5</vt:lpstr>
      <vt:lpstr>UAF - Solution</vt:lpstr>
      <vt:lpstr>Use After Free – Wrap Up</vt:lpstr>
      <vt:lpstr>Double Free</vt:lpstr>
      <vt:lpstr>Hotel Analogy – Double Free</vt:lpstr>
      <vt:lpstr>Double Free Explanation Diagram - 1</vt:lpstr>
      <vt:lpstr>Double Free Explanation Diagram - 2</vt:lpstr>
      <vt:lpstr>Double Free - Challenge</vt:lpstr>
      <vt:lpstr>Double Free – Solution Diagram 1</vt:lpstr>
      <vt:lpstr>Double Free – Solution Diagram 2</vt:lpstr>
      <vt:lpstr>Double Free – Solution Diagram 3</vt:lpstr>
      <vt:lpstr>Double Free – Solution Diagram 4</vt:lpstr>
      <vt:lpstr>Double Free – Solution Diagram 5</vt:lpstr>
      <vt:lpstr>Double Free – Solution Diagram 6</vt:lpstr>
      <vt:lpstr>Double Free – Solution Diagram 7</vt:lpstr>
      <vt:lpstr>Double Free – Solution Diagram 8</vt:lpstr>
      <vt:lpstr>Double Free - Solution</vt:lpstr>
      <vt:lpstr>Double Free - Troubles</vt:lpstr>
      <vt:lpstr>Double Free – Atttack #2+</vt:lpstr>
      <vt:lpstr>Fastbin Dup - Double Free Bypasses</vt:lpstr>
      <vt:lpstr>Double Free TCache Bypasses</vt:lpstr>
      <vt:lpstr>Double Free #3</vt:lpstr>
      <vt:lpstr>Double Free #3 – Start </vt:lpstr>
      <vt:lpstr>Double Free #3 – Free The Chunk</vt:lpstr>
      <vt:lpstr>Double Free #3 – Reallocate</vt:lpstr>
      <vt:lpstr>Double Free #3 – Free AGAIN</vt:lpstr>
      <vt:lpstr>Double Free – Attack #3 </vt:lpstr>
      <vt:lpstr>Double Free – The Future </vt:lpstr>
      <vt:lpstr>Finding Bugs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GLibC Malloc</dc:title>
  <dc:creator>Microsoft Office User</dc:creator>
  <cp:lastModifiedBy>Microsoft Office User</cp:lastModifiedBy>
  <cp:revision>59</cp:revision>
  <dcterms:created xsi:type="dcterms:W3CDTF">2021-03-28T04:39:50Z</dcterms:created>
  <dcterms:modified xsi:type="dcterms:W3CDTF">2021-07-23T20:55:32Z</dcterms:modified>
</cp:coreProperties>
</file>