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327" r:id="rId2"/>
    <p:sldId id="360" r:id="rId3"/>
    <p:sldId id="505" r:id="rId4"/>
    <p:sldId id="441" r:id="rId5"/>
    <p:sldId id="453" r:id="rId6"/>
    <p:sldId id="454" r:id="rId7"/>
    <p:sldId id="450" r:id="rId8"/>
    <p:sldId id="456" r:id="rId9"/>
    <p:sldId id="352" r:id="rId10"/>
    <p:sldId id="354" r:id="rId11"/>
    <p:sldId id="457" r:id="rId12"/>
    <p:sldId id="461" r:id="rId13"/>
    <p:sldId id="462" r:id="rId14"/>
    <p:sldId id="458" r:id="rId15"/>
    <p:sldId id="460" r:id="rId16"/>
    <p:sldId id="464" r:id="rId17"/>
    <p:sldId id="465" r:id="rId18"/>
    <p:sldId id="467" r:id="rId19"/>
    <p:sldId id="473" r:id="rId20"/>
    <p:sldId id="474" r:id="rId21"/>
    <p:sldId id="475" r:id="rId22"/>
    <p:sldId id="472" r:id="rId23"/>
    <p:sldId id="476" r:id="rId24"/>
    <p:sldId id="469" r:id="rId25"/>
    <p:sldId id="470" r:id="rId26"/>
    <p:sldId id="477" r:id="rId27"/>
    <p:sldId id="478" r:id="rId28"/>
    <p:sldId id="481" r:id="rId29"/>
    <p:sldId id="483" r:id="rId30"/>
    <p:sldId id="484" r:id="rId31"/>
    <p:sldId id="485" r:id="rId32"/>
    <p:sldId id="486" r:id="rId33"/>
    <p:sldId id="488" r:id="rId34"/>
    <p:sldId id="490" r:id="rId35"/>
    <p:sldId id="491" r:id="rId36"/>
    <p:sldId id="492" r:id="rId37"/>
    <p:sldId id="493" r:id="rId38"/>
    <p:sldId id="494" r:id="rId39"/>
    <p:sldId id="495" r:id="rId40"/>
    <p:sldId id="506" r:id="rId41"/>
    <p:sldId id="468" r:id="rId42"/>
    <p:sldId id="502" r:id="rId43"/>
    <p:sldId id="503" r:id="rId44"/>
    <p:sldId id="507" r:id="rId45"/>
    <p:sldId id="508" r:id="rId46"/>
    <p:sldId id="509" r:id="rId47"/>
    <p:sldId id="501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8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33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EFCBBC9-34B0-4DA9-A6A6-9347A937E697}">
      <dgm:prSet/>
      <dgm:spPr/>
      <dgm:t>
        <a:bodyPr/>
        <a:lstStyle/>
        <a:p>
          <a:r>
            <a:rPr lang="en-US" dirty="0"/>
            <a:t>Free the corrupted chunk (if allocated)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27EAC5-4200-964B-9F48-1A7B5A69E1BC}">
      <dgm:prSet/>
      <dgm:spPr/>
      <dgm:t>
        <a:bodyPr/>
        <a:lstStyle/>
        <a:p>
          <a:r>
            <a:rPr lang="en-US" dirty="0"/>
            <a:t>Free or allocated, depending on the bin</a:t>
          </a:r>
        </a:p>
      </dgm:t>
    </dgm:pt>
    <dgm:pt modelId="{8F0EA825-5768-8645-A276-4491DDFE8237}" type="parTrans" cxnId="{BC4678DF-2F68-4545-9B20-34A2CC347961}">
      <dgm:prSet/>
      <dgm:spPr/>
      <dgm:t>
        <a:bodyPr/>
        <a:lstStyle/>
        <a:p>
          <a:endParaRPr lang="en-US"/>
        </a:p>
      </dgm:t>
    </dgm:pt>
    <dgm:pt modelId="{D702C94C-0C83-A242-BDEE-1967C5DC58DE}" type="sibTrans" cxnId="{BC4678DF-2F68-4545-9B20-34A2CC347961}">
      <dgm:prSet phldrT="2" phldr="0"/>
      <dgm:spPr/>
    </dgm:pt>
    <dgm:pt modelId="{8939FAD2-DAD4-0C42-BF25-917093067A75}">
      <dgm:prSet/>
      <dgm:spPr/>
      <dgm:t>
        <a:bodyPr/>
        <a:lstStyle/>
        <a:p>
          <a:r>
            <a:rPr lang="en-US" dirty="0"/>
            <a:t>For TCache, we need to corrupt an </a:t>
          </a:r>
          <a:r>
            <a:rPr lang="en-US" i="1" dirty="0"/>
            <a:t>allocated</a:t>
          </a:r>
          <a:r>
            <a:rPr lang="en-US" dirty="0"/>
            <a:t> chunk  </a:t>
          </a:r>
        </a:p>
      </dgm:t>
    </dgm:pt>
    <dgm:pt modelId="{4EA951B2-F1A7-3445-B2C9-667094B90522}" type="parTrans" cxnId="{B7F2C423-CD82-AF47-B841-39EDE089D7F6}">
      <dgm:prSet/>
      <dgm:spPr/>
      <dgm:t>
        <a:bodyPr/>
        <a:lstStyle/>
        <a:p>
          <a:endParaRPr lang="en-US"/>
        </a:p>
      </dgm:t>
    </dgm:pt>
    <dgm:pt modelId="{574CA167-91DC-9849-80A1-F677647302F9}" type="sibTrans" cxnId="{B7F2C423-CD82-AF47-B841-39EDE089D7F6}">
      <dgm:prSet/>
      <dgm:spPr/>
      <dgm:t>
        <a:bodyPr/>
        <a:lstStyle/>
        <a:p>
          <a:endParaRPr lang="en-US"/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B7F2C423-CD82-AF47-B841-39EDE089D7F6}" srcId="{70C77A85-1223-4E8F-BE08-54050C68C915}" destId="{8939FAD2-DAD4-0C42-BF25-917093067A75}" srcOrd="1" destOrd="0" parTransId="{4EA951B2-F1A7-3445-B2C9-667094B90522}" sibTransId="{574CA167-91DC-9849-80A1-F677647302F9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926AB583-317A-CC4A-995D-E1AD6B1685C4}" type="presOf" srcId="{D627EAC5-4200-964B-9F48-1A7B5A69E1BC}" destId="{F731F54E-96A0-0841-AAE8-06A572716188}" srcOrd="0" destOrd="1" presId="urn:microsoft.com/office/officeart/2016/7/layout/BasicLinearProcessNumbered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F4813CC3-9E38-5C47-9BBC-347EAE0EFA58}" type="presOf" srcId="{8939FAD2-DAD4-0C42-BF25-917093067A75}" destId="{F731F54E-96A0-0841-AAE8-06A572716188}" srcOrd="0" destOrd="2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BC4678DF-2F68-4545-9B20-34A2CC347961}" srcId="{70C77A85-1223-4E8F-BE08-54050C68C915}" destId="{D627EAC5-4200-964B-9F48-1A7B5A69E1BC}" srcOrd="0" destOrd="0" parTransId="{8F0EA825-5768-8645-A276-4491DDFE8237}" sibTransId="{D702C94C-0C83-A242-BDEE-1967C5DC58DE}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 dirty="0" err="1"/>
            <a:t>Pwn</a:t>
          </a:r>
          <a:r>
            <a:rPr lang="en-US" dirty="0"/>
            <a:t> for the win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 dirty="0"/>
            <a:t>Even a single byte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 dirty="0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being freed or after being freed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474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Corrupt </a:t>
          </a:r>
          <a:r>
            <a:rPr lang="en-US" sz="1400" b="1" i="1" kern="1200" dirty="0"/>
            <a:t>Size</a:t>
          </a:r>
          <a:r>
            <a:rPr lang="en-US" sz="1400" kern="1200" dirty="0"/>
            <a:t> of chunk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Free or allocated, depending on the 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TCache, we need to corrupt an </a:t>
          </a:r>
          <a:r>
            <a:rPr lang="en-US" sz="1100" i="1" kern="1200" dirty="0"/>
            <a:t>allocated</a:t>
          </a:r>
          <a:r>
            <a:rPr lang="en-US" sz="1100" kern="1200" dirty="0"/>
            <a:t> chunk  </a:t>
          </a:r>
        </a:p>
      </dsp:txBody>
      <dsp:txXfrm>
        <a:off x="2474" y="1683475"/>
        <a:ext cx="1962745" cy="1648705"/>
      </dsp:txXfrm>
    </dsp:sp>
    <dsp:sp modelId="{1CEB629F-A93C-A048-95A5-D25A24A9BE58}">
      <dsp:nvSpPr>
        <dsp:cNvPr id="0" name=""/>
        <dsp:cNvSpPr/>
      </dsp:nvSpPr>
      <dsp:spPr>
        <a:xfrm>
          <a:off x="571670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692394" y="1034803"/>
        <a:ext cx="582904" cy="582904"/>
      </dsp:txXfrm>
    </dsp:sp>
    <dsp:sp modelId="{F00799FD-F693-AF4D-8BC2-6EB11D423DB2}">
      <dsp:nvSpPr>
        <dsp:cNvPr id="0" name=""/>
        <dsp:cNvSpPr/>
      </dsp:nvSpPr>
      <dsp:spPr>
        <a:xfrm>
          <a:off x="2474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16149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the corrupted chunk (if allocated)</a:t>
          </a:r>
        </a:p>
      </dsp:txBody>
      <dsp:txXfrm>
        <a:off x="2161493" y="1683475"/>
        <a:ext cx="1962745" cy="1648705"/>
      </dsp:txXfrm>
    </dsp:sp>
    <dsp:sp modelId="{C847CC01-B559-2C40-AE80-28DE2F9B0DB8}">
      <dsp:nvSpPr>
        <dsp:cNvPr id="0" name=""/>
        <dsp:cNvSpPr/>
      </dsp:nvSpPr>
      <dsp:spPr>
        <a:xfrm>
          <a:off x="273068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1413" y="1034803"/>
        <a:ext cx="582904" cy="582904"/>
      </dsp:txXfrm>
    </dsp:sp>
    <dsp:sp modelId="{38C8F6BD-1678-B549-8F2C-AFD29AAB0A2B}">
      <dsp:nvSpPr>
        <dsp:cNvPr id="0" name=""/>
        <dsp:cNvSpPr/>
      </dsp:nvSpPr>
      <dsp:spPr>
        <a:xfrm>
          <a:off x="216149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32051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the chunk to overlap with other chunk</a:t>
          </a:r>
        </a:p>
      </dsp:txBody>
      <dsp:txXfrm>
        <a:off x="4320513" y="1683475"/>
        <a:ext cx="1962745" cy="1648705"/>
      </dsp:txXfrm>
    </dsp:sp>
    <dsp:sp modelId="{4A2B730E-024F-F244-A892-210DCB61C8F8}">
      <dsp:nvSpPr>
        <dsp:cNvPr id="0" name=""/>
        <dsp:cNvSpPr/>
      </dsp:nvSpPr>
      <dsp:spPr>
        <a:xfrm>
          <a:off x="488970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0433" y="1034803"/>
        <a:ext cx="582904" cy="582904"/>
      </dsp:txXfrm>
    </dsp:sp>
    <dsp:sp modelId="{2F12FF0F-A98F-FC4C-9F05-FCEC4171EFEE}">
      <dsp:nvSpPr>
        <dsp:cNvPr id="0" name=""/>
        <dsp:cNvSpPr/>
      </dsp:nvSpPr>
      <dsp:spPr>
        <a:xfrm>
          <a:off x="432051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479532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Cause havoc!</a:t>
          </a:r>
        </a:p>
      </dsp:txBody>
      <dsp:txXfrm>
        <a:off x="6479532" y="1683475"/>
        <a:ext cx="1962745" cy="1648705"/>
      </dsp:txXfrm>
    </dsp:sp>
    <dsp:sp modelId="{2ADFEC0F-5B85-C443-BF55-BCBFCEA818B6}">
      <dsp:nvSpPr>
        <dsp:cNvPr id="0" name=""/>
        <dsp:cNvSpPr/>
      </dsp:nvSpPr>
      <dsp:spPr>
        <a:xfrm>
          <a:off x="7048728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69452" y="1034803"/>
        <a:ext cx="582904" cy="582904"/>
      </dsp:txXfrm>
    </dsp:sp>
    <dsp:sp modelId="{DF0827E3-D5B8-ED41-A049-CDAC39A4F60F}">
      <dsp:nvSpPr>
        <dsp:cNvPr id="0" name=""/>
        <dsp:cNvSpPr/>
      </dsp:nvSpPr>
      <dsp:spPr>
        <a:xfrm>
          <a:off x="6479532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Pwn</a:t>
          </a:r>
          <a:r>
            <a:rPr lang="en-US" sz="1600" kern="1200" dirty="0"/>
            <a:t> for the win </a:t>
          </a:r>
          <a:r>
            <a:rPr lang="en-US" sz="1600" kern="1200" dirty="0">
              <a:sym typeface="Wingdings" panose="05000000000000000000" pitchFamily="2" charset="2"/>
            </a:rPr>
            <a:t></a:t>
          </a:r>
          <a:r>
            <a:rPr lang="en-US" sz="1600" kern="1200" dirty="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Even a single byte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Corrupt </a:t>
          </a:r>
          <a:r>
            <a:rPr lang="en-US" sz="2600" b="1" i="1" kern="1200" dirty="0"/>
            <a:t>Size</a:t>
          </a:r>
          <a:r>
            <a:rPr lang="en-US" sz="2600" kern="1200" dirty="0"/>
            <a:t> of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being freed or after being freed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on the left are an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broken through the wall! </a:t>
            </a:r>
          </a:p>
          <a:p>
            <a:r>
              <a:rPr lang="en-US" dirty="0"/>
              <a:t>The mystery of heap exploitation is no more. We have turned it into just another tool on your belt. </a:t>
            </a:r>
          </a:p>
          <a:p>
            <a:r>
              <a:rPr lang="en-US" dirty="0"/>
              <a:t>Break the content down to the simplest primitives and everything becomes much easier.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heap-exploitation.dhavalkapil.com/attacks/shrinking_free_chunk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71031"/>
              </p:ext>
            </p:extLst>
          </p:nvPr>
        </p:nvGraphicFramePr>
        <p:xfrm>
          <a:off x="568619" y="945136"/>
          <a:ext cx="8444752" cy="40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506321" y="1236540"/>
            <a:ext cx="4852757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being used to keep track of the size by the developers of the program though</a:t>
            </a:r>
          </a:p>
          <a:p>
            <a:r>
              <a:rPr lang="en-US" dirty="0"/>
              <a:t>Developers do NOT use the </a:t>
            </a:r>
            <a:r>
              <a:rPr lang="en-US" b="1" i="1" dirty="0"/>
              <a:t>size </a:t>
            </a:r>
            <a:r>
              <a:rPr lang="en-US" dirty="0"/>
              <a:t>of the chunk as a reference to the size of their data though</a:t>
            </a:r>
          </a:p>
          <a:p>
            <a:endParaRPr lang="en-US" dirty="0"/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Overlapping chunks edited size">
            <a:extLst>
              <a:ext uri="{FF2B5EF4-FFF2-40B4-BE49-F238E27FC236}">
                <a16:creationId xmlns:a16="http://schemas.microsoft.com/office/drawing/2014/main" id="{B5477A95-B5C2-5947-A8B2-80ADD202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38" y="1209032"/>
            <a:ext cx="3056458" cy="18060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F85E9-1611-C94E-8A20-AF0187FEAD2F}"/>
              </a:ext>
            </a:extLst>
          </p:cNvPr>
          <p:cNvSpPr txBox="1"/>
          <p:nvPr/>
        </p:nvSpPr>
        <p:spPr>
          <a:xfrm>
            <a:off x="5220938" y="1008296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43A41-88C3-7F49-B253-17F71FD3F962}"/>
              </a:ext>
            </a:extLst>
          </p:cNvPr>
          <p:cNvCxnSpPr>
            <a:cxnSpLocks/>
          </p:cNvCxnSpPr>
          <p:nvPr/>
        </p:nvCxnSpPr>
        <p:spPr>
          <a:xfrm>
            <a:off x="5220938" y="1730106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43C5E8B-C5FC-F84A-B609-6651FEAE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3" y="2158999"/>
            <a:ext cx="6739665" cy="2246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5898382" y="2473185"/>
            <a:ext cx="753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349B43-B81A-7E45-A4B0-4C5199C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Allocated chunk believes it is </a:t>
            </a:r>
            <a:r>
              <a:rPr lang="en-US" b="1" i="1" dirty="0"/>
              <a:t>size</a:t>
            </a:r>
            <a:r>
              <a:rPr lang="en-US" dirty="0"/>
              <a:t> </a:t>
            </a:r>
            <a:r>
              <a:rPr lang="en-US" b="1" i="1" dirty="0"/>
              <a:t>0x80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70B5-F901-1946-93D1-291D9F5D735F}"/>
              </a:ext>
            </a:extLst>
          </p:cNvPr>
          <p:cNvSpPr txBox="1"/>
          <p:nvPr/>
        </p:nvSpPr>
        <p:spPr>
          <a:xfrm>
            <a:off x="920392" y="2387084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AD434-F609-554C-B341-784AF81348BB}"/>
              </a:ext>
            </a:extLst>
          </p:cNvPr>
          <p:cNvSpPr txBox="1"/>
          <p:nvPr/>
        </p:nvSpPr>
        <p:spPr>
          <a:xfrm>
            <a:off x="1127925" y="2524145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F790-5A97-2349-BFE0-B00098A5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it sounds like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224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3B7409-C1D9-8C48-B694-2E4F03FB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8" y="3744398"/>
            <a:ext cx="2200624" cy="12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71923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468168" cy="3777669"/>
          </a:xfrm>
        </p:spPr>
        <p:txBody>
          <a:bodyPr>
            <a:normAutofit/>
          </a:bodyPr>
          <a:lstStyle/>
          <a:p>
            <a:r>
              <a:rPr lang="en-US" i="1" dirty="0"/>
              <a:t>/</a:t>
            </a:r>
            <a:r>
              <a:rPr lang="en-US" i="1" dirty="0" err="1"/>
              <a:t>overlapping_chunks</a:t>
            </a:r>
            <a:r>
              <a:rPr lang="en-US" i="1" dirty="0"/>
              <a:t>/exercise1/ </a:t>
            </a:r>
            <a:r>
              <a:rPr lang="en-US" dirty="0"/>
              <a:t>directory: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start.py</a:t>
            </a:r>
            <a:endParaRPr lang="en-US" i="1" dirty="0"/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Buffer overflow in </a:t>
            </a:r>
            <a:r>
              <a:rPr lang="en-US" i="1" dirty="0">
                <a:latin typeface="Britannic Bold" panose="020B0903060703020204" pitchFamily="34" charset="77"/>
              </a:rPr>
              <a:t>first</a:t>
            </a:r>
            <a:r>
              <a:rPr lang="en-US" dirty="0"/>
              <a:t> chunk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</a:p>
          <a:p>
            <a:r>
              <a:rPr lang="en-US" dirty="0"/>
              <a:t>Look at malloc/frees sizes and locations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pic>
        <p:nvPicPr>
          <p:cNvPr id="8" name="Picture 7" descr="Overlapping chunks ordering starting point">
            <a:extLst>
              <a:ext uri="{FF2B5EF4-FFF2-40B4-BE49-F238E27FC236}">
                <a16:creationId xmlns:a16="http://schemas.microsoft.com/office/drawing/2014/main" id="{2D118400-2917-AE47-B628-09BD09A0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3"/>
            <a:ext cx="3277778" cy="30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D1FC0904-46FD-BA40-8D5E-1ECBE423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84" y="1000976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4296" y="2146081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6311829" y="345672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pping chunks POC buffer overflow">
            <a:extLst>
              <a:ext uri="{FF2B5EF4-FFF2-40B4-BE49-F238E27FC236}">
                <a16:creationId xmlns:a16="http://schemas.microsoft.com/office/drawing/2014/main" id="{3F5EFAB8-EAC6-BF41-98B3-7F2CB5E0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3390" y="2222953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ordering starting point">
            <a:extLst>
              <a:ext uri="{FF2B5EF4-FFF2-40B4-BE49-F238E27FC236}">
                <a16:creationId xmlns:a16="http://schemas.microsoft.com/office/drawing/2014/main" id="{E4930FDD-EB3E-A54F-A6D1-CE083908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846142" y="1846601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97148" y="2194441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25404" y="320343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the 'second' chunk">
            <a:extLst>
              <a:ext uri="{FF2B5EF4-FFF2-40B4-BE49-F238E27FC236}">
                <a16:creationId xmlns:a16="http://schemas.microsoft.com/office/drawing/2014/main" id="{58B0997F-FD9F-6246-9528-DB15F485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07584"/>
            <a:ext cx="2988375" cy="2801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145453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80591" y="315444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DA2165-811C-2843-B014-954D3BB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74912"/>
            <a:ext cx="2636915" cy="3296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441371" y="2230713"/>
            <a:ext cx="1353500" cy="7922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80691" y="2993396"/>
            <a:ext cx="2338272" cy="8853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48680" y="299339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b="1" dirty="0">
                <a:latin typeface="Britannic Bold" panose="020B0903060703020204" pitchFamily="34" charset="77"/>
              </a:rPr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0AD3DED3-A4A4-9A43-A20F-4F8118B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434258" y="2194408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58CB7DF2-3D44-1342-A675-3F2FDCED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333308" y="2250182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0E11A2-0DFE-1348-8D03-B61BD51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52" y="1236541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sp>
        <p:nvSpPr>
          <p:cNvPr id="9" name="Content Placeholder 2" descr="Corrupting the size of the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6019965" y="3302325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469652" y="2345808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A32A9D-B9D5-CA48-BE85-3386EAFB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17" y="1236541"/>
            <a:ext cx="4821883" cy="33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 descr="Allocate the overlapping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728563" y="3161647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pping chunks ordering starting point">
            <a:extLst>
              <a:ext uri="{FF2B5EF4-FFF2-40B4-BE49-F238E27FC236}">
                <a16:creationId xmlns:a16="http://schemas.microsoft.com/office/drawing/2014/main" id="{1674BAAC-27C6-1649-A02C-81905E00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3ACEF1-1051-2C44-91FF-1621E65F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038947" y="328804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write the string after allocating the chunk">
            <a:extLst>
              <a:ext uri="{FF2B5EF4-FFF2-40B4-BE49-F238E27FC236}">
                <a16:creationId xmlns:a16="http://schemas.microsoft.com/office/drawing/2014/main" id="{36FB621D-6F02-9545-9D5D-8DFB5C16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45324"/>
            <a:ext cx="3993832" cy="275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Fourth = 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676958" cy="5539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245618" y="2230714"/>
            <a:ext cx="2566603" cy="7304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35186" y="2961130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filler:</a:t>
            </a:r>
          </a:p>
          <a:p>
            <a:pPr lvl="1"/>
            <a:r>
              <a:rPr lang="en-US" dirty="0"/>
              <a:t>0xf0 of ‘second’ and 0x10 of ‘</a:t>
            </a:r>
            <a:r>
              <a:rPr lang="en-US" i="1" dirty="0"/>
              <a:t>third’ </a:t>
            </a:r>
            <a:r>
              <a:rPr lang="en-US" dirty="0"/>
              <a:t>prior to the </a:t>
            </a:r>
            <a:r>
              <a:rPr lang="en-US" i="1" dirty="0"/>
              <a:t>string</a:t>
            </a:r>
            <a:r>
              <a:rPr lang="en-US" dirty="0"/>
              <a:t>. 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  <p:pic>
        <p:nvPicPr>
          <p:cNvPr id="7" name="Picture 6" descr="Overlapping Bill Gates string with Steve Jobs">
            <a:extLst>
              <a:ext uri="{FF2B5EF4-FFF2-40B4-BE49-F238E27FC236}">
                <a16:creationId xmlns:a16="http://schemas.microsoft.com/office/drawing/2014/main" id="{46F02D8E-292F-B147-A3C6-3E033AD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0" y="1369219"/>
            <a:ext cx="4193233" cy="2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32" y="1216575"/>
            <a:ext cx="3948344" cy="30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n Burgundy Meme |  THIS JUST IN... HOUSTON, YOU'VE BEEN PWNED | image tagged in memes,ron burgundy | made w/ Imgflip meme maker">
            <a:extLst>
              <a:ext uri="{FF2B5EF4-FFF2-40B4-BE49-F238E27FC236}">
                <a16:creationId xmlns:a16="http://schemas.microsoft.com/office/drawing/2014/main" id="{D660D71C-3D5B-7B45-9F7D-932EC877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45" y="843280"/>
            <a:ext cx="5666105" cy="37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864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Fastbin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r>
              <a:rPr lang="en-US" b="1" dirty="0"/>
              <a:t>Unsorted Bin: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pPr lvl="1"/>
            <a:r>
              <a:rPr lang="en-US" dirty="0"/>
              <a:t>Done while in the bin itself</a:t>
            </a:r>
          </a:p>
          <a:p>
            <a:r>
              <a:rPr lang="en-US" b="1" dirty="0"/>
              <a:t>Shrinking to Overlap later/Null Byte Overwrite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dirty="0"/>
              <a:t>Mess with the metadata of chunks</a:t>
            </a:r>
          </a:p>
          <a:p>
            <a:pPr lvl="1"/>
            <a:r>
              <a:rPr lang="en-US" b="1" dirty="0">
                <a:hlinkClick r:id="rId2"/>
              </a:rPr>
              <a:t>https://heap-exploitation.dhavalkapil.com/attacks/shrinking_free_chunks</a:t>
            </a:r>
            <a:r>
              <a:rPr lang="en-US" b="1" dirty="0"/>
              <a:t> </a:t>
            </a:r>
          </a:p>
          <a:p>
            <a:r>
              <a:rPr lang="en-US" b="1" dirty="0" err="1"/>
              <a:t>Mmap</a:t>
            </a:r>
            <a:r>
              <a:rPr lang="en-US" b="1" dirty="0"/>
              <a:t> Chunks</a:t>
            </a:r>
            <a:r>
              <a:rPr lang="en-US" dirty="0"/>
              <a:t> (No Validations)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8010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4563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2AF-04FA-A34A-A2B4-196E0277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This is the End!</a:t>
            </a:r>
          </a:p>
        </p:txBody>
      </p:sp>
      <p:pic>
        <p:nvPicPr>
          <p:cNvPr id="1026" name="Picture 2" descr="Kid Cudi - Man On The Moon II: The Legend Of Mr. Rager - Amazon.com Music">
            <a:extLst>
              <a:ext uri="{FF2B5EF4-FFF2-40B4-BE49-F238E27FC236}">
                <a16:creationId xmlns:a16="http://schemas.microsoft.com/office/drawing/2014/main" id="{B66B8803-3511-854C-87F8-1C1788DD3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56120E3-3173-4B03-8F91-EB26E21C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The end of this workshop</a:t>
            </a:r>
          </a:p>
          <a:p>
            <a:r>
              <a:rPr lang="en-US" dirty="0"/>
              <a:t>But not the knowledge to be gained!</a:t>
            </a:r>
          </a:p>
        </p:txBody>
      </p:sp>
    </p:spTree>
    <p:extLst>
      <p:ext uri="{BB962C8B-B14F-4D97-AF65-F5344CB8AC3E}">
        <p14:creationId xmlns:p14="http://schemas.microsoft.com/office/powerpoint/2010/main" val="3496172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ECF9-600B-8E4A-8EE9-7D9E2FF4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C37A-22B2-664B-9DEF-A70551EC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263504"/>
          </a:xfrm>
        </p:spPr>
        <p:txBody>
          <a:bodyPr/>
          <a:lstStyle/>
          <a:p>
            <a:r>
              <a:rPr lang="en-US" dirty="0"/>
              <a:t>How Malloc Works: </a:t>
            </a:r>
          </a:p>
          <a:p>
            <a:pPr lvl="1"/>
            <a:r>
              <a:rPr lang="en-US" dirty="0"/>
              <a:t>Chunks</a:t>
            </a:r>
          </a:p>
          <a:p>
            <a:pPr lvl="1"/>
            <a:r>
              <a:rPr lang="en-US" dirty="0"/>
              <a:t>Bins</a:t>
            </a:r>
          </a:p>
          <a:p>
            <a:pPr lvl="1"/>
            <a:r>
              <a:rPr lang="en-US" dirty="0"/>
              <a:t>Ordering</a:t>
            </a:r>
          </a:p>
          <a:p>
            <a:r>
              <a:rPr lang="en-US" dirty="0"/>
              <a:t>Vulnerability Classes: </a:t>
            </a:r>
          </a:p>
          <a:p>
            <a:pPr lvl="1"/>
            <a:r>
              <a:rPr lang="en-US" dirty="0"/>
              <a:t>Heap based buffer overflow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Double free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7DE83-5DDC-B843-86CD-CF12D96CAE03}"/>
              </a:ext>
            </a:extLst>
          </p:cNvPr>
          <p:cNvSpPr txBox="1">
            <a:spLocks/>
          </p:cNvSpPr>
          <p:nvPr/>
        </p:nvSpPr>
        <p:spPr>
          <a:xfrm>
            <a:off x="4731798" y="1236541"/>
            <a:ext cx="410314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Fd Poison: </a:t>
            </a:r>
          </a:p>
          <a:p>
            <a:pPr lvl="1"/>
            <a:r>
              <a:rPr lang="en-US" dirty="0"/>
              <a:t>Controlled </a:t>
            </a:r>
            <a:r>
              <a:rPr lang="en-US" i="1" dirty="0"/>
              <a:t>fd</a:t>
            </a:r>
            <a:r>
              <a:rPr lang="en-US" dirty="0"/>
              <a:t> pointer to create arbitrary chunk</a:t>
            </a:r>
          </a:p>
          <a:p>
            <a:r>
              <a:rPr lang="en-US" dirty="0"/>
              <a:t>Unlink:</a:t>
            </a:r>
          </a:p>
          <a:p>
            <a:pPr lvl="1"/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pointer abuse</a:t>
            </a:r>
          </a:p>
          <a:p>
            <a:r>
              <a:rPr lang="en-US" dirty="0"/>
              <a:t>Overlapping Chunks: </a:t>
            </a:r>
          </a:p>
          <a:p>
            <a:pPr lvl="1"/>
            <a:r>
              <a:rPr lang="en-US" dirty="0"/>
              <a:t>Changing size of chunks</a:t>
            </a:r>
          </a:p>
        </p:txBody>
      </p:sp>
    </p:spTree>
    <p:extLst>
      <p:ext uri="{BB962C8B-B14F-4D97-AF65-F5344CB8AC3E}">
        <p14:creationId xmlns:p14="http://schemas.microsoft.com/office/powerpoint/2010/main" val="736862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D92C-4B78-114A-90EC-AEA81551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What Next?</a:t>
            </a:r>
          </a:p>
        </p:txBody>
      </p:sp>
      <p:pic>
        <p:nvPicPr>
          <p:cNvPr id="2050" name="Picture 2" descr="What's Next Coaching - Home | Facebook">
            <a:extLst>
              <a:ext uri="{FF2B5EF4-FFF2-40B4-BE49-F238E27FC236}">
                <a16:creationId xmlns:a16="http://schemas.microsoft.com/office/drawing/2014/main" id="{AED01BCF-DA2F-9A4B-B2B9-7374F8C6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01-C635-FB4D-AAEA-E67AC7C5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Techniques (30+): </a:t>
            </a:r>
          </a:p>
          <a:p>
            <a:pPr lvl="1"/>
            <a:r>
              <a:rPr lang="en-US" dirty="0"/>
              <a:t>House of Force</a:t>
            </a:r>
          </a:p>
          <a:p>
            <a:pPr lvl="1"/>
            <a:r>
              <a:rPr lang="en-US" dirty="0"/>
              <a:t>House of Spirit</a:t>
            </a:r>
          </a:p>
          <a:p>
            <a:pPr lvl="1"/>
            <a:r>
              <a:rPr lang="en-US" dirty="0"/>
              <a:t>Unsorted Bin Attack  </a:t>
            </a:r>
          </a:p>
          <a:p>
            <a:r>
              <a:rPr lang="en-US" dirty="0"/>
              <a:t>Read the Malloc Source code (I’m serious) </a:t>
            </a:r>
          </a:p>
          <a:p>
            <a:r>
              <a:rPr lang="en-US" dirty="0" err="1"/>
              <a:t>Pwnable</a:t>
            </a:r>
            <a:r>
              <a:rPr lang="en-US" dirty="0"/>
              <a:t> challenges</a:t>
            </a:r>
          </a:p>
          <a:p>
            <a:r>
              <a:rPr lang="en-US" dirty="0"/>
              <a:t>Real world exploitation</a:t>
            </a:r>
          </a:p>
        </p:txBody>
      </p:sp>
    </p:spTree>
    <p:extLst>
      <p:ext uri="{BB962C8B-B14F-4D97-AF65-F5344CB8AC3E}">
        <p14:creationId xmlns:p14="http://schemas.microsoft.com/office/powerpoint/2010/main" val="17218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 flipV="1">
            <a:off x="3042210" y="2571750"/>
            <a:ext cx="1022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1578</Words>
  <Application>Microsoft Macintosh PowerPoint</Application>
  <PresentationFormat>On-screen Show (16:9)</PresentationFormat>
  <Paragraphs>262</Paragraphs>
  <Slides>47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Hiragino Kaku Gothic Std W8</vt:lpstr>
      <vt:lpstr>Arial</vt:lpstr>
      <vt:lpstr>Avenir Book</vt:lpstr>
      <vt:lpstr>Avenir Medium</vt:lpstr>
      <vt:lpstr>Britannic Bold</vt:lpstr>
      <vt:lpstr>Calibri</vt:lpstr>
      <vt:lpstr>Wingdings</vt:lpstr>
      <vt:lpstr>SI Presentation Template 2016</vt:lpstr>
      <vt:lpstr>Heap Exploitation</vt:lpstr>
      <vt:lpstr>Overlapping Chunks</vt:lpstr>
      <vt:lpstr>Why so Deep into Structures?</vt:lpstr>
      <vt:lpstr>Overview</vt:lpstr>
      <vt:lpstr>Attack Strategy Visual – 1 </vt:lpstr>
      <vt:lpstr>Attack Strategy Visual – 2 </vt:lpstr>
      <vt:lpstr>Multiple Variations of Attack</vt:lpstr>
      <vt:lpstr>Chunk Structure Review</vt:lpstr>
      <vt:lpstr>Size – Review </vt:lpstr>
      <vt:lpstr>Size - Metadata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Exercise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Other Variations of Attack</vt:lpstr>
      <vt:lpstr>Unsorted Bin Overlapping </vt:lpstr>
      <vt:lpstr>Shrinking to Overlap</vt:lpstr>
      <vt:lpstr>PowerPoint Presentation</vt:lpstr>
      <vt:lpstr>This is the End!</vt:lpstr>
      <vt:lpstr>Takeaways from the Workshop</vt:lpstr>
      <vt:lpstr>What Next?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40</cp:revision>
  <dcterms:created xsi:type="dcterms:W3CDTF">2021-03-26T06:42:47Z</dcterms:created>
  <dcterms:modified xsi:type="dcterms:W3CDTF">2021-07-29T05:45:53Z</dcterms:modified>
</cp:coreProperties>
</file>