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396" r:id="rId2"/>
    <p:sldId id="401" r:id="rId3"/>
    <p:sldId id="397" r:id="rId4"/>
    <p:sldId id="398" r:id="rId5"/>
    <p:sldId id="428" r:id="rId6"/>
    <p:sldId id="403" r:id="rId7"/>
    <p:sldId id="436" r:id="rId8"/>
    <p:sldId id="468" r:id="rId9"/>
    <p:sldId id="469" r:id="rId10"/>
    <p:sldId id="471" r:id="rId11"/>
    <p:sldId id="472" r:id="rId12"/>
    <p:sldId id="485" r:id="rId13"/>
    <p:sldId id="473" r:id="rId14"/>
    <p:sldId id="400" r:id="rId15"/>
    <p:sldId id="399" r:id="rId16"/>
    <p:sldId id="429" r:id="rId17"/>
    <p:sldId id="451" r:id="rId18"/>
    <p:sldId id="404" r:id="rId19"/>
    <p:sldId id="474" r:id="rId20"/>
    <p:sldId id="475" r:id="rId21"/>
    <p:sldId id="477" r:id="rId22"/>
    <p:sldId id="478" r:id="rId23"/>
    <p:sldId id="480" r:id="rId24"/>
    <p:sldId id="479" r:id="rId25"/>
    <p:sldId id="481" r:id="rId26"/>
    <p:sldId id="482" r:id="rId27"/>
    <p:sldId id="483" r:id="rId28"/>
    <p:sldId id="452" r:id="rId29"/>
    <p:sldId id="491" r:id="rId30"/>
    <p:sldId id="502" r:id="rId31"/>
    <p:sldId id="501" r:id="rId32"/>
    <p:sldId id="453" r:id="rId33"/>
    <p:sldId id="493" r:id="rId34"/>
    <p:sldId id="435" r:id="rId35"/>
    <p:sldId id="34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4" autoAdjust="0"/>
    <p:restoredTop sz="84898" autoAdjust="0"/>
  </p:normalViewPr>
  <p:slideViewPr>
    <p:cSldViewPr snapToGrid="0" snapToObjects="1">
      <p:cViewPr varScale="1">
        <p:scale>
          <a:sx n="118" d="100"/>
          <a:sy n="118" d="100"/>
        </p:scale>
        <p:origin x="216" y="6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malloc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/>
            <a:t>Free</a:t>
          </a:r>
          <a:r>
            <a:rPr lang="en-US"/>
            <a:t>, </a:t>
          </a:r>
          <a:r>
            <a:rPr lang="en-US" i="1"/>
            <a:t>allocate</a:t>
          </a:r>
          <a:r>
            <a:rPr lang="en-US"/>
            <a:t> (new pointer), then </a:t>
          </a:r>
          <a:r>
            <a:rPr lang="en-US" i="1"/>
            <a:t>free</a:t>
          </a:r>
          <a:r>
            <a:rPr lang="en-US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/>
            <a:t>This creates a </a:t>
          </a:r>
          <a:r>
            <a:rPr lang="en-US" i="1"/>
            <a:t>use-after-free</a:t>
          </a:r>
          <a:r>
            <a:rPr lang="en-US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8C99D4DA-F6F1-44D8-A16E-DC273F22E3C0}">
      <dgm:prSet/>
      <dgm:spPr/>
      <dgm:t>
        <a:bodyPr/>
        <a:lstStyle/>
        <a:p>
          <a:r>
            <a:rPr lang="en-US" dirty="0" err="1"/>
            <a:t>intro_to_malloc</a:t>
          </a:r>
          <a:r>
            <a:rPr lang="en-US" dirty="0"/>
            <a:t>/</a:t>
          </a:r>
          <a:r>
            <a:rPr lang="en-US" dirty="0" err="1"/>
            <a:t>double_free_playground</a:t>
          </a:r>
          <a:r>
            <a:rPr lang="en-US" dirty="0"/>
            <a:t> </a:t>
          </a:r>
        </a:p>
      </dgm:t>
    </dgm:pt>
    <dgm:pt modelId="{1D7B1180-6627-44F7-99C4-D6B27026B5CF}" type="parTrans" cxnId="{01C48962-CAA8-436C-9EB1-1CA0F8F0A97D}">
      <dgm:prSet/>
      <dgm:spPr/>
      <dgm:t>
        <a:bodyPr/>
        <a:lstStyle/>
        <a:p>
          <a:endParaRPr lang="en-US"/>
        </a:p>
      </dgm:t>
    </dgm:pt>
    <dgm:pt modelId="{3D2B9EFC-C937-4C22-873C-CED19BF8900F}" type="sibTrans" cxnId="{01C48962-CAA8-436C-9EB1-1CA0F8F0A97D}">
      <dgm:prSet/>
      <dgm:spPr/>
      <dgm:t>
        <a:bodyPr/>
        <a:lstStyle/>
        <a:p>
          <a:endParaRPr lang="en-US"/>
        </a:p>
      </dgm:t>
    </dgm:pt>
    <dgm:pt modelId="{37C8108C-52B2-4892-AD09-6DECA7C5538C}">
      <dgm:prSet/>
      <dgm:spPr/>
      <dgm:t>
        <a:bodyPr/>
        <a:lstStyle/>
        <a:p>
          <a:r>
            <a:rPr lang="en-US" dirty="0"/>
            <a:t>An assortment of double free bypass attempts</a:t>
          </a:r>
        </a:p>
      </dgm:t>
    </dgm:pt>
    <dgm:pt modelId="{F32DE98C-F6DA-4AD6-BB0E-D0E8D50E12C3}" type="parTrans" cxnId="{B445881A-D287-42D7-9BC5-2CDB94B1BB71}">
      <dgm:prSet/>
      <dgm:spPr/>
      <dgm:t>
        <a:bodyPr/>
        <a:lstStyle/>
        <a:p>
          <a:endParaRPr lang="en-US"/>
        </a:p>
      </dgm:t>
    </dgm:pt>
    <dgm:pt modelId="{A077CF9A-3D88-4455-B76A-6C8BE4A1C3F0}" type="sibTrans" cxnId="{B445881A-D287-42D7-9BC5-2CDB94B1BB71}">
      <dgm:prSet/>
      <dgm:spPr/>
      <dgm:t>
        <a:bodyPr/>
        <a:lstStyle/>
        <a:p>
          <a:endParaRPr lang="en-US"/>
        </a:p>
      </dgm:t>
    </dgm:pt>
    <dgm:pt modelId="{C6D3F9C6-5031-4647-817B-FE37E59912BD}">
      <dgm:prSet/>
      <dgm:spPr/>
      <dgm:t>
        <a:bodyPr/>
        <a:lstStyle/>
        <a:p>
          <a:r>
            <a:rPr lang="en-US" dirty="0" err="1"/>
            <a:t>Fastbin</a:t>
          </a:r>
          <a:r>
            <a:rPr lang="en-US" dirty="0"/>
            <a:t> </a:t>
          </a:r>
          <a:r>
            <a:rPr lang="en-US" dirty="0" err="1"/>
            <a:t>dupping</a:t>
          </a:r>
          <a:r>
            <a:rPr lang="en-US" dirty="0"/>
            <a:t>, </a:t>
          </a:r>
          <a:r>
            <a:rPr lang="en-US" dirty="0" err="1"/>
            <a:t>botcake</a:t>
          </a:r>
          <a:r>
            <a:rPr lang="en-US" dirty="0"/>
            <a:t>…</a:t>
          </a:r>
        </a:p>
      </dgm:t>
    </dgm:pt>
    <dgm:pt modelId="{48A6F689-334B-DA46-BF1A-83E8DA1F960D}" type="parTrans" cxnId="{ADE1E07A-B35D-994D-95B5-5430FECE5D63}">
      <dgm:prSet/>
      <dgm:spPr/>
      <dgm:t>
        <a:bodyPr/>
        <a:lstStyle/>
        <a:p>
          <a:endParaRPr lang="en-US"/>
        </a:p>
      </dgm:t>
    </dgm:pt>
    <dgm:pt modelId="{B39A4A7C-913B-BC49-953B-869C96895F58}" type="sibTrans" cxnId="{ADE1E07A-B35D-994D-95B5-5430FECE5D63}">
      <dgm:prSet/>
      <dgm:spPr/>
      <dgm:t>
        <a:bodyPr/>
        <a:lstStyle/>
        <a:p>
          <a:endParaRPr lang="en-US"/>
        </a:p>
      </dgm:t>
    </dgm:pt>
    <dgm:pt modelId="{013E167E-10C4-3D40-98C9-25323369007E}">
      <dgm:prSet/>
      <dgm:spPr/>
      <dgm:t>
        <a:bodyPr/>
        <a:lstStyle/>
        <a:p>
          <a:r>
            <a:rPr lang="en-US" dirty="0" err="1"/>
            <a:t>setup.py</a:t>
          </a:r>
          <a:r>
            <a:rPr lang="en-US" dirty="0"/>
            <a:t> 0|1|2|3|4|5 for different challenges</a:t>
          </a:r>
        </a:p>
      </dgm:t>
    </dgm:pt>
    <dgm:pt modelId="{55A7A3DC-8DDF-504B-B60C-4805C264DB47}" type="parTrans" cxnId="{74B3E3C9-8130-DC4F-9221-109A9D690BBC}">
      <dgm:prSet/>
      <dgm:spPr/>
      <dgm:t>
        <a:bodyPr/>
        <a:lstStyle/>
        <a:p>
          <a:endParaRPr lang="en-US"/>
        </a:p>
      </dgm:t>
    </dgm:pt>
    <dgm:pt modelId="{82ECF637-3AFC-F44F-B803-D170B6E3A898}" type="sibTrans" cxnId="{74B3E3C9-8130-DC4F-9221-109A9D690BBC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2">
        <dgm:presLayoutVars>
          <dgm:bulletEnabled val="1"/>
        </dgm:presLayoutVars>
      </dgm:prSet>
      <dgm:spPr/>
    </dgm:pt>
    <dgm:pt modelId="{8641971C-1D93-5541-8B01-8C06216C3B4C}" type="pres">
      <dgm:prSet presAssocID="{B3D24208-A5E9-45E5-A217-1AA1259C3526}" presName="space" presStyleCnt="0"/>
      <dgm:spPr/>
    </dgm:pt>
    <dgm:pt modelId="{6C9015A8-7B97-ED40-9490-01C51CA0436B}" type="pres">
      <dgm:prSet presAssocID="{8C99D4DA-F6F1-44D8-A16E-DC273F22E3C0}" presName="composite" presStyleCnt="0"/>
      <dgm:spPr/>
    </dgm:pt>
    <dgm:pt modelId="{43A045CE-2C43-8A46-B201-0329A58067A3}" type="pres">
      <dgm:prSet presAssocID="{8C99D4DA-F6F1-44D8-A16E-DC273F22E3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2A51FD6-0B17-0749-B941-F2DDBEE84721}" type="pres">
      <dgm:prSet presAssocID="{8C99D4DA-F6F1-44D8-A16E-DC273F22E3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445881A-D287-42D7-9BC5-2CDB94B1BB71}" srcId="{8C99D4DA-F6F1-44D8-A16E-DC273F22E3C0}" destId="{37C8108C-52B2-4892-AD09-6DECA7C5538C}" srcOrd="0" destOrd="0" parTransId="{F32DE98C-F6DA-4AD6-BB0E-D0E8D50E12C3}" sibTransId="{A077CF9A-3D88-4455-B76A-6C8BE4A1C3F0}"/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01C48962-CAA8-436C-9EB1-1CA0F8F0A97D}" srcId="{16427C4D-A35D-4E04-9C4D-DC5B4705E00A}" destId="{8C99D4DA-F6F1-44D8-A16E-DC273F22E3C0}" srcOrd="1" destOrd="0" parTransId="{1D7B1180-6627-44F7-99C4-D6B27026B5CF}" sibTransId="{3D2B9EFC-C937-4C22-873C-CED19BF8900F}"/>
    <dgm:cxn modelId="{96AF4573-F9BC-054B-9716-B25B3E41EB75}" type="presOf" srcId="{8C99D4DA-F6F1-44D8-A16E-DC273F22E3C0}" destId="{43A045CE-2C43-8A46-B201-0329A58067A3}" srcOrd="0" destOrd="0" presId="urn:microsoft.com/office/officeart/2005/8/layout/hList1"/>
    <dgm:cxn modelId="{ADE1E07A-B35D-994D-95B5-5430FECE5D63}" srcId="{8C99D4DA-F6F1-44D8-A16E-DC273F22E3C0}" destId="{C6D3F9C6-5031-4647-817B-FE37E59912BD}" srcOrd="2" destOrd="0" parTransId="{48A6F689-334B-DA46-BF1A-83E8DA1F960D}" sibTransId="{B39A4A7C-913B-BC49-953B-869C96895F58}"/>
    <dgm:cxn modelId="{70787E99-85C7-D749-9DD4-EBB585845C72}" type="presOf" srcId="{013E167E-10C4-3D40-98C9-25323369007E}" destId="{62A51FD6-0B17-0749-B941-F2DDBEE84721}" srcOrd="0" destOrd="1" presId="urn:microsoft.com/office/officeart/2005/8/layout/hList1"/>
    <dgm:cxn modelId="{60F09DB1-670C-9441-BAF3-C22A6206E9BF}" type="presOf" srcId="{C6D3F9C6-5031-4647-817B-FE37E59912BD}" destId="{62A51FD6-0B17-0749-B941-F2DDBEE84721}" srcOrd="0" destOrd="2" presId="urn:microsoft.com/office/officeart/2005/8/layout/hList1"/>
    <dgm:cxn modelId="{74B3E3C9-8130-DC4F-9221-109A9D690BBC}" srcId="{8C99D4DA-F6F1-44D8-A16E-DC273F22E3C0}" destId="{013E167E-10C4-3D40-98C9-25323369007E}" srcOrd="1" destOrd="0" parTransId="{55A7A3DC-8DDF-504B-B60C-4805C264DB47}" sibTransId="{82ECF637-3AFC-F44F-B803-D170B6E3A898}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2DEEFDF1-EA30-BD40-950C-772A789B5E4F}" type="presOf" srcId="{37C8108C-52B2-4892-AD09-6DECA7C5538C}" destId="{62A51FD6-0B17-0749-B941-F2DDBEE84721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  <dgm:cxn modelId="{8F867E51-8A56-5A4B-930E-9D2EC4A25841}" type="presParOf" srcId="{EBFFBBF2-1DDC-FE44-B2F0-0AF2177E35B8}" destId="{8641971C-1D93-5541-8B01-8C06216C3B4C}" srcOrd="1" destOrd="0" presId="urn:microsoft.com/office/officeart/2005/8/layout/hList1"/>
    <dgm:cxn modelId="{0DD04B2E-5070-844E-B8FA-CF9F39F3317C}" type="presParOf" srcId="{EBFFBBF2-1DDC-FE44-B2F0-0AF2177E35B8}" destId="{6C9015A8-7B97-ED40-9490-01C51CA0436B}" srcOrd="2" destOrd="0" presId="urn:microsoft.com/office/officeart/2005/8/layout/hList1"/>
    <dgm:cxn modelId="{BEFF38BA-EE86-CB4C-8640-AA0FCF2B4CFB}" type="presParOf" srcId="{6C9015A8-7B97-ED40-9490-01C51CA0436B}" destId="{43A045CE-2C43-8A46-B201-0329A58067A3}" srcOrd="0" destOrd="0" presId="urn:microsoft.com/office/officeart/2005/8/layout/hList1"/>
    <dgm:cxn modelId="{B418EB34-6D87-474C-BC5F-858EC2BE954C}" type="presParOf" srcId="{6C9015A8-7B97-ED40-9490-01C51CA0436B}" destId="{62A51FD6-0B17-0749-B941-F2DDBEE847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malloc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/>
            <a:t>Free</a:t>
          </a:r>
          <a:r>
            <a:rPr lang="en-US" sz="2100" kern="1200"/>
            <a:t>, </a:t>
          </a:r>
          <a:r>
            <a:rPr lang="en-US" sz="2100" i="1" kern="1200"/>
            <a:t>allocate</a:t>
          </a:r>
          <a:r>
            <a:rPr lang="en-US" sz="2100" kern="1200"/>
            <a:t> (new pointer), then </a:t>
          </a:r>
          <a:r>
            <a:rPr lang="en-US" sz="2100" i="1" kern="1200"/>
            <a:t>free</a:t>
          </a:r>
          <a:r>
            <a:rPr lang="en-US" sz="2100" kern="120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creates a </a:t>
          </a:r>
          <a:r>
            <a:rPr lang="en-US" sz="2100" i="1" kern="1200"/>
            <a:t>use-after-free</a:t>
          </a:r>
          <a:r>
            <a:rPr lang="en-US" sz="2100" kern="120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38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Will not have challenges on these directly</a:t>
          </a:r>
        </a:p>
      </dsp:txBody>
      <dsp:txXfrm>
        <a:off x="38" y="692112"/>
        <a:ext cx="3685337" cy="460800"/>
      </dsp:txXfrm>
    </dsp:sp>
    <dsp:sp modelId="{D32A4789-5DC8-464D-81D4-1C9B94C49C06}">
      <dsp:nvSpPr>
        <dsp:cNvPr id="0" name=""/>
        <dsp:cNvSpPr/>
      </dsp:nvSpPr>
      <dsp:spPr>
        <a:xfrm>
          <a:off x="38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Bug class protection as opposed to a technique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Will sprinkle in bypasses for double free when it feels appropriate though</a:t>
          </a:r>
        </a:p>
      </dsp:txBody>
      <dsp:txXfrm>
        <a:off x="38" y="1152912"/>
        <a:ext cx="3685337" cy="1418478"/>
      </dsp:txXfrm>
    </dsp:sp>
    <dsp:sp modelId="{43A045CE-2C43-8A46-B201-0329A58067A3}">
      <dsp:nvSpPr>
        <dsp:cNvPr id="0" name=""/>
        <dsp:cNvSpPr/>
      </dsp:nvSpPr>
      <dsp:spPr>
        <a:xfrm>
          <a:off x="4201323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intro_to_malloc</a:t>
          </a:r>
          <a:r>
            <a:rPr lang="en-US" sz="1600" kern="1200" dirty="0"/>
            <a:t>/</a:t>
          </a:r>
          <a:r>
            <a:rPr lang="en-US" sz="1600" kern="1200" dirty="0" err="1"/>
            <a:t>double_free_playground</a:t>
          </a:r>
          <a:r>
            <a:rPr lang="en-US" sz="1600" kern="1200" dirty="0"/>
            <a:t> </a:t>
          </a:r>
        </a:p>
      </dsp:txBody>
      <dsp:txXfrm>
        <a:off x="4201323" y="692112"/>
        <a:ext cx="3685337" cy="460800"/>
      </dsp:txXfrm>
    </dsp:sp>
    <dsp:sp modelId="{62A51FD6-0B17-0749-B941-F2DDBEE84721}">
      <dsp:nvSpPr>
        <dsp:cNvPr id="0" name=""/>
        <dsp:cNvSpPr/>
      </dsp:nvSpPr>
      <dsp:spPr>
        <a:xfrm>
          <a:off x="4201323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 assortment of double free bypass attempts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setup.py</a:t>
          </a:r>
          <a:r>
            <a:rPr lang="en-US" sz="1600" kern="1200" dirty="0"/>
            <a:t> 0|1|2|3|4|5 for different challenges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Fastbin</a:t>
          </a:r>
          <a:r>
            <a:rPr lang="en-US" sz="1600" kern="1200" dirty="0"/>
            <a:t> </a:t>
          </a:r>
          <a:r>
            <a:rPr lang="en-US" sz="1600" kern="1200" dirty="0" err="1"/>
            <a:t>dupping</a:t>
          </a:r>
          <a:r>
            <a:rPr lang="en-US" sz="1600" kern="1200" dirty="0"/>
            <a:t>, </a:t>
          </a:r>
          <a:r>
            <a:rPr lang="en-US" sz="1600" kern="1200" dirty="0" err="1"/>
            <a:t>botcake</a:t>
          </a:r>
          <a:r>
            <a:rPr lang="en-US" sz="1600" kern="1200" dirty="0"/>
            <a:t>…</a:t>
          </a:r>
        </a:p>
      </dsp:txBody>
      <dsp:txXfrm>
        <a:off x="4201323" y="1152912"/>
        <a:ext cx="3685337" cy="1418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4/25/21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4/25/21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</a:t>
            </a:r>
          </a:p>
          <a:p>
            <a:r>
              <a:rPr lang="en-US" dirty="0"/>
              <a:t>Corrupt prev_size, size (+metadata), fd and bk pointers</a:t>
            </a:r>
          </a:p>
          <a:p>
            <a:r>
              <a:rPr lang="en-US"/>
              <a:t>Nothing new…</a:t>
            </a:r>
            <a:endParaRPr lang="en-US" dirty="0"/>
          </a:p>
        </p:txBody>
      </p:sp>
      <p:pic>
        <p:nvPicPr>
          <p:cNvPr id="5122" name="Picture 2" descr="Cartoon Bomb Free Vector Art - (296 Free Downloads)">
            <a:extLst>
              <a:ext uri="{FF2B5EF4-FFF2-40B4-BE49-F238E27FC236}">
                <a16:creationId xmlns:a16="http://schemas.microsoft.com/office/drawing/2014/main" id="{F8CF51EF-9328-B446-BCFB-FFBCD7DA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43" y="1397000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</a:t>
            </a:r>
            <a:r>
              <a:rPr lang="en-US" dirty="0" err="1"/>
              <a:t>Atttack</a:t>
            </a:r>
            <a:r>
              <a:rPr lang="en-US" dirty="0"/>
              <a:t>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40742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68497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1191</Words>
  <Application>Microsoft Macintosh PowerPoint</Application>
  <PresentationFormat>On-screen Show (16:9)</PresentationFormat>
  <Paragraphs>170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Atttack #2+</vt:lpstr>
      <vt:lpstr>Fastbin Dup - Double Free Bypasses</vt:lpstr>
      <vt:lpstr>Double Free TCache Bypasses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35</cp:revision>
  <dcterms:created xsi:type="dcterms:W3CDTF">2021-03-28T04:39:50Z</dcterms:created>
  <dcterms:modified xsi:type="dcterms:W3CDTF">2021-04-26T15:50:57Z</dcterms:modified>
</cp:coreProperties>
</file>