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9" r:id="rId19"/>
    <p:sldId id="400" r:id="rId20"/>
    <p:sldId id="402" r:id="rId21"/>
    <p:sldId id="403" r:id="rId22"/>
    <p:sldId id="411" r:id="rId23"/>
    <p:sldId id="404" r:id="rId24"/>
    <p:sldId id="441" r:id="rId25"/>
    <p:sldId id="401" r:id="rId26"/>
    <p:sldId id="405" r:id="rId27"/>
    <p:sldId id="407" r:id="rId28"/>
    <p:sldId id="408" r:id="rId29"/>
    <p:sldId id="455" r:id="rId30"/>
    <p:sldId id="456" r:id="rId31"/>
    <p:sldId id="414" r:id="rId32"/>
    <p:sldId id="418" r:id="rId33"/>
    <p:sldId id="415" r:id="rId34"/>
    <p:sldId id="416" r:id="rId35"/>
    <p:sldId id="417" r:id="rId36"/>
    <p:sldId id="419" r:id="rId37"/>
    <p:sldId id="420" r:id="rId38"/>
    <p:sldId id="434" r:id="rId39"/>
    <p:sldId id="435" r:id="rId40"/>
    <p:sldId id="421" r:id="rId41"/>
    <p:sldId id="423" r:id="rId42"/>
    <p:sldId id="443" r:id="rId43"/>
    <p:sldId id="412" r:id="rId44"/>
    <p:sldId id="432" r:id="rId45"/>
    <p:sldId id="413" r:id="rId46"/>
    <p:sldId id="424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27" r:id="rId59"/>
    <p:sldId id="428" r:id="rId60"/>
    <p:sldId id="457" r:id="rId61"/>
    <p:sldId id="459" r:id="rId62"/>
    <p:sldId id="460" r:id="rId63"/>
    <p:sldId id="461" r:id="rId64"/>
    <p:sldId id="462" r:id="rId65"/>
    <p:sldId id="463" r:id="rId66"/>
    <p:sldId id="465" r:id="rId67"/>
    <p:sldId id="467" r:id="rId68"/>
    <p:sldId id="468" r:id="rId69"/>
    <p:sldId id="466" r:id="rId70"/>
    <p:sldId id="469" r:id="rId71"/>
    <p:sldId id="458" r:id="rId72"/>
    <p:sldId id="470" r:id="rId73"/>
    <p:sldId id="442" r:id="rId74"/>
    <p:sldId id="429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4898" autoAdjust="0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/>
            <a:t>Add back into bins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/>
            <a:t>Use the </a:t>
          </a:r>
          <a:r>
            <a:rPr lang="en-US" b="1" i="1"/>
            <a:t>pointer </a:t>
          </a:r>
          <a:r>
            <a:rPr lang="en-US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 back into bins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kern="1200" dirty="0" err="1"/>
            <a:t>prev_inuse</a:t>
          </a:r>
          <a:r>
            <a:rPr lang="en-US" sz="1600" kern="1200" dirty="0"/>
            <a:t> 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the </a:t>
          </a:r>
          <a:r>
            <a:rPr lang="en-US" sz="2000" b="1" i="1" kern="1200"/>
            <a:t>pointer </a:t>
          </a:r>
          <a:r>
            <a:rPr lang="en-US" sz="2000" kern="120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essentially ignore the first two lines now!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7856"/>
          <a:stretch/>
        </p:blipFill>
        <p:spPr>
          <a:xfrm>
            <a:off x="516038" y="1152041"/>
            <a:ext cx="2364137" cy="876300"/>
          </a:xfr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FD-&gt;bk = BK;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A9EA47-BD1E-004B-B862-4B37E45B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06" y="1046780"/>
            <a:ext cx="4362487" cy="19631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FD-&gt;bk = BK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BK-&gt;fd = FD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697423" y="165601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28" y="1127888"/>
            <a:ext cx="4233834" cy="190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DD23E-E430-4E43-86E3-860FAAF31655}"/>
              </a:ext>
            </a:extLst>
          </p:cNvPr>
          <p:cNvSpPr txBox="1"/>
          <p:nvPr/>
        </p:nvSpPr>
        <p:spPr>
          <a:xfrm>
            <a:off x="5928102" y="2520139"/>
            <a:ext cx="138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List!</a:t>
            </a:r>
          </a:p>
        </p:txBody>
      </p:sp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FD or BK?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2518474" y="2415433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2518474" y="2862300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97316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2366733" cy="3263504"/>
          </a:xfrm>
        </p:spPr>
        <p:txBody>
          <a:bodyPr/>
          <a:lstStyle/>
          <a:p>
            <a:r>
              <a:rPr lang="en-US" dirty="0"/>
              <a:t>Structure field offset (chunk)</a:t>
            </a:r>
          </a:p>
          <a:p>
            <a:r>
              <a:rPr lang="en-US" dirty="0"/>
              <a:t>Chunk-&gt;fd = Chunk + 0x10</a:t>
            </a:r>
          </a:p>
          <a:p>
            <a:r>
              <a:rPr lang="en-US" dirty="0"/>
              <a:t>Chunk-&gt;bk = </a:t>
            </a:r>
          </a:p>
          <a:p>
            <a:r>
              <a:rPr lang="en-US" dirty="0"/>
              <a:t>Chunk + 0x18</a:t>
            </a:r>
          </a:p>
        </p:txBody>
      </p:sp>
      <p:pic>
        <p:nvPicPr>
          <p:cNvPr id="4" name="Picture 3" descr="Offset wrong">
            <a:extLst>
              <a:ext uri="{FF2B5EF4-FFF2-40B4-BE49-F238E27FC236}">
                <a16:creationId xmlns:a16="http://schemas.microsoft.com/office/drawing/2014/main" id="{B35159BC-3B50-D947-A348-05A698B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161" y="969686"/>
            <a:ext cx="2608369" cy="3596698"/>
          </a:xfrm>
          <a:prstGeom prst="rect">
            <a:avLst/>
          </a:prstGeom>
          <a:noFill/>
        </p:spPr>
      </p:pic>
      <p:pic>
        <p:nvPicPr>
          <p:cNvPr id="5" name="Picture 4" descr="Offset, right way">
            <a:extLst>
              <a:ext uri="{FF2B5EF4-FFF2-40B4-BE49-F238E27FC236}">
                <a16:creationId xmlns:a16="http://schemas.microsoft.com/office/drawing/2014/main" id="{4585AB70-8A48-E943-885A-C070784B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28" y="1268019"/>
            <a:ext cx="2366733" cy="326350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35BEA-F9B7-D44D-BBEA-294E0B88D229}"/>
              </a:ext>
            </a:extLst>
          </p:cNvPr>
          <p:cNvSpPr txBox="1"/>
          <p:nvPr/>
        </p:nvSpPr>
        <p:spPr>
          <a:xfrm>
            <a:off x="3202667" y="1218541"/>
            <a:ext cx="1590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Way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B56B2-DEBA-474F-B5E7-CF8B1C084264}"/>
              </a:ext>
            </a:extLst>
          </p:cNvPr>
          <p:cNvSpPr txBox="1"/>
          <p:nvPr/>
        </p:nvSpPr>
        <p:spPr>
          <a:xfrm>
            <a:off x="5534025" y="979714"/>
            <a:ext cx="19049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Wrong Way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35869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7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 </a:t>
            </a:r>
            <a:r>
              <a:rPr lang="en-US" dirty="0" err="1"/>
              <a:t>aro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Writes (offsets) for chunks: </a:t>
            </a:r>
          </a:p>
          <a:p>
            <a:pPr lvl="1"/>
            <a:r>
              <a:rPr lang="en-US" dirty="0"/>
              <a:t>Fd (offset of 0x10) </a:t>
            </a:r>
          </a:p>
          <a:p>
            <a:pPr lvl="1"/>
            <a:r>
              <a:rPr lang="en-US" dirty="0"/>
              <a:t>Bk (offset of 0x18) </a:t>
            </a:r>
          </a:p>
          <a:p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r>
              <a:rPr lang="en-US" dirty="0"/>
              <a:t>NO memory protections: </a:t>
            </a:r>
          </a:p>
          <a:p>
            <a:pPr lvl="1"/>
            <a:r>
              <a:rPr lang="en-US" dirty="0"/>
              <a:t>ASLR, RELRO, NX (on stack but not heap).</a:t>
            </a:r>
          </a:p>
          <a:p>
            <a:pPr lvl="1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i="1" dirty="0"/>
              <a:t>unlink chunk</a:t>
            </a:r>
            <a:endParaRPr lang="en-US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Consolidation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4D7FB6-9492-4FEE-9AE4-6BD0F5D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092197"/>
            <a:ext cx="3886200" cy="3547842"/>
          </a:xfrm>
        </p:spPr>
        <p:txBody>
          <a:bodyPr>
            <a:normAutofit/>
          </a:bodyPr>
          <a:lstStyle/>
          <a:p>
            <a:r>
              <a:rPr lang="en-US" b="1" dirty="0"/>
              <a:t>Combining</a:t>
            </a:r>
            <a:r>
              <a:rPr lang="en-US" dirty="0"/>
              <a:t> </a:t>
            </a:r>
            <a:r>
              <a:rPr lang="en-US" i="1" dirty="0"/>
              <a:t>adjacent</a:t>
            </a:r>
            <a:r>
              <a:rPr lang="en-US" dirty="0"/>
              <a:t> free chunks</a:t>
            </a:r>
          </a:p>
          <a:p>
            <a:r>
              <a:rPr lang="en-US" dirty="0"/>
              <a:t>Used to prevent fragmentation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can be used for the WHERE and WHAT: </a:t>
            </a:r>
          </a:p>
          <a:p>
            <a:pPr lvl="1"/>
            <a:r>
              <a:rPr lang="en-US" dirty="0"/>
              <a:t>For example, use </a:t>
            </a:r>
            <a:r>
              <a:rPr lang="en-US" i="1" dirty="0"/>
              <a:t>fd</a:t>
            </a:r>
            <a:r>
              <a:rPr lang="en-US" dirty="0"/>
              <a:t> for </a:t>
            </a:r>
            <a:r>
              <a:rPr lang="en-US" b="1" dirty="0"/>
              <a:t>WHERE</a:t>
            </a:r>
            <a:r>
              <a:rPr lang="en-US" dirty="0"/>
              <a:t> &amp; </a:t>
            </a:r>
            <a:r>
              <a:rPr lang="en-US" i="1" dirty="0"/>
              <a:t>bk</a:t>
            </a:r>
            <a:r>
              <a:rPr lang="en-US" dirty="0"/>
              <a:t> for </a:t>
            </a:r>
            <a:r>
              <a:rPr lang="en-US" b="1" dirty="0"/>
              <a:t>WHAT</a:t>
            </a:r>
          </a:p>
          <a:p>
            <a:r>
              <a:rPr lang="en-US" dirty="0"/>
              <a:t>Offset only on WHERE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(GOT/RIP)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Heap/Stack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can be used for the WHERE and WHAT: </a:t>
            </a:r>
          </a:p>
          <a:p>
            <a:pPr lvl="1"/>
            <a:r>
              <a:rPr lang="en-US" dirty="0"/>
              <a:t>For example, use </a:t>
            </a:r>
            <a:r>
              <a:rPr lang="en-US" i="1" dirty="0"/>
              <a:t>fd</a:t>
            </a:r>
            <a:r>
              <a:rPr lang="en-US" dirty="0"/>
              <a:t> for </a:t>
            </a:r>
            <a:r>
              <a:rPr lang="en-US" b="1" dirty="0"/>
              <a:t>WHERE</a:t>
            </a:r>
            <a:r>
              <a:rPr lang="en-US" dirty="0"/>
              <a:t> &amp; </a:t>
            </a:r>
            <a:r>
              <a:rPr lang="en-US" i="1" dirty="0"/>
              <a:t>bk</a:t>
            </a:r>
            <a:r>
              <a:rPr lang="en-US" dirty="0"/>
              <a:t> for </a:t>
            </a:r>
            <a:r>
              <a:rPr lang="en-US" b="1" dirty="0"/>
              <a:t>WHAT</a:t>
            </a:r>
          </a:p>
          <a:p>
            <a:r>
              <a:rPr lang="en-US" dirty="0"/>
              <a:t>Offset only on WHERE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3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5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9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39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40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9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5657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  <a:p>
            <a:r>
              <a:rPr lang="en-US" dirty="0"/>
              <a:t>House of Lore: </a:t>
            </a:r>
          </a:p>
          <a:p>
            <a:pPr lvl="1"/>
            <a:r>
              <a:rPr lang="en-US" dirty="0"/>
              <a:t>Add a chunk into the small bin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2611465" y="16476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2522689" y="1568694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2232</Words>
  <Application>Microsoft Macintosh PowerPoint</Application>
  <PresentationFormat>On-screen Show (16:9)</PresentationFormat>
  <Paragraphs>334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– FD and BK</vt:lpstr>
      <vt:lpstr>Code – Edit Forward Pointer</vt:lpstr>
      <vt:lpstr>Code – Edit Back Pointer</vt:lpstr>
      <vt:lpstr>What If We Control FD or BK?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Offset?</vt:lpstr>
      <vt:lpstr>Why Is this Awesome?</vt:lpstr>
      <vt:lpstr>Requirements</vt:lpstr>
      <vt:lpstr>Triggered</vt:lpstr>
      <vt:lpstr>Challenge1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Challenge2</vt:lpstr>
      <vt:lpstr>Vulnerability #2</vt:lpstr>
      <vt:lpstr>Next – Force Consolidation</vt:lpstr>
      <vt:lpstr>Force Consolidation</vt:lpstr>
      <vt:lpstr>Force Consolidation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6</cp:revision>
  <dcterms:created xsi:type="dcterms:W3CDTF">2021-03-29T23:56:16Z</dcterms:created>
  <dcterms:modified xsi:type="dcterms:W3CDTF">2021-03-30T00:15:03Z</dcterms:modified>
</cp:coreProperties>
</file>