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327" r:id="rId2"/>
    <p:sldId id="558" r:id="rId3"/>
    <p:sldId id="382" r:id="rId4"/>
    <p:sldId id="499" r:id="rId5"/>
    <p:sldId id="283" r:id="rId6"/>
    <p:sldId id="500" r:id="rId7"/>
    <p:sldId id="440" r:id="rId8"/>
    <p:sldId id="502" r:id="rId9"/>
    <p:sldId id="501" r:id="rId10"/>
    <p:sldId id="503" r:id="rId11"/>
    <p:sldId id="506" r:id="rId12"/>
    <p:sldId id="566" r:id="rId13"/>
    <p:sldId id="512" r:id="rId14"/>
    <p:sldId id="507" r:id="rId15"/>
    <p:sldId id="527" r:id="rId16"/>
    <p:sldId id="513" r:id="rId17"/>
    <p:sldId id="515" r:id="rId18"/>
    <p:sldId id="528" r:id="rId19"/>
    <p:sldId id="509" r:id="rId20"/>
    <p:sldId id="511" r:id="rId21"/>
    <p:sldId id="560" r:id="rId22"/>
    <p:sldId id="564" r:id="rId23"/>
    <p:sldId id="529" r:id="rId24"/>
    <p:sldId id="517" r:id="rId25"/>
    <p:sldId id="567" r:id="rId26"/>
    <p:sldId id="563" r:id="rId27"/>
    <p:sldId id="518" r:id="rId28"/>
    <p:sldId id="520" r:id="rId29"/>
    <p:sldId id="521" r:id="rId30"/>
    <p:sldId id="522" r:id="rId31"/>
    <p:sldId id="516" r:id="rId32"/>
    <p:sldId id="504" r:id="rId33"/>
    <p:sldId id="559" r:id="rId34"/>
    <p:sldId id="525" r:id="rId35"/>
    <p:sldId id="536" r:id="rId36"/>
    <p:sldId id="537" r:id="rId37"/>
    <p:sldId id="531" r:id="rId38"/>
    <p:sldId id="532" r:id="rId39"/>
    <p:sldId id="533" r:id="rId40"/>
    <p:sldId id="535" r:id="rId41"/>
    <p:sldId id="538" r:id="rId42"/>
    <p:sldId id="540" r:id="rId43"/>
    <p:sldId id="546" r:id="rId44"/>
    <p:sldId id="544" r:id="rId45"/>
    <p:sldId id="543" r:id="rId46"/>
    <p:sldId id="542" r:id="rId47"/>
    <p:sldId id="541" r:id="rId48"/>
    <p:sldId id="545" r:id="rId49"/>
    <p:sldId id="552" r:id="rId50"/>
    <p:sldId id="547" r:id="rId51"/>
    <p:sldId id="549" r:id="rId52"/>
    <p:sldId id="550" r:id="rId53"/>
    <p:sldId id="551" r:id="rId54"/>
    <p:sldId id="553" r:id="rId55"/>
    <p:sldId id="554" r:id="rId56"/>
    <p:sldId id="555" r:id="rId57"/>
    <p:sldId id="556" r:id="rId58"/>
    <p:sldId id="505" r:id="rId59"/>
    <p:sldId id="565" r:id="rId60"/>
    <p:sldId id="557" r:id="rId61"/>
    <p:sldId id="524" r:id="rId6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4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D3D0F-0D75-4D61-81D3-0BD193ABD2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41332B-7334-4A2B-A992-72F1D2AFCF28}">
      <dgm:prSet/>
      <dgm:spPr/>
      <dgm:t>
        <a:bodyPr/>
        <a:lstStyle/>
        <a:p>
          <a:r>
            <a:rPr lang="en-US" dirty="0"/>
            <a:t>What if we altered the size of the </a:t>
          </a:r>
          <a:r>
            <a:rPr lang="en-US" i="1" dirty="0"/>
            <a:t>top chunk?</a:t>
          </a:r>
          <a:endParaRPr lang="en-US" dirty="0"/>
        </a:p>
      </dgm:t>
    </dgm:pt>
    <dgm:pt modelId="{87FDA8EF-68E5-4D18-B196-5E953D335E8B}" type="parTrans" cxnId="{0D778526-4845-4D6E-B720-EC8FB9BF60D3}">
      <dgm:prSet/>
      <dgm:spPr/>
      <dgm:t>
        <a:bodyPr/>
        <a:lstStyle/>
        <a:p>
          <a:endParaRPr lang="en-US"/>
        </a:p>
      </dgm:t>
    </dgm:pt>
    <dgm:pt modelId="{E53AAD4D-8901-4DC8-8CB7-C0069FF54592}" type="sibTrans" cxnId="{0D778526-4845-4D6E-B720-EC8FB9BF60D3}">
      <dgm:prSet/>
      <dgm:spPr/>
      <dgm:t>
        <a:bodyPr/>
        <a:lstStyle/>
        <a:p>
          <a:endParaRPr lang="en-US"/>
        </a:p>
      </dgm:t>
    </dgm:pt>
    <dgm:pt modelId="{4B66B7C7-4720-5A43-A8BB-5A6C028905D5}" type="pres">
      <dgm:prSet presAssocID="{08BD3D0F-0D75-4D61-81D3-0BD193ABD298}" presName="linear" presStyleCnt="0">
        <dgm:presLayoutVars>
          <dgm:animLvl val="lvl"/>
          <dgm:resizeHandles val="exact"/>
        </dgm:presLayoutVars>
      </dgm:prSet>
      <dgm:spPr/>
    </dgm:pt>
    <dgm:pt modelId="{56A48BF8-BA86-7943-A805-E02689A06F5E}" type="pres">
      <dgm:prSet presAssocID="{0141332B-7334-4A2B-A992-72F1D2AFCF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778526-4845-4D6E-B720-EC8FB9BF60D3}" srcId="{08BD3D0F-0D75-4D61-81D3-0BD193ABD298}" destId="{0141332B-7334-4A2B-A992-72F1D2AFCF28}" srcOrd="0" destOrd="0" parTransId="{87FDA8EF-68E5-4D18-B196-5E953D335E8B}" sibTransId="{E53AAD4D-8901-4DC8-8CB7-C0069FF54592}"/>
    <dgm:cxn modelId="{85B3F2C3-EB26-FE4B-84B8-8BFC7F0A2C46}" type="presOf" srcId="{08BD3D0F-0D75-4D61-81D3-0BD193ABD298}" destId="{4B66B7C7-4720-5A43-A8BB-5A6C028905D5}" srcOrd="0" destOrd="0" presId="urn:microsoft.com/office/officeart/2005/8/layout/vList2"/>
    <dgm:cxn modelId="{0698F9C5-7700-844E-8DD8-E381503474C4}" type="presOf" srcId="{0141332B-7334-4A2B-A992-72F1D2AFCF28}" destId="{56A48BF8-BA86-7943-A805-E02689A06F5E}" srcOrd="0" destOrd="0" presId="urn:microsoft.com/office/officeart/2005/8/layout/vList2"/>
    <dgm:cxn modelId="{3B3581AD-56AD-EF4C-A682-043A359F1B11}" type="presParOf" srcId="{4B66B7C7-4720-5A43-A8BB-5A6C028905D5}" destId="{56A48BF8-BA86-7943-A805-E02689A06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strike="sngStrike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strike="sngStrike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6B492-27FC-4256-B78D-CE6DC66502F7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6A7969-661A-4FCF-B4E4-9719B020ACD7}">
      <dgm:prSet/>
      <dgm:spPr/>
      <dgm:t>
        <a:bodyPr/>
        <a:lstStyle/>
        <a:p>
          <a:r>
            <a:rPr lang="en-US"/>
            <a:t>Amazing for control flow hijacking: </a:t>
          </a:r>
        </a:p>
      </dgm:t>
    </dgm:pt>
    <dgm:pt modelId="{052302F4-4768-4E16-AD8E-591A703CDA6F}" type="parTrans" cxnId="{9D7706BA-71DE-4F32-9CF7-0FD44212B95F}">
      <dgm:prSet/>
      <dgm:spPr/>
      <dgm:t>
        <a:bodyPr/>
        <a:lstStyle/>
        <a:p>
          <a:endParaRPr lang="en-US"/>
        </a:p>
      </dgm:t>
    </dgm:pt>
    <dgm:pt modelId="{937C27BC-2957-441C-B290-94ADBDE8D828}" type="sibTrans" cxnId="{9D7706BA-71DE-4F32-9CF7-0FD44212B95F}">
      <dgm:prSet/>
      <dgm:spPr/>
      <dgm:t>
        <a:bodyPr/>
        <a:lstStyle/>
        <a:p>
          <a:endParaRPr lang="en-US"/>
        </a:p>
      </dgm:t>
    </dgm:pt>
    <dgm:pt modelId="{FCACCCB7-5727-42B3-A040-FA91AA79EF37}">
      <dgm:prSet/>
      <dgm:spPr/>
      <dgm:t>
        <a:bodyPr/>
        <a:lstStyle/>
        <a:p>
          <a:r>
            <a:rPr lang="en-US" i="1" dirty="0"/>
            <a:t>__</a:t>
          </a:r>
          <a:r>
            <a:rPr lang="en-US" i="1" dirty="0" err="1"/>
            <a:t>free_hook</a:t>
          </a:r>
          <a:r>
            <a:rPr lang="en-US" i="1" dirty="0"/>
            <a:t> </a:t>
          </a:r>
          <a:r>
            <a:rPr lang="en-US" dirty="0"/>
            <a:t>is the best because we control a parameter. Great for calling system with a controlled string. </a:t>
          </a:r>
        </a:p>
      </dgm:t>
    </dgm:pt>
    <dgm:pt modelId="{830D82CA-F708-4720-AE73-548CA0A5E274}" type="parTrans" cxnId="{A1BE7474-E42E-4210-8CB6-E56610B932F2}">
      <dgm:prSet/>
      <dgm:spPr/>
      <dgm:t>
        <a:bodyPr/>
        <a:lstStyle/>
        <a:p>
          <a:endParaRPr lang="en-US"/>
        </a:p>
      </dgm:t>
    </dgm:pt>
    <dgm:pt modelId="{8DEA1A70-A089-470C-B2E0-1E3209AA6016}" type="sibTrans" cxnId="{A1BE7474-E42E-4210-8CB6-E56610B932F2}">
      <dgm:prSet/>
      <dgm:spPr/>
      <dgm:t>
        <a:bodyPr/>
        <a:lstStyle/>
        <a:p>
          <a:endParaRPr lang="en-US"/>
        </a:p>
      </dgm:t>
    </dgm:pt>
    <dgm:pt modelId="{D384925F-F499-4C2F-9776-304483B40090}">
      <dgm:prSet/>
      <dgm:spPr/>
      <dgm:t>
        <a:bodyPr/>
        <a:lstStyle/>
        <a:p>
          <a:r>
            <a:rPr lang="en-US" dirty="0"/>
            <a:t>Common Hits</a:t>
          </a:r>
        </a:p>
      </dgm:t>
    </dgm:pt>
    <dgm:pt modelId="{8B8A44BC-1532-4012-A839-39078CE734A7}" type="parTrans" cxnId="{7DC64F74-4A73-48E7-B140-7AF22CFCA49A}">
      <dgm:prSet/>
      <dgm:spPr/>
      <dgm:t>
        <a:bodyPr/>
        <a:lstStyle/>
        <a:p>
          <a:endParaRPr lang="en-US"/>
        </a:p>
      </dgm:t>
    </dgm:pt>
    <dgm:pt modelId="{6527F756-9CC0-4947-B29B-082ABEC3CB33}" type="sibTrans" cxnId="{7DC64F74-4A73-48E7-B140-7AF22CFCA49A}">
      <dgm:prSet/>
      <dgm:spPr/>
      <dgm:t>
        <a:bodyPr/>
        <a:lstStyle/>
        <a:p>
          <a:endParaRPr lang="en-US"/>
        </a:p>
      </dgm:t>
    </dgm:pt>
    <dgm:pt modelId="{F286D822-8BC1-7E44-8BAC-7736D013E71D}">
      <dgm:prSet/>
      <dgm:spPr/>
      <dgm:t>
        <a:bodyPr/>
        <a:lstStyle/>
        <a:p>
          <a:r>
            <a:rPr lang="en-US" dirty="0"/>
            <a:t>__</a:t>
          </a:r>
          <a:r>
            <a:rPr lang="en-US" dirty="0" err="1"/>
            <a:t>malloc_hook</a:t>
          </a:r>
          <a:r>
            <a:rPr lang="en-US" dirty="0"/>
            <a:t> and __</a:t>
          </a:r>
          <a:r>
            <a:rPr lang="en-US" dirty="0" err="1"/>
            <a:t>free_hook</a:t>
          </a:r>
          <a:r>
            <a:rPr lang="en-US" dirty="0"/>
            <a:t> most likely</a:t>
          </a:r>
        </a:p>
      </dgm:t>
    </dgm:pt>
    <dgm:pt modelId="{19644587-795B-3C40-B4DA-85732B1468A0}" type="parTrans" cxnId="{D663D59A-9B11-9949-A78E-B9403275A8D7}">
      <dgm:prSet/>
      <dgm:spPr/>
    </dgm:pt>
    <dgm:pt modelId="{C4C84823-099A-0644-B702-1E3BADF3A54A}" type="sibTrans" cxnId="{D663D59A-9B11-9949-A78E-B9403275A8D7}">
      <dgm:prSet/>
      <dgm:spPr/>
    </dgm:pt>
    <dgm:pt modelId="{C3A0EFD0-0336-D649-AD0E-027C4061CBE3}">
      <dgm:prSet/>
      <dgm:spPr/>
      <dgm:t>
        <a:bodyPr/>
        <a:lstStyle/>
        <a:p>
          <a:r>
            <a:rPr lang="en-US" dirty="0"/>
            <a:t>Need to use functions that are called</a:t>
          </a:r>
        </a:p>
      </dgm:t>
    </dgm:pt>
    <dgm:pt modelId="{4C5E569C-DEBA-6842-A29D-210507683C68}" type="parTrans" cxnId="{172B1528-D572-F54C-A4A6-2B7E51949C3C}">
      <dgm:prSet/>
      <dgm:spPr/>
    </dgm:pt>
    <dgm:pt modelId="{DD59BD57-8C17-2B4F-9C7E-F9C59CFE0A8E}" type="sibTrans" cxnId="{172B1528-D572-F54C-A4A6-2B7E51949C3C}">
      <dgm:prSet/>
      <dgm:spPr/>
    </dgm:pt>
    <dgm:pt modelId="{7C7329A6-491E-9548-88D7-B8E73C15AF15}" type="pres">
      <dgm:prSet presAssocID="{F246B492-27FC-4256-B78D-CE6DC66502F7}" presName="Name0" presStyleCnt="0">
        <dgm:presLayoutVars>
          <dgm:dir/>
          <dgm:animLvl val="lvl"/>
          <dgm:resizeHandles val="exact"/>
        </dgm:presLayoutVars>
      </dgm:prSet>
      <dgm:spPr/>
    </dgm:pt>
    <dgm:pt modelId="{71F0A47F-F276-1345-860B-7B4A0BF129B1}" type="pres">
      <dgm:prSet presAssocID="{796A7969-661A-4FCF-B4E4-9719B020ACD7}" presName="composite" presStyleCnt="0"/>
      <dgm:spPr/>
    </dgm:pt>
    <dgm:pt modelId="{914E23F9-F6EB-0E4F-A0C4-6030EF961539}" type="pres">
      <dgm:prSet presAssocID="{796A7969-661A-4FCF-B4E4-9719B020ACD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A6D5494-7492-C44D-8642-80312BF7522A}" type="pres">
      <dgm:prSet presAssocID="{796A7969-661A-4FCF-B4E4-9719B020ACD7}" presName="desTx" presStyleLbl="alignAccFollowNode1" presStyleIdx="0" presStyleCnt="2">
        <dgm:presLayoutVars>
          <dgm:bulletEnabled val="1"/>
        </dgm:presLayoutVars>
      </dgm:prSet>
      <dgm:spPr/>
    </dgm:pt>
    <dgm:pt modelId="{CB20936D-9CA3-914E-8A98-945D1B34BEB9}" type="pres">
      <dgm:prSet presAssocID="{937C27BC-2957-441C-B290-94ADBDE8D828}" presName="space" presStyleCnt="0"/>
      <dgm:spPr/>
    </dgm:pt>
    <dgm:pt modelId="{26E58AAD-08A4-964E-8436-7226A902F7CE}" type="pres">
      <dgm:prSet presAssocID="{D384925F-F499-4C2F-9776-304483B40090}" presName="composite" presStyleCnt="0"/>
      <dgm:spPr/>
    </dgm:pt>
    <dgm:pt modelId="{D303D1A6-7266-C84C-873B-5E30E9E08298}" type="pres">
      <dgm:prSet presAssocID="{D384925F-F499-4C2F-9776-304483B400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834F26A-4B0D-E64D-9D92-08973B136968}" type="pres">
      <dgm:prSet presAssocID="{D384925F-F499-4C2F-9776-304483B4009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EC4E815-2998-9A46-B1D8-4DE8FA16D64A}" type="presOf" srcId="{FCACCCB7-5727-42B3-A040-FA91AA79EF37}" destId="{BA6D5494-7492-C44D-8642-80312BF7522A}" srcOrd="0" destOrd="0" presId="urn:microsoft.com/office/officeart/2005/8/layout/hList1"/>
    <dgm:cxn modelId="{172B1528-D572-F54C-A4A6-2B7E51949C3C}" srcId="{D384925F-F499-4C2F-9776-304483B40090}" destId="{C3A0EFD0-0336-D649-AD0E-027C4061CBE3}" srcOrd="0" destOrd="0" parTransId="{4C5E569C-DEBA-6842-A29D-210507683C68}" sibTransId="{DD59BD57-8C17-2B4F-9C7E-F9C59CFE0A8E}"/>
    <dgm:cxn modelId="{9F54C055-817D-C54D-A697-95603E3DBB2B}" type="presOf" srcId="{F246B492-27FC-4256-B78D-CE6DC66502F7}" destId="{7C7329A6-491E-9548-88D7-B8E73C15AF15}" srcOrd="0" destOrd="0" presId="urn:microsoft.com/office/officeart/2005/8/layout/hList1"/>
    <dgm:cxn modelId="{5AAB036F-148C-784A-9E1B-930A5FA1DEB5}" type="presOf" srcId="{C3A0EFD0-0336-D649-AD0E-027C4061CBE3}" destId="{0834F26A-4B0D-E64D-9D92-08973B136968}" srcOrd="0" destOrd="0" presId="urn:microsoft.com/office/officeart/2005/8/layout/hList1"/>
    <dgm:cxn modelId="{7DC64F74-4A73-48E7-B140-7AF22CFCA49A}" srcId="{F246B492-27FC-4256-B78D-CE6DC66502F7}" destId="{D384925F-F499-4C2F-9776-304483B40090}" srcOrd="1" destOrd="0" parTransId="{8B8A44BC-1532-4012-A839-39078CE734A7}" sibTransId="{6527F756-9CC0-4947-B29B-082ABEC3CB33}"/>
    <dgm:cxn modelId="{A1BE7474-E42E-4210-8CB6-E56610B932F2}" srcId="{796A7969-661A-4FCF-B4E4-9719B020ACD7}" destId="{FCACCCB7-5727-42B3-A040-FA91AA79EF37}" srcOrd="0" destOrd="0" parTransId="{830D82CA-F708-4720-AE73-548CA0A5E274}" sibTransId="{8DEA1A70-A089-470C-B2E0-1E3209AA6016}"/>
    <dgm:cxn modelId="{361C8C77-3A62-DD4F-8FE6-B3BF15A1C138}" type="presOf" srcId="{796A7969-661A-4FCF-B4E4-9719B020ACD7}" destId="{914E23F9-F6EB-0E4F-A0C4-6030EF961539}" srcOrd="0" destOrd="0" presId="urn:microsoft.com/office/officeart/2005/8/layout/hList1"/>
    <dgm:cxn modelId="{BF342B85-6EDC-4E42-B548-8FCB7BC1088F}" type="presOf" srcId="{F286D822-8BC1-7E44-8BAC-7736D013E71D}" destId="{0834F26A-4B0D-E64D-9D92-08973B136968}" srcOrd="0" destOrd="1" presId="urn:microsoft.com/office/officeart/2005/8/layout/hList1"/>
    <dgm:cxn modelId="{5D03709A-B5EF-264B-915E-BAA7D9CA10B0}" type="presOf" srcId="{D384925F-F499-4C2F-9776-304483B40090}" destId="{D303D1A6-7266-C84C-873B-5E30E9E08298}" srcOrd="0" destOrd="0" presId="urn:microsoft.com/office/officeart/2005/8/layout/hList1"/>
    <dgm:cxn modelId="{D663D59A-9B11-9949-A78E-B9403275A8D7}" srcId="{D384925F-F499-4C2F-9776-304483B40090}" destId="{F286D822-8BC1-7E44-8BAC-7736D013E71D}" srcOrd="1" destOrd="0" parTransId="{19644587-795B-3C40-B4DA-85732B1468A0}" sibTransId="{C4C84823-099A-0644-B702-1E3BADF3A54A}"/>
    <dgm:cxn modelId="{9D7706BA-71DE-4F32-9CF7-0FD44212B95F}" srcId="{F246B492-27FC-4256-B78D-CE6DC66502F7}" destId="{796A7969-661A-4FCF-B4E4-9719B020ACD7}" srcOrd="0" destOrd="0" parTransId="{052302F4-4768-4E16-AD8E-591A703CDA6F}" sibTransId="{937C27BC-2957-441C-B290-94ADBDE8D828}"/>
    <dgm:cxn modelId="{B16D2AA3-0887-164E-9926-E0A01E323C83}" type="presParOf" srcId="{7C7329A6-491E-9548-88D7-B8E73C15AF15}" destId="{71F0A47F-F276-1345-860B-7B4A0BF129B1}" srcOrd="0" destOrd="0" presId="urn:microsoft.com/office/officeart/2005/8/layout/hList1"/>
    <dgm:cxn modelId="{DE1C8837-C0BC-0948-A35C-778F0E42C713}" type="presParOf" srcId="{71F0A47F-F276-1345-860B-7B4A0BF129B1}" destId="{914E23F9-F6EB-0E4F-A0C4-6030EF961539}" srcOrd="0" destOrd="0" presId="urn:microsoft.com/office/officeart/2005/8/layout/hList1"/>
    <dgm:cxn modelId="{6CDC8087-0811-6A4C-B208-7B2FA1442838}" type="presParOf" srcId="{71F0A47F-F276-1345-860B-7B4A0BF129B1}" destId="{BA6D5494-7492-C44D-8642-80312BF7522A}" srcOrd="1" destOrd="0" presId="urn:microsoft.com/office/officeart/2005/8/layout/hList1"/>
    <dgm:cxn modelId="{09B24BEC-9BB4-274B-AD27-5E7A5C40EFA0}" type="presParOf" srcId="{7C7329A6-491E-9548-88D7-B8E73C15AF15}" destId="{CB20936D-9CA3-914E-8A98-945D1B34BEB9}" srcOrd="1" destOrd="0" presId="urn:microsoft.com/office/officeart/2005/8/layout/hList1"/>
    <dgm:cxn modelId="{E5F0F042-EB58-8040-8462-DE1DA60B195B}" type="presParOf" srcId="{7C7329A6-491E-9548-88D7-B8E73C15AF15}" destId="{26E58AAD-08A4-964E-8436-7226A902F7CE}" srcOrd="2" destOrd="0" presId="urn:microsoft.com/office/officeart/2005/8/layout/hList1"/>
    <dgm:cxn modelId="{8FA96F0A-E7EE-2C43-8AAC-B4262B03E77C}" type="presParOf" srcId="{26E58AAD-08A4-964E-8436-7226A902F7CE}" destId="{D303D1A6-7266-C84C-873B-5E30E9E08298}" srcOrd="0" destOrd="0" presId="urn:microsoft.com/office/officeart/2005/8/layout/hList1"/>
    <dgm:cxn modelId="{EAADE4C2-5702-454C-B647-7BEE276D72A4}" type="presParOf" srcId="{26E58AAD-08A4-964E-8436-7226A902F7CE}" destId="{0834F26A-4B0D-E64D-9D92-08973B1369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2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6BCEC-EB9B-4E48-AC70-8273CF954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56CC67-B200-4283-B32F-3A7A9542C9E0}">
      <dgm:prSet/>
      <dgm:spPr/>
      <dgm:t>
        <a:bodyPr/>
        <a:lstStyle/>
        <a:p>
          <a:pPr>
            <a:defRPr cap="all"/>
          </a:pPr>
          <a:r>
            <a:rPr lang="en-US"/>
            <a:t>Overwrite GOT entry of </a:t>
          </a:r>
          <a:r>
            <a:rPr lang="en-US" i="1"/>
            <a:t>puts</a:t>
          </a:r>
          <a:endParaRPr lang="en-US"/>
        </a:p>
      </dgm:t>
    </dgm:pt>
    <dgm:pt modelId="{921D03D0-2702-4C80-88DE-FA111500E9B6}" type="parTrans" cxnId="{6E109752-DCDC-4CE9-B3FD-9B5D124AC242}">
      <dgm:prSet/>
      <dgm:spPr/>
      <dgm:t>
        <a:bodyPr/>
        <a:lstStyle/>
        <a:p>
          <a:endParaRPr lang="en-US"/>
        </a:p>
      </dgm:t>
    </dgm:pt>
    <dgm:pt modelId="{F3CCDC36-1C57-483A-A9B8-B41A86225E10}" type="sibTrans" cxnId="{6E109752-DCDC-4CE9-B3FD-9B5D124AC242}">
      <dgm:prSet/>
      <dgm:spPr/>
      <dgm:t>
        <a:bodyPr/>
        <a:lstStyle/>
        <a:p>
          <a:endParaRPr lang="en-US"/>
        </a:p>
      </dgm:t>
    </dgm:pt>
    <dgm:pt modelId="{82E7EB2F-569F-4B42-9813-48FE8A81ADB9}">
      <dgm:prSet/>
      <dgm:spPr/>
      <dgm:t>
        <a:bodyPr/>
        <a:lstStyle/>
        <a:p>
          <a:pPr>
            <a:defRPr cap="all"/>
          </a:pPr>
          <a:r>
            <a:rPr lang="en-US"/>
            <a:t>Stack </a:t>
          </a:r>
          <a:r>
            <a:rPr lang="en-US" i="1"/>
            <a:t>ret</a:t>
          </a:r>
          <a:r>
            <a:rPr lang="en-US"/>
            <a:t> address</a:t>
          </a:r>
        </a:p>
      </dgm:t>
    </dgm:pt>
    <dgm:pt modelId="{2EB87342-5E0E-446E-B731-796706FC1021}" type="parTrans" cxnId="{FC983102-9598-4360-9D6F-43AEB95B7EA1}">
      <dgm:prSet/>
      <dgm:spPr/>
      <dgm:t>
        <a:bodyPr/>
        <a:lstStyle/>
        <a:p>
          <a:endParaRPr lang="en-US"/>
        </a:p>
      </dgm:t>
    </dgm:pt>
    <dgm:pt modelId="{EA55C9BD-1AA4-4E21-8B98-B8361D18310E}" type="sibTrans" cxnId="{FC983102-9598-4360-9D6F-43AEB95B7EA1}">
      <dgm:prSet/>
      <dgm:spPr/>
      <dgm:t>
        <a:bodyPr/>
        <a:lstStyle/>
        <a:p>
          <a:endParaRPr lang="en-US"/>
        </a:p>
      </dgm:t>
    </dgm:pt>
    <dgm:pt modelId="{8BD323F0-16EE-4FF5-973B-5DE5528C5108}" type="pres">
      <dgm:prSet presAssocID="{2D86BCEC-EB9B-4E48-AC70-8273CF95423A}" presName="root" presStyleCnt="0">
        <dgm:presLayoutVars>
          <dgm:dir/>
          <dgm:resizeHandles val="exact"/>
        </dgm:presLayoutVars>
      </dgm:prSet>
      <dgm:spPr/>
    </dgm:pt>
    <dgm:pt modelId="{CF524371-90C5-407A-87CB-0CFE256A62CF}" type="pres">
      <dgm:prSet presAssocID="{8656CC67-B200-4283-B32F-3A7A9542C9E0}" presName="compNode" presStyleCnt="0"/>
      <dgm:spPr/>
    </dgm:pt>
    <dgm:pt modelId="{93369495-CBA5-4B26-861A-012806285EA2}" type="pres">
      <dgm:prSet presAssocID="{8656CC67-B200-4283-B32F-3A7A9542C9E0}" presName="iconBgRect" presStyleLbl="bgShp" presStyleIdx="0" presStyleCnt="2"/>
      <dgm:spPr/>
    </dgm:pt>
    <dgm:pt modelId="{5DE20D4F-A917-487C-B70F-87F6E4F5AF5C}" type="pres">
      <dgm:prSet presAssocID="{8656CC67-B200-4283-B32F-3A7A9542C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8C83319-6C34-44A5-9577-17F48F9D1F2E}" type="pres">
      <dgm:prSet presAssocID="{8656CC67-B200-4283-B32F-3A7A9542C9E0}" presName="spaceRect" presStyleCnt="0"/>
      <dgm:spPr/>
    </dgm:pt>
    <dgm:pt modelId="{9A0AC2DA-2F46-4AB9-AC1D-A3AFC2FCCCF5}" type="pres">
      <dgm:prSet presAssocID="{8656CC67-B200-4283-B32F-3A7A9542C9E0}" presName="textRect" presStyleLbl="revTx" presStyleIdx="0" presStyleCnt="2">
        <dgm:presLayoutVars>
          <dgm:chMax val="1"/>
          <dgm:chPref val="1"/>
        </dgm:presLayoutVars>
      </dgm:prSet>
      <dgm:spPr/>
    </dgm:pt>
    <dgm:pt modelId="{0372FBF4-4D62-4522-8387-3DE5B27D6DF9}" type="pres">
      <dgm:prSet presAssocID="{F3CCDC36-1C57-483A-A9B8-B41A86225E10}" presName="sibTrans" presStyleCnt="0"/>
      <dgm:spPr/>
    </dgm:pt>
    <dgm:pt modelId="{76BBBBB9-40E8-4325-9552-6706D813F26C}" type="pres">
      <dgm:prSet presAssocID="{82E7EB2F-569F-4B42-9813-48FE8A81ADB9}" presName="compNode" presStyleCnt="0"/>
      <dgm:spPr/>
    </dgm:pt>
    <dgm:pt modelId="{462A0895-E164-4AC4-8F56-4F6977EE9467}" type="pres">
      <dgm:prSet presAssocID="{82E7EB2F-569F-4B42-9813-48FE8A81ADB9}" presName="iconBgRect" presStyleLbl="bgShp" presStyleIdx="1" presStyleCnt="2"/>
      <dgm:spPr/>
    </dgm:pt>
    <dgm:pt modelId="{CB1CDF22-F92E-4087-B25E-94B80F6E3781}" type="pres">
      <dgm:prSet presAssocID="{82E7EB2F-569F-4B42-9813-48FE8A81A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5FA3C7-A551-4075-9E48-23C3F3CB39EF}" type="pres">
      <dgm:prSet presAssocID="{82E7EB2F-569F-4B42-9813-48FE8A81ADB9}" presName="spaceRect" presStyleCnt="0"/>
      <dgm:spPr/>
    </dgm:pt>
    <dgm:pt modelId="{C26C2B7E-9BC4-4E5D-B46E-47F3446C6350}" type="pres">
      <dgm:prSet presAssocID="{82E7EB2F-569F-4B42-9813-48FE8A81A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83102-9598-4360-9D6F-43AEB95B7EA1}" srcId="{2D86BCEC-EB9B-4E48-AC70-8273CF95423A}" destId="{82E7EB2F-569F-4B42-9813-48FE8A81ADB9}" srcOrd="1" destOrd="0" parTransId="{2EB87342-5E0E-446E-B731-796706FC1021}" sibTransId="{EA55C9BD-1AA4-4E21-8B98-B8361D18310E}"/>
    <dgm:cxn modelId="{6E109752-DCDC-4CE9-B3FD-9B5D124AC242}" srcId="{2D86BCEC-EB9B-4E48-AC70-8273CF95423A}" destId="{8656CC67-B200-4283-B32F-3A7A9542C9E0}" srcOrd="0" destOrd="0" parTransId="{921D03D0-2702-4C80-88DE-FA111500E9B6}" sibTransId="{F3CCDC36-1C57-483A-A9B8-B41A86225E10}"/>
    <dgm:cxn modelId="{C67C5090-7FD1-416A-96F4-3AC4B58149A7}" type="presOf" srcId="{2D86BCEC-EB9B-4E48-AC70-8273CF95423A}" destId="{8BD323F0-16EE-4FF5-973B-5DE5528C5108}" srcOrd="0" destOrd="0" presId="urn:microsoft.com/office/officeart/2018/5/layout/IconCircleLabelList"/>
    <dgm:cxn modelId="{DF7BB194-F0C5-47A3-B9EC-5891CE8557DD}" type="presOf" srcId="{82E7EB2F-569F-4B42-9813-48FE8A81ADB9}" destId="{C26C2B7E-9BC4-4E5D-B46E-47F3446C6350}" srcOrd="0" destOrd="0" presId="urn:microsoft.com/office/officeart/2018/5/layout/IconCircleLabelList"/>
    <dgm:cxn modelId="{D6A88D97-6687-4E07-B39C-6C25606E0B5B}" type="presOf" srcId="{8656CC67-B200-4283-B32F-3A7A9542C9E0}" destId="{9A0AC2DA-2F46-4AB9-AC1D-A3AFC2FCCCF5}" srcOrd="0" destOrd="0" presId="urn:microsoft.com/office/officeart/2018/5/layout/IconCircleLabelList"/>
    <dgm:cxn modelId="{8A4D390C-9EE1-4848-8068-55232A4B82CA}" type="presParOf" srcId="{8BD323F0-16EE-4FF5-973B-5DE5528C5108}" destId="{CF524371-90C5-407A-87CB-0CFE256A62CF}" srcOrd="0" destOrd="0" presId="urn:microsoft.com/office/officeart/2018/5/layout/IconCircleLabelList"/>
    <dgm:cxn modelId="{E6381FC8-8B5C-4DD9-898D-D3BEA9D791F4}" type="presParOf" srcId="{CF524371-90C5-407A-87CB-0CFE256A62CF}" destId="{93369495-CBA5-4B26-861A-012806285EA2}" srcOrd="0" destOrd="0" presId="urn:microsoft.com/office/officeart/2018/5/layout/IconCircleLabelList"/>
    <dgm:cxn modelId="{F17B2058-66B0-4F51-B490-137C1B6080FA}" type="presParOf" srcId="{CF524371-90C5-407A-87CB-0CFE256A62CF}" destId="{5DE20D4F-A917-487C-B70F-87F6E4F5AF5C}" srcOrd="1" destOrd="0" presId="urn:microsoft.com/office/officeart/2018/5/layout/IconCircleLabelList"/>
    <dgm:cxn modelId="{74334A09-9314-4AF9-92E0-02C4F6DA70E3}" type="presParOf" srcId="{CF524371-90C5-407A-87CB-0CFE256A62CF}" destId="{58C83319-6C34-44A5-9577-17F48F9D1F2E}" srcOrd="2" destOrd="0" presId="urn:microsoft.com/office/officeart/2018/5/layout/IconCircleLabelList"/>
    <dgm:cxn modelId="{465C20A4-5A94-442F-B575-3892059D614A}" type="presParOf" srcId="{CF524371-90C5-407A-87CB-0CFE256A62CF}" destId="{9A0AC2DA-2F46-4AB9-AC1D-A3AFC2FCCCF5}" srcOrd="3" destOrd="0" presId="urn:microsoft.com/office/officeart/2018/5/layout/IconCircleLabelList"/>
    <dgm:cxn modelId="{2B914825-9397-4831-A1DD-5907D5B84A04}" type="presParOf" srcId="{8BD323F0-16EE-4FF5-973B-5DE5528C5108}" destId="{0372FBF4-4D62-4522-8387-3DE5B27D6DF9}" srcOrd="1" destOrd="0" presId="urn:microsoft.com/office/officeart/2018/5/layout/IconCircleLabelList"/>
    <dgm:cxn modelId="{66F3E1B8-4856-4586-BCA9-4970328C259F}" type="presParOf" srcId="{8BD323F0-16EE-4FF5-973B-5DE5528C5108}" destId="{76BBBBB9-40E8-4325-9552-6706D813F26C}" srcOrd="2" destOrd="0" presId="urn:microsoft.com/office/officeart/2018/5/layout/IconCircleLabelList"/>
    <dgm:cxn modelId="{97618157-CB08-4C14-9CFA-A5B55868686D}" type="presParOf" srcId="{76BBBBB9-40E8-4325-9552-6706D813F26C}" destId="{462A0895-E164-4AC4-8F56-4F6977EE9467}" srcOrd="0" destOrd="0" presId="urn:microsoft.com/office/officeart/2018/5/layout/IconCircleLabelList"/>
    <dgm:cxn modelId="{F6D55E15-0B4A-4B90-927C-44C87349CB41}" type="presParOf" srcId="{76BBBBB9-40E8-4325-9552-6706D813F26C}" destId="{CB1CDF22-F92E-4087-B25E-94B80F6E3781}" srcOrd="1" destOrd="0" presId="urn:microsoft.com/office/officeart/2018/5/layout/IconCircleLabelList"/>
    <dgm:cxn modelId="{581172CE-A280-4C42-A6A5-6CE4FB143226}" type="presParOf" srcId="{76BBBBB9-40E8-4325-9552-6706D813F26C}" destId="{165FA3C7-A551-4075-9E48-23C3F3CB39EF}" srcOrd="2" destOrd="0" presId="urn:microsoft.com/office/officeart/2018/5/layout/IconCircleLabelList"/>
    <dgm:cxn modelId="{79A3602B-812B-4AE5-A0B0-EA06FB92BDE9}" type="presParOf" srcId="{76BBBBB9-40E8-4325-9552-6706D813F26C}" destId="{C26C2B7E-9BC4-4E5D-B46E-47F3446C6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05F6733A-1262-41CF-A9F3-4430C423C94C}" srcId="{4F7AE019-49CE-4A1E-8C44-77F39E6FBDE3}" destId="{893405B5-F3EC-4775-ACC6-38B2E8E91BF9}" srcOrd="0" destOrd="0" parTransId="{8CD16FCA-1F35-4DF3-A163-3F961EC6668C}" sibTransId="{FB481699-D58D-4896-838E-40E9284B2242}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C22E5CF-3CB9-D34D-9DC8-46AB15862CBB}" type="presParOf" srcId="{0D26DACC-CB67-CF4B-9FF1-EF3B5F95ECA4}" destId="{4F987FCE-1911-4741-96C6-AA3A3DE6D0C0}" srcOrd="0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8BF8-BA86-7943-A805-E02689A06F5E}">
      <dsp:nvSpPr>
        <dsp:cNvPr id="0" name=""/>
        <dsp:cNvSpPr/>
      </dsp:nvSpPr>
      <dsp:spPr>
        <a:xfrm>
          <a:off x="0" y="418462"/>
          <a:ext cx="7886700" cy="2426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What if we altered the size of the </a:t>
          </a:r>
          <a:r>
            <a:rPr lang="en-US" sz="6100" i="1" kern="1200" dirty="0"/>
            <a:t>top chunk?</a:t>
          </a:r>
          <a:endParaRPr lang="en-US" sz="6100" kern="1200" dirty="0"/>
        </a:p>
      </dsp:txBody>
      <dsp:txXfrm>
        <a:off x="118456" y="536918"/>
        <a:ext cx="7649788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E23F9-F6EB-0E4F-A0C4-6030EF961539}">
      <dsp:nvSpPr>
        <dsp:cNvPr id="0" name=""/>
        <dsp:cNvSpPr/>
      </dsp:nvSpPr>
      <dsp:spPr>
        <a:xfrm>
          <a:off x="38" y="32946"/>
          <a:ext cx="3685337" cy="952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Amazing for control flow hijacking: </a:t>
          </a:r>
        </a:p>
      </dsp:txBody>
      <dsp:txXfrm>
        <a:off x="38" y="32946"/>
        <a:ext cx="3685337" cy="952800"/>
      </dsp:txXfrm>
    </dsp:sp>
    <dsp:sp modelId="{BA6D5494-7492-C44D-8642-80312BF7522A}">
      <dsp:nvSpPr>
        <dsp:cNvPr id="0" name=""/>
        <dsp:cNvSpPr/>
      </dsp:nvSpPr>
      <dsp:spPr>
        <a:xfrm>
          <a:off x="38" y="985747"/>
          <a:ext cx="3685337" cy="224480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dirty="0"/>
            <a:t>__</a:t>
          </a:r>
          <a:r>
            <a:rPr lang="en-US" sz="2600" i="1" kern="1200" dirty="0" err="1"/>
            <a:t>free_hook</a:t>
          </a:r>
          <a:r>
            <a:rPr lang="en-US" sz="2600" i="1" kern="1200" dirty="0"/>
            <a:t> </a:t>
          </a:r>
          <a:r>
            <a:rPr lang="en-US" sz="2600" kern="1200" dirty="0"/>
            <a:t>is the best because we control a parameter. Great for calling system with a controlled string. </a:t>
          </a:r>
        </a:p>
      </dsp:txBody>
      <dsp:txXfrm>
        <a:off x="38" y="985747"/>
        <a:ext cx="3685337" cy="2244809"/>
      </dsp:txXfrm>
    </dsp:sp>
    <dsp:sp modelId="{D303D1A6-7266-C84C-873B-5E30E9E08298}">
      <dsp:nvSpPr>
        <dsp:cNvPr id="0" name=""/>
        <dsp:cNvSpPr/>
      </dsp:nvSpPr>
      <dsp:spPr>
        <a:xfrm>
          <a:off x="4201323" y="32946"/>
          <a:ext cx="3685337" cy="952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Common Hits</a:t>
          </a:r>
        </a:p>
      </dsp:txBody>
      <dsp:txXfrm>
        <a:off x="4201323" y="32946"/>
        <a:ext cx="3685337" cy="952800"/>
      </dsp:txXfrm>
    </dsp:sp>
    <dsp:sp modelId="{0834F26A-4B0D-E64D-9D92-08973B136968}">
      <dsp:nvSpPr>
        <dsp:cNvPr id="0" name=""/>
        <dsp:cNvSpPr/>
      </dsp:nvSpPr>
      <dsp:spPr>
        <a:xfrm>
          <a:off x="4201323" y="985747"/>
          <a:ext cx="3685337" cy="224480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Need to use functions that are called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__</a:t>
          </a:r>
          <a:r>
            <a:rPr lang="en-US" sz="2600" kern="1200" dirty="0" err="1"/>
            <a:t>malloc_hook</a:t>
          </a:r>
          <a:r>
            <a:rPr lang="en-US" sz="2600" kern="1200" dirty="0"/>
            <a:t> and __</a:t>
          </a:r>
          <a:r>
            <a:rPr lang="en-US" sz="2600" kern="1200" dirty="0" err="1"/>
            <a:t>free_hook</a:t>
          </a:r>
          <a:r>
            <a:rPr lang="en-US" sz="2600" kern="1200" dirty="0"/>
            <a:t> most likely</a:t>
          </a:r>
        </a:p>
      </dsp:txBody>
      <dsp:txXfrm>
        <a:off x="4201323" y="985747"/>
        <a:ext cx="3685337" cy="2244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0"/>
          <a:ext cx="6309360" cy="19282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9787" rIns="122419" bIns="4897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Corrupt Top Chunk size</a:t>
          </a:r>
        </a:p>
      </dsp:txBody>
      <dsp:txXfrm>
        <a:off x="1577340" y="0"/>
        <a:ext cx="6309360" cy="1928295"/>
      </dsp:txXfrm>
    </dsp:sp>
    <dsp:sp modelId="{C68806A7-5E1B-B443-82C4-E10E3AD448A5}">
      <dsp:nvSpPr>
        <dsp:cNvPr id="0" name=""/>
        <dsp:cNvSpPr/>
      </dsp:nvSpPr>
      <dsp:spPr>
        <a:xfrm>
          <a:off x="0" y="0"/>
          <a:ext cx="1577340" cy="1928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90473" rIns="83468" bIns="1904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Corrupt</a:t>
          </a:r>
        </a:p>
      </dsp:txBody>
      <dsp:txXfrm>
        <a:off x="0" y="0"/>
        <a:ext cx="1577340" cy="1928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286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Corrupt Top Chunk size</a:t>
          </a:r>
        </a:p>
      </dsp:txBody>
      <dsp:txXfrm>
        <a:off x="1577340" y="286"/>
        <a:ext cx="6309360" cy="1583946"/>
      </dsp:txXfrm>
    </dsp:sp>
    <dsp:sp modelId="{C68806A7-5E1B-B443-82C4-E10E3AD448A5}">
      <dsp:nvSpPr>
        <dsp:cNvPr id="0" name=""/>
        <dsp:cNvSpPr/>
      </dsp:nvSpPr>
      <dsp:spPr>
        <a:xfrm>
          <a:off x="0" y="286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/>
            <a:t>Corrupt</a:t>
          </a:r>
        </a:p>
      </dsp:txBody>
      <dsp:txXfrm>
        <a:off x="0" y="286"/>
        <a:ext cx="1577340" cy="1583946"/>
      </dsp:txXfrm>
    </dsp:sp>
    <dsp:sp modelId="{0A6D31A6-5EBB-F24A-9BAE-B761EBB5BA1A}">
      <dsp:nvSpPr>
        <dsp:cNvPr id="0" name=""/>
        <dsp:cNvSpPr/>
      </dsp:nvSpPr>
      <dsp:spPr>
        <a:xfrm>
          <a:off x="1577340" y="1679270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a LARGE section that lands directly in </a:t>
          </a:r>
          <a:r>
            <a:rPr lang="en-US" sz="2400" i="1" kern="1200" dirty="0"/>
            <a:t>front</a:t>
          </a:r>
          <a:r>
            <a:rPr lang="en-US" sz="2400" kern="1200" dirty="0"/>
            <a:t> of your target</a:t>
          </a:r>
        </a:p>
      </dsp:txBody>
      <dsp:txXfrm>
        <a:off x="1577340" y="1679270"/>
        <a:ext cx="6309360" cy="1583946"/>
      </dsp:txXfrm>
    </dsp:sp>
    <dsp:sp modelId="{8994B5BA-79CC-FA41-86AE-55711D1760A4}">
      <dsp:nvSpPr>
        <dsp:cNvPr id="0" name=""/>
        <dsp:cNvSpPr/>
      </dsp:nvSpPr>
      <dsp:spPr>
        <a:xfrm>
          <a:off x="0" y="1679270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Allocate</a:t>
          </a:r>
        </a:p>
      </dsp:txBody>
      <dsp:txXfrm>
        <a:off x="0" y="1679270"/>
        <a:ext cx="1577340" cy="1583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495-CBA5-4B26-861A-012806285EA2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0D4F-A917-487C-B70F-87F6E4F5AF5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C2DA-2F46-4AB9-AC1D-A3AFC2FCCCF5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Overwrite GOT entry of </a:t>
          </a:r>
          <a:r>
            <a:rPr lang="en-US" sz="2500" i="1" kern="1200"/>
            <a:t>puts</a:t>
          </a:r>
          <a:endParaRPr lang="en-US" sz="2500" kern="1200"/>
        </a:p>
      </dsp:txBody>
      <dsp:txXfrm>
        <a:off x="517724" y="2531752"/>
        <a:ext cx="3150000" cy="720000"/>
      </dsp:txXfrm>
    </dsp:sp>
    <dsp:sp modelId="{462A0895-E164-4AC4-8F56-4F6977EE946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DF22-F92E-4087-B25E-94B80F6E3781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2B7E-9BC4-4E5D-B46E-47F3446C6350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Stack </a:t>
          </a:r>
          <a:r>
            <a:rPr lang="en-US" sz="2500" i="1" kern="1200"/>
            <a:t>ret</a:t>
          </a:r>
          <a:r>
            <a:rPr lang="en-US" sz="2500" kern="1200"/>
            <a:t> address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3FA5-1C28-464F-BECB-55BD9F69216A}">
      <dsp:nvSpPr>
        <dsp:cNvPr id="0" name=""/>
        <dsp:cNvSpPr/>
      </dsp:nvSpPr>
      <dsp:spPr>
        <a:xfrm>
          <a:off x="1577340" y="0"/>
          <a:ext cx="6309360" cy="163728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15871" rIns="122419" bIns="415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Overlap chunk over your target</a:t>
          </a:r>
        </a:p>
      </dsp:txBody>
      <dsp:txXfrm>
        <a:off x="1577340" y="0"/>
        <a:ext cx="6309360" cy="1637288"/>
      </dsp:txXfrm>
    </dsp:sp>
    <dsp:sp modelId="{00A246D8-AF0D-9D46-A972-3C36A151DA50}">
      <dsp:nvSpPr>
        <dsp:cNvPr id="0" name=""/>
        <dsp:cNvSpPr/>
      </dsp:nvSpPr>
      <dsp:spPr>
        <a:xfrm>
          <a:off x="0" y="0"/>
          <a:ext cx="1577340" cy="1637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61728" rIns="83468" bIns="1617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Overlap</a:t>
          </a:r>
        </a:p>
      </dsp:txBody>
      <dsp:txXfrm>
        <a:off x="0" y="0"/>
        <a:ext cx="1577340" cy="163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a stack clash vulnerability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actual size of this is never validated!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7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Increase the top chunk size range</a:t>
            </a:r>
          </a:p>
          <a:p>
            <a:r>
              <a:rPr lang="en-US" dirty="0"/>
              <a:t>- Move the pointer over the top of some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2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Morecore</a:t>
            </a:r>
            <a:r>
              <a:rPr lang="en-US" dirty="0"/>
              <a:t>: 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/glibc-2.26/source/malloc/malloc.c#L363</a:t>
            </a:r>
          </a:p>
          <a:p>
            <a:r>
              <a:rPr lang="en-US" dirty="0"/>
              <a:t>Removed in Red hat because of the security threat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4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out the shrinking operation that is underlined</a:t>
            </a:r>
          </a:p>
          <a:p>
            <a:r>
              <a:rPr lang="en-US" dirty="0"/>
              <a:t>Call out the bad ‘if’ statement 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3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0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phrack.org/issues/66/10.html" TargetMode="External"/><Relationship Id="rId3" Type="http://schemas.openxmlformats.org/officeDocument/2006/relationships/hyperlink" Target="https://sploitfun.wordpress.com/tag/house-of-force/" TargetMode="External"/><Relationship Id="rId7" Type="http://schemas.openxmlformats.org/officeDocument/2006/relationships/hyperlink" Target="https://www.youtube.com/watch?v=PISoSH8KGVI" TargetMode="External"/><Relationship Id="rId2" Type="http://schemas.openxmlformats.org/officeDocument/2006/relationships/hyperlink" Target="https://securitylab.github.com/research/last-orders-at-the-house-of-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-wiki.github.io/ctf-wiki/pwn/linux/glibc-heap/house_of_force/" TargetMode="External"/><Relationship Id="rId5" Type="http://schemas.openxmlformats.org/officeDocument/2006/relationships/hyperlink" Target="https://raydenchia.com/glibc-heap-exploitation-house-of-force/" TargetMode="External"/><Relationship Id="rId4" Type="http://schemas.openxmlformats.org/officeDocument/2006/relationships/hyperlink" Target="https://heap-exploitation.dhavalkapil.com/attacks/house_of_forc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- 2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2048977"/>
            <a:ext cx="4629150" cy="1039196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EB95D-3180-6C4A-9E07-7BAEFE962F34}"/>
              </a:ext>
            </a:extLst>
          </p:cNvPr>
          <p:cNvSpPr txBox="1">
            <a:spLocks/>
          </p:cNvSpPr>
          <p:nvPr/>
        </p:nvSpPr>
        <p:spPr>
          <a:xfrm>
            <a:off x="3807067" y="1169377"/>
            <a:ext cx="4707092" cy="76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 the </a:t>
            </a:r>
            <a:r>
              <a:rPr lang="en-US" i="1" dirty="0"/>
              <a:t>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i="1" dirty="0"/>
              <a:t>this</a:t>
            </a:r>
            <a:r>
              <a:rPr lang="en-US" dirty="0"/>
              <a:t> memory to the user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EF2DC0-ECA4-4D34-4F94-67F7FA9C41EF}"/>
              </a:ext>
            </a:extLst>
          </p:cNvPr>
          <p:cNvCxnSpPr>
            <a:cxnSpLocks/>
          </p:cNvCxnSpPr>
          <p:nvPr/>
        </p:nvCxnSpPr>
        <p:spPr>
          <a:xfrm>
            <a:off x="4064830" y="2441301"/>
            <a:ext cx="2744342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D48-53F5-B743-8688-804BB04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F3945-5DCE-4B8D-B0D3-B04AB89D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18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4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19" y="77602"/>
            <a:ext cx="7886700" cy="994172"/>
          </a:xfrm>
        </p:spPr>
        <p:txBody>
          <a:bodyPr/>
          <a:lstStyle/>
          <a:p>
            <a:r>
              <a:rPr lang="en-US" dirty="0"/>
              <a:t>Attack Idea – Visual 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02" y="1102888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730301" y="1102888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730301" y="1102888"/>
            <a:ext cx="10431" cy="326350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730301" y="5005584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op Chunk After Corruption">
            <a:extLst>
              <a:ext uri="{FF2B5EF4-FFF2-40B4-BE49-F238E27FC236}">
                <a16:creationId xmlns:a16="http://schemas.microsoft.com/office/drawing/2014/main" id="{A8580D36-B426-9342-B17E-D64061FA9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33" y="1120463"/>
            <a:ext cx="2454566" cy="324593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7518E-63ED-FB46-BEA7-508AF9354805}"/>
              </a:ext>
            </a:extLst>
          </p:cNvPr>
          <p:cNvSpPr txBox="1"/>
          <p:nvPr/>
        </p:nvSpPr>
        <p:spPr>
          <a:xfrm>
            <a:off x="4616001" y="406514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1409-7E7B-3D4F-BA16-A9A9D70F102F}"/>
              </a:ext>
            </a:extLst>
          </p:cNvPr>
          <p:cNvSpPr txBox="1"/>
          <p:nvPr/>
        </p:nvSpPr>
        <p:spPr>
          <a:xfrm>
            <a:off x="4359081" y="3702394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C001E2-4F5F-6549-B0A1-3F299F56621F}"/>
              </a:ext>
            </a:extLst>
          </p:cNvPr>
          <p:cNvCxnSpPr>
            <a:cxnSpLocks/>
          </p:cNvCxnSpPr>
          <p:nvPr/>
        </p:nvCxnSpPr>
        <p:spPr>
          <a:xfrm>
            <a:off x="5434650" y="3900063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117EE2-FD5C-B549-A101-EEF10B266E77}"/>
              </a:ext>
            </a:extLst>
          </p:cNvPr>
          <p:cNvCxnSpPr>
            <a:cxnSpLocks/>
          </p:cNvCxnSpPr>
          <p:nvPr/>
        </p:nvCxnSpPr>
        <p:spPr>
          <a:xfrm>
            <a:off x="5431992" y="3900063"/>
            <a:ext cx="2658" cy="95588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91BD59-CE49-3241-AFE5-65CD7AB702BE}"/>
              </a:ext>
            </a:extLst>
          </p:cNvPr>
          <p:cNvCxnSpPr>
            <a:cxnSpLocks/>
          </p:cNvCxnSpPr>
          <p:nvPr/>
        </p:nvCxnSpPr>
        <p:spPr>
          <a:xfrm>
            <a:off x="5434649" y="4855947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BD54F7F-7693-3D4D-BF9F-48F8466D142F}"/>
              </a:ext>
            </a:extLst>
          </p:cNvPr>
          <p:cNvSpPr/>
          <p:nvPr/>
        </p:nvSpPr>
        <p:spPr>
          <a:xfrm>
            <a:off x="7270812" y="1014499"/>
            <a:ext cx="96818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A5901-F3D9-DF90-8790-80BB59B5EE26}"/>
              </a:ext>
            </a:extLst>
          </p:cNvPr>
          <p:cNvSpPr txBox="1"/>
          <p:nvPr/>
        </p:nvSpPr>
        <p:spPr>
          <a:xfrm rot="5400000">
            <a:off x="507729" y="4363554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790BE8-FF58-573D-425F-1B16EA4DAD2F}"/>
              </a:ext>
            </a:extLst>
          </p:cNvPr>
          <p:cNvCxnSpPr>
            <a:cxnSpLocks/>
          </p:cNvCxnSpPr>
          <p:nvPr/>
        </p:nvCxnSpPr>
        <p:spPr>
          <a:xfrm>
            <a:off x="748225" y="4864963"/>
            <a:ext cx="0" cy="14062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9623EB-F655-E706-1E27-89FA65AE0C5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380698" y="4179961"/>
            <a:ext cx="838361" cy="69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3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4323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0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1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ln>
            <a:noFill/>
          </a:ln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 err="1">
                <a:solidFill>
                  <a:srgbClr val="00B050"/>
                </a:solidFill>
              </a:rPr>
              <a:t>Greenlines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210550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3491552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 err="1">
                <a:solidFill>
                  <a:srgbClr val="00B050"/>
                </a:solidFill>
              </a:rPr>
              <a:t>Greenlines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20515-9C86-C875-34FF-E06DE999049D}"/>
              </a:ext>
            </a:extLst>
          </p:cNvPr>
          <p:cNvCxnSpPr>
            <a:cxnSpLocks/>
          </p:cNvCxnSpPr>
          <p:nvPr/>
        </p:nvCxnSpPr>
        <p:spPr>
          <a:xfrm>
            <a:off x="4761627" y="1031867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B27446-B328-FF2D-D1FA-1C0607EFB921}"/>
              </a:ext>
            </a:extLst>
          </p:cNvPr>
          <p:cNvCxnSpPr>
            <a:cxnSpLocks/>
          </p:cNvCxnSpPr>
          <p:nvPr/>
        </p:nvCxnSpPr>
        <p:spPr>
          <a:xfrm>
            <a:off x="4761627" y="1031867"/>
            <a:ext cx="10431" cy="326350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AFD98A-7372-3DA5-55B9-5445EE6B61AC}"/>
              </a:ext>
            </a:extLst>
          </p:cNvPr>
          <p:cNvCxnSpPr>
            <a:cxnSpLocks/>
          </p:cNvCxnSpPr>
          <p:nvPr/>
        </p:nvCxnSpPr>
        <p:spPr>
          <a:xfrm>
            <a:off x="4761627" y="4934563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5B11F2-0B61-4D9F-E6A4-90CBE914E003}"/>
              </a:ext>
            </a:extLst>
          </p:cNvPr>
          <p:cNvSpPr txBox="1"/>
          <p:nvPr/>
        </p:nvSpPr>
        <p:spPr>
          <a:xfrm rot="5400000">
            <a:off x="4539055" y="4292533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606154-34DF-F1F0-80BA-D2513A1CEA2B}"/>
              </a:ext>
            </a:extLst>
          </p:cNvPr>
          <p:cNvCxnSpPr>
            <a:cxnSpLocks/>
          </p:cNvCxnSpPr>
          <p:nvPr/>
        </p:nvCxnSpPr>
        <p:spPr>
          <a:xfrm>
            <a:off x="4772058" y="4793942"/>
            <a:ext cx="0" cy="14062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1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Edit the top chunk </a:t>
            </a:r>
            <a:r>
              <a:rPr lang="en-US" b="1" i="1" dirty="0"/>
              <a:t>size</a:t>
            </a:r>
            <a:r>
              <a:rPr lang="en-US" dirty="0"/>
              <a:t> to be HUGE</a:t>
            </a:r>
          </a:p>
          <a:p>
            <a:r>
              <a:rPr lang="en-US" dirty="0"/>
              <a:t>Buffer overflow or UAF can be used for this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02FD8C-6A5F-B448-B12C-9776BBAE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999" y="1369219"/>
            <a:ext cx="1860502" cy="3263504"/>
          </a:xfr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1972962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21103" y="4144662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221092" cy="3668765"/>
          </a:xfrm>
        </p:spPr>
        <p:txBody>
          <a:bodyPr>
            <a:normAutofit/>
          </a:bodyPr>
          <a:lstStyle/>
          <a:p>
            <a:r>
              <a:rPr lang="en-US" dirty="0"/>
              <a:t>Put outside of heap memory</a:t>
            </a:r>
          </a:p>
          <a:p>
            <a:r>
              <a:rPr lang="en-US" dirty="0"/>
              <a:t>Just set to 0xFFFFFFFFFFFFFFFF (</a:t>
            </a:r>
            <a:r>
              <a:rPr lang="en-US" b="1" dirty="0"/>
              <a:t>-1)</a:t>
            </a:r>
            <a:r>
              <a:rPr lang="en-US" b="1" i="1" dirty="0"/>
              <a:t>: </a:t>
            </a:r>
          </a:p>
          <a:p>
            <a:pPr lvl="1"/>
            <a:r>
              <a:rPr lang="en-US" dirty="0"/>
              <a:t>Allows overwriting ANYWHERE in memory</a:t>
            </a:r>
          </a:p>
          <a:p>
            <a:pPr lvl="1"/>
            <a:r>
              <a:rPr lang="en-US" dirty="0"/>
              <a:t>No sanity check on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272030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19808" y="4892009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rrupted top chunk size">
            <a:extLst>
              <a:ext uri="{FF2B5EF4-FFF2-40B4-BE49-F238E27FC236}">
                <a16:creationId xmlns:a16="http://schemas.microsoft.com/office/drawing/2014/main" id="{587C8987-D861-B041-96D0-E6F07C5B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7" y="1048734"/>
            <a:ext cx="2038394" cy="358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E88EA-FE78-0A4B-B251-E57842FF2E42}"/>
              </a:ext>
            </a:extLst>
          </p:cNvPr>
          <p:cNvSpPr txBox="1"/>
          <p:nvPr/>
        </p:nvSpPr>
        <p:spPr>
          <a:xfrm>
            <a:off x="5978769" y="4263391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755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1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24882" y="417258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78157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Chunk </a:t>
            </a:r>
            <a:r>
              <a:rPr lang="en-US" b="1" dirty="0"/>
              <a:t>close to </a:t>
            </a:r>
            <a:r>
              <a:rPr lang="en-US" dirty="0"/>
              <a:t>the </a:t>
            </a:r>
            <a:r>
              <a:rPr lang="en-US" i="1" dirty="0"/>
              <a:t>Target</a:t>
            </a:r>
          </a:p>
          <a:p>
            <a:r>
              <a:rPr lang="en-US" dirty="0"/>
              <a:t>Close to an important pointer, such as a </a:t>
            </a:r>
            <a:r>
              <a:rPr lang="en-US" i="1" dirty="0"/>
              <a:t>function pointer</a:t>
            </a:r>
          </a:p>
          <a:p>
            <a:r>
              <a:rPr lang="en-US" dirty="0"/>
              <a:t>Set this up for a nice allocation over an important pointer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86D46E-57EA-416E-6D96-525FA81B1F1A}"/>
              </a:ext>
            </a:extLst>
          </p:cNvPr>
          <p:cNvCxnSpPr>
            <a:cxnSpLocks/>
          </p:cNvCxnSpPr>
          <p:nvPr/>
        </p:nvCxnSpPr>
        <p:spPr>
          <a:xfrm>
            <a:off x="4566786" y="1878808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BFD679-CA90-AA8D-8A86-5A2FC1E7C74D}"/>
              </a:ext>
            </a:extLst>
          </p:cNvPr>
          <p:cNvCxnSpPr>
            <a:cxnSpLocks/>
          </p:cNvCxnSpPr>
          <p:nvPr/>
        </p:nvCxnSpPr>
        <p:spPr>
          <a:xfrm>
            <a:off x="4566786" y="1878808"/>
            <a:ext cx="21780" cy="2531972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0AA1A0-80E6-B5D4-6294-D50DB7B461E2}"/>
              </a:ext>
            </a:extLst>
          </p:cNvPr>
          <p:cNvCxnSpPr>
            <a:cxnSpLocks/>
          </p:cNvCxnSpPr>
          <p:nvPr/>
        </p:nvCxnSpPr>
        <p:spPr>
          <a:xfrm>
            <a:off x="4578135" y="5049972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5BD032-D5B8-36E2-F8C2-9141BB6F5CA9}"/>
              </a:ext>
            </a:extLst>
          </p:cNvPr>
          <p:cNvSpPr txBox="1"/>
          <p:nvPr/>
        </p:nvSpPr>
        <p:spPr>
          <a:xfrm rot="5400000">
            <a:off x="4355563" y="4407942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24D34E-ECBB-BBCC-D4FA-2EAC3953870F}"/>
              </a:ext>
            </a:extLst>
          </p:cNvPr>
          <p:cNvCxnSpPr>
            <a:cxnSpLocks/>
          </p:cNvCxnSpPr>
          <p:nvPr/>
        </p:nvCxnSpPr>
        <p:spPr>
          <a:xfrm>
            <a:off x="4727373" y="4492242"/>
            <a:ext cx="845720" cy="1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B32C1A-B73D-754F-7BC1-103CBEBD0446}"/>
              </a:ext>
            </a:extLst>
          </p:cNvPr>
          <p:cNvCxnSpPr>
            <a:cxnSpLocks/>
          </p:cNvCxnSpPr>
          <p:nvPr/>
        </p:nvCxnSpPr>
        <p:spPr>
          <a:xfrm>
            <a:off x="4588566" y="4909351"/>
            <a:ext cx="0" cy="14062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What’s a Good Target?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563263"/>
          </a:xfrm>
        </p:spPr>
        <p:txBody>
          <a:bodyPr>
            <a:normAutofit/>
          </a:bodyPr>
          <a:lstStyle/>
          <a:p>
            <a:r>
              <a:rPr lang="en-US" dirty="0"/>
              <a:t>Put a pointer to an arbitrary section in memory!</a:t>
            </a:r>
          </a:p>
          <a:p>
            <a:r>
              <a:rPr lang="en-US" dirty="0"/>
              <a:t>Where are good locations?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BSS (GOT) </a:t>
            </a:r>
          </a:p>
          <a:p>
            <a:pPr lvl="1"/>
            <a:r>
              <a:rPr lang="en-US" dirty="0"/>
              <a:t>Heap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6FF47D-84BF-1F43-FF64-92119F4A1A4A}"/>
              </a:ext>
            </a:extLst>
          </p:cNvPr>
          <p:cNvCxnSpPr>
            <a:cxnSpLocks/>
          </p:cNvCxnSpPr>
          <p:nvPr/>
        </p:nvCxnSpPr>
        <p:spPr>
          <a:xfrm>
            <a:off x="4618262" y="1229734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8E77C4-156D-804F-9A4B-71C27D8A21E0}"/>
              </a:ext>
            </a:extLst>
          </p:cNvPr>
          <p:cNvCxnSpPr>
            <a:cxnSpLocks/>
          </p:cNvCxnSpPr>
          <p:nvPr/>
        </p:nvCxnSpPr>
        <p:spPr>
          <a:xfrm>
            <a:off x="4618262" y="1229734"/>
            <a:ext cx="21780" cy="3015458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86335-70BF-F5B2-5DC5-396425D509CB}"/>
              </a:ext>
            </a:extLst>
          </p:cNvPr>
          <p:cNvCxnSpPr>
            <a:cxnSpLocks/>
          </p:cNvCxnSpPr>
          <p:nvPr/>
        </p:nvCxnSpPr>
        <p:spPr>
          <a:xfrm>
            <a:off x="4618721" y="4930055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72107E-6A7A-3B62-FD75-5D30CD64FAFF}"/>
              </a:ext>
            </a:extLst>
          </p:cNvPr>
          <p:cNvSpPr txBox="1"/>
          <p:nvPr/>
        </p:nvSpPr>
        <p:spPr>
          <a:xfrm rot="5400000">
            <a:off x="4433184" y="4240308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142C42-4131-2845-67E9-659949156AA3}"/>
              </a:ext>
            </a:extLst>
          </p:cNvPr>
          <p:cNvCxnSpPr>
            <a:cxnSpLocks/>
          </p:cNvCxnSpPr>
          <p:nvPr/>
        </p:nvCxnSpPr>
        <p:spPr>
          <a:xfrm>
            <a:off x="4640042" y="4789434"/>
            <a:ext cx="0" cy="14062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657-7618-6A40-B947-AC11141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EF89-FB22-2B40-B87E-3DF06F1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76700" cy="3263504"/>
          </a:xfrm>
        </p:spPr>
        <p:txBody>
          <a:bodyPr/>
          <a:lstStyle/>
          <a:p>
            <a:r>
              <a:rPr lang="en-US" dirty="0"/>
              <a:t>Arbitrary write to any location!</a:t>
            </a:r>
          </a:p>
          <a:p>
            <a:r>
              <a:rPr lang="en-US" dirty="0"/>
              <a:t>From the </a:t>
            </a:r>
            <a:r>
              <a:rPr lang="en-US" b="1" dirty="0" err="1"/>
              <a:t>Phrack</a:t>
            </a:r>
            <a:r>
              <a:rPr lang="en-US" dirty="0"/>
              <a:t> </a:t>
            </a:r>
            <a:r>
              <a:rPr lang="en-US" i="1" dirty="0"/>
              <a:t>Malloc </a:t>
            </a:r>
            <a:r>
              <a:rPr lang="en-US" i="1" dirty="0" err="1"/>
              <a:t>Maleficarum</a:t>
            </a:r>
            <a:r>
              <a:rPr lang="en-US" dirty="0"/>
              <a:t> paper (1 of 4) </a:t>
            </a:r>
          </a:p>
        </p:txBody>
      </p:sp>
      <p:pic>
        <p:nvPicPr>
          <p:cNvPr id="1026" name="Picture 2" descr="The Force | StarWars.com">
            <a:extLst>
              <a:ext uri="{FF2B5EF4-FFF2-40B4-BE49-F238E27FC236}">
                <a16:creationId xmlns:a16="http://schemas.microsoft.com/office/drawing/2014/main" id="{1C102BD5-6694-E341-BE09-983BF84A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68019"/>
            <a:ext cx="4427368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What’s a Good Target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How can this be put into .</a:t>
            </a:r>
            <a:r>
              <a:rPr lang="en-US" dirty="0" err="1"/>
              <a:t>bss</a:t>
            </a:r>
            <a:r>
              <a:rPr lang="en-US" dirty="0"/>
              <a:t> though? Heap will always be in front of this.</a:t>
            </a:r>
          </a:p>
          <a:p>
            <a:r>
              <a:rPr lang="en-US" dirty="0"/>
              <a:t>Integer overflow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This can WRAP around!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3359" cy="271687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ss section wrap around">
            <a:extLst>
              <a:ext uri="{FF2B5EF4-FFF2-40B4-BE49-F238E27FC236}">
                <a16:creationId xmlns:a16="http://schemas.microsoft.com/office/drawing/2014/main" id="{6581DD03-93E7-9944-A46F-0A64E13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249948"/>
            <a:ext cx="1770479" cy="3502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1E46A-6CCE-C74D-9B87-6214B6B01B6A}"/>
              </a:ext>
            </a:extLst>
          </p:cNvPr>
          <p:cNvSpPr txBox="1"/>
          <p:nvPr/>
        </p:nvSpPr>
        <p:spPr>
          <a:xfrm rot="5400000">
            <a:off x="4323610" y="4804811"/>
            <a:ext cx="77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936F9-DB2C-DD43-B460-8ED92A9E4F59}"/>
              </a:ext>
            </a:extLst>
          </p:cNvPr>
          <p:cNvCxnSpPr>
            <a:cxnSpLocks/>
          </p:cNvCxnSpPr>
          <p:nvPr/>
        </p:nvCxnSpPr>
        <p:spPr>
          <a:xfrm>
            <a:off x="4618721" y="1268019"/>
            <a:ext cx="0" cy="331976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5E-C6C2-9A4D-8EF1-FC2AE4D92BDC}"/>
              </a:ext>
            </a:extLst>
          </p:cNvPr>
          <p:cNvSpPr txBox="1"/>
          <p:nvPr/>
        </p:nvSpPr>
        <p:spPr>
          <a:xfrm rot="5400000">
            <a:off x="4558400" y="909411"/>
            <a:ext cx="28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C6DFE-570A-634D-AEBD-FD9FEF621209}"/>
              </a:ext>
            </a:extLst>
          </p:cNvPr>
          <p:cNvCxnSpPr>
            <a:cxnSpLocks/>
          </p:cNvCxnSpPr>
          <p:nvPr/>
        </p:nvCxnSpPr>
        <p:spPr>
          <a:xfrm>
            <a:off x="4618721" y="1599995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C16-573E-E642-AAAC-8C095078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Hooks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CD11-B50B-F34F-BB55-1FB0728DE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5804731" cy="3371457"/>
          </a:xfrm>
        </p:spPr>
        <p:txBody>
          <a:bodyPr>
            <a:normAutofit/>
          </a:bodyPr>
          <a:lstStyle/>
          <a:p>
            <a:r>
              <a:rPr lang="en-US" sz="2000" dirty="0"/>
              <a:t>Function Pointers within Malloc:</a:t>
            </a:r>
          </a:p>
          <a:p>
            <a:pPr lvl="1"/>
            <a:r>
              <a:rPr lang="en-US" sz="2000" dirty="0"/>
              <a:t>__</a:t>
            </a:r>
            <a:r>
              <a:rPr lang="en-US" sz="2000" dirty="0" err="1"/>
              <a:t>malloc_hook</a:t>
            </a:r>
            <a:r>
              <a:rPr lang="en-US" sz="2000" dirty="0"/>
              <a:t>, __</a:t>
            </a:r>
            <a:r>
              <a:rPr lang="en-US" sz="2000" dirty="0" err="1"/>
              <a:t>free_hook</a:t>
            </a:r>
            <a:r>
              <a:rPr lang="en-US" sz="2000" dirty="0"/>
              <a:t>, __</a:t>
            </a:r>
            <a:r>
              <a:rPr lang="en-US" sz="2000" dirty="0" err="1"/>
              <a:t>realloc_hook</a:t>
            </a:r>
            <a:r>
              <a:rPr lang="en-US" sz="2000" dirty="0"/>
              <a:t>, __</a:t>
            </a:r>
            <a:r>
              <a:rPr lang="en-US" sz="2000" dirty="0" err="1"/>
              <a:t>after_morecore_hook</a:t>
            </a:r>
            <a:r>
              <a:rPr lang="en-US" sz="2000" dirty="0"/>
              <a:t>, __</a:t>
            </a:r>
            <a:r>
              <a:rPr lang="en-US" sz="2000" dirty="0" err="1"/>
              <a:t>malloc_initialize_hook</a:t>
            </a:r>
            <a:r>
              <a:rPr lang="en-US" sz="2000" dirty="0"/>
              <a:t>, __</a:t>
            </a:r>
            <a:r>
              <a:rPr lang="en-US" sz="2000" dirty="0" err="1"/>
              <a:t>memalign_hook</a:t>
            </a:r>
            <a:r>
              <a:rPr lang="en-US" sz="2000" dirty="0"/>
              <a:t>, ﻿__</a:t>
            </a:r>
            <a:r>
              <a:rPr lang="en-US" sz="2000" dirty="0" err="1"/>
              <a:t>morecore</a:t>
            </a:r>
            <a:endParaRPr lang="en-US" sz="2000" dirty="0"/>
          </a:p>
          <a:p>
            <a:r>
              <a:rPr lang="en-US" sz="2000" dirty="0"/>
              <a:t>Some are used for debugging and performance analyzing (</a:t>
            </a:r>
            <a:r>
              <a:rPr lang="en-US" sz="2000" i="1" dirty="0" err="1"/>
              <a:t>MCheck</a:t>
            </a:r>
            <a:r>
              <a:rPr lang="en-US" sz="2000" i="1" dirty="0"/>
              <a:t> and </a:t>
            </a:r>
            <a:r>
              <a:rPr lang="en-US" sz="2000" i="1" dirty="0" err="1"/>
              <a:t>MTrace</a:t>
            </a:r>
            <a:r>
              <a:rPr lang="en-US" sz="2000" dirty="0"/>
              <a:t>)</a:t>
            </a:r>
          </a:p>
          <a:p>
            <a:r>
              <a:rPr lang="en-US" sz="2000" dirty="0"/>
              <a:t>﻿__</a:t>
            </a:r>
            <a:r>
              <a:rPr lang="en-US" sz="2000" dirty="0" err="1"/>
              <a:t>morecore</a:t>
            </a:r>
            <a:r>
              <a:rPr lang="en-US" sz="2000" dirty="0"/>
              <a:t> is a function pointer wrapper around either </a:t>
            </a:r>
            <a:r>
              <a:rPr lang="en-US" sz="2000" i="1" dirty="0" err="1"/>
              <a:t>sbrk</a:t>
            </a:r>
            <a:r>
              <a:rPr lang="en-US" sz="2000" dirty="0"/>
              <a:t> or </a:t>
            </a:r>
            <a:r>
              <a:rPr lang="en-US" sz="2000" i="1" dirty="0" err="1"/>
              <a:t>mmap</a:t>
            </a:r>
            <a:r>
              <a:rPr lang="en-US" sz="2000" i="1" dirty="0"/>
              <a:t>:</a:t>
            </a:r>
          </a:p>
          <a:p>
            <a:pPr lvl="1"/>
            <a:r>
              <a:rPr lang="en-US" sz="2000" i="1" dirty="0"/>
              <a:t>__</a:t>
            </a:r>
            <a:r>
              <a:rPr lang="en-US" sz="2000" dirty="0" err="1"/>
              <a:t>morecore</a:t>
            </a:r>
            <a:r>
              <a:rPr lang="en-US" sz="2000" dirty="0"/>
              <a:t> = MORECORE</a:t>
            </a:r>
          </a:p>
        </p:txBody>
      </p:sp>
      <p:pic>
        <p:nvPicPr>
          <p:cNvPr id="1026" name="Picture 2" descr="Captain Hook | Disney Wiki | Fandom">
            <a:extLst>
              <a:ext uri="{FF2B5EF4-FFF2-40B4-BE49-F238E27FC236}">
                <a16:creationId xmlns:a16="http://schemas.microsoft.com/office/drawing/2014/main" id="{21639EFC-17D6-0D48-8558-57B0ABF6C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4" r="2" b="13547"/>
          <a:stretch/>
        </p:blipFill>
        <p:spPr bwMode="auto">
          <a:xfrm>
            <a:off x="6433381" y="203727"/>
            <a:ext cx="2534729" cy="212858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0230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865-9653-DA40-97A0-D9E55815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Hooks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8FF0A9-1A83-49A1-AB31-D5B773012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31068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5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2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91" y="1770786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825731" y="4095940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6289593" y="4130417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6024476" y="1770785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50462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r>
              <a:rPr lang="en-US" dirty="0"/>
              <a:t>Allocate a size to get to the target:</a:t>
            </a:r>
          </a:p>
          <a:p>
            <a:pPr lvl="1"/>
            <a:r>
              <a:rPr lang="en-US" b="1" dirty="0"/>
              <a:t>Size = target – top chunk</a:t>
            </a:r>
          </a:p>
          <a:p>
            <a:pPr lvl="1"/>
            <a:r>
              <a:rPr lang="en-US" dirty="0"/>
              <a:t>This CAN be negative if wrapping</a:t>
            </a:r>
          </a:p>
          <a:p>
            <a:r>
              <a:rPr lang="en-US" dirty="0"/>
              <a:t>How far to the target?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5BE3BB-494A-2374-1DD3-FEB36788084E}"/>
              </a:ext>
            </a:extLst>
          </p:cNvPr>
          <p:cNvCxnSpPr>
            <a:cxnSpLocks/>
          </p:cNvCxnSpPr>
          <p:nvPr/>
        </p:nvCxnSpPr>
        <p:spPr>
          <a:xfrm>
            <a:off x="6032015" y="1790627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FEF42F-592C-9153-1B4E-A789053E6AB9}"/>
              </a:ext>
            </a:extLst>
          </p:cNvPr>
          <p:cNvCxnSpPr>
            <a:cxnSpLocks/>
          </p:cNvCxnSpPr>
          <p:nvPr/>
        </p:nvCxnSpPr>
        <p:spPr>
          <a:xfrm>
            <a:off x="6010235" y="1770785"/>
            <a:ext cx="0" cy="259616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3319B5-3593-61AF-C98A-C3DA2B30FAA0}"/>
              </a:ext>
            </a:extLst>
          </p:cNvPr>
          <p:cNvCxnSpPr>
            <a:cxnSpLocks/>
          </p:cNvCxnSpPr>
          <p:nvPr/>
        </p:nvCxnSpPr>
        <p:spPr>
          <a:xfrm>
            <a:off x="5952340" y="4874260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87B810-CAFD-F2D7-6542-E15DCC671C06}"/>
              </a:ext>
            </a:extLst>
          </p:cNvPr>
          <p:cNvSpPr txBox="1"/>
          <p:nvPr/>
        </p:nvSpPr>
        <p:spPr>
          <a:xfrm rot="5400000">
            <a:off x="5761353" y="4329680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199AE-B055-5292-71A2-78A7A27D1FC0}"/>
              </a:ext>
            </a:extLst>
          </p:cNvPr>
          <p:cNvCxnSpPr>
            <a:cxnSpLocks/>
          </p:cNvCxnSpPr>
          <p:nvPr/>
        </p:nvCxnSpPr>
        <p:spPr>
          <a:xfrm>
            <a:off x="6240632" y="4474556"/>
            <a:ext cx="845720" cy="1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3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FF000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00B05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50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195890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659752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394635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the </a:t>
            </a:r>
            <a:r>
              <a:rPr lang="en-US" b="1" i="1" dirty="0"/>
              <a:t>top chunk pointer </a:t>
            </a:r>
            <a:r>
              <a:rPr lang="en-US" dirty="0"/>
              <a:t>just before the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5AC79E-1163-C057-CC66-8F2C166D76A7}"/>
              </a:ext>
            </a:extLst>
          </p:cNvPr>
          <p:cNvCxnSpPr>
            <a:cxnSpLocks/>
          </p:cNvCxnSpPr>
          <p:nvPr/>
        </p:nvCxnSpPr>
        <p:spPr>
          <a:xfrm>
            <a:off x="5471436" y="1895480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60230F-F45C-3005-01E6-3A9AB4815D99}"/>
              </a:ext>
            </a:extLst>
          </p:cNvPr>
          <p:cNvCxnSpPr>
            <a:cxnSpLocks/>
          </p:cNvCxnSpPr>
          <p:nvPr/>
        </p:nvCxnSpPr>
        <p:spPr>
          <a:xfrm>
            <a:off x="5449656" y="1875638"/>
            <a:ext cx="0" cy="259616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CD6936-BE60-1824-8F22-EE846BDC14D7}"/>
              </a:ext>
            </a:extLst>
          </p:cNvPr>
          <p:cNvCxnSpPr>
            <a:cxnSpLocks/>
          </p:cNvCxnSpPr>
          <p:nvPr/>
        </p:nvCxnSpPr>
        <p:spPr>
          <a:xfrm>
            <a:off x="5391761" y="4979113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A5E158-6A26-73F6-9B90-D66EBDC647CC}"/>
              </a:ext>
            </a:extLst>
          </p:cNvPr>
          <p:cNvSpPr txBox="1"/>
          <p:nvPr/>
        </p:nvSpPr>
        <p:spPr>
          <a:xfrm rot="5400000">
            <a:off x="5200774" y="4434533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8A4E08-A6E6-1C2E-50A0-D546CAA4844A}"/>
              </a:ext>
            </a:extLst>
          </p:cNvPr>
          <p:cNvCxnSpPr>
            <a:cxnSpLocks/>
          </p:cNvCxnSpPr>
          <p:nvPr/>
        </p:nvCxnSpPr>
        <p:spPr>
          <a:xfrm>
            <a:off x="5680053" y="4579409"/>
            <a:ext cx="845720" cy="1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8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4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195890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the </a:t>
            </a:r>
            <a:r>
              <a:rPr lang="en-US" b="1" i="1" dirty="0"/>
              <a:t>top chunk pointer </a:t>
            </a:r>
            <a:r>
              <a:rPr lang="en-US" dirty="0"/>
              <a:t>just before the target</a:t>
            </a:r>
          </a:p>
          <a:p>
            <a:r>
              <a:rPr lang="en-US" dirty="0"/>
              <a:t>Ready to overwrite our target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16" name="Picture 15" descr="Top Chunk After Corruption">
            <a:extLst>
              <a:ext uri="{FF2B5EF4-FFF2-40B4-BE49-F238E27FC236}">
                <a16:creationId xmlns:a16="http://schemas.microsoft.com/office/drawing/2014/main" id="{DA156D46-B53C-BE44-8FA4-AE17E228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36" y="1581288"/>
            <a:ext cx="2348477" cy="3105637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ED4C11-32BC-0149-8B92-58154E581988}"/>
              </a:ext>
            </a:extLst>
          </p:cNvPr>
          <p:cNvSpPr txBox="1"/>
          <p:nvPr/>
        </p:nvSpPr>
        <p:spPr>
          <a:xfrm>
            <a:off x="5384315" y="425921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B7781-515A-B248-BB9E-75D714AFF458}"/>
              </a:ext>
            </a:extLst>
          </p:cNvPr>
          <p:cNvSpPr txBox="1"/>
          <p:nvPr/>
        </p:nvSpPr>
        <p:spPr>
          <a:xfrm>
            <a:off x="5222744" y="374679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3537D3-A8D1-3039-6486-85C4452CE853}"/>
              </a:ext>
            </a:extLst>
          </p:cNvPr>
          <p:cNvCxnSpPr>
            <a:cxnSpLocks/>
          </p:cNvCxnSpPr>
          <p:nvPr/>
        </p:nvCxnSpPr>
        <p:spPr>
          <a:xfrm>
            <a:off x="5195890" y="4119239"/>
            <a:ext cx="1049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AE1359-4CF4-C635-A4FF-755566654DC1}"/>
              </a:ext>
            </a:extLst>
          </p:cNvPr>
          <p:cNvCxnSpPr>
            <a:cxnSpLocks/>
          </p:cNvCxnSpPr>
          <p:nvPr/>
        </p:nvCxnSpPr>
        <p:spPr>
          <a:xfrm>
            <a:off x="5188882" y="4119239"/>
            <a:ext cx="0" cy="393916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36423E-1F27-F910-91CF-AD46B0F33CF9}"/>
              </a:ext>
            </a:extLst>
          </p:cNvPr>
          <p:cNvCxnSpPr>
            <a:cxnSpLocks/>
          </p:cNvCxnSpPr>
          <p:nvPr/>
        </p:nvCxnSpPr>
        <p:spPr>
          <a:xfrm>
            <a:off x="5130987" y="5020465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F810B4-E8D9-2376-2065-46D693799B5C}"/>
              </a:ext>
            </a:extLst>
          </p:cNvPr>
          <p:cNvSpPr txBox="1"/>
          <p:nvPr/>
        </p:nvSpPr>
        <p:spPr>
          <a:xfrm rot="5400000">
            <a:off x="4940000" y="4475885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D0B838-D668-8322-A8F9-2BA47A4388AF}"/>
              </a:ext>
            </a:extLst>
          </p:cNvPr>
          <p:cNvCxnSpPr>
            <a:cxnSpLocks/>
          </p:cNvCxnSpPr>
          <p:nvPr/>
        </p:nvCxnSpPr>
        <p:spPr>
          <a:xfrm>
            <a:off x="4678818" y="4620867"/>
            <a:ext cx="15861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CF07604-F9AF-4004-B071-1CC7AB4DFF8B}"/>
              </a:ext>
            </a:extLst>
          </p:cNvPr>
          <p:cNvSpPr/>
          <p:nvPr/>
        </p:nvSpPr>
        <p:spPr>
          <a:xfrm>
            <a:off x="7332265" y="1631072"/>
            <a:ext cx="1261748" cy="5493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3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Havoc Causing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logic for protections against crazy large chunk sizes!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D5EDF6A9-B44C-2145-901C-8B24E0197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98"/>
          <a:stretch/>
        </p:blipFill>
        <p:spPr>
          <a:xfrm>
            <a:off x="3885009" y="483021"/>
            <a:ext cx="4629150" cy="2574226"/>
          </a:xfrm>
          <a:prstGeom prst="rect">
            <a:avLst/>
          </a:prstGeom>
          <a:noFill/>
        </p:spPr>
      </p:pic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29326" y="1862545"/>
            <a:ext cx="4519365" cy="101455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F8849-3C75-FB49-8C5A-052FAA6BF5E2}"/>
              </a:ext>
            </a:extLst>
          </p:cNvPr>
          <p:cNvCxnSpPr>
            <a:cxnSpLocks/>
          </p:cNvCxnSpPr>
          <p:nvPr/>
        </p:nvCxnSpPr>
        <p:spPr>
          <a:xfrm>
            <a:off x="4572000" y="2491851"/>
            <a:ext cx="4190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9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" y="288238"/>
            <a:ext cx="8727034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Allocate Close to Target – Aftermath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/>
          <a:lstStyle/>
          <a:p>
            <a:r>
              <a:rPr lang="en-US" dirty="0"/>
              <a:t>Top Chunk is NOW in 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before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Rest of top chunk, unmapped memory &amp; </a:t>
            </a:r>
            <a:r>
              <a:rPr lang="en-US" dirty="0" err="1"/>
              <a:t>LibC</a:t>
            </a:r>
            <a:r>
              <a:rPr lang="en-US" dirty="0"/>
              <a:t> in chunk given to user:</a:t>
            </a:r>
          </a:p>
          <a:p>
            <a:pPr lvl="1"/>
            <a:r>
              <a:rPr lang="en-US" dirty="0"/>
              <a:t>Be careful writing to this location…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7346" y="1038395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D7A2-9928-A44D-BF77-64B3281A74EF}"/>
              </a:ext>
            </a:extLst>
          </p:cNvPr>
          <p:cNvCxnSpPr>
            <a:cxnSpLocks/>
          </p:cNvCxnSpPr>
          <p:nvPr/>
        </p:nvCxnSpPr>
        <p:spPr>
          <a:xfrm flipV="1">
            <a:off x="5367533" y="4122116"/>
            <a:ext cx="859813" cy="118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56DECE6-2F93-A029-56D0-64F83FA5D2E1}"/>
              </a:ext>
            </a:extLst>
          </p:cNvPr>
          <p:cNvSpPr/>
          <p:nvPr/>
        </p:nvSpPr>
        <p:spPr>
          <a:xfrm>
            <a:off x="7101506" y="3624682"/>
            <a:ext cx="1261748" cy="369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B2A5A-140C-47ED-9C3A-BBB3A031DD4F}"/>
              </a:ext>
            </a:extLst>
          </p:cNvPr>
          <p:cNvSpPr txBox="1"/>
          <p:nvPr/>
        </p:nvSpPr>
        <p:spPr>
          <a:xfrm>
            <a:off x="5367533" y="376466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929CF-CF99-D146-57E0-18FDDD5354B3}"/>
              </a:ext>
            </a:extLst>
          </p:cNvPr>
          <p:cNvSpPr txBox="1"/>
          <p:nvPr/>
        </p:nvSpPr>
        <p:spPr>
          <a:xfrm>
            <a:off x="5205962" y="3252236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0B623-D5F3-3A10-E0CA-FEB4B060823D}"/>
              </a:ext>
            </a:extLst>
          </p:cNvPr>
          <p:cNvCxnSpPr>
            <a:cxnSpLocks/>
          </p:cNvCxnSpPr>
          <p:nvPr/>
        </p:nvCxnSpPr>
        <p:spPr>
          <a:xfrm>
            <a:off x="5179108" y="3624683"/>
            <a:ext cx="1049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14771-D0DC-AFA2-21C9-EEFE4C101E03}"/>
              </a:ext>
            </a:extLst>
          </p:cNvPr>
          <p:cNvCxnSpPr>
            <a:cxnSpLocks/>
          </p:cNvCxnSpPr>
          <p:nvPr/>
        </p:nvCxnSpPr>
        <p:spPr>
          <a:xfrm>
            <a:off x="5172100" y="3624683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DBED8-2DF0-974A-7AC6-1F00E1AF6E55}"/>
              </a:ext>
            </a:extLst>
          </p:cNvPr>
          <p:cNvCxnSpPr>
            <a:cxnSpLocks/>
          </p:cNvCxnSpPr>
          <p:nvPr/>
        </p:nvCxnSpPr>
        <p:spPr>
          <a:xfrm>
            <a:off x="5119625" y="4832924"/>
            <a:ext cx="131668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F4AC67-25DF-4C26-6191-70B4D09E2E5B}"/>
              </a:ext>
            </a:extLst>
          </p:cNvPr>
          <p:cNvSpPr txBox="1"/>
          <p:nvPr/>
        </p:nvSpPr>
        <p:spPr>
          <a:xfrm rot="5400000">
            <a:off x="4919778" y="4206349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3304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1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Remember, this is the 7</a:t>
            </a:r>
            <a:r>
              <a:rPr lang="en-US" baseline="30000" dirty="0"/>
              <a:t>th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Chunk Size cannot be gettable from rest of malloc allocations</a:t>
            </a:r>
          </a:p>
        </p:txBody>
      </p:sp>
      <p:pic>
        <p:nvPicPr>
          <p:cNvPr id="11" name="Content Placeholder 18" descr="Top Chunk in LibC. Next to _malloc_hook.">
            <a:extLst>
              <a:ext uri="{FF2B5EF4-FFF2-40B4-BE49-F238E27FC236}">
                <a16:creationId xmlns:a16="http://schemas.microsoft.com/office/drawing/2014/main" id="{D8887576-CBC3-C93D-F9ED-CFB1D086A2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7346" y="1038395"/>
            <a:ext cx="2040792" cy="343712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B81EEF-3693-8BA4-C60F-DD8F259D970C}"/>
              </a:ext>
            </a:extLst>
          </p:cNvPr>
          <p:cNvSpPr/>
          <p:nvPr/>
        </p:nvSpPr>
        <p:spPr>
          <a:xfrm>
            <a:off x="7101506" y="3624682"/>
            <a:ext cx="1261748" cy="369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F8AAE-C6DE-E0BA-9886-D50FEEDBF382}"/>
              </a:ext>
            </a:extLst>
          </p:cNvPr>
          <p:cNvSpPr txBox="1"/>
          <p:nvPr/>
        </p:nvSpPr>
        <p:spPr>
          <a:xfrm>
            <a:off x="5367533" y="376466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D0BEB-38C8-5878-2362-F260EEFD9909}"/>
              </a:ext>
            </a:extLst>
          </p:cNvPr>
          <p:cNvSpPr txBox="1"/>
          <p:nvPr/>
        </p:nvSpPr>
        <p:spPr>
          <a:xfrm>
            <a:off x="5205962" y="3252236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FC97F5-5E34-C9DA-8DBD-840599881CF9}"/>
              </a:ext>
            </a:extLst>
          </p:cNvPr>
          <p:cNvCxnSpPr>
            <a:cxnSpLocks/>
          </p:cNvCxnSpPr>
          <p:nvPr/>
        </p:nvCxnSpPr>
        <p:spPr>
          <a:xfrm>
            <a:off x="5172100" y="3624683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FEA3DD-9F18-73EC-1D40-03A1802C467C}"/>
              </a:ext>
            </a:extLst>
          </p:cNvPr>
          <p:cNvCxnSpPr>
            <a:cxnSpLocks/>
          </p:cNvCxnSpPr>
          <p:nvPr/>
        </p:nvCxnSpPr>
        <p:spPr>
          <a:xfrm>
            <a:off x="5119625" y="4832924"/>
            <a:ext cx="131668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8279E3-B0BF-C7CE-4126-C39C099F9407}"/>
              </a:ext>
            </a:extLst>
          </p:cNvPr>
          <p:cNvSpPr txBox="1"/>
          <p:nvPr/>
        </p:nvSpPr>
        <p:spPr>
          <a:xfrm rot="5400000">
            <a:off x="4919778" y="4206349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358C35-23C9-DC0E-9794-1D67CD06F905}"/>
              </a:ext>
            </a:extLst>
          </p:cNvPr>
          <p:cNvCxnSpPr>
            <a:cxnSpLocks/>
          </p:cNvCxnSpPr>
          <p:nvPr/>
        </p:nvCxnSpPr>
        <p:spPr>
          <a:xfrm>
            <a:off x="5172100" y="3621568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3279F7-646E-D376-339B-116B7629EBBC}"/>
              </a:ext>
            </a:extLst>
          </p:cNvPr>
          <p:cNvCxnSpPr>
            <a:cxnSpLocks/>
          </p:cNvCxnSpPr>
          <p:nvPr/>
        </p:nvCxnSpPr>
        <p:spPr>
          <a:xfrm>
            <a:off x="5367533" y="4122116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3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2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</a:t>
            </a:r>
            <a:r>
              <a:rPr lang="en-US" i="1" dirty="0"/>
              <a:t>target</a:t>
            </a:r>
          </a:p>
          <a:p>
            <a:pPr lvl="1"/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Chunk overlapping __malloc_hook">
            <a:extLst>
              <a:ext uri="{FF2B5EF4-FFF2-40B4-BE49-F238E27FC236}">
                <a16:creationId xmlns:a16="http://schemas.microsoft.com/office/drawing/2014/main" id="{2245382B-9938-5245-B4F6-705EC28F3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764" y="1133953"/>
            <a:ext cx="3670586" cy="336470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892FC7-6D50-8842-E5B2-4E7AE92DB83E}"/>
              </a:ext>
            </a:extLst>
          </p:cNvPr>
          <p:cNvSpPr/>
          <p:nvPr/>
        </p:nvSpPr>
        <p:spPr>
          <a:xfrm>
            <a:off x="6986096" y="3917645"/>
            <a:ext cx="1261748" cy="369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B6904-1937-5632-E91F-1991DEF8F2E4}"/>
              </a:ext>
            </a:extLst>
          </p:cNvPr>
          <p:cNvSpPr txBox="1"/>
          <p:nvPr/>
        </p:nvSpPr>
        <p:spPr>
          <a:xfrm>
            <a:off x="4587115" y="300097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D028C-D026-43B9-83B6-E4830E665D68}"/>
              </a:ext>
            </a:extLst>
          </p:cNvPr>
          <p:cNvSpPr txBox="1"/>
          <p:nvPr/>
        </p:nvSpPr>
        <p:spPr>
          <a:xfrm>
            <a:off x="4486869" y="4045743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14A04B-278E-4330-4224-73F178673165}"/>
              </a:ext>
            </a:extLst>
          </p:cNvPr>
          <p:cNvCxnSpPr>
            <a:cxnSpLocks/>
          </p:cNvCxnSpPr>
          <p:nvPr/>
        </p:nvCxnSpPr>
        <p:spPr>
          <a:xfrm>
            <a:off x="4589707" y="4380892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A7C272-C8AC-E67D-3EBC-B804E0346529}"/>
              </a:ext>
            </a:extLst>
          </p:cNvPr>
          <p:cNvCxnSpPr>
            <a:cxnSpLocks/>
          </p:cNvCxnSpPr>
          <p:nvPr/>
        </p:nvCxnSpPr>
        <p:spPr>
          <a:xfrm>
            <a:off x="4587115" y="4967442"/>
            <a:ext cx="110347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7F5369-8C7F-B1CB-AC6F-08A66D81F96B}"/>
              </a:ext>
            </a:extLst>
          </p:cNvPr>
          <p:cNvCxnSpPr>
            <a:cxnSpLocks/>
          </p:cNvCxnSpPr>
          <p:nvPr/>
        </p:nvCxnSpPr>
        <p:spPr>
          <a:xfrm>
            <a:off x="4572000" y="4380892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67C075-D169-4A0C-8BB0-0214F11A94F3}"/>
              </a:ext>
            </a:extLst>
          </p:cNvPr>
          <p:cNvCxnSpPr>
            <a:cxnSpLocks/>
          </p:cNvCxnSpPr>
          <p:nvPr/>
        </p:nvCxnSpPr>
        <p:spPr>
          <a:xfrm>
            <a:off x="4533849" y="3389991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</a:t>
            </a:r>
            <a:r>
              <a:rPr lang="en-US" b="1" i="1" dirty="0"/>
              <a:t>memory left </a:t>
            </a:r>
            <a:r>
              <a:rPr lang="en-US" dirty="0"/>
              <a:t>in this </a:t>
            </a:r>
            <a:r>
              <a:rPr lang="en-US" b="1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3" y="147871"/>
            <a:ext cx="2753030" cy="4235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0F7A8-1CDA-944C-A465-21BADE43F523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68EA6-F65F-0F4B-A06F-A572267718A5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6C6EF-DDE4-254F-AD92-49C71D22E36F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Content Placeholder 6" descr="Function pointer overwritten">
            <a:extLst>
              <a:ext uri="{FF2B5EF4-FFF2-40B4-BE49-F238E27FC236}">
                <a16:creationId xmlns:a16="http://schemas.microsoft.com/office/drawing/2014/main" id="{38E6169B-3FDC-9546-BEF3-FB15C6646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884" y="1158202"/>
            <a:ext cx="3657466" cy="33526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2D31A2-2556-2327-1E1A-D15339F0FD6A}"/>
              </a:ext>
            </a:extLst>
          </p:cNvPr>
          <p:cNvSpPr txBox="1"/>
          <p:nvPr/>
        </p:nvSpPr>
        <p:spPr>
          <a:xfrm>
            <a:off x="4705313" y="3096775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DF226-40B4-3FA8-9F54-1565B80467D0}"/>
              </a:ext>
            </a:extLst>
          </p:cNvPr>
          <p:cNvSpPr txBox="1"/>
          <p:nvPr/>
        </p:nvSpPr>
        <p:spPr>
          <a:xfrm>
            <a:off x="4605067" y="4141547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FF9DDF-FFB0-9918-A28B-3379468B2A3F}"/>
              </a:ext>
            </a:extLst>
          </p:cNvPr>
          <p:cNvCxnSpPr>
            <a:cxnSpLocks/>
          </p:cNvCxnSpPr>
          <p:nvPr/>
        </p:nvCxnSpPr>
        <p:spPr>
          <a:xfrm>
            <a:off x="4707905" y="4476696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3D3BF-9EC5-B5C7-A5AA-217468B1B8B0}"/>
              </a:ext>
            </a:extLst>
          </p:cNvPr>
          <p:cNvCxnSpPr>
            <a:cxnSpLocks/>
          </p:cNvCxnSpPr>
          <p:nvPr/>
        </p:nvCxnSpPr>
        <p:spPr>
          <a:xfrm>
            <a:off x="4705313" y="5063246"/>
            <a:ext cx="110347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A77BE9-6B81-32F5-58FC-F29B62CE0012}"/>
              </a:ext>
            </a:extLst>
          </p:cNvPr>
          <p:cNvCxnSpPr>
            <a:cxnSpLocks/>
          </p:cNvCxnSpPr>
          <p:nvPr/>
        </p:nvCxnSpPr>
        <p:spPr>
          <a:xfrm>
            <a:off x="4690198" y="4476696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DD3B38-5C42-8A76-8D85-899AA1DF809A}"/>
              </a:ext>
            </a:extLst>
          </p:cNvPr>
          <p:cNvCxnSpPr>
            <a:cxnSpLocks/>
          </p:cNvCxnSpPr>
          <p:nvPr/>
        </p:nvCxnSpPr>
        <p:spPr>
          <a:xfrm>
            <a:off x="4885631" y="3466107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2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Why Not Just Allocate Over the Target?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26801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75133-AC15-354D-9A0C-0FA47862C6DA}"/>
              </a:ext>
            </a:extLst>
          </p:cNvPr>
          <p:cNvSpPr txBox="1">
            <a:spLocks/>
          </p:cNvSpPr>
          <p:nvPr/>
        </p:nvSpPr>
        <p:spPr>
          <a:xfrm>
            <a:off x="697602" y="1500143"/>
            <a:ext cx="3938876" cy="29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Cannot write to unmapped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Most common to have a continuous write into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possible to use indexes for the original buffer, the second step is ONLY needed (not third)</a:t>
            </a:r>
          </a:p>
        </p:txBody>
      </p:sp>
    </p:spTree>
    <p:extLst>
      <p:ext uri="{BB962C8B-B14F-4D97-AF65-F5344CB8AC3E}">
        <p14:creationId xmlns:p14="http://schemas.microsoft.com/office/powerpoint/2010/main" val="396321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FA3-F02F-1745-B595-57166CE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56-2F65-EC4B-9D91-9C0E9C3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</a:t>
            </a:r>
            <a:r>
              <a:rPr lang="en-US" b="1" i="1" dirty="0"/>
              <a:t>size</a:t>
            </a:r>
            <a:r>
              <a:rPr lang="en-US" dirty="0"/>
              <a:t> of </a:t>
            </a:r>
            <a:r>
              <a:rPr lang="en-US" i="1" dirty="0"/>
              <a:t>top chunk</a:t>
            </a:r>
          </a:p>
          <a:p>
            <a:r>
              <a:rPr lang="en-US" dirty="0"/>
              <a:t>Allocate chunks of arbitrary sizes</a:t>
            </a:r>
          </a:p>
          <a:p>
            <a:r>
              <a:rPr lang="en-US" dirty="0"/>
              <a:t>Known location for heap &amp; target location (</a:t>
            </a:r>
            <a:r>
              <a:rPr lang="en-US" dirty="0" err="1"/>
              <a:t>LibC</a:t>
            </a:r>
            <a:r>
              <a:rPr lang="en-US" dirty="0"/>
              <a:t>/stack/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F05-6ED7-E947-B950-290DA011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the </a:t>
            </a:r>
            <a:r>
              <a:rPr lang="en-US" dirty="0" err="1"/>
              <a:t>top_chunk</a:t>
            </a:r>
            <a:r>
              <a:rPr lang="en-US" dirty="0"/>
              <a:t> – </a:t>
            </a:r>
            <a:r>
              <a:rPr lang="en-US" dirty="0" err="1"/>
              <a:t>Pwndbg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8989-3D5B-B34A-A855-3DE18117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Pwndbg</a:t>
            </a:r>
            <a:r>
              <a:rPr lang="en-US" dirty="0"/>
              <a:t> specific command: </a:t>
            </a:r>
          </a:p>
          <a:p>
            <a:pPr lvl="1"/>
            <a:r>
              <a:rPr lang="en-US" sz="3800" dirty="0" err="1">
                <a:latin typeface="Agency FB" panose="020F0502020204030204" pitchFamily="34" charset="0"/>
              </a:rPr>
              <a:t>top_chunk</a:t>
            </a:r>
            <a:endParaRPr lang="en-US" sz="3800" dirty="0">
              <a:latin typeface="Agency FB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raw </a:t>
            </a:r>
            <a:r>
              <a:rPr lang="en-US" dirty="0" err="1"/>
              <a:t>top_chunk</a:t>
            </a:r>
            <a:r>
              <a:rPr lang="en-US" dirty="0"/>
              <a:t> data: </a:t>
            </a:r>
          </a:p>
          <a:p>
            <a:pPr lvl="1"/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﻿x/4gx </a:t>
            </a:r>
            <a:r>
              <a:rPr lang="en-US" sz="3800" dirty="0" err="1">
                <a:latin typeface="Agency FB" panose="020F0502020204030204" pitchFamily="34" charset="0"/>
                <a:cs typeface="Agency FB" panose="020F0502020204030204" pitchFamily="34" charset="0"/>
              </a:rPr>
              <a:t>main_arena</a:t>
            </a:r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-&gt;top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8B8A-CE9E-3540-9A83-A0F0D18E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4" y="4103108"/>
            <a:ext cx="6845300" cy="673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F8B520-A332-4645-9421-5340DA28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22" y="1268019"/>
            <a:ext cx="2806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57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DEA-B481-9045-B5D4-BF35BBF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29C-0F4E-C64D-A363-B1B7546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house_of_force</a:t>
            </a:r>
            <a:r>
              <a:rPr lang="en-US" dirty="0"/>
              <a:t>/</a:t>
            </a:r>
            <a:r>
              <a:rPr lang="en-US" dirty="0" err="1"/>
              <a:t>shining_moment</a:t>
            </a:r>
            <a:endParaRPr lang="en-US" dirty="0"/>
          </a:p>
          <a:p>
            <a:r>
              <a:rPr lang="en-US" dirty="0"/>
              <a:t>Remember the three steps: </a:t>
            </a:r>
          </a:p>
          <a:p>
            <a:pPr lvl="1"/>
            <a:r>
              <a:rPr lang="en-US" dirty="0"/>
              <a:t>Corrupt Top Chunk</a:t>
            </a:r>
          </a:p>
          <a:p>
            <a:pPr lvl="1"/>
            <a:r>
              <a:rPr lang="en-US" dirty="0"/>
              <a:t>Allocate </a:t>
            </a:r>
            <a:r>
              <a:rPr lang="en-US" i="1" dirty="0"/>
              <a:t>close</a:t>
            </a:r>
            <a:r>
              <a:rPr lang="en-US" dirty="0"/>
              <a:t> to the target</a:t>
            </a:r>
          </a:p>
          <a:p>
            <a:pPr lvl="1"/>
            <a:r>
              <a:rPr lang="en-US" dirty="0"/>
              <a:t>Allocate &amp; overwrite target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 that 0x20 of metadata</a:t>
            </a:r>
          </a:p>
          <a:p>
            <a:pPr lvl="1"/>
            <a:r>
              <a:rPr lang="en-US" dirty="0"/>
              <a:t>Read through the source code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2527480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68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306"/>
              </p:ext>
            </p:extLst>
          </p:nvPr>
        </p:nvGraphicFramePr>
        <p:xfrm>
          <a:off x="628650" y="1152252"/>
          <a:ext cx="7886700" cy="19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8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pic>
        <p:nvPicPr>
          <p:cNvPr id="5" name="Content Placeholder 4" descr="Overwrite the top chunk">
            <a:extLst>
              <a:ext uri="{FF2B5EF4-FFF2-40B4-BE49-F238E27FC236}">
                <a16:creationId xmlns:a16="http://schemas.microsoft.com/office/drawing/2014/main" id="{A5B7C2CC-A8E6-5341-A70C-DEC7A2F6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03" y="1268019"/>
            <a:ext cx="3821067" cy="32109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= </a:t>
            </a:r>
            <a:r>
              <a:rPr lang="en-US"/>
              <a:t>1024 sized chunk</a:t>
            </a:r>
            <a:endParaRPr lang="en-US" dirty="0"/>
          </a:p>
          <a:p>
            <a:r>
              <a:rPr lang="en-US" dirty="0"/>
              <a:t>Freeing of this chunk puts the chunk into the unsorted bin</a:t>
            </a:r>
          </a:p>
          <a:p>
            <a:r>
              <a:rPr lang="en-US" dirty="0"/>
              <a:t>Combines with </a:t>
            </a:r>
            <a:r>
              <a:rPr lang="en-US" i="1" dirty="0"/>
              <a:t>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2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write to </a:t>
            </a:r>
            <a:r>
              <a:rPr lang="en-US" i="1" dirty="0"/>
              <a:t>first</a:t>
            </a:r>
            <a:r>
              <a:rPr lang="en-US" dirty="0"/>
              <a:t> writes to (first-0x10) </a:t>
            </a:r>
          </a:p>
          <a:p>
            <a:r>
              <a:rPr lang="en-US" dirty="0"/>
              <a:t>So, overwrites the top chunk!</a:t>
            </a:r>
          </a:p>
          <a:p>
            <a:r>
              <a:rPr lang="en-US" dirty="0"/>
              <a:t>Use this to set the top chunk size!</a:t>
            </a:r>
          </a:p>
        </p:txBody>
      </p:sp>
      <p:pic>
        <p:nvPicPr>
          <p:cNvPr id="8" name="Content Placeholder 7" descr="Overwrite first - 0x10 to overwrite top chunk">
            <a:extLst>
              <a:ext uri="{FF2B5EF4-FFF2-40B4-BE49-F238E27FC236}">
                <a16:creationId xmlns:a16="http://schemas.microsoft.com/office/drawing/2014/main" id="{8D14B88C-AB5B-294F-BBC3-BF626946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384" y="1236540"/>
            <a:ext cx="3755666" cy="3004533"/>
          </a:xfrm>
        </p:spPr>
      </p:pic>
    </p:spTree>
    <p:extLst>
      <p:ext uri="{BB962C8B-B14F-4D97-AF65-F5344CB8AC3E}">
        <p14:creationId xmlns:p14="http://schemas.microsoft.com/office/powerpoint/2010/main" val="134775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Trivial to overwrite with whatever value we want….</a:t>
            </a:r>
          </a:p>
          <a:p>
            <a:r>
              <a:rPr lang="en-US" dirty="0"/>
              <a:t>Just a bunch of A or something</a:t>
            </a:r>
          </a:p>
          <a:p>
            <a:endParaRPr lang="en-US" dirty="0"/>
          </a:p>
        </p:txBody>
      </p:sp>
      <p:pic>
        <p:nvPicPr>
          <p:cNvPr id="7" name="Content Placeholder 6" descr="Overwrite the top chunk">
            <a:extLst>
              <a:ext uri="{FF2B5EF4-FFF2-40B4-BE49-F238E27FC236}">
                <a16:creationId xmlns:a16="http://schemas.microsoft.com/office/drawing/2014/main" id="{7DC50BC1-8E6F-7444-93B8-F736AF0E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834" y="1187011"/>
            <a:ext cx="3908515" cy="3126812"/>
          </a:xfrm>
        </p:spPr>
      </p:pic>
    </p:spTree>
    <p:extLst>
      <p:ext uri="{BB962C8B-B14F-4D97-AF65-F5344CB8AC3E}">
        <p14:creationId xmlns:p14="http://schemas.microsoft.com/office/powerpoint/2010/main" val="119231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b="1" i="1" dirty="0"/>
              <a:t>Size</a:t>
            </a:r>
            <a:r>
              <a:rPr lang="en-US" dirty="0"/>
              <a:t> of Top Chunk: </a:t>
            </a:r>
          </a:p>
          <a:p>
            <a:pPr lvl="1"/>
            <a:r>
              <a:rPr lang="en-US" dirty="0"/>
              <a:t>The remaining size from the original </a:t>
            </a:r>
            <a:r>
              <a:rPr lang="en-US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 err="1"/>
              <a:t>prev_inuse</a:t>
            </a:r>
            <a:r>
              <a:rPr lang="en-US" dirty="0"/>
              <a:t> bit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26" y="273847"/>
            <a:ext cx="2655376" cy="40851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1D707-D95D-5141-9BAC-9B2EC095D01E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5AABEF-A152-B94A-993C-C49238F2EC7A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7D034-34AC-F041-A6F7-141B41F57537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41-BD04-274E-B2A3-A30AD739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D84-5B36-804C-A64D-37C66B20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Large enough for your allocation to an arbitrary location</a:t>
            </a:r>
          </a:p>
          <a:p>
            <a:r>
              <a:rPr lang="en-US" dirty="0"/>
              <a:t>0xFFFFFFFFFFFFFFFF (-1) will always work</a:t>
            </a:r>
          </a:p>
          <a:p>
            <a:r>
              <a:rPr lang="en-US" i="1" dirty="0"/>
              <a:t>prev_size </a:t>
            </a:r>
            <a:r>
              <a:rPr lang="en-US" dirty="0"/>
              <a:t>does not matter</a:t>
            </a:r>
          </a:p>
        </p:txBody>
      </p:sp>
      <p:pic>
        <p:nvPicPr>
          <p:cNvPr id="5" name="Picture 4" descr="-1 as the size of the chunk">
            <a:extLst>
              <a:ext uri="{FF2B5EF4-FFF2-40B4-BE49-F238E27FC236}">
                <a16:creationId xmlns:a16="http://schemas.microsoft.com/office/drawing/2014/main" id="{84E80864-7BA9-E44E-9F18-BB69E9C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62" y="1268019"/>
            <a:ext cx="384694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46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00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Avenir Medium"/>
                <a:ea typeface="+mj-ea"/>
                <a:cs typeface="Avenir Medium"/>
              </a:rPr>
              <a:t>Allocate Close to Target - second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8472829-CC2E-6F4C-8ADC-B04729BD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896955"/>
            <a:ext cx="4629150" cy="134245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0" y="1543052"/>
            <a:ext cx="3541565" cy="285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Second malloc pointer</a:t>
            </a:r>
          </a:p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Choose the size of the malloc allocation</a:t>
            </a:r>
            <a:endParaRPr lang="en-US" sz="2000" i="1" dirty="0"/>
          </a:p>
          <a:p>
            <a:r>
              <a:rPr lang="en-US" sz="2000" dirty="0"/>
              <a:t>What to set the size to?</a:t>
            </a:r>
            <a:endParaRPr lang="en-US" sz="2000" kern="1200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7886700" cy="302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</a:t>
            </a:r>
            <a:r>
              <a:rPr lang="en-US" i="1" dirty="0"/>
              <a:t>size</a:t>
            </a:r>
            <a:r>
              <a:rPr lang="en-US" dirty="0"/>
              <a:t> of the allocation (malloc) </a:t>
            </a:r>
          </a:p>
          <a:p>
            <a:r>
              <a:rPr lang="en-US" dirty="0"/>
              <a:t>Can set pointer to </a:t>
            </a:r>
            <a:r>
              <a:rPr lang="en-US" i="1" dirty="0"/>
              <a:t>anywhere</a:t>
            </a:r>
            <a:r>
              <a:rPr lang="en-US" dirty="0"/>
              <a:t> in memory! </a:t>
            </a:r>
          </a:p>
          <a:p>
            <a:r>
              <a:rPr lang="en-US" dirty="0"/>
              <a:t>Targets?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function pointer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(GOT entry) </a:t>
            </a:r>
          </a:p>
          <a:p>
            <a:r>
              <a:rPr lang="en-US" dirty="0"/>
              <a:t>For this example, we will use </a:t>
            </a:r>
            <a:r>
              <a:rPr lang="en-US" b="1" i="1" dirty="0"/>
              <a:t>_</a:t>
            </a:r>
            <a:r>
              <a:rPr lang="en-US" b="1" i="1" dirty="0" err="1"/>
              <a:t>malloc_hook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dirty="0" err="1"/>
              <a:t>LibC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275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542738" y="1260736"/>
            <a:ext cx="4220562" cy="261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1C0B0D2-9E2E-9148-9A99-65DA742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835CB-7A7F-A55A-47D6-570273EB907F}"/>
              </a:ext>
            </a:extLst>
          </p:cNvPr>
          <p:cNvSpPr txBox="1"/>
          <p:nvPr/>
        </p:nvSpPr>
        <p:spPr>
          <a:xfrm>
            <a:off x="4760065" y="4212015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D5BE0B-1609-2616-E59B-2A1B6326CE0A}"/>
              </a:ext>
            </a:extLst>
          </p:cNvPr>
          <p:cNvCxnSpPr>
            <a:cxnSpLocks/>
          </p:cNvCxnSpPr>
          <p:nvPr/>
        </p:nvCxnSpPr>
        <p:spPr>
          <a:xfrm>
            <a:off x="4502487" y="1872225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793E3A-6C53-479D-4CEE-A85897993876}"/>
              </a:ext>
            </a:extLst>
          </p:cNvPr>
          <p:cNvCxnSpPr>
            <a:cxnSpLocks/>
          </p:cNvCxnSpPr>
          <p:nvPr/>
        </p:nvCxnSpPr>
        <p:spPr>
          <a:xfrm>
            <a:off x="4480707" y="1852383"/>
            <a:ext cx="0" cy="259616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615DFC-96F1-463C-CAA9-14A3BA610B97}"/>
              </a:ext>
            </a:extLst>
          </p:cNvPr>
          <p:cNvCxnSpPr>
            <a:cxnSpLocks/>
          </p:cNvCxnSpPr>
          <p:nvPr/>
        </p:nvCxnSpPr>
        <p:spPr>
          <a:xfrm>
            <a:off x="4422812" y="4955858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F04F9B-3633-F9D5-F3C2-496E0C7042DD}"/>
              </a:ext>
            </a:extLst>
          </p:cNvPr>
          <p:cNvSpPr txBox="1"/>
          <p:nvPr/>
        </p:nvSpPr>
        <p:spPr>
          <a:xfrm rot="5400000">
            <a:off x="4231825" y="4411278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9CAA03-E31F-B277-7449-567D4B4E3F4E}"/>
              </a:ext>
            </a:extLst>
          </p:cNvPr>
          <p:cNvCxnSpPr>
            <a:cxnSpLocks/>
          </p:cNvCxnSpPr>
          <p:nvPr/>
        </p:nvCxnSpPr>
        <p:spPr>
          <a:xfrm>
            <a:off x="4711104" y="4556154"/>
            <a:ext cx="845720" cy="1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99862E-A503-F485-9312-9905052EB5F0}"/>
              </a:ext>
            </a:extLst>
          </p:cNvPr>
          <p:cNvSpPr txBox="1"/>
          <p:nvPr/>
        </p:nvSpPr>
        <p:spPr>
          <a:xfrm>
            <a:off x="4384385" y="1510913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</p:spTree>
    <p:extLst>
      <p:ext uri="{BB962C8B-B14F-4D97-AF65-F5344CB8AC3E}">
        <p14:creationId xmlns:p14="http://schemas.microsoft.com/office/powerpoint/2010/main" val="2428074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44472" y="126801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2EC29AA-9BED-8E4D-A79B-0C6B2B7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FE031B-25D9-785B-BC98-4B44BF3C4C39}"/>
              </a:ext>
            </a:extLst>
          </p:cNvPr>
          <p:cNvCxnSpPr>
            <a:cxnSpLocks/>
          </p:cNvCxnSpPr>
          <p:nvPr/>
        </p:nvCxnSpPr>
        <p:spPr>
          <a:xfrm>
            <a:off x="4630807" y="4515995"/>
            <a:ext cx="8899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CAEC16-FAA3-3503-7508-6277C31EC397}"/>
              </a:ext>
            </a:extLst>
          </p:cNvPr>
          <p:cNvSpPr txBox="1"/>
          <p:nvPr/>
        </p:nvSpPr>
        <p:spPr>
          <a:xfrm>
            <a:off x="4634238" y="4170956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5F40B-7950-8865-D249-9F30E920B5B3}"/>
              </a:ext>
            </a:extLst>
          </p:cNvPr>
          <p:cNvSpPr txBox="1"/>
          <p:nvPr/>
        </p:nvSpPr>
        <p:spPr>
          <a:xfrm>
            <a:off x="4380301" y="3823576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02206B-8A68-274C-9075-5972869EEF41}"/>
              </a:ext>
            </a:extLst>
          </p:cNvPr>
          <p:cNvCxnSpPr>
            <a:cxnSpLocks/>
          </p:cNvCxnSpPr>
          <p:nvPr/>
        </p:nvCxnSpPr>
        <p:spPr>
          <a:xfrm>
            <a:off x="4415338" y="4152899"/>
            <a:ext cx="1049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A71B96-0358-5B3A-A817-52D11AB0F6E7}"/>
              </a:ext>
            </a:extLst>
          </p:cNvPr>
          <p:cNvCxnSpPr>
            <a:cxnSpLocks/>
          </p:cNvCxnSpPr>
          <p:nvPr/>
        </p:nvCxnSpPr>
        <p:spPr>
          <a:xfrm>
            <a:off x="4415338" y="4136846"/>
            <a:ext cx="0" cy="89736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4F510-7700-D9DC-8B30-EE840FB8E410}"/>
              </a:ext>
            </a:extLst>
          </p:cNvPr>
          <p:cNvCxnSpPr>
            <a:cxnSpLocks/>
          </p:cNvCxnSpPr>
          <p:nvPr/>
        </p:nvCxnSpPr>
        <p:spPr>
          <a:xfrm>
            <a:off x="4415338" y="5034215"/>
            <a:ext cx="125959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94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265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535705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099428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chunk of a specific </a:t>
            </a:r>
            <a:r>
              <a:rPr lang="en-US" b="1" i="1" dirty="0"/>
              <a:t>size</a:t>
            </a:r>
            <a:r>
              <a:rPr lang="en-US" dirty="0"/>
              <a:t> to get to the target</a:t>
            </a:r>
          </a:p>
          <a:p>
            <a:r>
              <a:rPr lang="en-US" dirty="0"/>
              <a:t>Size =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i="1" dirty="0"/>
              <a:t> </a:t>
            </a:r>
            <a:r>
              <a:rPr lang="en-US" dirty="0"/>
              <a:t>– top chunk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DB5AB7-69A1-4740-B441-32D6A41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D4554-01FD-79B5-1DB9-A6BF360200F4}"/>
              </a:ext>
            </a:extLst>
          </p:cNvPr>
          <p:cNvSpPr txBox="1"/>
          <p:nvPr/>
        </p:nvSpPr>
        <p:spPr>
          <a:xfrm>
            <a:off x="6008627" y="41642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6879B4-B419-9678-D1D0-773C99FAD185}"/>
              </a:ext>
            </a:extLst>
          </p:cNvPr>
          <p:cNvCxnSpPr>
            <a:cxnSpLocks/>
          </p:cNvCxnSpPr>
          <p:nvPr/>
        </p:nvCxnSpPr>
        <p:spPr>
          <a:xfrm>
            <a:off x="5751049" y="1824501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7C79C9-A3B1-71AB-E84D-D5B31D9D5671}"/>
              </a:ext>
            </a:extLst>
          </p:cNvPr>
          <p:cNvCxnSpPr>
            <a:cxnSpLocks/>
          </p:cNvCxnSpPr>
          <p:nvPr/>
        </p:nvCxnSpPr>
        <p:spPr>
          <a:xfrm>
            <a:off x="5729269" y="1804659"/>
            <a:ext cx="0" cy="259616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8ABC93-11F6-8026-7875-BB2761D5BC3C}"/>
              </a:ext>
            </a:extLst>
          </p:cNvPr>
          <p:cNvCxnSpPr>
            <a:cxnSpLocks/>
          </p:cNvCxnSpPr>
          <p:nvPr/>
        </p:nvCxnSpPr>
        <p:spPr>
          <a:xfrm>
            <a:off x="5671374" y="4908134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150436-24F4-8C06-2E2B-94E04972B417}"/>
              </a:ext>
            </a:extLst>
          </p:cNvPr>
          <p:cNvSpPr txBox="1"/>
          <p:nvPr/>
        </p:nvSpPr>
        <p:spPr>
          <a:xfrm rot="5400000">
            <a:off x="5480387" y="4363554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E92EFE-655E-FADF-FC7C-C969B5251F36}"/>
              </a:ext>
            </a:extLst>
          </p:cNvPr>
          <p:cNvCxnSpPr>
            <a:cxnSpLocks/>
          </p:cNvCxnSpPr>
          <p:nvPr/>
        </p:nvCxnSpPr>
        <p:spPr>
          <a:xfrm>
            <a:off x="629840" y="4508536"/>
            <a:ext cx="61755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FEAC18-41EB-5317-0A04-B752962D0F6D}"/>
              </a:ext>
            </a:extLst>
          </p:cNvPr>
          <p:cNvSpPr txBox="1"/>
          <p:nvPr/>
        </p:nvSpPr>
        <p:spPr>
          <a:xfrm>
            <a:off x="5632947" y="146318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DEEB23-A063-15F3-2090-E5692A21B917}"/>
              </a:ext>
            </a:extLst>
          </p:cNvPr>
          <p:cNvCxnSpPr>
            <a:cxnSpLocks/>
          </p:cNvCxnSpPr>
          <p:nvPr/>
        </p:nvCxnSpPr>
        <p:spPr>
          <a:xfrm>
            <a:off x="629839" y="2459115"/>
            <a:ext cx="0" cy="207450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6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8070022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Malloc Hook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proper size</a:t>
            </a:r>
          </a:p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B9315E-634C-4C40-94E6-D9CBF75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349660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target – 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BE16DB9D-19F8-8D41-A75C-E8A4C1E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210373"/>
            <a:ext cx="2595180" cy="3431878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4EB771-D5C7-342E-BDE2-00F0D187F749}"/>
              </a:ext>
            </a:extLst>
          </p:cNvPr>
          <p:cNvCxnSpPr>
            <a:cxnSpLocks/>
          </p:cNvCxnSpPr>
          <p:nvPr/>
        </p:nvCxnSpPr>
        <p:spPr>
          <a:xfrm>
            <a:off x="4638126" y="4430509"/>
            <a:ext cx="8899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ADC96E-D4AA-A903-3308-34245EB0AB6B}"/>
              </a:ext>
            </a:extLst>
          </p:cNvPr>
          <p:cNvSpPr txBox="1"/>
          <p:nvPr/>
        </p:nvSpPr>
        <p:spPr>
          <a:xfrm>
            <a:off x="4641557" y="408547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A3C74-3EBC-9FC9-D273-3E5EC617C72F}"/>
              </a:ext>
            </a:extLst>
          </p:cNvPr>
          <p:cNvSpPr txBox="1"/>
          <p:nvPr/>
        </p:nvSpPr>
        <p:spPr>
          <a:xfrm>
            <a:off x="4387620" y="3738090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8B4562-0AD1-4F5C-A5D0-6F421E3488A3}"/>
              </a:ext>
            </a:extLst>
          </p:cNvPr>
          <p:cNvCxnSpPr>
            <a:cxnSpLocks/>
          </p:cNvCxnSpPr>
          <p:nvPr/>
        </p:nvCxnSpPr>
        <p:spPr>
          <a:xfrm>
            <a:off x="4422657" y="4067413"/>
            <a:ext cx="1049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18999C-6A69-7501-631E-1B7881A8E58A}"/>
              </a:ext>
            </a:extLst>
          </p:cNvPr>
          <p:cNvCxnSpPr>
            <a:cxnSpLocks/>
          </p:cNvCxnSpPr>
          <p:nvPr/>
        </p:nvCxnSpPr>
        <p:spPr>
          <a:xfrm>
            <a:off x="4422657" y="4051360"/>
            <a:ext cx="0" cy="89736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DCD825-09CD-245B-DFA4-61C81F4F23C1}"/>
              </a:ext>
            </a:extLst>
          </p:cNvPr>
          <p:cNvCxnSpPr>
            <a:cxnSpLocks/>
          </p:cNvCxnSpPr>
          <p:nvPr/>
        </p:nvCxnSpPr>
        <p:spPr>
          <a:xfrm>
            <a:off x="4422657" y="4948729"/>
            <a:ext cx="125959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28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target – 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  <a:p>
            <a:r>
              <a:rPr lang="en-US" dirty="0"/>
              <a:t>More </a:t>
            </a:r>
            <a:r>
              <a:rPr lang="en-US" i="1" dirty="0"/>
              <a:t>compact</a:t>
            </a:r>
            <a:r>
              <a:rPr lang="en-US" dirty="0"/>
              <a:t>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pic>
        <p:nvPicPr>
          <p:cNvPr id="10" name="Content Placeholder 5" descr="Top Chunk close to __malloc_hook">
            <a:extLst>
              <a:ext uri="{FF2B5EF4-FFF2-40B4-BE49-F238E27FC236}">
                <a16:creationId xmlns:a16="http://schemas.microsoft.com/office/drawing/2014/main" id="{0E78B8F8-A5A9-E645-8B22-99E83E5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15" y="1421207"/>
            <a:ext cx="3075059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Extend heap with </a:t>
            </a:r>
            <a:r>
              <a:rPr lang="en-US" sz="2100" b="1" i="1" dirty="0" err="1"/>
              <a:t>sbrk</a:t>
            </a:r>
            <a:r>
              <a:rPr lang="en-US" sz="2100" b="1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  <a:endParaRPr lang="en-US" sz="2100" b="1" dirty="0"/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2170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1BE-04DB-7240-B9E9-FCECE22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-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CC697-53C9-4842-B150-F9442EE4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4754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35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3371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9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8377"/>
              </p:ext>
            </p:extLst>
          </p:nvPr>
        </p:nvGraphicFramePr>
        <p:xfrm>
          <a:off x="628650" y="1236541"/>
          <a:ext cx="7886700" cy="163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91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48744" cy="3263504"/>
          </a:xfrm>
        </p:spPr>
        <p:txBody>
          <a:bodyPr>
            <a:normAutofit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Must get into step 7 (no other chunks in bins) </a:t>
            </a:r>
          </a:p>
          <a:p>
            <a:endParaRPr lang="en-US" dirty="0"/>
          </a:p>
        </p:txBody>
      </p:sp>
      <p:pic>
        <p:nvPicPr>
          <p:cNvPr id="6" name="Content Placeholder 5" descr="Top Chunk close to __malloc_hook">
            <a:extLst>
              <a:ext uri="{FF2B5EF4-FFF2-40B4-BE49-F238E27FC236}">
                <a16:creationId xmlns:a16="http://schemas.microsoft.com/office/drawing/2014/main" id="{B40C0FC3-2632-424E-B07E-25682AC1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2398"/>
          <a:stretch/>
        </p:blipFill>
        <p:spPr>
          <a:xfrm>
            <a:off x="7280704" y="1369219"/>
            <a:ext cx="1463801" cy="2894172"/>
          </a:xfr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0D3DA7-CF8C-A9F8-735F-0C6AFE865359}"/>
              </a:ext>
            </a:extLst>
          </p:cNvPr>
          <p:cNvCxnSpPr>
            <a:cxnSpLocks/>
          </p:cNvCxnSpPr>
          <p:nvPr/>
        </p:nvCxnSpPr>
        <p:spPr>
          <a:xfrm>
            <a:off x="6301818" y="3590330"/>
            <a:ext cx="8899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54F69C-EA2A-2B00-E2B0-48FFD59A2134}"/>
              </a:ext>
            </a:extLst>
          </p:cNvPr>
          <p:cNvSpPr txBox="1"/>
          <p:nvPr/>
        </p:nvSpPr>
        <p:spPr>
          <a:xfrm>
            <a:off x="6056151" y="2978013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malloc hook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93368-EBFB-7AFF-2083-35DC2B0AD8B7}"/>
              </a:ext>
            </a:extLst>
          </p:cNvPr>
          <p:cNvSpPr txBox="1"/>
          <p:nvPr/>
        </p:nvSpPr>
        <p:spPr>
          <a:xfrm>
            <a:off x="5986076" y="233541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91D89B-25EF-137C-0091-1E3D2FF360C5}"/>
              </a:ext>
            </a:extLst>
          </p:cNvPr>
          <p:cNvCxnSpPr>
            <a:cxnSpLocks/>
          </p:cNvCxnSpPr>
          <p:nvPr/>
        </p:nvCxnSpPr>
        <p:spPr>
          <a:xfrm>
            <a:off x="6021113" y="2664742"/>
            <a:ext cx="1049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1C13C0-1959-C422-6335-D176E317508D}"/>
              </a:ext>
            </a:extLst>
          </p:cNvPr>
          <p:cNvCxnSpPr>
            <a:cxnSpLocks/>
          </p:cNvCxnSpPr>
          <p:nvPr/>
        </p:nvCxnSpPr>
        <p:spPr>
          <a:xfrm>
            <a:off x="6021113" y="2648689"/>
            <a:ext cx="0" cy="191830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CEB1DD-9304-40C8-7D82-6D1A67616D0F}"/>
              </a:ext>
            </a:extLst>
          </p:cNvPr>
          <p:cNvCxnSpPr>
            <a:cxnSpLocks/>
          </p:cNvCxnSpPr>
          <p:nvPr/>
        </p:nvCxnSpPr>
        <p:spPr>
          <a:xfrm>
            <a:off x="6021113" y="4566990"/>
            <a:ext cx="125959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446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24" name="Content Placeholder 23" descr="Overlapping fake chunk on malloc hook">
            <a:extLst>
              <a:ext uri="{FF2B5EF4-FFF2-40B4-BE49-F238E27FC236}">
                <a16:creationId xmlns:a16="http://schemas.microsoft.com/office/drawing/2014/main" id="{A8F3C739-EAF4-3C4F-8B63-F9774D3B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076" y="1369218"/>
            <a:ext cx="3474357" cy="326998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i="1" dirty="0"/>
              <a:t>Third</a:t>
            </a:r>
            <a:r>
              <a:rPr lang="en-US" dirty="0"/>
              <a:t> pointer</a:t>
            </a:r>
            <a:endParaRPr lang="en-US" i="1" dirty="0"/>
          </a:p>
          <a:p>
            <a:r>
              <a:rPr lang="en-US" dirty="0"/>
              <a:t>Allocated over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9C750-5A3C-7265-A255-8FE3EE46534D}"/>
              </a:ext>
            </a:extLst>
          </p:cNvPr>
          <p:cNvSpPr txBox="1"/>
          <p:nvPr/>
        </p:nvSpPr>
        <p:spPr>
          <a:xfrm>
            <a:off x="3749945" y="3052387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7CB78-835F-996F-2145-4413C2934436}"/>
              </a:ext>
            </a:extLst>
          </p:cNvPr>
          <p:cNvSpPr txBox="1"/>
          <p:nvPr/>
        </p:nvSpPr>
        <p:spPr>
          <a:xfrm>
            <a:off x="3649699" y="409715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B14F9D-7C2D-0776-A38B-B1B84AC8B4FA}"/>
              </a:ext>
            </a:extLst>
          </p:cNvPr>
          <p:cNvCxnSpPr>
            <a:cxnSpLocks/>
          </p:cNvCxnSpPr>
          <p:nvPr/>
        </p:nvCxnSpPr>
        <p:spPr>
          <a:xfrm>
            <a:off x="3752537" y="4432308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05FC66-25E7-03EF-EBB6-80CB44483FCD}"/>
              </a:ext>
            </a:extLst>
          </p:cNvPr>
          <p:cNvCxnSpPr>
            <a:cxnSpLocks/>
          </p:cNvCxnSpPr>
          <p:nvPr/>
        </p:nvCxnSpPr>
        <p:spPr>
          <a:xfrm>
            <a:off x="3749945" y="5018858"/>
            <a:ext cx="110347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CD622-025F-9248-0D47-D86436A25942}"/>
              </a:ext>
            </a:extLst>
          </p:cNvPr>
          <p:cNvCxnSpPr>
            <a:cxnSpLocks/>
          </p:cNvCxnSpPr>
          <p:nvPr/>
        </p:nvCxnSpPr>
        <p:spPr>
          <a:xfrm>
            <a:off x="3734830" y="4432308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A00B4-EBA4-EFF1-4686-DEF406D8202B}"/>
              </a:ext>
            </a:extLst>
          </p:cNvPr>
          <p:cNvCxnSpPr>
            <a:cxnSpLocks/>
          </p:cNvCxnSpPr>
          <p:nvPr/>
        </p:nvCxnSpPr>
        <p:spPr>
          <a:xfrm>
            <a:off x="3930263" y="3421719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EA470E5-625D-A0C6-4E98-AFB1850F123E}"/>
              </a:ext>
            </a:extLst>
          </p:cNvPr>
          <p:cNvSpPr/>
          <p:nvPr/>
        </p:nvSpPr>
        <p:spPr>
          <a:xfrm>
            <a:off x="6436312" y="4097159"/>
            <a:ext cx="1677878" cy="5252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1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dirty="0"/>
              <a:t>Allocated over the malloc hook!</a:t>
            </a:r>
          </a:p>
          <a:p>
            <a:r>
              <a:rPr lang="en-US" dirty="0"/>
              <a:t>Write whatever data we want into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6" name="Content Placeholder 5" descr="AAAAAAs in malloc hook">
            <a:extLst>
              <a:ext uri="{FF2B5EF4-FFF2-40B4-BE49-F238E27FC236}">
                <a16:creationId xmlns:a16="http://schemas.microsoft.com/office/drawing/2014/main" id="{0A68A56B-E066-D54A-884C-2373E13F6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1369218"/>
            <a:ext cx="3474720" cy="32703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7F6EA7-2D1F-28BC-768C-BF5FC786A929}"/>
              </a:ext>
            </a:extLst>
          </p:cNvPr>
          <p:cNvSpPr txBox="1"/>
          <p:nvPr/>
        </p:nvSpPr>
        <p:spPr>
          <a:xfrm>
            <a:off x="3531869" y="3052387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4C174-0C28-13A0-95EE-7A883201E6CC}"/>
              </a:ext>
            </a:extLst>
          </p:cNvPr>
          <p:cNvSpPr txBox="1"/>
          <p:nvPr/>
        </p:nvSpPr>
        <p:spPr>
          <a:xfrm>
            <a:off x="3431623" y="409715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296EA-B5D4-955F-23BE-1FE6C5A80F0E}"/>
              </a:ext>
            </a:extLst>
          </p:cNvPr>
          <p:cNvCxnSpPr>
            <a:cxnSpLocks/>
          </p:cNvCxnSpPr>
          <p:nvPr/>
        </p:nvCxnSpPr>
        <p:spPr>
          <a:xfrm>
            <a:off x="3534461" y="4432308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EEFA2D-CF44-2791-AE96-FE663A6E3C20}"/>
              </a:ext>
            </a:extLst>
          </p:cNvPr>
          <p:cNvCxnSpPr>
            <a:cxnSpLocks/>
          </p:cNvCxnSpPr>
          <p:nvPr/>
        </p:nvCxnSpPr>
        <p:spPr>
          <a:xfrm>
            <a:off x="3531869" y="5018858"/>
            <a:ext cx="110347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778B2A-D63E-892C-0E7A-9EBA49C7BA64}"/>
              </a:ext>
            </a:extLst>
          </p:cNvPr>
          <p:cNvCxnSpPr>
            <a:cxnSpLocks/>
          </p:cNvCxnSpPr>
          <p:nvPr/>
        </p:nvCxnSpPr>
        <p:spPr>
          <a:xfrm>
            <a:off x="3516754" y="4432308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DA1251-0801-31DC-F933-D32F696BDC05}"/>
              </a:ext>
            </a:extLst>
          </p:cNvPr>
          <p:cNvCxnSpPr>
            <a:cxnSpLocks/>
          </p:cNvCxnSpPr>
          <p:nvPr/>
        </p:nvCxnSpPr>
        <p:spPr>
          <a:xfrm>
            <a:off x="3712187" y="3421719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857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7" name="Content Placeholder 6" descr="Pop shell">
            <a:extLst>
              <a:ext uri="{FF2B5EF4-FFF2-40B4-BE49-F238E27FC236}">
                <a16:creationId xmlns:a16="http://schemas.microsoft.com/office/drawing/2014/main" id="{ACF8FFF5-77D5-3147-939A-EA0C71C13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7453" y="1178174"/>
            <a:ext cx="3715294" cy="3496747"/>
          </a:xfrm>
        </p:spPr>
      </p:pic>
      <p:sp>
        <p:nvSpPr>
          <p:cNvPr id="10" name="Content Placeholder 21">
            <a:extLst>
              <a:ext uri="{FF2B5EF4-FFF2-40B4-BE49-F238E27FC236}">
                <a16:creationId xmlns:a16="http://schemas.microsoft.com/office/drawing/2014/main" id="{0F4C9192-F7AE-3247-B133-63BFA8F29EBB}"/>
              </a:ext>
            </a:extLst>
          </p:cNvPr>
          <p:cNvSpPr txBox="1">
            <a:spLocks/>
          </p:cNvSpPr>
          <p:nvPr/>
        </p:nvSpPr>
        <p:spPr>
          <a:xfrm>
            <a:off x="771253" y="1268019"/>
            <a:ext cx="380074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Write </a:t>
            </a:r>
            <a:r>
              <a:rPr lang="en-US" i="1" dirty="0" err="1"/>
              <a:t>pop_shell</a:t>
            </a:r>
            <a:r>
              <a:rPr lang="en-US" i="1" dirty="0"/>
              <a:t>()</a:t>
            </a:r>
            <a:r>
              <a:rPr lang="en-US" dirty="0"/>
              <a:t> into 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dirty="0"/>
          </a:p>
          <a:p>
            <a:r>
              <a:rPr lang="en-US" dirty="0"/>
              <a:t>Pops an easy shell :)  </a:t>
            </a:r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93F3D-EB3A-EB6B-F196-2E384F709144}"/>
              </a:ext>
            </a:extLst>
          </p:cNvPr>
          <p:cNvSpPr txBox="1"/>
          <p:nvPr/>
        </p:nvSpPr>
        <p:spPr>
          <a:xfrm>
            <a:off x="3617322" y="302575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F76DB-A783-C920-C519-928A26C5E6D3}"/>
              </a:ext>
            </a:extLst>
          </p:cNvPr>
          <p:cNvSpPr txBox="1"/>
          <p:nvPr/>
        </p:nvSpPr>
        <p:spPr>
          <a:xfrm>
            <a:off x="3517076" y="4070526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1FC63-54D6-87FE-8FF4-6BAA0FB48DB5}"/>
              </a:ext>
            </a:extLst>
          </p:cNvPr>
          <p:cNvCxnSpPr>
            <a:cxnSpLocks/>
          </p:cNvCxnSpPr>
          <p:nvPr/>
        </p:nvCxnSpPr>
        <p:spPr>
          <a:xfrm>
            <a:off x="3619914" y="4405675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9810E5-DAE1-01A1-5819-D72AE613A314}"/>
              </a:ext>
            </a:extLst>
          </p:cNvPr>
          <p:cNvCxnSpPr>
            <a:cxnSpLocks/>
          </p:cNvCxnSpPr>
          <p:nvPr/>
        </p:nvCxnSpPr>
        <p:spPr>
          <a:xfrm>
            <a:off x="3617322" y="4992225"/>
            <a:ext cx="110347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2D0973-B42C-3499-FB2D-D18D8754FE44}"/>
              </a:ext>
            </a:extLst>
          </p:cNvPr>
          <p:cNvCxnSpPr>
            <a:cxnSpLocks/>
          </p:cNvCxnSpPr>
          <p:nvPr/>
        </p:nvCxnSpPr>
        <p:spPr>
          <a:xfrm>
            <a:off x="3602207" y="4405675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1777EB-FE6D-16AA-8E17-7A5391642BF4}"/>
              </a:ext>
            </a:extLst>
          </p:cNvPr>
          <p:cNvCxnSpPr>
            <a:cxnSpLocks/>
          </p:cNvCxnSpPr>
          <p:nvPr/>
        </p:nvCxnSpPr>
        <p:spPr>
          <a:xfrm>
            <a:off x="3797640" y="3395086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99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9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90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5C1-72BF-BE43-8C9D-694FA7F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F21-345C-604D-8C1F-E5BCEB7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555267"/>
          </a:xfrm>
        </p:spPr>
        <p:txBody>
          <a:bodyPr>
            <a:normAutofit/>
          </a:bodyPr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2.29 (code shown below)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Arbitrary sized allocations are hard to come by</a:t>
            </a:r>
          </a:p>
          <a:p>
            <a:r>
              <a:rPr lang="en-US" dirty="0"/>
              <a:t>Requires leaks: </a:t>
            </a:r>
          </a:p>
          <a:p>
            <a:pPr lvl="1"/>
            <a:r>
              <a:rPr lang="en-US" dirty="0"/>
              <a:t>Heap leak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or stack or .</a:t>
            </a:r>
            <a:r>
              <a:rPr lang="en-US" dirty="0" err="1"/>
              <a:t>bss</a:t>
            </a:r>
            <a:r>
              <a:rPr lang="en-US" dirty="0"/>
              <a:t> (depending on the target)</a:t>
            </a:r>
          </a:p>
          <a:p>
            <a:r>
              <a:rPr lang="en-US" dirty="0"/>
              <a:t>Top Chunk metadata may corrupt other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C3B3-B0C0-224F-B89E-CEFA332D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519512"/>
            <a:ext cx="6362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6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7009-AC61-944C-9F84-CB6D528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0013-A6C8-F743-81AA-316A603A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</a:t>
            </a:r>
          </a:p>
          <a:p>
            <a:pPr lvl="1"/>
            <a:r>
              <a:rPr lang="en-US" dirty="0"/>
              <a:t>Go infinitely backwards using bad </a:t>
            </a:r>
            <a:r>
              <a:rPr lang="en-US" i="1" dirty="0"/>
              <a:t>prev_size</a:t>
            </a:r>
            <a:r>
              <a:rPr lang="en-US" dirty="0"/>
              <a:t> value  </a:t>
            </a:r>
          </a:p>
          <a:p>
            <a:r>
              <a:rPr lang="en-US" dirty="0"/>
              <a:t>Stack Clash Vulnerability 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970894" y="1268019"/>
            <a:ext cx="6344306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……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  <a:r>
              <a:rPr lang="en-US" sz="2100" b="1" dirty="0"/>
              <a:t>&lt;-- House of Force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0720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F9C-1BBE-8A43-97B8-7835CC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Final Thoughts</a:t>
            </a:r>
          </a:p>
        </p:txBody>
      </p:sp>
      <p:pic>
        <p:nvPicPr>
          <p:cNvPr id="2050" name="Picture 2" descr="Use the Force Luke | League of Imaginary Heroes">
            <a:extLst>
              <a:ext uri="{FF2B5EF4-FFF2-40B4-BE49-F238E27FC236}">
                <a16:creationId xmlns:a16="http://schemas.microsoft.com/office/drawing/2014/main" id="{C575ECEA-C02F-2349-98FC-72DB6C03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-1" b="-1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7593-10E2-EE4F-9D20-F04A7EDB0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/>
              <a:t>Awesome attack! Gives the ability to overwrite an arbitrary location in memory. </a:t>
            </a:r>
          </a:p>
        </p:txBody>
      </p:sp>
    </p:spTree>
    <p:extLst>
      <p:ext uri="{BB962C8B-B14F-4D97-AF65-F5344CB8AC3E}">
        <p14:creationId xmlns:p14="http://schemas.microsoft.com/office/powerpoint/2010/main" val="3759711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557-99A5-9746-8F05-48A96BA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B45-D100-B94B-91DC-FA8C917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 world House of Force exploitation : </a:t>
            </a:r>
            <a:r>
              <a:rPr lang="en-US" dirty="0">
                <a:hlinkClick r:id="rId2"/>
              </a:rPr>
              <a:t>https://securitylab.github.com/research/last-orders-at-the-house-of-force</a:t>
            </a:r>
            <a:r>
              <a:rPr lang="en-US" dirty="0"/>
              <a:t> </a:t>
            </a:r>
          </a:p>
          <a:p>
            <a:r>
              <a:rPr lang="en-US" dirty="0"/>
              <a:t>House of Force Explanation : </a:t>
            </a:r>
          </a:p>
          <a:p>
            <a:pPr lvl="1"/>
            <a:r>
              <a:rPr lang="en-US" dirty="0">
                <a:hlinkClick r:id="rId3"/>
              </a:rPr>
              <a:t>https://sploitfun.wordpress.com/tag/house-of-force/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https://heap-exploitation.dhavalkapil.com/attacks/house_of_force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https://raydenchia.com/glibc-heap-exploitation-house-of-force/</a:t>
            </a:r>
            <a:r>
              <a:rPr lang="en-US" dirty="0"/>
              <a:t> </a:t>
            </a:r>
          </a:p>
          <a:p>
            <a:r>
              <a:rPr lang="en-US" dirty="0"/>
              <a:t>Good examples : </a:t>
            </a:r>
          </a:p>
          <a:p>
            <a:pPr lvl="1"/>
            <a:r>
              <a:rPr lang="en-US" dirty="0">
                <a:hlinkClick r:id="rId6"/>
              </a:rPr>
              <a:t>https://ctf-wiki.github.io/ctf-wiki/pwn/linux/glibc-heap/house_of_force/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https://www.youtube.com/watch?v=PISoSH8KGVI</a:t>
            </a:r>
            <a:r>
              <a:rPr lang="en-US" dirty="0"/>
              <a:t> </a:t>
            </a:r>
          </a:p>
          <a:p>
            <a:r>
              <a:rPr lang="en-US" dirty="0"/>
              <a:t>Malloc MALEFICARUM (DES): </a:t>
            </a:r>
            <a:r>
              <a:rPr lang="en-US" dirty="0">
                <a:hlinkClick r:id="rId8"/>
              </a:rPr>
              <a:t>http://phrack.org/issues/66/10.html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Using the Top Chunk – 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If nothing is available in the bins, then check to see if the </a:t>
            </a:r>
            <a:r>
              <a:rPr lang="en-US" sz="2100" i="1" dirty="0"/>
              <a:t>top chunk </a:t>
            </a:r>
            <a:r>
              <a:rPr lang="en-US" sz="2100" dirty="0"/>
              <a:t>has </a:t>
            </a:r>
            <a:r>
              <a:rPr lang="en-US" sz="2100" b="1" i="1" dirty="0"/>
              <a:t>space</a:t>
            </a:r>
            <a:r>
              <a:rPr lang="en-US" sz="2100" dirty="0"/>
              <a:t> for our new chunk</a:t>
            </a:r>
          </a:p>
          <a:p>
            <a:r>
              <a:rPr lang="en-US" sz="2100" dirty="0"/>
              <a:t>If so, take part of the </a:t>
            </a:r>
            <a:r>
              <a:rPr lang="en-US" sz="2100" i="1" dirty="0"/>
              <a:t>top chunk</a:t>
            </a:r>
            <a:r>
              <a:rPr lang="en-US" sz="2100" dirty="0"/>
              <a:t> for our allocation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59" y="326220"/>
            <a:ext cx="2782641" cy="42809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5655588" y="1554532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5658947" y="1550590"/>
            <a:ext cx="0" cy="2369163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5655588" y="3919753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Top Chunk – 2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The top chunk </a:t>
            </a:r>
            <a:r>
              <a:rPr lang="en-US" sz="2100" b="1" i="1" dirty="0"/>
              <a:t>shrinks</a:t>
            </a:r>
          </a:p>
          <a:p>
            <a:r>
              <a:rPr lang="en-US" sz="2100" dirty="0"/>
              <a:t>Our </a:t>
            </a:r>
            <a:r>
              <a:rPr lang="en-US" sz="2100" b="1" i="1" dirty="0"/>
              <a:t>new chunk</a:t>
            </a:r>
            <a:r>
              <a:rPr lang="en-US" sz="2100" b="1" dirty="0"/>
              <a:t> </a:t>
            </a:r>
            <a:r>
              <a:rPr lang="en-US" sz="2100" dirty="0"/>
              <a:t>is given back to the user</a:t>
            </a:r>
          </a:p>
        </p:txBody>
      </p:sp>
      <p:pic>
        <p:nvPicPr>
          <p:cNvPr id="5" name="Picture 4" descr="Memory taken from the top chunk">
            <a:extLst>
              <a:ext uri="{FF2B5EF4-FFF2-40B4-BE49-F238E27FC236}">
                <a16:creationId xmlns:a16="http://schemas.microsoft.com/office/drawing/2014/main" id="{BBF7DC7B-5764-D54B-B727-BC4CBA7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89" y="645046"/>
            <a:ext cx="2600513" cy="40007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2279E-6E1F-2F40-9CB4-360A861DD68C}"/>
              </a:ext>
            </a:extLst>
          </p:cNvPr>
          <p:cNvCxnSpPr>
            <a:cxnSpLocks/>
          </p:cNvCxnSpPr>
          <p:nvPr/>
        </p:nvCxnSpPr>
        <p:spPr>
          <a:xfrm>
            <a:off x="5682504" y="2400300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183C5-6AAF-7D43-B4CD-BFAA72CFD0BA}"/>
              </a:ext>
            </a:extLst>
          </p:cNvPr>
          <p:cNvCxnSpPr>
            <a:cxnSpLocks/>
          </p:cNvCxnSpPr>
          <p:nvPr/>
        </p:nvCxnSpPr>
        <p:spPr>
          <a:xfrm>
            <a:off x="5685863" y="2365131"/>
            <a:ext cx="0" cy="165973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94C54-AA01-F64F-B3CA-834BC9D5D3AD}"/>
              </a:ext>
            </a:extLst>
          </p:cNvPr>
          <p:cNvCxnSpPr>
            <a:cxnSpLocks/>
          </p:cNvCxnSpPr>
          <p:nvPr/>
        </p:nvCxnSpPr>
        <p:spPr>
          <a:xfrm>
            <a:off x="5682504" y="4022863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- 1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2D7F6-08C6-354F-9CDC-BBCC389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8"/>
          <a:stretch/>
        </p:blipFill>
        <p:spPr>
          <a:xfrm>
            <a:off x="3887391" y="1827517"/>
            <a:ext cx="4629150" cy="257422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that a user asked for from malloc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21FB2B-5C3C-DD41-AD6C-224404F9A33E}"/>
              </a:ext>
            </a:extLst>
          </p:cNvPr>
          <p:cNvSpPr txBox="1">
            <a:spLocks/>
          </p:cNvSpPr>
          <p:nvPr/>
        </p:nvSpPr>
        <p:spPr>
          <a:xfrm>
            <a:off x="3807067" y="1185679"/>
            <a:ext cx="4707092" cy="64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i="1" dirty="0"/>
              <a:t>top chunk</a:t>
            </a:r>
            <a:r>
              <a:rPr lang="en-US" dirty="0"/>
              <a:t> </a:t>
            </a:r>
            <a:r>
              <a:rPr lang="en-US" b="1" dirty="0"/>
              <a:t>large</a:t>
            </a:r>
            <a:r>
              <a:rPr lang="en-US" dirty="0"/>
              <a:t> enough for the users requested memory? </a:t>
            </a:r>
            <a:endParaRPr lang="en-US" i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92D4B-10C6-6D1D-AA58-7CD46AA2E0A6}"/>
              </a:ext>
            </a:extLst>
          </p:cNvPr>
          <p:cNvCxnSpPr>
            <a:cxnSpLocks/>
          </p:cNvCxnSpPr>
          <p:nvPr/>
        </p:nvCxnSpPr>
        <p:spPr>
          <a:xfrm>
            <a:off x="3977533" y="3206260"/>
            <a:ext cx="37815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2066</Words>
  <Application>Microsoft Macintosh PowerPoint</Application>
  <PresentationFormat>On-screen Show (16:9)</PresentationFormat>
  <Paragraphs>367</Paragraphs>
  <Slides>61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Agency FB</vt:lpstr>
      <vt:lpstr>Arial</vt:lpstr>
      <vt:lpstr>Avenir Book</vt:lpstr>
      <vt:lpstr>Avenir Medium</vt:lpstr>
      <vt:lpstr>Calibri</vt:lpstr>
      <vt:lpstr>SI Presentation Template 2016</vt:lpstr>
      <vt:lpstr>House of Force</vt:lpstr>
      <vt:lpstr>House of Force</vt:lpstr>
      <vt:lpstr>Top Chunk - 1</vt:lpstr>
      <vt:lpstr>Top Chunk - 2</vt:lpstr>
      <vt:lpstr>Ordering – Malloc Overview </vt:lpstr>
      <vt:lpstr>Ordering – Malloc Overview </vt:lpstr>
      <vt:lpstr>Using the Top Chunk – 1 </vt:lpstr>
      <vt:lpstr>Using the Top Chunk – 2 </vt:lpstr>
      <vt:lpstr>Top Chunk Code - 1</vt:lpstr>
      <vt:lpstr>Top Chunk Code - 2</vt:lpstr>
      <vt:lpstr>Attack Idea</vt:lpstr>
      <vt:lpstr>Attack Idea – Visual </vt:lpstr>
      <vt:lpstr>Flow of the Attack</vt:lpstr>
      <vt:lpstr>Corrupt Top Chunk Size – 1 </vt:lpstr>
      <vt:lpstr>Corrupt Top Chunk Size – 2 </vt:lpstr>
      <vt:lpstr>Corrupt Top Chunk – 1 </vt:lpstr>
      <vt:lpstr>Corrupt Top Chunk – 2 </vt:lpstr>
      <vt:lpstr>Allocate Close to Target – 1 </vt:lpstr>
      <vt:lpstr>What’s a Good Target?</vt:lpstr>
      <vt:lpstr>What’s a Good Target – 2 </vt:lpstr>
      <vt:lpstr>Malloc Hooks – 1 </vt:lpstr>
      <vt:lpstr>Malloc Hooks – 2 </vt:lpstr>
      <vt:lpstr>Allocate Close to Target – 2 </vt:lpstr>
      <vt:lpstr>Allocate Close to Target – 3 </vt:lpstr>
      <vt:lpstr>Allocate Close to Target – 4 </vt:lpstr>
      <vt:lpstr>Havoc Causing </vt:lpstr>
      <vt:lpstr>Allocate Close to Target – Aftermath </vt:lpstr>
      <vt:lpstr>Overlap Chunk Over Target – 1 </vt:lpstr>
      <vt:lpstr>Overlap Chunk Over Target – 2 </vt:lpstr>
      <vt:lpstr>Overlap Chunk Over Target – 3 </vt:lpstr>
      <vt:lpstr>Why Not Just Allocate Over the Target?</vt:lpstr>
      <vt:lpstr>Requirements</vt:lpstr>
      <vt:lpstr>Viewing the top_chunk – Pwndbg </vt:lpstr>
      <vt:lpstr>Challenge Time!</vt:lpstr>
      <vt:lpstr>Flow of the Attack</vt:lpstr>
      <vt:lpstr>Flow of the Attack</vt:lpstr>
      <vt:lpstr>Solution - Overwrite Top Chunk</vt:lpstr>
      <vt:lpstr>Solution - Overwrite Top Chunk</vt:lpstr>
      <vt:lpstr>Solution - Overwrite Top Chunk</vt:lpstr>
      <vt:lpstr>Actual Size?</vt:lpstr>
      <vt:lpstr>Flow of the Attack</vt:lpstr>
      <vt:lpstr>Allocate Close to Target - second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Allocate Close to Target - Other </vt:lpstr>
      <vt:lpstr>Flow of the Attack</vt:lpstr>
      <vt:lpstr>Flow of the Attack</vt:lpstr>
      <vt:lpstr>Overlap Chunk Over Target </vt:lpstr>
      <vt:lpstr>Overlap Chunk Over Target</vt:lpstr>
      <vt:lpstr>Overlap Chunk Over Target</vt:lpstr>
      <vt:lpstr>Overlap Chunk Over Target</vt:lpstr>
      <vt:lpstr>Flow of the Attack</vt:lpstr>
      <vt:lpstr>Drawbacks</vt:lpstr>
      <vt:lpstr>Similar Techniques</vt:lpstr>
      <vt:lpstr>Final Thoughts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Force</dc:title>
  <dc:creator>Microsoft Office User</dc:creator>
  <cp:lastModifiedBy>Microsoft Office User</cp:lastModifiedBy>
  <cp:revision>54</cp:revision>
  <dcterms:created xsi:type="dcterms:W3CDTF">2021-03-24T05:20:10Z</dcterms:created>
  <dcterms:modified xsi:type="dcterms:W3CDTF">2022-05-04T03:42:25Z</dcterms:modified>
</cp:coreProperties>
</file>