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330" r:id="rId2"/>
    <p:sldId id="331" r:id="rId3"/>
    <p:sldId id="332" r:id="rId4"/>
    <p:sldId id="351" r:id="rId5"/>
    <p:sldId id="356" r:id="rId6"/>
    <p:sldId id="358" r:id="rId7"/>
    <p:sldId id="357" r:id="rId8"/>
    <p:sldId id="339" r:id="rId9"/>
    <p:sldId id="338" r:id="rId10"/>
    <p:sldId id="334" r:id="rId11"/>
    <p:sldId id="335" r:id="rId12"/>
    <p:sldId id="337" r:id="rId13"/>
    <p:sldId id="340" r:id="rId14"/>
    <p:sldId id="382" r:id="rId15"/>
    <p:sldId id="341" r:id="rId16"/>
    <p:sldId id="342" r:id="rId17"/>
    <p:sldId id="354" r:id="rId18"/>
    <p:sldId id="353" r:id="rId19"/>
    <p:sldId id="352" r:id="rId20"/>
    <p:sldId id="355" r:id="rId21"/>
    <p:sldId id="344" r:id="rId22"/>
    <p:sldId id="345" r:id="rId23"/>
    <p:sldId id="343" r:id="rId24"/>
    <p:sldId id="346" r:id="rId25"/>
    <p:sldId id="347" r:id="rId26"/>
    <p:sldId id="348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0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111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1/31/21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ngokyo.me/2018/01/01/advanced-heap-exploitation-unsorted-bin-attack-overlapping-chunk/" TargetMode="External"/><Relationship Id="rId2" Type="http://schemas.openxmlformats.org/officeDocument/2006/relationships/hyperlink" Target="https://github.com/shellphish/how2heap/blob/master/glibc_2.26/unsorted_bin_attack.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ellphish/how2heap/blob/master/glibc_2.26/tcache_stashing_unlink_attack.c" TargetMode="External"/><Relationship Id="rId2" Type="http://schemas.openxmlformats.org/officeDocument/2006/relationships/hyperlink" Target="https://github.com/shellphish/how2heap/blob/master/glibc_2.26/unsorted_bin_into_stack.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ngokyo.me/2018/04/07/a-revisit-to-large-bin-in-glib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Write-WHERE Primitive</a:t>
            </a:r>
          </a:p>
        </p:txBody>
      </p:sp>
    </p:spTree>
    <p:extLst>
      <p:ext uri="{BB962C8B-B14F-4D97-AF65-F5344CB8AC3E}">
        <p14:creationId xmlns:p14="http://schemas.microsoft.com/office/powerpoint/2010/main" val="326714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Source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2191"/>
            <a:ext cx="7886700" cy="2357854"/>
          </a:xfrm>
        </p:spPr>
        <p:txBody>
          <a:bodyPr/>
          <a:lstStyle/>
          <a:p>
            <a:r>
              <a:rPr lang="en-US" dirty="0"/>
              <a:t>This code is iterating over each item in the </a:t>
            </a:r>
            <a:r>
              <a:rPr lang="en-US" i="1" dirty="0"/>
              <a:t>unsorted bin.</a:t>
            </a:r>
          </a:p>
          <a:p>
            <a:r>
              <a:rPr lang="en-US" dirty="0"/>
              <a:t>Victim is an </a:t>
            </a:r>
            <a:r>
              <a:rPr lang="en-US" i="1" dirty="0"/>
              <a:t>unsorted bin</a:t>
            </a:r>
            <a:r>
              <a:rPr lang="en-US" dirty="0"/>
              <a:t> chunk</a:t>
            </a:r>
          </a:p>
          <a:p>
            <a:r>
              <a:rPr lang="en-US" b="1" dirty="0"/>
              <a:t>bck</a:t>
            </a:r>
            <a:r>
              <a:rPr lang="en-US" dirty="0"/>
              <a:t> is the chunks </a:t>
            </a:r>
            <a:r>
              <a:rPr lang="en-US" i="1" dirty="0"/>
              <a:t>back pointer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C9EDE-4444-DE4F-85B8-8BB1AE85A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70" y="-80309"/>
            <a:ext cx="6113929" cy="22225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B6E84E-E7E7-594C-AE63-CFEA3D916036}"/>
              </a:ext>
            </a:extLst>
          </p:cNvPr>
          <p:cNvCxnSpPr>
            <a:cxnSpLocks/>
          </p:cNvCxnSpPr>
          <p:nvPr/>
        </p:nvCxnSpPr>
        <p:spPr>
          <a:xfrm>
            <a:off x="5351931" y="2061883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87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Source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5035"/>
            <a:ext cx="7886700" cy="2985010"/>
          </a:xfrm>
        </p:spPr>
        <p:txBody>
          <a:bodyPr/>
          <a:lstStyle/>
          <a:p>
            <a:r>
              <a:rPr lang="en-US" b="1" dirty="0"/>
              <a:t>bck</a:t>
            </a:r>
            <a:r>
              <a:rPr lang="en-US" dirty="0"/>
              <a:t> is malloc chunk </a:t>
            </a:r>
          </a:p>
          <a:p>
            <a:r>
              <a:rPr lang="en-US" dirty="0"/>
              <a:t>Writes to the chunks fd ptr:</a:t>
            </a:r>
          </a:p>
          <a:p>
            <a:pPr lvl="1"/>
            <a:r>
              <a:rPr lang="en-US" dirty="0"/>
              <a:t>bck -&gt;fd = unsorted bin ptr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8C6F5-B466-F244-BD5A-2B1119387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BA681-72AB-2E45-A931-7859C6280CBE}"/>
              </a:ext>
            </a:extLst>
          </p:cNvPr>
          <p:cNvCxnSpPr>
            <a:cxnSpLocks/>
          </p:cNvCxnSpPr>
          <p:nvPr/>
        </p:nvCxnSpPr>
        <p:spPr>
          <a:xfrm>
            <a:off x="5773274" y="1192307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6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Attack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5035"/>
            <a:ext cx="7886700" cy="2985010"/>
          </a:xfrm>
        </p:spPr>
        <p:txBody>
          <a:bodyPr/>
          <a:lstStyle/>
          <a:p>
            <a:r>
              <a:rPr lang="en-US" dirty="0"/>
              <a:t>What if we controlled bck? </a:t>
            </a:r>
          </a:p>
          <a:p>
            <a:r>
              <a:rPr lang="en-US" dirty="0"/>
              <a:t>We can write to an arbitrary location!</a:t>
            </a:r>
          </a:p>
          <a:p>
            <a:r>
              <a:rPr lang="en-US" dirty="0"/>
              <a:t>Alter the </a:t>
            </a:r>
            <a:r>
              <a:rPr lang="en-US" b="1" dirty="0"/>
              <a:t>bk</a:t>
            </a:r>
            <a:r>
              <a:rPr lang="en-US" dirty="0"/>
              <a:t> of a chunk in the unsorted bin to write to an </a:t>
            </a:r>
            <a:r>
              <a:rPr lang="en-US" b="1" dirty="0"/>
              <a:t>arbitrary location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8C6F5-B466-F244-BD5A-2B1119387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BA681-72AB-2E45-A931-7859C6280CBE}"/>
              </a:ext>
            </a:extLst>
          </p:cNvPr>
          <p:cNvCxnSpPr>
            <a:cxnSpLocks/>
          </p:cNvCxnSpPr>
          <p:nvPr/>
        </p:nvCxnSpPr>
        <p:spPr>
          <a:xfrm>
            <a:off x="5773274" y="1192307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51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FE5C-6568-3648-A348-1721927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12D25-D044-AF48-A9DE-1B8BF8428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Destroys unsorted bin:</a:t>
            </a:r>
          </a:p>
          <a:p>
            <a:pPr lvl="1"/>
            <a:r>
              <a:rPr lang="en-US" dirty="0"/>
              <a:t>Can only use </a:t>
            </a:r>
            <a:r>
              <a:rPr lang="en-US" dirty="0" err="1"/>
              <a:t>Tcache</a:t>
            </a:r>
            <a:r>
              <a:rPr lang="en-US" dirty="0"/>
              <a:t> (well, version) and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dirty="0"/>
              <a:t>Versions: </a:t>
            </a:r>
          </a:p>
          <a:p>
            <a:pPr lvl="1"/>
            <a:r>
              <a:rPr lang="en-US" dirty="0"/>
              <a:t>Fixed in 2.28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Music Sad Violin Meme by taoxd003 on SoundCloud - Hear the world's ...">
            <a:extLst>
              <a:ext uri="{FF2B5EF4-FFF2-40B4-BE49-F238E27FC236}">
                <a16:creationId xmlns:a16="http://schemas.microsoft.com/office/drawing/2014/main" id="{BBD28EFC-F1D0-114F-AF9A-AE221713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41" y="12501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1C1A86-B5F5-E448-80CC-368F2C03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6588"/>
            <a:ext cx="9144000" cy="122634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A2008D-1E88-C143-BB1F-B62382CB6C00}"/>
              </a:ext>
            </a:extLst>
          </p:cNvPr>
          <p:cNvCxnSpPr>
            <a:cxnSpLocks/>
          </p:cNvCxnSpPr>
          <p:nvPr/>
        </p:nvCxnSpPr>
        <p:spPr>
          <a:xfrm>
            <a:off x="2178425" y="3245224"/>
            <a:ext cx="468854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1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 chunk into the </a:t>
            </a:r>
            <a:r>
              <a:rPr lang="en-US" i="1" dirty="0" err="1"/>
              <a:t>unsorted_bin</a:t>
            </a:r>
            <a:endParaRPr lang="en-US" i="1" dirty="0"/>
          </a:p>
          <a:p>
            <a:pPr lvl="1"/>
            <a:r>
              <a:rPr lang="en-US" dirty="0"/>
              <a:t>Get </a:t>
            </a:r>
            <a:r>
              <a:rPr lang="en-US" i="1" dirty="0"/>
              <a:t>UAF </a:t>
            </a:r>
            <a:r>
              <a:rPr lang="en-US" dirty="0"/>
              <a:t>on this chunk</a:t>
            </a:r>
          </a:p>
          <a:p>
            <a:r>
              <a:rPr lang="en-US" dirty="0"/>
              <a:t>Overwrite </a:t>
            </a:r>
            <a:r>
              <a:rPr lang="en-US" i="1" dirty="0"/>
              <a:t>bk</a:t>
            </a:r>
            <a:r>
              <a:rPr lang="en-US" dirty="0"/>
              <a:t> pointer on free chunk</a:t>
            </a:r>
          </a:p>
          <a:p>
            <a:pPr lvl="1"/>
            <a:r>
              <a:rPr lang="en-US" dirty="0"/>
              <a:t>Set the </a:t>
            </a:r>
            <a:r>
              <a:rPr lang="en-US" i="1" dirty="0"/>
              <a:t>bk </a:t>
            </a:r>
            <a:r>
              <a:rPr lang="en-US" dirty="0"/>
              <a:t>to (location - 0x10) for the write to occur</a:t>
            </a:r>
          </a:p>
          <a:p>
            <a:r>
              <a:rPr lang="en-US" dirty="0"/>
              <a:t>Call Malloc </a:t>
            </a:r>
            <a:r>
              <a:rPr lang="en-US" b="1" dirty="0"/>
              <a:t>(trigger):</a:t>
            </a:r>
          </a:p>
          <a:p>
            <a:pPr lvl="1"/>
            <a:r>
              <a:rPr lang="en-US" dirty="0"/>
              <a:t>Allocate a chunk that is the same size as the </a:t>
            </a:r>
            <a:r>
              <a:rPr lang="en-US" i="1" dirty="0"/>
              <a:t>corrupted</a:t>
            </a:r>
            <a:r>
              <a:rPr lang="en-US" dirty="0"/>
              <a:t> chunk</a:t>
            </a:r>
          </a:p>
          <a:p>
            <a:pPr lvl="1"/>
            <a:r>
              <a:rPr lang="en-US" dirty="0"/>
              <a:t>The write happens right before the chunk is returned</a:t>
            </a:r>
          </a:p>
        </p:txBody>
      </p:sp>
    </p:spTree>
    <p:extLst>
      <p:ext uri="{BB962C8B-B14F-4D97-AF65-F5344CB8AC3E}">
        <p14:creationId xmlns:p14="http://schemas.microsoft.com/office/powerpoint/2010/main" val="346996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F51C-45FB-6A44-BA03-05984090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8C8F-A3B5-E24E-9AAE-0CD94565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 pitchFamily="2" charset="2"/>
              </a:rPr>
              <a:t>Goal: Overwrite </a:t>
            </a:r>
            <a:r>
              <a:rPr lang="en-US">
                <a:sym typeface="Wingdings" pitchFamily="2" charset="2"/>
              </a:rPr>
              <a:t>the </a:t>
            </a:r>
            <a:r>
              <a:rPr lang="en-US" b="1">
                <a:sym typeface="Wingdings" pitchFamily="2" charset="2"/>
              </a:rPr>
              <a:t>magic</a:t>
            </a:r>
            <a:r>
              <a:rPr lang="en-US">
                <a:sym typeface="Wingdings" pitchFamily="2" charset="2"/>
              </a:rPr>
              <a:t> value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Hint: </a:t>
            </a:r>
          </a:p>
          <a:p>
            <a:pPr lvl="1"/>
            <a:r>
              <a:rPr lang="en-US" dirty="0">
                <a:sym typeface="Wingdings" pitchFamily="2" charset="2"/>
              </a:rPr>
              <a:t>Easy UAF </a:t>
            </a:r>
          </a:p>
          <a:p>
            <a:pPr lvl="1"/>
            <a:r>
              <a:rPr lang="en-US" dirty="0">
                <a:sym typeface="Wingdings" pitchFamily="2" charset="2"/>
              </a:rPr>
              <a:t>Subtract 0x10 from the pointer when running the attack   </a:t>
            </a:r>
          </a:p>
          <a:p>
            <a:r>
              <a:rPr lang="en-US" dirty="0">
                <a:sym typeface="Wingdings" pitchFamily="2" charset="2"/>
              </a:rPr>
              <a:t>Links: </a:t>
            </a:r>
          </a:p>
          <a:p>
            <a:pPr lvl="1"/>
            <a:r>
              <a:rPr lang="en-US" dirty="0"/>
              <a:t>C POC: </a:t>
            </a:r>
            <a:r>
              <a:rPr lang="en-US" dirty="0">
                <a:hlinkClick r:id="rId2"/>
              </a:rPr>
              <a:t>https://github.com/shellphish/how2heap/blob/master/glibc_2.26/unsorted_bin_attack.c</a:t>
            </a:r>
            <a:endParaRPr lang="en-US" dirty="0"/>
          </a:p>
          <a:p>
            <a:pPr lvl="1"/>
            <a:r>
              <a:rPr lang="en-US" dirty="0"/>
              <a:t>Explanation: </a:t>
            </a:r>
            <a:br>
              <a:rPr lang="en-US" dirty="0"/>
            </a:br>
            <a:r>
              <a:rPr lang="en-US" dirty="0">
                <a:hlinkClick r:id="rId3"/>
              </a:rPr>
              <a:t>https://dangokyo.me/2018/01/01/advanced-heap-exploitation-unsorted-bin-attack-overlapping-chunk/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3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6669-E925-E049-9382-EC896FBB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Use After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0D80-A6B3-244B-8A42-5C87DA19C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>
            <a:normAutofit/>
          </a:bodyPr>
          <a:lstStyle/>
          <a:p>
            <a:r>
              <a:rPr lang="en-US" sz="2200" dirty="0"/>
              <a:t>The freeing of an object does not erase the ptr! </a:t>
            </a:r>
          </a:p>
          <a:p>
            <a:pPr lvl="1"/>
            <a:r>
              <a:rPr lang="en-US" sz="2200" dirty="0"/>
              <a:t>The array is decremented though. So, be careful trying set this up.</a:t>
            </a:r>
          </a:p>
          <a:p>
            <a:r>
              <a:rPr lang="en-US" sz="2200" dirty="0"/>
              <a:t>POC: </a:t>
            </a:r>
          </a:p>
          <a:p>
            <a:pPr lvl="1"/>
            <a:r>
              <a:rPr lang="en-US" sz="2200" dirty="0"/>
              <a:t>Make (0)</a:t>
            </a:r>
          </a:p>
          <a:p>
            <a:pPr lvl="1"/>
            <a:r>
              <a:rPr lang="en-US" sz="2200" dirty="0"/>
              <a:t>Make (1) </a:t>
            </a:r>
          </a:p>
          <a:p>
            <a:pPr lvl="1"/>
            <a:r>
              <a:rPr lang="en-US" sz="2200" dirty="0"/>
              <a:t>Free (0) </a:t>
            </a:r>
          </a:p>
          <a:p>
            <a:pPr lvl="1"/>
            <a:r>
              <a:rPr lang="en-US" sz="2200" dirty="0"/>
              <a:t>UAF on index 0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71758DB-23C4-44B9-B58E-6B227F1F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00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9134-E53C-AE48-AD99-DDE20F2B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Overwrite?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466E-101E-F747-971F-003FA2B1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Bytes 8-16 of a </a:t>
            </a:r>
            <a:r>
              <a:rPr lang="en-US" i="1" dirty="0"/>
              <a:t>string</a:t>
            </a:r>
            <a:r>
              <a:rPr lang="en-US" dirty="0"/>
              <a:t> (after freed) </a:t>
            </a:r>
          </a:p>
          <a:p>
            <a:pPr lvl="1"/>
            <a:r>
              <a:rPr lang="en-US" dirty="0"/>
              <a:t>bck ptr of unsorted bin chunk</a:t>
            </a:r>
          </a:p>
        </p:txBody>
      </p:sp>
    </p:spTree>
    <p:extLst>
      <p:ext uri="{BB962C8B-B14F-4D97-AF65-F5344CB8AC3E}">
        <p14:creationId xmlns:p14="http://schemas.microsoft.com/office/powerpoint/2010/main" val="3753894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7C25-8DB0-8545-970E-3834D28F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6011-4BAC-FE40-8799-45483C76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9675"/>
            <a:ext cx="7886700" cy="3110369"/>
          </a:xfrm>
        </p:spPr>
        <p:txBody>
          <a:bodyPr/>
          <a:lstStyle/>
          <a:p>
            <a:r>
              <a:rPr lang="en-US" dirty="0"/>
              <a:t>Where are we writing to? </a:t>
            </a:r>
          </a:p>
          <a:p>
            <a:pPr lvl="1"/>
            <a:r>
              <a:rPr lang="en-US" dirty="0"/>
              <a:t>fd!</a:t>
            </a:r>
          </a:p>
          <a:p>
            <a:r>
              <a:rPr lang="en-US" dirty="0"/>
              <a:t>Fd: </a:t>
            </a:r>
          </a:p>
          <a:p>
            <a:pPr lvl="1"/>
            <a:r>
              <a:rPr lang="en-US" dirty="0"/>
              <a:t>At offset 0x10 </a:t>
            </a:r>
          </a:p>
          <a:p>
            <a:r>
              <a:rPr lang="en-US" dirty="0"/>
              <a:t>Need to write to </a:t>
            </a:r>
            <a:r>
              <a:rPr lang="en-US" i="1" dirty="0"/>
              <a:t>address - 0x10 </a:t>
            </a:r>
            <a:r>
              <a:rPr lang="en-US" dirty="0"/>
              <a:t>(magic)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5688D-7CFF-B84F-A275-585338017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251359-B8F3-5148-B01D-7C257645C101}"/>
              </a:ext>
            </a:extLst>
          </p:cNvPr>
          <p:cNvCxnSpPr>
            <a:cxnSpLocks/>
          </p:cNvCxnSpPr>
          <p:nvPr/>
        </p:nvCxnSpPr>
        <p:spPr>
          <a:xfrm>
            <a:off x="6312023" y="1212172"/>
            <a:ext cx="21915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56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0530-967D-6146-ADEB-3EF3AA91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Get UAF on string (check!) </a:t>
            </a:r>
          </a:p>
          <a:p>
            <a:r>
              <a:rPr lang="en-US" sz="2200" dirty="0"/>
              <a:t>Edit </a:t>
            </a:r>
            <a:r>
              <a:rPr lang="en-US" sz="2200" b="1" dirty="0"/>
              <a:t>bk</a:t>
            </a:r>
            <a:r>
              <a:rPr lang="en-US" sz="2200" dirty="0"/>
              <a:t> pointer of unsorted bin chunk</a:t>
            </a:r>
          </a:p>
          <a:p>
            <a:r>
              <a:rPr lang="en-US" sz="2200" dirty="0"/>
              <a:t>POC: </a:t>
            </a:r>
          </a:p>
          <a:p>
            <a:pPr lvl="1"/>
            <a:r>
              <a:rPr lang="en-US" sz="2200" dirty="0"/>
              <a:t>Make (0)</a:t>
            </a:r>
          </a:p>
          <a:p>
            <a:pPr lvl="1"/>
            <a:r>
              <a:rPr lang="en-US" sz="2200" dirty="0"/>
              <a:t>Make (1) </a:t>
            </a:r>
          </a:p>
          <a:p>
            <a:pPr lvl="1"/>
            <a:r>
              <a:rPr lang="en-US" sz="2200" dirty="0"/>
              <a:t>Free (0) </a:t>
            </a:r>
          </a:p>
          <a:p>
            <a:pPr lvl="1"/>
            <a:r>
              <a:rPr lang="en-US" sz="2200" dirty="0"/>
              <a:t>At byte offset 8, write an </a:t>
            </a:r>
            <a:r>
              <a:rPr lang="en-US" sz="2200" i="1" dirty="0"/>
              <a:t>address – 0x10</a:t>
            </a:r>
          </a:p>
          <a:p>
            <a:pPr lvl="1"/>
            <a:r>
              <a:rPr lang="en-US" sz="2200" dirty="0"/>
              <a:t>Make (win)</a:t>
            </a:r>
          </a:p>
          <a:p>
            <a:r>
              <a:rPr lang="en-US" sz="2200" dirty="0"/>
              <a:t>Walkthrough...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E5FDF-81A7-894B-973A-9CCFE000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ATTACK!</a:t>
            </a:r>
          </a:p>
        </p:txBody>
      </p:sp>
    </p:spTree>
    <p:extLst>
      <p:ext uri="{BB962C8B-B14F-4D97-AF65-F5344CB8AC3E}">
        <p14:creationId xmlns:p14="http://schemas.microsoft.com/office/powerpoint/2010/main" val="371108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2FD8-0305-9149-AD4A-C141E444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4E2B-5ACB-C048-B99D-EF20F35E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to write to </a:t>
            </a:r>
            <a:r>
              <a:rPr lang="en-US" b="1" dirty="0"/>
              <a:t>ANYWHERE</a:t>
            </a:r>
            <a:r>
              <a:rPr lang="en-US" dirty="0"/>
              <a:t> in memory </a:t>
            </a:r>
          </a:p>
          <a:p>
            <a:pPr lvl="1"/>
            <a:r>
              <a:rPr lang="en-US" dirty="0"/>
              <a:t>Cannot control the WHAT, only the WHERE</a:t>
            </a:r>
          </a:p>
          <a:p>
            <a:pPr lvl="1"/>
            <a:r>
              <a:rPr lang="en-US" dirty="0"/>
              <a:t>Always pointer to unsorted bin</a:t>
            </a:r>
          </a:p>
          <a:p>
            <a:r>
              <a:rPr lang="en-US" dirty="0"/>
              <a:t>Triggered when a chunk is removed from the unsorted bin with a corrupted </a:t>
            </a:r>
            <a:r>
              <a:rPr lang="en-US" b="1" dirty="0"/>
              <a:t>bk </a:t>
            </a:r>
            <a:r>
              <a:rPr lang="en-US" dirty="0"/>
              <a:t>ptr</a:t>
            </a:r>
          </a:p>
          <a:p>
            <a:r>
              <a:rPr lang="en-US" dirty="0"/>
              <a:t>Part of many other techniques:</a:t>
            </a:r>
          </a:p>
          <a:p>
            <a:pPr lvl="1"/>
            <a:r>
              <a:rPr lang="en-US" dirty="0"/>
              <a:t>House of Orange (next section), House of Roman, House of Husk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2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F9A6-630B-3E4A-A96A-47B2F4C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4768-BFB2-3D4A-85E6-4233DD20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arbitrary chunk: </a:t>
            </a:r>
          </a:p>
          <a:p>
            <a:pPr lvl="1"/>
            <a:r>
              <a:rPr lang="en-US" dirty="0">
                <a:hlinkClick r:id="rId2"/>
              </a:rPr>
              <a:t>https://github.com/shellphish/how2heap/blob/master/glibc_2.26/unsorted_bin_into_stack.c</a:t>
            </a:r>
            <a:endParaRPr lang="en-US" dirty="0"/>
          </a:p>
          <a:p>
            <a:r>
              <a:rPr lang="en-US" dirty="0"/>
              <a:t>Large Bin Attack: </a:t>
            </a:r>
          </a:p>
          <a:p>
            <a:pPr lvl="1"/>
            <a:r>
              <a:rPr lang="en-US" dirty="0"/>
              <a:t>Same concept but writes </a:t>
            </a:r>
            <a:r>
              <a:rPr lang="en-US" b="1" dirty="0"/>
              <a:t>two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Very complex chunk arrangement</a:t>
            </a:r>
          </a:p>
          <a:p>
            <a:r>
              <a:rPr lang="en-US" dirty="0"/>
              <a:t>TCache Write Large Value: </a:t>
            </a:r>
          </a:p>
          <a:p>
            <a:pPr lvl="1"/>
            <a:r>
              <a:rPr lang="en-US" dirty="0">
                <a:hlinkClick r:id="rId3"/>
              </a:rPr>
              <a:t>https://github.com/shellphish/how2heap/blob/master/glibc_2.26/tcache_stashing_unlink_attack.c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88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33D3-C266-7449-AFED-8C6BFAEB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Attack (Quick)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24288-7CE5-B74A-9E96-A593C245F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8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8B1B-40CC-7944-86BF-999A6850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B419-7A13-5242-955F-05F3E380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resembles </a:t>
            </a:r>
            <a:r>
              <a:rPr lang="en-US" i="1" dirty="0"/>
              <a:t>unsorted bin attack</a:t>
            </a:r>
          </a:p>
          <a:p>
            <a:r>
              <a:rPr lang="en-US" dirty="0"/>
              <a:t>Can be used in place of the unsorted bin attack</a:t>
            </a:r>
          </a:p>
          <a:p>
            <a:r>
              <a:rPr lang="en-US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76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943D-68DB-E340-8806-2677B9FF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     vs. Unsorted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1F96-6AE6-7241-A2CA-DD5D1000B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68018"/>
            <a:ext cx="3886200" cy="378807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– WHERE</a:t>
            </a:r>
          </a:p>
          <a:p>
            <a:r>
              <a:rPr lang="en-US" dirty="0"/>
              <a:t>Write </a:t>
            </a:r>
            <a:r>
              <a:rPr lang="en-US" b="1" dirty="0"/>
              <a:t>TWO </a:t>
            </a:r>
            <a:r>
              <a:rPr lang="en-US" dirty="0"/>
              <a:t>values</a:t>
            </a:r>
          </a:p>
          <a:p>
            <a:r>
              <a:rPr lang="en-US" dirty="0"/>
              <a:t>Pre </a:t>
            </a:r>
            <a:r>
              <a:rPr lang="en-US" dirty="0" err="1"/>
              <a:t>Reqs</a:t>
            </a:r>
            <a:r>
              <a:rPr lang="en-US" dirty="0"/>
              <a:t>: </a:t>
            </a:r>
          </a:p>
          <a:p>
            <a:pPr lvl="1"/>
            <a:r>
              <a:rPr lang="en-US" i="1" dirty="0"/>
              <a:t>Very complicated allocation setup</a:t>
            </a:r>
          </a:p>
          <a:p>
            <a:pPr lvl="1"/>
            <a:r>
              <a:rPr lang="en-US" dirty="0"/>
              <a:t>Overwrite bk ptr and/or </a:t>
            </a:r>
            <a:r>
              <a:rPr lang="en-US" dirty="0" err="1"/>
              <a:t>bk_nextsize</a:t>
            </a:r>
            <a:endParaRPr lang="en-US" dirty="0"/>
          </a:p>
          <a:p>
            <a:pPr lvl="1"/>
            <a:r>
              <a:rPr lang="en-US" dirty="0"/>
              <a:t>Allocation must be the same size as the chunk</a:t>
            </a:r>
          </a:p>
          <a:p>
            <a:pPr lvl="1"/>
            <a:r>
              <a:rPr lang="en-US" dirty="0"/>
              <a:t>Maybe leak 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349F-6DA2-D14E-934D-BD740593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68019"/>
            <a:ext cx="3886200" cy="3698428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- WHERE</a:t>
            </a:r>
          </a:p>
          <a:p>
            <a:r>
              <a:rPr lang="en-US" dirty="0"/>
              <a:t>Write </a:t>
            </a:r>
            <a:r>
              <a:rPr lang="en-US" b="1" dirty="0"/>
              <a:t>ONE </a:t>
            </a:r>
            <a:r>
              <a:rPr lang="en-US" dirty="0"/>
              <a:t>value</a:t>
            </a:r>
          </a:p>
          <a:p>
            <a:r>
              <a:rPr lang="en-US" dirty="0"/>
              <a:t>Pre </a:t>
            </a:r>
            <a:r>
              <a:rPr lang="en-US" dirty="0" err="1"/>
              <a:t>Reqs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Allocation must be the same size as the chunk</a:t>
            </a:r>
          </a:p>
          <a:p>
            <a:pPr lvl="1"/>
            <a:r>
              <a:rPr lang="en-US" dirty="0"/>
              <a:t>Overwrite bk ptr</a:t>
            </a:r>
          </a:p>
          <a:p>
            <a:pPr lvl="1"/>
            <a:r>
              <a:rPr lang="en-US" dirty="0"/>
              <a:t>Maybe leak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5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F27C-ED70-B24F-BC53-CE73EDE6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27" y="1726129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/>
              <a:t>Review Malloc 2.23 Lines 3542-3592</a:t>
            </a:r>
          </a:p>
        </p:txBody>
      </p:sp>
    </p:spTree>
    <p:extLst>
      <p:ext uri="{BB962C8B-B14F-4D97-AF65-F5344CB8AC3E}">
        <p14:creationId xmlns:p14="http://schemas.microsoft.com/office/powerpoint/2010/main" val="2133363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33D3-C266-7449-AFED-8C6BFAEB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Attack (DEMO)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24288-7CE5-B74A-9E96-A593C245F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210552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8003-72DD-8C4B-8193-F42B8286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on Large Bin Attack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774E-D826-A241-B87B-1552B2C7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https://dangokyo.me/2018/04/07/a-revisit-to-large-bin-in-glibc/</a:t>
            </a:r>
            <a:endParaRPr lang="en-US" dirty="0"/>
          </a:p>
          <a:p>
            <a:pPr lvl="1"/>
            <a:r>
              <a:rPr lang="en-US" dirty="0"/>
              <a:t>Too little time for this course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1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BF75-7755-BC4D-B144-FC431B56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Nice?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D33D-B2EA-714F-9B56-A7F74F73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Buffers commonly have a ‘length’ variable associated with it</a:t>
            </a:r>
          </a:p>
          <a:p>
            <a:pPr lvl="1"/>
            <a:r>
              <a:rPr lang="en-US" dirty="0"/>
              <a:t>Overflow buffers or OOB read/writes</a:t>
            </a:r>
          </a:p>
          <a:p>
            <a:pPr lvl="1"/>
            <a:r>
              <a:rPr lang="en-US" i="1" dirty="0" err="1"/>
              <a:t>max_fast</a:t>
            </a:r>
            <a:endParaRPr lang="en-US" i="1" dirty="0"/>
          </a:p>
          <a:p>
            <a:r>
              <a:rPr lang="en-US" dirty="0"/>
              <a:t>The value written is a </a:t>
            </a:r>
            <a:r>
              <a:rPr lang="en-US" b="1" dirty="0" err="1"/>
              <a:t>LibC</a:t>
            </a:r>
            <a:r>
              <a:rPr lang="en-US" b="1" dirty="0"/>
              <a:t> Pointer </a:t>
            </a:r>
            <a:r>
              <a:rPr lang="en-US" dirty="0"/>
              <a:t>(bin) </a:t>
            </a:r>
            <a:endParaRPr lang="en-US" b="1" dirty="0"/>
          </a:p>
          <a:p>
            <a:pPr lvl="1"/>
            <a:r>
              <a:rPr lang="en-US" dirty="0"/>
              <a:t>Leaks</a:t>
            </a:r>
          </a:p>
          <a:p>
            <a:pPr lvl="1"/>
            <a:r>
              <a:rPr lang="en-US" dirty="0"/>
              <a:t>House of Orange use this pointer (next section) </a:t>
            </a:r>
          </a:p>
          <a:p>
            <a:pPr lvl="1"/>
            <a:r>
              <a:rPr lang="en-US" dirty="0" err="1"/>
              <a:t>Leakless</a:t>
            </a:r>
            <a:r>
              <a:rPr lang="en-US" dirty="0"/>
              <a:t> techniques write this for relative overwrites (House of Roman)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6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– Unsorted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360" y="1236541"/>
            <a:ext cx="4404989" cy="3263504"/>
          </a:xfrm>
        </p:spPr>
        <p:txBody>
          <a:bodyPr>
            <a:normAutofit/>
          </a:bodyPr>
          <a:lstStyle/>
          <a:p>
            <a:r>
              <a:rPr lang="en-US" dirty="0"/>
              <a:t>Gives memory another chance to be used </a:t>
            </a:r>
          </a:p>
          <a:p>
            <a:r>
              <a:rPr lang="en-US" dirty="0"/>
              <a:t>Doubly Linked List </a:t>
            </a:r>
          </a:p>
          <a:p>
            <a:r>
              <a:rPr lang="en-US" dirty="0"/>
              <a:t>First In – First Out (FIFO) </a:t>
            </a:r>
          </a:p>
          <a:p>
            <a:r>
              <a:rPr lang="en-US" dirty="0"/>
              <a:t>Outer Pointers Point to the Unsorted Bin </a:t>
            </a:r>
          </a:p>
          <a:p>
            <a:pPr lvl="1"/>
            <a:r>
              <a:rPr lang="en-US" dirty="0"/>
              <a:t>fd of front of list</a:t>
            </a:r>
          </a:p>
          <a:p>
            <a:pPr lvl="1"/>
            <a:r>
              <a:rPr lang="en-US" dirty="0"/>
              <a:t>bk of back of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978B5-FAA2-464C-A7D9-A293C314578C}"/>
              </a:ext>
            </a:extLst>
          </p:cNvPr>
          <p:cNvSpPr/>
          <p:nvPr/>
        </p:nvSpPr>
        <p:spPr>
          <a:xfrm>
            <a:off x="1083076" y="1623887"/>
            <a:ext cx="2041864" cy="6068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prev size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0EB718-C9CE-6A46-BBE3-92131A6F9B07}"/>
              </a:ext>
            </a:extLst>
          </p:cNvPr>
          <p:cNvSpPr/>
          <p:nvPr/>
        </p:nvSpPr>
        <p:spPr>
          <a:xfrm>
            <a:off x="1083076" y="2230713"/>
            <a:ext cx="2041864" cy="6068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size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518A2-602E-0543-8C37-2C18AFD213C9}"/>
              </a:ext>
            </a:extLst>
          </p:cNvPr>
          <p:cNvSpPr/>
          <p:nvPr/>
        </p:nvSpPr>
        <p:spPr>
          <a:xfrm>
            <a:off x="1083076" y="2837539"/>
            <a:ext cx="2041864" cy="6068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fd ptr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6735BE-2660-2544-B363-EB50DA96D70C}"/>
              </a:ext>
            </a:extLst>
          </p:cNvPr>
          <p:cNvSpPr/>
          <p:nvPr/>
        </p:nvSpPr>
        <p:spPr>
          <a:xfrm>
            <a:off x="1083076" y="3444365"/>
            <a:ext cx="2041864" cy="6068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bk ptr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F47C1-8E4B-9C43-B433-DB2FC151BDDF}"/>
              </a:ext>
            </a:extLst>
          </p:cNvPr>
          <p:cNvCxnSpPr/>
          <p:nvPr/>
        </p:nvCxnSpPr>
        <p:spPr>
          <a:xfrm>
            <a:off x="2352584" y="2230713"/>
            <a:ext cx="0" cy="606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18146-56C4-2C48-A5C6-C92E1DA70B27}"/>
              </a:ext>
            </a:extLst>
          </p:cNvPr>
          <p:cNvCxnSpPr/>
          <p:nvPr/>
        </p:nvCxnSpPr>
        <p:spPr>
          <a:xfrm>
            <a:off x="2605599" y="2230713"/>
            <a:ext cx="0" cy="606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246E32-6248-D641-AF67-2005281DA2A3}"/>
              </a:ext>
            </a:extLst>
          </p:cNvPr>
          <p:cNvCxnSpPr/>
          <p:nvPr/>
        </p:nvCxnSpPr>
        <p:spPr>
          <a:xfrm>
            <a:off x="2897082" y="2230713"/>
            <a:ext cx="0" cy="606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BACB5F-8316-FC4C-AEFD-0A1A4BF064B5}"/>
              </a:ext>
            </a:extLst>
          </p:cNvPr>
          <p:cNvSpPr txBox="1"/>
          <p:nvPr/>
        </p:nvSpPr>
        <p:spPr>
          <a:xfrm>
            <a:off x="2314117" y="2387084"/>
            <a:ext cx="18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22142D-25E0-5A4E-BDB8-42DC7BDA8D75}"/>
              </a:ext>
            </a:extLst>
          </p:cNvPr>
          <p:cNvSpPr txBox="1"/>
          <p:nvPr/>
        </p:nvSpPr>
        <p:spPr>
          <a:xfrm>
            <a:off x="2556389" y="2387084"/>
            <a:ext cx="18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9B7919-6CF1-0541-B5C8-FA7B96B8192B}"/>
              </a:ext>
            </a:extLst>
          </p:cNvPr>
          <p:cNvSpPr txBox="1"/>
          <p:nvPr/>
        </p:nvSpPr>
        <p:spPr>
          <a:xfrm>
            <a:off x="2851948" y="2387084"/>
            <a:ext cx="18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51563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5011E7D-2511-6E48-827E-8ADB2B06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019" y="1033776"/>
            <a:ext cx="5328139" cy="3540408"/>
          </a:xfrm>
          <a:prstGeom prst="rect">
            <a:avLst/>
          </a:prstGeom>
          <a:noFill/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call to </a:t>
            </a:r>
            <a:r>
              <a:rPr lang="en-US" b="1" dirty="0"/>
              <a:t>malloc</a:t>
            </a:r>
            <a:r>
              <a:rPr lang="en-US" dirty="0"/>
              <a:t> is made that does not take a chunk from the </a:t>
            </a:r>
            <a:r>
              <a:rPr lang="en-US" i="1" dirty="0" err="1"/>
              <a:t>fastbin</a:t>
            </a:r>
            <a:r>
              <a:rPr lang="en-US" dirty="0"/>
              <a:t> or </a:t>
            </a:r>
            <a:r>
              <a:rPr lang="en-US" i="1" dirty="0" err="1"/>
              <a:t>smallbin</a:t>
            </a:r>
            <a:r>
              <a:rPr lang="en-US" dirty="0"/>
              <a:t>, the </a:t>
            </a:r>
            <a:r>
              <a:rPr lang="en-US" i="1" dirty="0" err="1"/>
              <a:t>unsortedbin</a:t>
            </a:r>
            <a:r>
              <a:rPr lang="en-US" i="1" dirty="0"/>
              <a:t> </a:t>
            </a:r>
            <a:r>
              <a:rPr lang="en-US" dirty="0"/>
              <a:t>is accessed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chunk (high level):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chunk is removed from the unsorted 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it’s the proper size, take the chunk and return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not, add this to the properly sized bin (small or large bins)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8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Should Happen with Removal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1E929A-D4C2-1046-B2AB-8702C703A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9" y="1020931"/>
            <a:ext cx="4297044" cy="3293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2</a:t>
            </a:r>
            <a:r>
              <a:rPr lang="en-US" baseline="30000" dirty="0"/>
              <a:t>nd</a:t>
            </a:r>
            <a:r>
              <a:rPr lang="en-US" dirty="0"/>
              <a:t> chunks fd to bin ptr (new front)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8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Attack - Overwrite Ptr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6B5959-6E45-6D4D-8A85-CB4191778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31" y="976544"/>
            <a:ext cx="7769627" cy="36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8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DBD1-EF84-D34F-A4F2-0518AD4D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D762B-8788-1E43-AA3A-B6A80510E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edit unsorted bin chunks </a:t>
            </a:r>
            <a:r>
              <a:rPr lang="en-US" b="1" dirty="0"/>
              <a:t>bk</a:t>
            </a:r>
            <a:r>
              <a:rPr lang="en-US" dirty="0"/>
              <a:t> (UAF or overflow) </a:t>
            </a:r>
          </a:p>
          <a:p>
            <a:r>
              <a:rPr lang="en-US" dirty="0"/>
              <a:t>Allocation must be the same size as the chunk: </a:t>
            </a:r>
          </a:p>
          <a:p>
            <a:pPr lvl="1"/>
            <a:r>
              <a:rPr lang="en-US" dirty="0"/>
              <a:t>Overwise, the write will occur but cause a crash because the unsorted bin keeps iterating over the chunks.</a:t>
            </a:r>
          </a:p>
          <a:p>
            <a:r>
              <a:rPr lang="en-US" dirty="0"/>
              <a:t>Known location to write to: </a:t>
            </a:r>
          </a:p>
          <a:p>
            <a:pPr lvl="1"/>
            <a:r>
              <a:rPr lang="en-US" dirty="0"/>
              <a:t>May require a leak </a:t>
            </a:r>
          </a:p>
        </p:txBody>
      </p:sp>
    </p:spTree>
    <p:extLst>
      <p:ext uri="{BB962C8B-B14F-4D97-AF65-F5344CB8AC3E}">
        <p14:creationId xmlns:p14="http://schemas.microsoft.com/office/powerpoint/2010/main" val="319718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F27C-ED70-B24F-BC53-CE73EDE6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27" y="1726129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/>
              <a:t>Review Malloc 2.23 Lines 3470-3592</a:t>
            </a:r>
          </a:p>
        </p:txBody>
      </p:sp>
    </p:spTree>
    <p:extLst>
      <p:ext uri="{BB962C8B-B14F-4D97-AF65-F5344CB8AC3E}">
        <p14:creationId xmlns:p14="http://schemas.microsoft.com/office/powerpoint/2010/main" val="3501319102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873</Words>
  <Application>Microsoft Macintosh PowerPoint</Application>
  <PresentationFormat>On-screen Show (16:9)</PresentationFormat>
  <Paragraphs>140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Avenir Book</vt:lpstr>
      <vt:lpstr>Avenir Medium</vt:lpstr>
      <vt:lpstr>Calibri</vt:lpstr>
      <vt:lpstr>SI Presentation Template 2016</vt:lpstr>
      <vt:lpstr>Unsorted Bin Attack</vt:lpstr>
      <vt:lpstr>Overview</vt:lpstr>
      <vt:lpstr>Why Is this Nice?</vt:lpstr>
      <vt:lpstr>Chunk – Unsorted Bin</vt:lpstr>
      <vt:lpstr>Unsorted Bin Chunk - View</vt:lpstr>
      <vt:lpstr>What Should Happen with Removal</vt:lpstr>
      <vt:lpstr>The Attack - Overwrite Ptr</vt:lpstr>
      <vt:lpstr>Requirements</vt:lpstr>
      <vt:lpstr>Review Malloc 2.23 Lines 3470-3592</vt:lpstr>
      <vt:lpstr>Source - 1</vt:lpstr>
      <vt:lpstr>Source - 2</vt:lpstr>
      <vt:lpstr>Attack </vt:lpstr>
      <vt:lpstr>Drawbacks</vt:lpstr>
      <vt:lpstr>Typical Setup</vt:lpstr>
      <vt:lpstr>Challenge!</vt:lpstr>
      <vt:lpstr>Use After Free</vt:lpstr>
      <vt:lpstr>Where to Overwrite?</vt:lpstr>
      <vt:lpstr>Offset</vt:lpstr>
      <vt:lpstr>ATTACK!</vt:lpstr>
      <vt:lpstr>Variations</vt:lpstr>
      <vt:lpstr>Large Bin Attack (Quick)</vt:lpstr>
      <vt:lpstr>Large Bin Attack</vt:lpstr>
      <vt:lpstr>Large Bin      vs. Unsorted Bin</vt:lpstr>
      <vt:lpstr>Review Malloc 2.23 Lines 3542-3592</vt:lpstr>
      <vt:lpstr>Large Bin Attack (DEMO)</vt:lpstr>
      <vt:lpstr>For More on Large Bin Attack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23</cp:revision>
  <dcterms:created xsi:type="dcterms:W3CDTF">2020-08-26T21:09:34Z</dcterms:created>
  <dcterms:modified xsi:type="dcterms:W3CDTF">2021-02-01T07:18:09Z</dcterms:modified>
</cp:coreProperties>
</file>