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55"/>
  </p:notesMasterIdLst>
  <p:sldIdLst>
    <p:sldId id="327" r:id="rId2"/>
    <p:sldId id="340" r:id="rId3"/>
    <p:sldId id="328" r:id="rId4"/>
    <p:sldId id="329" r:id="rId5"/>
    <p:sldId id="330" r:id="rId6"/>
    <p:sldId id="331" r:id="rId7"/>
    <p:sldId id="332" r:id="rId8"/>
    <p:sldId id="335" r:id="rId9"/>
    <p:sldId id="333" r:id="rId10"/>
    <p:sldId id="334" r:id="rId11"/>
    <p:sldId id="336" r:id="rId12"/>
    <p:sldId id="339" r:id="rId13"/>
    <p:sldId id="337" r:id="rId14"/>
    <p:sldId id="338" r:id="rId15"/>
    <p:sldId id="356" r:id="rId16"/>
    <p:sldId id="373" r:id="rId17"/>
    <p:sldId id="432" r:id="rId18"/>
    <p:sldId id="341" r:id="rId19"/>
    <p:sldId id="405" r:id="rId20"/>
    <p:sldId id="342" r:id="rId21"/>
    <p:sldId id="343" r:id="rId22"/>
    <p:sldId id="347" r:id="rId23"/>
    <p:sldId id="344" r:id="rId24"/>
    <p:sldId id="345" r:id="rId25"/>
    <p:sldId id="346" r:id="rId26"/>
    <p:sldId id="349" r:id="rId27"/>
    <p:sldId id="350" r:id="rId28"/>
    <p:sldId id="351" r:id="rId29"/>
    <p:sldId id="353" r:id="rId30"/>
    <p:sldId id="352" r:id="rId31"/>
    <p:sldId id="354" r:id="rId32"/>
    <p:sldId id="355" r:id="rId33"/>
    <p:sldId id="357" r:id="rId34"/>
    <p:sldId id="358" r:id="rId35"/>
    <p:sldId id="359" r:id="rId36"/>
    <p:sldId id="360" r:id="rId37"/>
    <p:sldId id="361" r:id="rId38"/>
    <p:sldId id="433" r:id="rId39"/>
    <p:sldId id="362" r:id="rId40"/>
    <p:sldId id="363" r:id="rId41"/>
    <p:sldId id="364" r:id="rId42"/>
    <p:sldId id="365" r:id="rId43"/>
    <p:sldId id="434" r:id="rId44"/>
    <p:sldId id="380" r:id="rId45"/>
    <p:sldId id="381" r:id="rId46"/>
    <p:sldId id="382" r:id="rId47"/>
    <p:sldId id="414" r:id="rId48"/>
    <p:sldId id="366" r:id="rId49"/>
    <p:sldId id="367" r:id="rId50"/>
    <p:sldId id="409" r:id="rId51"/>
    <p:sldId id="417" r:id="rId52"/>
    <p:sldId id="368" r:id="rId53"/>
    <p:sldId id="420" r:id="rId54"/>
    <p:sldId id="369" r:id="rId55"/>
    <p:sldId id="375" r:id="rId56"/>
    <p:sldId id="372" r:id="rId57"/>
    <p:sldId id="418" r:id="rId58"/>
    <p:sldId id="376" r:id="rId59"/>
    <p:sldId id="379" r:id="rId60"/>
    <p:sldId id="419" r:id="rId61"/>
    <p:sldId id="378" r:id="rId62"/>
    <p:sldId id="383" r:id="rId63"/>
    <p:sldId id="377" r:id="rId64"/>
    <p:sldId id="421" r:id="rId65"/>
    <p:sldId id="422" r:id="rId66"/>
    <p:sldId id="423" r:id="rId67"/>
    <p:sldId id="424" r:id="rId68"/>
    <p:sldId id="425" r:id="rId69"/>
    <p:sldId id="370" r:id="rId70"/>
    <p:sldId id="386" r:id="rId71"/>
    <p:sldId id="486" r:id="rId72"/>
    <p:sldId id="387" r:id="rId73"/>
    <p:sldId id="389" r:id="rId74"/>
    <p:sldId id="388" r:id="rId75"/>
    <p:sldId id="390" r:id="rId76"/>
    <p:sldId id="415" r:id="rId77"/>
    <p:sldId id="406" r:id="rId78"/>
    <p:sldId id="407" r:id="rId79"/>
    <p:sldId id="410" r:id="rId80"/>
    <p:sldId id="411" r:id="rId81"/>
    <p:sldId id="416" r:id="rId82"/>
    <p:sldId id="412" r:id="rId83"/>
    <p:sldId id="413" r:id="rId84"/>
    <p:sldId id="283" r:id="rId85"/>
    <p:sldId id="442" r:id="rId86"/>
    <p:sldId id="443" r:id="rId87"/>
    <p:sldId id="440" r:id="rId88"/>
    <p:sldId id="441" r:id="rId89"/>
    <p:sldId id="384" r:id="rId90"/>
    <p:sldId id="295" r:id="rId91"/>
    <p:sldId id="444" r:id="rId92"/>
    <p:sldId id="445" r:id="rId93"/>
    <p:sldId id="446" r:id="rId94"/>
    <p:sldId id="447" r:id="rId95"/>
    <p:sldId id="448" r:id="rId96"/>
    <p:sldId id="385" r:id="rId97"/>
    <p:sldId id="395" r:id="rId98"/>
    <p:sldId id="408" r:id="rId99"/>
    <p:sldId id="454" r:id="rId100"/>
    <p:sldId id="459" r:id="rId101"/>
    <p:sldId id="455" r:id="rId102"/>
    <p:sldId id="461" r:id="rId103"/>
    <p:sldId id="457" r:id="rId104"/>
    <p:sldId id="458" r:id="rId105"/>
    <p:sldId id="450" r:id="rId106"/>
    <p:sldId id="449" r:id="rId107"/>
    <p:sldId id="462" r:id="rId108"/>
    <p:sldId id="463" r:id="rId109"/>
    <p:sldId id="464" r:id="rId110"/>
    <p:sldId id="465" r:id="rId111"/>
    <p:sldId id="467" r:id="rId112"/>
    <p:sldId id="426" r:id="rId113"/>
    <p:sldId id="430" r:id="rId114"/>
    <p:sldId id="431" r:id="rId115"/>
    <p:sldId id="391" r:id="rId116"/>
    <p:sldId id="394" r:id="rId117"/>
    <p:sldId id="393" r:id="rId118"/>
    <p:sldId id="392" r:id="rId119"/>
    <p:sldId id="402" r:id="rId120"/>
    <p:sldId id="371" r:id="rId121"/>
    <p:sldId id="396" r:id="rId122"/>
    <p:sldId id="401" r:id="rId123"/>
    <p:sldId id="397" r:id="rId124"/>
    <p:sldId id="398" r:id="rId125"/>
    <p:sldId id="428" r:id="rId126"/>
    <p:sldId id="403" r:id="rId127"/>
    <p:sldId id="427" r:id="rId128"/>
    <p:sldId id="436" r:id="rId129"/>
    <p:sldId id="468" r:id="rId130"/>
    <p:sldId id="469" r:id="rId131"/>
    <p:sldId id="471" r:id="rId132"/>
    <p:sldId id="472" r:id="rId133"/>
    <p:sldId id="485" r:id="rId134"/>
    <p:sldId id="473" r:id="rId135"/>
    <p:sldId id="400" r:id="rId136"/>
    <p:sldId id="429" r:id="rId137"/>
    <p:sldId id="451" r:id="rId138"/>
    <p:sldId id="399" r:id="rId139"/>
    <p:sldId id="404" r:id="rId140"/>
    <p:sldId id="483" r:id="rId141"/>
    <p:sldId id="474" r:id="rId142"/>
    <p:sldId id="475" r:id="rId143"/>
    <p:sldId id="477" r:id="rId144"/>
    <p:sldId id="478" r:id="rId145"/>
    <p:sldId id="480" r:id="rId146"/>
    <p:sldId id="479" r:id="rId147"/>
    <p:sldId id="481" r:id="rId148"/>
    <p:sldId id="482" r:id="rId149"/>
    <p:sldId id="484" r:id="rId150"/>
    <p:sldId id="452" r:id="rId151"/>
    <p:sldId id="453" r:id="rId152"/>
    <p:sldId id="435" r:id="rId153"/>
    <p:sldId id="348" r:id="rId15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ureen Robinson" initials="" lastIdx="3" clrIdx="0"/>
  <p:cmAuthor id="1" name="Jason Taylor" initials="JT [2]" lastIdx="1" clrIdx="1"/>
  <p:cmAuthor id="2" name="Jason Taylor" initials="JT [10]" lastIdx="1" clrIdx="2"/>
  <p:cmAuthor id="3" name="Jason Taylor" initials="JT [7]" lastIdx="1" clrIdx="3"/>
  <p:cmAuthor id="4" name="Jason Taylor" initials="JT [9]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35" autoAdjust="0"/>
    <p:restoredTop sz="84898" autoAdjust="0"/>
  </p:normalViewPr>
  <p:slideViewPr>
    <p:cSldViewPr snapToGrid="0" snapToObjects="1">
      <p:cViewPr varScale="1">
        <p:scale>
          <a:sx n="135" d="100"/>
          <a:sy n="135" d="100"/>
        </p:scale>
        <p:origin x="176" y="31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theme" Target="theme/theme1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tableStyles" Target="tableStyles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notesMaster" Target="notesMasters/notesMaster1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commentAuthors" Target="commentAuthor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ata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svg"/><Relationship Id="rId1" Type="http://schemas.openxmlformats.org/officeDocument/2006/relationships/image" Target="../media/image75.png"/><Relationship Id="rId6" Type="http://schemas.openxmlformats.org/officeDocument/2006/relationships/image" Target="../media/image80.svg"/><Relationship Id="rId5" Type="http://schemas.openxmlformats.org/officeDocument/2006/relationships/image" Target="../media/image79.png"/><Relationship Id="rId4" Type="http://schemas.openxmlformats.org/officeDocument/2006/relationships/image" Target="../media/image78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sv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svg"/><Relationship Id="rId1" Type="http://schemas.openxmlformats.org/officeDocument/2006/relationships/image" Target="../media/image37.png"/><Relationship Id="rId6" Type="http://schemas.openxmlformats.org/officeDocument/2006/relationships/image" Target="../media/image42.svg"/><Relationship Id="rId5" Type="http://schemas.openxmlformats.org/officeDocument/2006/relationships/image" Target="../media/image41.png"/><Relationship Id="rId4" Type="http://schemas.openxmlformats.org/officeDocument/2006/relationships/image" Target="../media/image40.sv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60.svg"/><Relationship Id="rId5" Type="http://schemas.openxmlformats.org/officeDocument/2006/relationships/image" Target="../media/image59.png"/><Relationship Id="rId4" Type="http://schemas.openxmlformats.org/officeDocument/2006/relationships/image" Target="../media/image5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svg"/><Relationship Id="rId1" Type="http://schemas.openxmlformats.org/officeDocument/2006/relationships/image" Target="../media/image75.png"/><Relationship Id="rId6" Type="http://schemas.openxmlformats.org/officeDocument/2006/relationships/image" Target="../media/image80.svg"/><Relationship Id="rId5" Type="http://schemas.openxmlformats.org/officeDocument/2006/relationships/image" Target="../media/image79.png"/><Relationship Id="rId4" Type="http://schemas.openxmlformats.org/officeDocument/2006/relationships/image" Target="../media/image78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sv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svg"/><Relationship Id="rId1" Type="http://schemas.openxmlformats.org/officeDocument/2006/relationships/image" Target="../media/image37.png"/><Relationship Id="rId6" Type="http://schemas.openxmlformats.org/officeDocument/2006/relationships/image" Target="../media/image42.svg"/><Relationship Id="rId5" Type="http://schemas.openxmlformats.org/officeDocument/2006/relationships/image" Target="../media/image41.png"/><Relationship Id="rId4" Type="http://schemas.openxmlformats.org/officeDocument/2006/relationships/image" Target="../media/image40.sv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60.svg"/><Relationship Id="rId5" Type="http://schemas.openxmlformats.org/officeDocument/2006/relationships/image" Target="../media/image59.png"/><Relationship Id="rId4" Type="http://schemas.openxmlformats.org/officeDocument/2006/relationships/image" Target="../media/image5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42A9FD-7DEE-4E02-B9E0-C1651183A1EF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21F30DD5-B82D-401B-98D1-2C87F87C6DA7}">
      <dgm:prSet/>
      <dgm:spPr/>
      <dgm:t>
        <a:bodyPr/>
        <a:lstStyle/>
        <a:p>
          <a:pPr>
            <a:defRPr cap="all"/>
          </a:pPr>
          <a:r>
            <a:rPr lang="en-US"/>
            <a:t>Chunks</a:t>
          </a:r>
        </a:p>
      </dgm:t>
    </dgm:pt>
    <dgm:pt modelId="{4BFA036F-8405-4031-A993-D4E993C962F7}" type="parTrans" cxnId="{6F71E4EF-F8C9-4849-BA10-EBEEE0B3CD6C}">
      <dgm:prSet/>
      <dgm:spPr/>
      <dgm:t>
        <a:bodyPr/>
        <a:lstStyle/>
        <a:p>
          <a:endParaRPr lang="en-US"/>
        </a:p>
      </dgm:t>
    </dgm:pt>
    <dgm:pt modelId="{B38B9D4F-693E-498A-811A-E0400CF4244C}" type="sibTrans" cxnId="{6F71E4EF-F8C9-4849-BA10-EBEEE0B3CD6C}">
      <dgm:prSet/>
      <dgm:spPr/>
      <dgm:t>
        <a:bodyPr/>
        <a:lstStyle/>
        <a:p>
          <a:endParaRPr lang="en-US"/>
        </a:p>
      </dgm:t>
    </dgm:pt>
    <dgm:pt modelId="{956F6F1E-F3B4-4620-B20B-597F99CD2D47}">
      <dgm:prSet/>
      <dgm:spPr/>
      <dgm:t>
        <a:bodyPr/>
        <a:lstStyle/>
        <a:p>
          <a:pPr>
            <a:defRPr cap="all"/>
          </a:pPr>
          <a:r>
            <a:rPr lang="en-US"/>
            <a:t>Bins</a:t>
          </a:r>
        </a:p>
      </dgm:t>
    </dgm:pt>
    <dgm:pt modelId="{5BFCB757-EC54-437D-B652-CCE772F030BF}" type="parTrans" cxnId="{582CA346-DA62-4C50-9B3A-622DA436CEB1}">
      <dgm:prSet/>
      <dgm:spPr/>
      <dgm:t>
        <a:bodyPr/>
        <a:lstStyle/>
        <a:p>
          <a:endParaRPr lang="en-US"/>
        </a:p>
      </dgm:t>
    </dgm:pt>
    <dgm:pt modelId="{CAD65D22-9817-46D3-9667-AA49F27203EC}" type="sibTrans" cxnId="{582CA346-DA62-4C50-9B3A-622DA436CEB1}">
      <dgm:prSet/>
      <dgm:spPr/>
      <dgm:t>
        <a:bodyPr/>
        <a:lstStyle/>
        <a:p>
          <a:endParaRPr lang="en-US"/>
        </a:p>
      </dgm:t>
    </dgm:pt>
    <dgm:pt modelId="{B7363E2F-3918-4E72-B240-4C5CC99B186E}">
      <dgm:prSet/>
      <dgm:spPr/>
      <dgm:t>
        <a:bodyPr/>
        <a:lstStyle/>
        <a:p>
          <a:pPr>
            <a:defRPr cap="all"/>
          </a:pPr>
          <a:r>
            <a:rPr lang="en-US"/>
            <a:t>Arenas</a:t>
          </a:r>
        </a:p>
      </dgm:t>
    </dgm:pt>
    <dgm:pt modelId="{F6E8C8BB-70CC-47E4-868F-CAAF3DC00F23}" type="parTrans" cxnId="{FCEC9CB3-EBAC-40AA-92C1-1BFAAFE654CB}">
      <dgm:prSet/>
      <dgm:spPr/>
      <dgm:t>
        <a:bodyPr/>
        <a:lstStyle/>
        <a:p>
          <a:endParaRPr lang="en-US"/>
        </a:p>
      </dgm:t>
    </dgm:pt>
    <dgm:pt modelId="{DD4873F4-FF40-4FF5-BD37-C8F1172F1F4A}" type="sibTrans" cxnId="{FCEC9CB3-EBAC-40AA-92C1-1BFAAFE654CB}">
      <dgm:prSet/>
      <dgm:spPr/>
      <dgm:t>
        <a:bodyPr/>
        <a:lstStyle/>
        <a:p>
          <a:endParaRPr lang="en-US"/>
        </a:p>
      </dgm:t>
    </dgm:pt>
    <dgm:pt modelId="{CFEF76B1-C6D4-48E5-BA0D-32F27FDDF02F}" type="pres">
      <dgm:prSet presAssocID="{6342A9FD-7DEE-4E02-B9E0-C1651183A1EF}" presName="root" presStyleCnt="0">
        <dgm:presLayoutVars>
          <dgm:dir/>
          <dgm:resizeHandles val="exact"/>
        </dgm:presLayoutVars>
      </dgm:prSet>
      <dgm:spPr/>
    </dgm:pt>
    <dgm:pt modelId="{785C0A22-A941-456E-A397-D2BEAC50F4CA}" type="pres">
      <dgm:prSet presAssocID="{21F30DD5-B82D-401B-98D1-2C87F87C6DA7}" presName="compNode" presStyleCnt="0"/>
      <dgm:spPr/>
    </dgm:pt>
    <dgm:pt modelId="{F586B7E0-6984-4F34-9EC6-6AC7FEC00734}" type="pres">
      <dgm:prSet presAssocID="{21F30DD5-B82D-401B-98D1-2C87F87C6DA7}" presName="iconBgRect" presStyleLbl="bgShp" presStyleIdx="0" presStyleCnt="3"/>
      <dgm:spPr/>
    </dgm:pt>
    <dgm:pt modelId="{58D716C0-BDFD-4C79-88BB-200843BAF8CA}" type="pres">
      <dgm:prSet presAssocID="{21F30DD5-B82D-401B-98D1-2C87F87C6DA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3ED7F1A3-7302-4561-BCDC-DFF3DACD5552}" type="pres">
      <dgm:prSet presAssocID="{21F30DD5-B82D-401B-98D1-2C87F87C6DA7}" presName="spaceRect" presStyleCnt="0"/>
      <dgm:spPr/>
    </dgm:pt>
    <dgm:pt modelId="{4F7FC133-A042-43EF-B6C1-22022CAD6CE8}" type="pres">
      <dgm:prSet presAssocID="{21F30DD5-B82D-401B-98D1-2C87F87C6DA7}" presName="textRect" presStyleLbl="revTx" presStyleIdx="0" presStyleCnt="3">
        <dgm:presLayoutVars>
          <dgm:chMax val="1"/>
          <dgm:chPref val="1"/>
        </dgm:presLayoutVars>
      </dgm:prSet>
      <dgm:spPr/>
    </dgm:pt>
    <dgm:pt modelId="{5B599195-57BA-44A3-869B-DF46F1814B85}" type="pres">
      <dgm:prSet presAssocID="{B38B9D4F-693E-498A-811A-E0400CF4244C}" presName="sibTrans" presStyleCnt="0"/>
      <dgm:spPr/>
    </dgm:pt>
    <dgm:pt modelId="{26969471-4A71-47B4-8D26-D38B49B02CB2}" type="pres">
      <dgm:prSet presAssocID="{956F6F1E-F3B4-4620-B20B-597F99CD2D47}" presName="compNode" presStyleCnt="0"/>
      <dgm:spPr/>
    </dgm:pt>
    <dgm:pt modelId="{975C83D9-9A16-4480-9DC4-F197679CDCED}" type="pres">
      <dgm:prSet presAssocID="{956F6F1E-F3B4-4620-B20B-597F99CD2D47}" presName="iconBgRect" presStyleLbl="bgShp" presStyleIdx="1" presStyleCnt="3"/>
      <dgm:spPr/>
    </dgm:pt>
    <dgm:pt modelId="{D7967D3A-11A7-4DF8-94A9-6D14E6933A9C}" type="pres">
      <dgm:prSet presAssocID="{956F6F1E-F3B4-4620-B20B-597F99CD2D4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cycle Sign"/>
        </a:ext>
      </dgm:extLst>
    </dgm:pt>
    <dgm:pt modelId="{3CAA6E7C-AFD8-4B79-8001-868FF3423946}" type="pres">
      <dgm:prSet presAssocID="{956F6F1E-F3B4-4620-B20B-597F99CD2D47}" presName="spaceRect" presStyleCnt="0"/>
      <dgm:spPr/>
    </dgm:pt>
    <dgm:pt modelId="{A64623BB-4579-49A9-843C-110449460A33}" type="pres">
      <dgm:prSet presAssocID="{956F6F1E-F3B4-4620-B20B-597F99CD2D47}" presName="textRect" presStyleLbl="revTx" presStyleIdx="1" presStyleCnt="3">
        <dgm:presLayoutVars>
          <dgm:chMax val="1"/>
          <dgm:chPref val="1"/>
        </dgm:presLayoutVars>
      </dgm:prSet>
      <dgm:spPr/>
    </dgm:pt>
    <dgm:pt modelId="{FB83106C-1E84-4C0A-8B7F-84A592CB45BA}" type="pres">
      <dgm:prSet presAssocID="{CAD65D22-9817-46D3-9667-AA49F27203EC}" presName="sibTrans" presStyleCnt="0"/>
      <dgm:spPr/>
    </dgm:pt>
    <dgm:pt modelId="{673E68AE-D1D8-4704-825C-B206F5EF2727}" type="pres">
      <dgm:prSet presAssocID="{B7363E2F-3918-4E72-B240-4C5CC99B186E}" presName="compNode" presStyleCnt="0"/>
      <dgm:spPr/>
    </dgm:pt>
    <dgm:pt modelId="{09DF124B-EB5C-4C9A-830C-921BF3C6E79A}" type="pres">
      <dgm:prSet presAssocID="{B7363E2F-3918-4E72-B240-4C5CC99B186E}" presName="iconBgRect" presStyleLbl="bgShp" presStyleIdx="2" presStyleCnt="3"/>
      <dgm:spPr/>
    </dgm:pt>
    <dgm:pt modelId="{0EF06D69-59F6-4DF0-BC8F-946202FE16DD}" type="pres">
      <dgm:prSet presAssocID="{B7363E2F-3918-4E72-B240-4C5CC99B186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llercoasterUp1"/>
        </a:ext>
      </dgm:extLst>
    </dgm:pt>
    <dgm:pt modelId="{B4EF17A4-7CCA-4298-B201-37440BD2A2A3}" type="pres">
      <dgm:prSet presAssocID="{B7363E2F-3918-4E72-B240-4C5CC99B186E}" presName="spaceRect" presStyleCnt="0"/>
      <dgm:spPr/>
    </dgm:pt>
    <dgm:pt modelId="{2C09DBAC-01B9-445D-979D-DCD36EBC03ED}" type="pres">
      <dgm:prSet presAssocID="{B7363E2F-3918-4E72-B240-4C5CC99B186E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7DA81319-0602-4C4B-9F59-CAE596D12A01}" type="presOf" srcId="{B7363E2F-3918-4E72-B240-4C5CC99B186E}" destId="{2C09DBAC-01B9-445D-979D-DCD36EBC03ED}" srcOrd="0" destOrd="0" presId="urn:microsoft.com/office/officeart/2018/5/layout/IconCircleLabelList"/>
    <dgm:cxn modelId="{AA8D1A2A-089C-4649-A7EA-CAF89D0A0D5C}" type="presOf" srcId="{21F30DD5-B82D-401B-98D1-2C87F87C6DA7}" destId="{4F7FC133-A042-43EF-B6C1-22022CAD6CE8}" srcOrd="0" destOrd="0" presId="urn:microsoft.com/office/officeart/2018/5/layout/IconCircleLabelList"/>
    <dgm:cxn modelId="{582CA346-DA62-4C50-9B3A-622DA436CEB1}" srcId="{6342A9FD-7DEE-4E02-B9E0-C1651183A1EF}" destId="{956F6F1E-F3B4-4620-B20B-597F99CD2D47}" srcOrd="1" destOrd="0" parTransId="{5BFCB757-EC54-437D-B652-CCE772F030BF}" sibTransId="{CAD65D22-9817-46D3-9667-AA49F27203EC}"/>
    <dgm:cxn modelId="{7219A656-DF06-4041-92C2-3D7A69DA4739}" type="presOf" srcId="{6342A9FD-7DEE-4E02-B9E0-C1651183A1EF}" destId="{CFEF76B1-C6D4-48E5-BA0D-32F27FDDF02F}" srcOrd="0" destOrd="0" presId="urn:microsoft.com/office/officeart/2018/5/layout/IconCircleLabelList"/>
    <dgm:cxn modelId="{2441267F-092D-419D-BBDE-19123C4828E3}" type="presOf" srcId="{956F6F1E-F3B4-4620-B20B-597F99CD2D47}" destId="{A64623BB-4579-49A9-843C-110449460A33}" srcOrd="0" destOrd="0" presId="urn:microsoft.com/office/officeart/2018/5/layout/IconCircleLabelList"/>
    <dgm:cxn modelId="{FCEC9CB3-EBAC-40AA-92C1-1BFAAFE654CB}" srcId="{6342A9FD-7DEE-4E02-B9E0-C1651183A1EF}" destId="{B7363E2F-3918-4E72-B240-4C5CC99B186E}" srcOrd="2" destOrd="0" parTransId="{F6E8C8BB-70CC-47E4-868F-CAAF3DC00F23}" sibTransId="{DD4873F4-FF40-4FF5-BD37-C8F1172F1F4A}"/>
    <dgm:cxn modelId="{6F71E4EF-F8C9-4849-BA10-EBEEE0B3CD6C}" srcId="{6342A9FD-7DEE-4E02-B9E0-C1651183A1EF}" destId="{21F30DD5-B82D-401B-98D1-2C87F87C6DA7}" srcOrd="0" destOrd="0" parTransId="{4BFA036F-8405-4031-A993-D4E993C962F7}" sibTransId="{B38B9D4F-693E-498A-811A-E0400CF4244C}"/>
    <dgm:cxn modelId="{79C831C4-7AD7-4A21-BF23-B401C480F525}" type="presParOf" srcId="{CFEF76B1-C6D4-48E5-BA0D-32F27FDDF02F}" destId="{785C0A22-A941-456E-A397-D2BEAC50F4CA}" srcOrd="0" destOrd="0" presId="urn:microsoft.com/office/officeart/2018/5/layout/IconCircleLabelList"/>
    <dgm:cxn modelId="{2D4C7D3B-F2BE-4BD9-B876-97D80D6F508A}" type="presParOf" srcId="{785C0A22-A941-456E-A397-D2BEAC50F4CA}" destId="{F586B7E0-6984-4F34-9EC6-6AC7FEC00734}" srcOrd="0" destOrd="0" presId="urn:microsoft.com/office/officeart/2018/5/layout/IconCircleLabelList"/>
    <dgm:cxn modelId="{4D3B058C-4F90-4699-9A3B-FDE5CC6D1D1B}" type="presParOf" srcId="{785C0A22-A941-456E-A397-D2BEAC50F4CA}" destId="{58D716C0-BDFD-4C79-88BB-200843BAF8CA}" srcOrd="1" destOrd="0" presId="urn:microsoft.com/office/officeart/2018/5/layout/IconCircleLabelList"/>
    <dgm:cxn modelId="{8078ED6E-361C-4D80-B57A-A7996AD9BD17}" type="presParOf" srcId="{785C0A22-A941-456E-A397-D2BEAC50F4CA}" destId="{3ED7F1A3-7302-4561-BCDC-DFF3DACD5552}" srcOrd="2" destOrd="0" presId="urn:microsoft.com/office/officeart/2018/5/layout/IconCircleLabelList"/>
    <dgm:cxn modelId="{7B10E09D-FE0B-4DC7-A139-3856BB2E0889}" type="presParOf" srcId="{785C0A22-A941-456E-A397-D2BEAC50F4CA}" destId="{4F7FC133-A042-43EF-B6C1-22022CAD6CE8}" srcOrd="3" destOrd="0" presId="urn:microsoft.com/office/officeart/2018/5/layout/IconCircleLabelList"/>
    <dgm:cxn modelId="{5953788E-05FF-486D-B5D0-D6390452B44E}" type="presParOf" srcId="{CFEF76B1-C6D4-48E5-BA0D-32F27FDDF02F}" destId="{5B599195-57BA-44A3-869B-DF46F1814B85}" srcOrd="1" destOrd="0" presId="urn:microsoft.com/office/officeart/2018/5/layout/IconCircleLabelList"/>
    <dgm:cxn modelId="{186CFD4C-19D2-4B19-B422-D55B422FBAAD}" type="presParOf" srcId="{CFEF76B1-C6D4-48E5-BA0D-32F27FDDF02F}" destId="{26969471-4A71-47B4-8D26-D38B49B02CB2}" srcOrd="2" destOrd="0" presId="urn:microsoft.com/office/officeart/2018/5/layout/IconCircleLabelList"/>
    <dgm:cxn modelId="{E9CA7C81-B827-44F6-8A39-6F099E0708F5}" type="presParOf" srcId="{26969471-4A71-47B4-8D26-D38B49B02CB2}" destId="{975C83D9-9A16-4480-9DC4-F197679CDCED}" srcOrd="0" destOrd="0" presId="urn:microsoft.com/office/officeart/2018/5/layout/IconCircleLabelList"/>
    <dgm:cxn modelId="{90B993CC-9445-4CDE-92D0-12B48A807B84}" type="presParOf" srcId="{26969471-4A71-47B4-8D26-D38B49B02CB2}" destId="{D7967D3A-11A7-4DF8-94A9-6D14E6933A9C}" srcOrd="1" destOrd="0" presId="urn:microsoft.com/office/officeart/2018/5/layout/IconCircleLabelList"/>
    <dgm:cxn modelId="{E17D8ACF-F554-4E74-9F75-D737E503F235}" type="presParOf" srcId="{26969471-4A71-47B4-8D26-D38B49B02CB2}" destId="{3CAA6E7C-AFD8-4B79-8001-868FF3423946}" srcOrd="2" destOrd="0" presId="urn:microsoft.com/office/officeart/2018/5/layout/IconCircleLabelList"/>
    <dgm:cxn modelId="{33F0C4CB-EEF9-4CD5-8A28-17B32F657F65}" type="presParOf" srcId="{26969471-4A71-47B4-8D26-D38B49B02CB2}" destId="{A64623BB-4579-49A9-843C-110449460A33}" srcOrd="3" destOrd="0" presId="urn:microsoft.com/office/officeart/2018/5/layout/IconCircleLabelList"/>
    <dgm:cxn modelId="{9DB20D4B-85C1-424B-A144-D66002FBDE18}" type="presParOf" srcId="{CFEF76B1-C6D4-48E5-BA0D-32F27FDDF02F}" destId="{FB83106C-1E84-4C0A-8B7F-84A592CB45BA}" srcOrd="3" destOrd="0" presId="urn:microsoft.com/office/officeart/2018/5/layout/IconCircleLabelList"/>
    <dgm:cxn modelId="{1BED649E-C7A2-4D32-96E0-72ED270144BD}" type="presParOf" srcId="{CFEF76B1-C6D4-48E5-BA0D-32F27FDDF02F}" destId="{673E68AE-D1D8-4704-825C-B206F5EF2727}" srcOrd="4" destOrd="0" presId="urn:microsoft.com/office/officeart/2018/5/layout/IconCircleLabelList"/>
    <dgm:cxn modelId="{1E9369E5-97DC-4E02-B51E-CF94FACB2186}" type="presParOf" srcId="{673E68AE-D1D8-4704-825C-B206F5EF2727}" destId="{09DF124B-EB5C-4C9A-830C-921BF3C6E79A}" srcOrd="0" destOrd="0" presId="urn:microsoft.com/office/officeart/2018/5/layout/IconCircleLabelList"/>
    <dgm:cxn modelId="{4938C145-E6BF-4051-918E-5D68AFFFDC24}" type="presParOf" srcId="{673E68AE-D1D8-4704-825C-B206F5EF2727}" destId="{0EF06D69-59F6-4DF0-BC8F-946202FE16DD}" srcOrd="1" destOrd="0" presId="urn:microsoft.com/office/officeart/2018/5/layout/IconCircleLabelList"/>
    <dgm:cxn modelId="{1733118E-D2AD-400F-B137-F591F77EC29C}" type="presParOf" srcId="{673E68AE-D1D8-4704-825C-B206F5EF2727}" destId="{B4EF17A4-7CCA-4298-B201-37440BD2A2A3}" srcOrd="2" destOrd="0" presId="urn:microsoft.com/office/officeart/2018/5/layout/IconCircleLabelList"/>
    <dgm:cxn modelId="{BAD6EA96-90E8-4CDE-916E-29304C7DEB73}" type="presParOf" srcId="{673E68AE-D1D8-4704-825C-B206F5EF2727}" destId="{2C09DBAC-01B9-445D-979D-DCD36EBC03ED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A0827E6B-A637-48E3-BFF3-68B6B63264E1}" type="doc">
      <dgm:prSet loTypeId="urn:microsoft.com/office/officeart/2018/2/layout/Icon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5C789834-AA70-48D7-9CB9-0F41E29FA00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Having a reference to a ptr, even though it has been given back to malloc</a:t>
          </a:r>
        </a:p>
      </dgm:t>
    </dgm:pt>
    <dgm:pt modelId="{87D454D2-D2BD-4CCF-812F-827A69B309CA}" type="parTrans" cxnId="{AC7786AE-3670-4A78-B46F-484D5AD56C50}">
      <dgm:prSet/>
      <dgm:spPr/>
      <dgm:t>
        <a:bodyPr/>
        <a:lstStyle/>
        <a:p>
          <a:endParaRPr lang="en-US"/>
        </a:p>
      </dgm:t>
    </dgm:pt>
    <dgm:pt modelId="{7863F229-05F5-49CE-82A2-12C6AA120335}" type="sibTrans" cxnId="{AC7786AE-3670-4A78-B46F-484D5AD56C50}">
      <dgm:prSet/>
      <dgm:spPr/>
      <dgm:t>
        <a:bodyPr/>
        <a:lstStyle/>
        <a:p>
          <a:endParaRPr lang="en-US"/>
        </a:p>
      </dgm:t>
    </dgm:pt>
    <dgm:pt modelId="{A93DB1EF-66C8-485F-B58F-69C1C36EC9B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If recycled, we can </a:t>
          </a:r>
          <a:r>
            <a:rPr lang="en-US" b="1" dirty="0"/>
            <a:t>control</a:t>
          </a:r>
          <a:r>
            <a:rPr lang="en-US" dirty="0"/>
            <a:t> this data or read this data</a:t>
          </a:r>
        </a:p>
      </dgm:t>
    </dgm:pt>
    <dgm:pt modelId="{6B32AE4F-FC3A-48ED-808E-EE2DAA7E8465}" type="parTrans" cxnId="{2CF2B691-AAEB-4BED-9124-92CE12A01847}">
      <dgm:prSet/>
      <dgm:spPr/>
      <dgm:t>
        <a:bodyPr/>
        <a:lstStyle/>
        <a:p>
          <a:endParaRPr lang="en-US"/>
        </a:p>
      </dgm:t>
    </dgm:pt>
    <dgm:pt modelId="{EBCDFB5A-8FDC-48CD-A668-4845CB4BE205}" type="sibTrans" cxnId="{2CF2B691-AAEB-4BED-9124-92CE12A01847}">
      <dgm:prSet/>
      <dgm:spPr/>
      <dgm:t>
        <a:bodyPr/>
        <a:lstStyle/>
        <a:p>
          <a:endParaRPr lang="en-US"/>
        </a:p>
      </dgm:t>
    </dgm:pt>
    <dgm:pt modelId="{81C243EB-29A8-488C-9FD2-035D0D8F3EE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2</a:t>
          </a:r>
          <a:r>
            <a:rPr lang="en-US" baseline="30000" dirty="0"/>
            <a:t>nd</a:t>
          </a:r>
          <a:r>
            <a:rPr lang="en-US" dirty="0"/>
            <a:t> most common vulnerability reported to ZDI in 2019</a:t>
          </a:r>
        </a:p>
      </dgm:t>
    </dgm:pt>
    <dgm:pt modelId="{F87A54E0-ADB0-42D6-A248-2A11EC3BA1BC}" type="parTrans" cxnId="{8B0826C5-2521-492E-8372-3630D4A4AFBE}">
      <dgm:prSet/>
      <dgm:spPr/>
      <dgm:t>
        <a:bodyPr/>
        <a:lstStyle/>
        <a:p>
          <a:endParaRPr lang="en-US"/>
        </a:p>
      </dgm:t>
    </dgm:pt>
    <dgm:pt modelId="{13D140B5-133B-47A1-AEDB-08FD8CB55F59}" type="sibTrans" cxnId="{8B0826C5-2521-492E-8372-3630D4A4AFBE}">
      <dgm:prSet/>
      <dgm:spPr/>
      <dgm:t>
        <a:bodyPr/>
        <a:lstStyle/>
        <a:p>
          <a:endParaRPr lang="en-US"/>
        </a:p>
      </dgm:t>
    </dgm:pt>
    <dgm:pt modelId="{0E13F4EC-A053-4A3B-93CA-D0E83D9B1E52}" type="pres">
      <dgm:prSet presAssocID="{A0827E6B-A637-48E3-BFF3-68B6B63264E1}" presName="root" presStyleCnt="0">
        <dgm:presLayoutVars>
          <dgm:dir/>
          <dgm:resizeHandles val="exact"/>
        </dgm:presLayoutVars>
      </dgm:prSet>
      <dgm:spPr/>
    </dgm:pt>
    <dgm:pt modelId="{A9A3C116-2002-4211-A47D-407C6C6D3A31}" type="pres">
      <dgm:prSet presAssocID="{5C789834-AA70-48D7-9CB9-0F41E29FA006}" presName="compNode" presStyleCnt="0"/>
      <dgm:spPr/>
    </dgm:pt>
    <dgm:pt modelId="{1C7F310C-736E-4701-9F6F-D85F43D06623}" type="pres">
      <dgm:prSet presAssocID="{5C789834-AA70-48D7-9CB9-0F41E29FA00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dical"/>
        </a:ext>
      </dgm:extLst>
    </dgm:pt>
    <dgm:pt modelId="{9B82B1F2-EF0F-476C-AF6C-5D90BEA0BDBC}" type="pres">
      <dgm:prSet presAssocID="{5C789834-AA70-48D7-9CB9-0F41E29FA006}" presName="spaceRect" presStyleCnt="0"/>
      <dgm:spPr/>
    </dgm:pt>
    <dgm:pt modelId="{461089AC-4BD4-4913-A4B6-3E30FA16E107}" type="pres">
      <dgm:prSet presAssocID="{5C789834-AA70-48D7-9CB9-0F41E29FA006}" presName="textRect" presStyleLbl="revTx" presStyleIdx="0" presStyleCnt="3">
        <dgm:presLayoutVars>
          <dgm:chMax val="1"/>
          <dgm:chPref val="1"/>
        </dgm:presLayoutVars>
      </dgm:prSet>
      <dgm:spPr/>
    </dgm:pt>
    <dgm:pt modelId="{3CC81EEB-F0E9-4617-9331-82D6ED1E4E70}" type="pres">
      <dgm:prSet presAssocID="{7863F229-05F5-49CE-82A2-12C6AA120335}" presName="sibTrans" presStyleCnt="0"/>
      <dgm:spPr/>
    </dgm:pt>
    <dgm:pt modelId="{99BD92E8-8A76-4537-B295-FB2A2AE80D73}" type="pres">
      <dgm:prSet presAssocID="{A93DB1EF-66C8-485F-B58F-69C1C36EC9B1}" presName="compNode" presStyleCnt="0"/>
      <dgm:spPr/>
    </dgm:pt>
    <dgm:pt modelId="{CAC07BC3-B2FE-4A85-9EE3-CEEFB68C4F6B}" type="pres">
      <dgm:prSet presAssocID="{A93DB1EF-66C8-485F-B58F-69C1C36EC9B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cycle"/>
        </a:ext>
      </dgm:extLst>
    </dgm:pt>
    <dgm:pt modelId="{61EDEBFC-4DAD-46A5-BC28-D2810E1DA418}" type="pres">
      <dgm:prSet presAssocID="{A93DB1EF-66C8-485F-B58F-69C1C36EC9B1}" presName="spaceRect" presStyleCnt="0"/>
      <dgm:spPr/>
    </dgm:pt>
    <dgm:pt modelId="{C8C60D5B-74E9-4F7F-90A6-F0A301E5AFAA}" type="pres">
      <dgm:prSet presAssocID="{A93DB1EF-66C8-485F-B58F-69C1C36EC9B1}" presName="textRect" presStyleLbl="revTx" presStyleIdx="1" presStyleCnt="3">
        <dgm:presLayoutVars>
          <dgm:chMax val="1"/>
          <dgm:chPref val="1"/>
        </dgm:presLayoutVars>
      </dgm:prSet>
      <dgm:spPr/>
    </dgm:pt>
    <dgm:pt modelId="{9F0CF438-BF90-4046-B4D2-E659DF4E690E}" type="pres">
      <dgm:prSet presAssocID="{EBCDFB5A-8FDC-48CD-A668-4845CB4BE205}" presName="sibTrans" presStyleCnt="0"/>
      <dgm:spPr/>
    </dgm:pt>
    <dgm:pt modelId="{D199DFDD-A580-42DF-833E-A50406C4AA41}" type="pres">
      <dgm:prSet presAssocID="{81C243EB-29A8-488C-9FD2-035D0D8F3EE1}" presName="compNode" presStyleCnt="0"/>
      <dgm:spPr/>
    </dgm:pt>
    <dgm:pt modelId="{C1280194-8036-46C5-B4D0-E43FC9B0A3AC}" type="pres">
      <dgm:prSet presAssocID="{81C243EB-29A8-488C-9FD2-035D0D8F3EE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9FEA4740-220F-4F6B-B230-1E0F833E23B2}" type="pres">
      <dgm:prSet presAssocID="{81C243EB-29A8-488C-9FD2-035D0D8F3EE1}" presName="spaceRect" presStyleCnt="0"/>
      <dgm:spPr/>
    </dgm:pt>
    <dgm:pt modelId="{367892F9-01D1-42DE-96CE-E7B2AC631FB2}" type="pres">
      <dgm:prSet presAssocID="{81C243EB-29A8-488C-9FD2-035D0D8F3EE1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2391296F-A0C8-1C4F-83C5-87D3D32954AD}" type="presOf" srcId="{81C243EB-29A8-488C-9FD2-035D0D8F3EE1}" destId="{367892F9-01D1-42DE-96CE-E7B2AC631FB2}" srcOrd="0" destOrd="0" presId="urn:microsoft.com/office/officeart/2018/2/layout/IconLabelList"/>
    <dgm:cxn modelId="{BBCD9F70-3E06-FF49-9560-1B4A0980A022}" type="presOf" srcId="{5C789834-AA70-48D7-9CB9-0F41E29FA006}" destId="{461089AC-4BD4-4913-A4B6-3E30FA16E107}" srcOrd="0" destOrd="0" presId="urn:microsoft.com/office/officeart/2018/2/layout/IconLabelList"/>
    <dgm:cxn modelId="{2CF2B691-AAEB-4BED-9124-92CE12A01847}" srcId="{A0827E6B-A637-48E3-BFF3-68B6B63264E1}" destId="{A93DB1EF-66C8-485F-B58F-69C1C36EC9B1}" srcOrd="1" destOrd="0" parTransId="{6B32AE4F-FC3A-48ED-808E-EE2DAA7E8465}" sibTransId="{EBCDFB5A-8FDC-48CD-A668-4845CB4BE205}"/>
    <dgm:cxn modelId="{DE2676A1-0337-46F2-8FEA-2E39F223F3D9}" type="presOf" srcId="{A0827E6B-A637-48E3-BFF3-68B6B63264E1}" destId="{0E13F4EC-A053-4A3B-93CA-D0E83D9B1E52}" srcOrd="0" destOrd="0" presId="urn:microsoft.com/office/officeart/2018/2/layout/IconLabelList"/>
    <dgm:cxn modelId="{AC7786AE-3670-4A78-B46F-484D5AD56C50}" srcId="{A0827E6B-A637-48E3-BFF3-68B6B63264E1}" destId="{5C789834-AA70-48D7-9CB9-0F41E29FA006}" srcOrd="0" destOrd="0" parTransId="{87D454D2-D2BD-4CCF-812F-827A69B309CA}" sibTransId="{7863F229-05F5-49CE-82A2-12C6AA120335}"/>
    <dgm:cxn modelId="{8B0826C5-2521-492E-8372-3630D4A4AFBE}" srcId="{A0827E6B-A637-48E3-BFF3-68B6B63264E1}" destId="{81C243EB-29A8-488C-9FD2-035D0D8F3EE1}" srcOrd="2" destOrd="0" parTransId="{F87A54E0-ADB0-42D6-A248-2A11EC3BA1BC}" sibTransId="{13D140B5-133B-47A1-AEDB-08FD8CB55F59}"/>
    <dgm:cxn modelId="{FA154DEE-0A7C-ED44-A7F1-53F03BBF5645}" type="presOf" srcId="{A93DB1EF-66C8-485F-B58F-69C1C36EC9B1}" destId="{C8C60D5B-74E9-4F7F-90A6-F0A301E5AFAA}" srcOrd="0" destOrd="0" presId="urn:microsoft.com/office/officeart/2018/2/layout/IconLabelList"/>
    <dgm:cxn modelId="{2CF033DF-61C6-B546-8E2D-DEE364379413}" type="presParOf" srcId="{0E13F4EC-A053-4A3B-93CA-D0E83D9B1E52}" destId="{A9A3C116-2002-4211-A47D-407C6C6D3A31}" srcOrd="0" destOrd="0" presId="urn:microsoft.com/office/officeart/2018/2/layout/IconLabelList"/>
    <dgm:cxn modelId="{ED6C094F-1213-0E48-A7F6-7A5703BE540F}" type="presParOf" srcId="{A9A3C116-2002-4211-A47D-407C6C6D3A31}" destId="{1C7F310C-736E-4701-9F6F-D85F43D06623}" srcOrd="0" destOrd="0" presId="urn:microsoft.com/office/officeart/2018/2/layout/IconLabelList"/>
    <dgm:cxn modelId="{A9476AA0-C4A8-3141-A1FE-8C954BC3CFE8}" type="presParOf" srcId="{A9A3C116-2002-4211-A47D-407C6C6D3A31}" destId="{9B82B1F2-EF0F-476C-AF6C-5D90BEA0BDBC}" srcOrd="1" destOrd="0" presId="urn:microsoft.com/office/officeart/2018/2/layout/IconLabelList"/>
    <dgm:cxn modelId="{72AB5180-6422-5E45-9EA5-E05033606D2B}" type="presParOf" srcId="{A9A3C116-2002-4211-A47D-407C6C6D3A31}" destId="{461089AC-4BD4-4913-A4B6-3E30FA16E107}" srcOrd="2" destOrd="0" presId="urn:microsoft.com/office/officeart/2018/2/layout/IconLabelList"/>
    <dgm:cxn modelId="{CF0B5629-F0B6-8240-A1A5-5119D54D700C}" type="presParOf" srcId="{0E13F4EC-A053-4A3B-93CA-D0E83D9B1E52}" destId="{3CC81EEB-F0E9-4617-9331-82D6ED1E4E70}" srcOrd="1" destOrd="0" presId="urn:microsoft.com/office/officeart/2018/2/layout/IconLabelList"/>
    <dgm:cxn modelId="{D3266DF5-18DE-9A4F-96AB-B171CDED5977}" type="presParOf" srcId="{0E13F4EC-A053-4A3B-93CA-D0E83D9B1E52}" destId="{99BD92E8-8A76-4537-B295-FB2A2AE80D73}" srcOrd="2" destOrd="0" presId="urn:microsoft.com/office/officeart/2018/2/layout/IconLabelList"/>
    <dgm:cxn modelId="{67DE90E2-DD16-9441-87EA-0ECE697C32DA}" type="presParOf" srcId="{99BD92E8-8A76-4537-B295-FB2A2AE80D73}" destId="{CAC07BC3-B2FE-4A85-9EE3-CEEFB68C4F6B}" srcOrd="0" destOrd="0" presId="urn:microsoft.com/office/officeart/2018/2/layout/IconLabelList"/>
    <dgm:cxn modelId="{2AD1D049-C2D3-BF45-A050-B43C0F551AFD}" type="presParOf" srcId="{99BD92E8-8A76-4537-B295-FB2A2AE80D73}" destId="{61EDEBFC-4DAD-46A5-BC28-D2810E1DA418}" srcOrd="1" destOrd="0" presId="urn:microsoft.com/office/officeart/2018/2/layout/IconLabelList"/>
    <dgm:cxn modelId="{EA162309-757C-7744-9DB5-F6504E5BE882}" type="presParOf" srcId="{99BD92E8-8A76-4537-B295-FB2A2AE80D73}" destId="{C8C60D5B-74E9-4F7F-90A6-F0A301E5AFAA}" srcOrd="2" destOrd="0" presId="urn:microsoft.com/office/officeart/2018/2/layout/IconLabelList"/>
    <dgm:cxn modelId="{84FF985C-84E0-FD4D-ADAB-29231148E126}" type="presParOf" srcId="{0E13F4EC-A053-4A3B-93CA-D0E83D9B1E52}" destId="{9F0CF438-BF90-4046-B4D2-E659DF4E690E}" srcOrd="3" destOrd="0" presId="urn:microsoft.com/office/officeart/2018/2/layout/IconLabelList"/>
    <dgm:cxn modelId="{668B5B7C-E4E9-6144-9D18-1BE0BBF800F5}" type="presParOf" srcId="{0E13F4EC-A053-4A3B-93CA-D0E83D9B1E52}" destId="{D199DFDD-A580-42DF-833E-A50406C4AA41}" srcOrd="4" destOrd="0" presId="urn:microsoft.com/office/officeart/2018/2/layout/IconLabelList"/>
    <dgm:cxn modelId="{3D2A0149-6557-7244-8D86-5919417FC1B9}" type="presParOf" srcId="{D199DFDD-A580-42DF-833E-A50406C4AA41}" destId="{C1280194-8036-46C5-B4D0-E43FC9B0A3AC}" srcOrd="0" destOrd="0" presId="urn:microsoft.com/office/officeart/2018/2/layout/IconLabelList"/>
    <dgm:cxn modelId="{D3F47EF1-FA6B-6F48-9F72-7833610D33C9}" type="presParOf" srcId="{D199DFDD-A580-42DF-833E-A50406C4AA41}" destId="{9FEA4740-220F-4F6B-B230-1E0F833E23B2}" srcOrd="1" destOrd="0" presId="urn:microsoft.com/office/officeart/2018/2/layout/IconLabelList"/>
    <dgm:cxn modelId="{D56BE39B-337C-2647-BAED-40FE0A21F162}" type="presParOf" srcId="{D199DFDD-A580-42DF-833E-A50406C4AA41}" destId="{367892F9-01D1-42DE-96CE-E7B2AC631FB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7172FCE-A4A1-4019-9EAD-940F49C0AF9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C1CFDEA-753D-453C-A6C0-4177D27289B4}">
      <dgm:prSet/>
      <dgm:spPr/>
      <dgm:t>
        <a:bodyPr/>
        <a:lstStyle/>
        <a:p>
          <a:r>
            <a:rPr lang="en-US"/>
            <a:t>What is the </a:t>
          </a:r>
          <a:r>
            <a:rPr lang="en-US" i="1"/>
            <a:t>prev_size</a:t>
          </a:r>
          <a:r>
            <a:rPr lang="en-US"/>
            <a:t> used for? </a:t>
          </a:r>
        </a:p>
      </dgm:t>
    </dgm:pt>
    <dgm:pt modelId="{BDFCC1FE-3A0D-410C-B5B5-B1AB8A65BE79}" type="parTrans" cxnId="{AAA9EE2E-17D6-417E-9606-C0BEFAAE7B4E}">
      <dgm:prSet/>
      <dgm:spPr/>
      <dgm:t>
        <a:bodyPr/>
        <a:lstStyle/>
        <a:p>
          <a:endParaRPr lang="en-US"/>
        </a:p>
      </dgm:t>
    </dgm:pt>
    <dgm:pt modelId="{30FCD36C-C4A5-41AE-9556-BE90BB887610}" type="sibTrans" cxnId="{AAA9EE2E-17D6-417E-9606-C0BEFAAE7B4E}">
      <dgm:prSet/>
      <dgm:spPr/>
      <dgm:t>
        <a:bodyPr/>
        <a:lstStyle/>
        <a:p>
          <a:endParaRPr lang="en-US"/>
        </a:p>
      </dgm:t>
    </dgm:pt>
    <dgm:pt modelId="{0FB51FE7-6B11-4018-8F26-F0E2D62D0C69}">
      <dgm:prSet/>
      <dgm:spPr/>
      <dgm:t>
        <a:bodyPr/>
        <a:lstStyle/>
        <a:p>
          <a:r>
            <a:rPr lang="en-US"/>
            <a:t>What is the </a:t>
          </a:r>
          <a:r>
            <a:rPr lang="en-US" i="1"/>
            <a:t>size</a:t>
          </a:r>
          <a:r>
            <a:rPr lang="en-US"/>
            <a:t> used for?</a:t>
          </a:r>
        </a:p>
      </dgm:t>
    </dgm:pt>
    <dgm:pt modelId="{BA64E50B-0324-452A-8FF8-80BF3467771D}" type="parTrans" cxnId="{1AA54F48-3E06-493A-AC3C-819AFBFAF6AD}">
      <dgm:prSet/>
      <dgm:spPr/>
      <dgm:t>
        <a:bodyPr/>
        <a:lstStyle/>
        <a:p>
          <a:endParaRPr lang="en-US"/>
        </a:p>
      </dgm:t>
    </dgm:pt>
    <dgm:pt modelId="{57451009-7126-44A9-AA99-723967FC23C4}" type="sibTrans" cxnId="{1AA54F48-3E06-493A-AC3C-819AFBFAF6AD}">
      <dgm:prSet/>
      <dgm:spPr/>
      <dgm:t>
        <a:bodyPr/>
        <a:lstStyle/>
        <a:p>
          <a:endParaRPr lang="en-US"/>
        </a:p>
      </dgm:t>
    </dgm:pt>
    <dgm:pt modelId="{208F339B-3E31-457A-B64E-4B18DAAE7AB9}">
      <dgm:prSet/>
      <dgm:spPr/>
      <dgm:t>
        <a:bodyPr/>
        <a:lstStyle/>
        <a:p>
          <a:r>
            <a:rPr lang="en-US" dirty="0"/>
            <a:t>What are </a:t>
          </a:r>
          <a:r>
            <a:rPr lang="en-US" i="1" dirty="0"/>
            <a:t>fd </a:t>
          </a:r>
          <a:r>
            <a:rPr lang="en-US" dirty="0"/>
            <a:t>&amp; </a:t>
          </a:r>
          <a:r>
            <a:rPr lang="en-US" i="1" dirty="0"/>
            <a:t>bk</a:t>
          </a:r>
          <a:r>
            <a:rPr lang="en-US" dirty="0"/>
            <a:t> used for? </a:t>
          </a:r>
        </a:p>
      </dgm:t>
    </dgm:pt>
    <dgm:pt modelId="{DBAF398D-216B-4C9D-9B19-05833D69B411}" type="parTrans" cxnId="{35B933D6-8F05-4919-956D-A7C68AA036B8}">
      <dgm:prSet/>
      <dgm:spPr/>
      <dgm:t>
        <a:bodyPr/>
        <a:lstStyle/>
        <a:p>
          <a:endParaRPr lang="en-US"/>
        </a:p>
      </dgm:t>
    </dgm:pt>
    <dgm:pt modelId="{B5EC9DF0-9A99-47A0-B458-20A61D604C1E}" type="sibTrans" cxnId="{35B933D6-8F05-4919-956D-A7C68AA036B8}">
      <dgm:prSet/>
      <dgm:spPr/>
      <dgm:t>
        <a:bodyPr/>
        <a:lstStyle/>
        <a:p>
          <a:endParaRPr lang="en-US"/>
        </a:p>
      </dgm:t>
    </dgm:pt>
    <dgm:pt modelId="{95A51B07-376F-B341-913A-8BD4971B18AB}" type="pres">
      <dgm:prSet presAssocID="{67172FCE-A4A1-4019-9EAD-940F49C0AF9D}" presName="linear" presStyleCnt="0">
        <dgm:presLayoutVars>
          <dgm:animLvl val="lvl"/>
          <dgm:resizeHandles val="exact"/>
        </dgm:presLayoutVars>
      </dgm:prSet>
      <dgm:spPr/>
    </dgm:pt>
    <dgm:pt modelId="{3CB83136-1D7B-A44C-897E-2DD6FAA8EABF}" type="pres">
      <dgm:prSet presAssocID="{BC1CFDEA-753D-453C-A6C0-4177D27289B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1C1D0AC-4AA9-E14D-ACA9-55AE9174EE7D}" type="pres">
      <dgm:prSet presAssocID="{30FCD36C-C4A5-41AE-9556-BE90BB887610}" presName="spacer" presStyleCnt="0"/>
      <dgm:spPr/>
    </dgm:pt>
    <dgm:pt modelId="{891A578E-6389-2140-A172-A4F1941773E3}" type="pres">
      <dgm:prSet presAssocID="{0FB51FE7-6B11-4018-8F26-F0E2D62D0C6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AD98283-F240-0243-809A-DD3E764277C0}" type="pres">
      <dgm:prSet presAssocID="{57451009-7126-44A9-AA99-723967FC23C4}" presName="spacer" presStyleCnt="0"/>
      <dgm:spPr/>
    </dgm:pt>
    <dgm:pt modelId="{1BB9A8F6-E1F8-C347-BD9B-5BA5497A3B31}" type="pres">
      <dgm:prSet presAssocID="{208F339B-3E31-457A-B64E-4B18DAAE7AB9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AAA9EE2E-17D6-417E-9606-C0BEFAAE7B4E}" srcId="{67172FCE-A4A1-4019-9EAD-940F49C0AF9D}" destId="{BC1CFDEA-753D-453C-A6C0-4177D27289B4}" srcOrd="0" destOrd="0" parTransId="{BDFCC1FE-3A0D-410C-B5B5-B1AB8A65BE79}" sibTransId="{30FCD36C-C4A5-41AE-9556-BE90BB887610}"/>
    <dgm:cxn modelId="{1AA54F48-3E06-493A-AC3C-819AFBFAF6AD}" srcId="{67172FCE-A4A1-4019-9EAD-940F49C0AF9D}" destId="{0FB51FE7-6B11-4018-8F26-F0E2D62D0C69}" srcOrd="1" destOrd="0" parTransId="{BA64E50B-0324-452A-8FF8-80BF3467771D}" sibTransId="{57451009-7126-44A9-AA99-723967FC23C4}"/>
    <dgm:cxn modelId="{A71BE082-E5B8-4E40-891B-DE011C1C336B}" type="presOf" srcId="{BC1CFDEA-753D-453C-A6C0-4177D27289B4}" destId="{3CB83136-1D7B-A44C-897E-2DD6FAA8EABF}" srcOrd="0" destOrd="0" presId="urn:microsoft.com/office/officeart/2005/8/layout/vList2"/>
    <dgm:cxn modelId="{A38B84BD-E113-1B42-B879-BABB943FC593}" type="presOf" srcId="{0FB51FE7-6B11-4018-8F26-F0E2D62D0C69}" destId="{891A578E-6389-2140-A172-A4F1941773E3}" srcOrd="0" destOrd="0" presId="urn:microsoft.com/office/officeart/2005/8/layout/vList2"/>
    <dgm:cxn modelId="{35B933D6-8F05-4919-956D-A7C68AA036B8}" srcId="{67172FCE-A4A1-4019-9EAD-940F49C0AF9D}" destId="{208F339B-3E31-457A-B64E-4B18DAAE7AB9}" srcOrd="2" destOrd="0" parTransId="{DBAF398D-216B-4C9D-9B19-05833D69B411}" sibTransId="{B5EC9DF0-9A99-47A0-B458-20A61D604C1E}"/>
    <dgm:cxn modelId="{B138DFDB-0BCB-AB45-85BD-37E7E2F82C42}" type="presOf" srcId="{208F339B-3E31-457A-B64E-4B18DAAE7AB9}" destId="{1BB9A8F6-E1F8-C347-BD9B-5BA5497A3B31}" srcOrd="0" destOrd="0" presId="urn:microsoft.com/office/officeart/2005/8/layout/vList2"/>
    <dgm:cxn modelId="{3FB861EB-0BDD-A844-9BB5-EEA763C5C468}" type="presOf" srcId="{67172FCE-A4A1-4019-9EAD-940F49C0AF9D}" destId="{95A51B07-376F-B341-913A-8BD4971B18AB}" srcOrd="0" destOrd="0" presId="urn:microsoft.com/office/officeart/2005/8/layout/vList2"/>
    <dgm:cxn modelId="{E0DFC402-2B15-1547-B031-2D9146948EFF}" type="presParOf" srcId="{95A51B07-376F-B341-913A-8BD4971B18AB}" destId="{3CB83136-1D7B-A44C-897E-2DD6FAA8EABF}" srcOrd="0" destOrd="0" presId="urn:microsoft.com/office/officeart/2005/8/layout/vList2"/>
    <dgm:cxn modelId="{323FA559-2953-504F-A54D-F2D914FB2F87}" type="presParOf" srcId="{95A51B07-376F-B341-913A-8BD4971B18AB}" destId="{E1C1D0AC-4AA9-E14D-ACA9-55AE9174EE7D}" srcOrd="1" destOrd="0" presId="urn:microsoft.com/office/officeart/2005/8/layout/vList2"/>
    <dgm:cxn modelId="{51D8A77B-3E44-DE4F-BDD7-289DF922DFF0}" type="presParOf" srcId="{95A51B07-376F-B341-913A-8BD4971B18AB}" destId="{891A578E-6389-2140-A172-A4F1941773E3}" srcOrd="2" destOrd="0" presId="urn:microsoft.com/office/officeart/2005/8/layout/vList2"/>
    <dgm:cxn modelId="{4C598AB7-6CF2-E84F-976B-363CD56BA835}" type="presParOf" srcId="{95A51B07-376F-B341-913A-8BD4971B18AB}" destId="{AAD98283-F240-0243-809A-DD3E764277C0}" srcOrd="3" destOrd="0" presId="urn:microsoft.com/office/officeart/2005/8/layout/vList2"/>
    <dgm:cxn modelId="{A26B973C-D861-604C-8A1C-1CD7FFCC3CD5}" type="presParOf" srcId="{95A51B07-376F-B341-913A-8BD4971B18AB}" destId="{1BB9A8F6-E1F8-C347-BD9B-5BA5497A3B31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7172FCE-A4A1-4019-9EAD-940F49C0AF9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C1CFDEA-753D-453C-A6C0-4177D27289B4}">
      <dgm:prSet/>
      <dgm:spPr/>
      <dgm:t>
        <a:bodyPr/>
        <a:lstStyle/>
        <a:p>
          <a:r>
            <a:rPr lang="en-US" dirty="0"/>
            <a:t>What is the </a:t>
          </a:r>
          <a:r>
            <a:rPr lang="en-US" i="1" dirty="0"/>
            <a:t>prev_size</a:t>
          </a:r>
          <a:r>
            <a:rPr lang="en-US" dirty="0"/>
            <a:t> used for?</a:t>
          </a:r>
        </a:p>
      </dgm:t>
    </dgm:pt>
    <dgm:pt modelId="{BDFCC1FE-3A0D-410C-B5B5-B1AB8A65BE79}" type="parTrans" cxnId="{AAA9EE2E-17D6-417E-9606-C0BEFAAE7B4E}">
      <dgm:prSet/>
      <dgm:spPr/>
      <dgm:t>
        <a:bodyPr/>
        <a:lstStyle/>
        <a:p>
          <a:endParaRPr lang="en-US"/>
        </a:p>
      </dgm:t>
    </dgm:pt>
    <dgm:pt modelId="{30FCD36C-C4A5-41AE-9556-BE90BB887610}" type="sibTrans" cxnId="{AAA9EE2E-17D6-417E-9606-C0BEFAAE7B4E}">
      <dgm:prSet/>
      <dgm:spPr/>
      <dgm:t>
        <a:bodyPr/>
        <a:lstStyle/>
        <a:p>
          <a:endParaRPr lang="en-US"/>
        </a:p>
      </dgm:t>
    </dgm:pt>
    <dgm:pt modelId="{0FB51FE7-6B11-4018-8F26-F0E2D62D0C69}">
      <dgm:prSet/>
      <dgm:spPr/>
      <dgm:t>
        <a:bodyPr/>
        <a:lstStyle/>
        <a:p>
          <a:r>
            <a:rPr lang="en-US" dirty="0"/>
            <a:t>What is the </a:t>
          </a:r>
          <a:r>
            <a:rPr lang="en-US" i="1" dirty="0"/>
            <a:t>size</a:t>
          </a:r>
          <a:r>
            <a:rPr lang="en-US" dirty="0"/>
            <a:t> used for?</a:t>
          </a:r>
        </a:p>
      </dgm:t>
    </dgm:pt>
    <dgm:pt modelId="{BA64E50B-0324-452A-8FF8-80BF3467771D}" type="parTrans" cxnId="{1AA54F48-3E06-493A-AC3C-819AFBFAF6AD}">
      <dgm:prSet/>
      <dgm:spPr/>
      <dgm:t>
        <a:bodyPr/>
        <a:lstStyle/>
        <a:p>
          <a:endParaRPr lang="en-US"/>
        </a:p>
      </dgm:t>
    </dgm:pt>
    <dgm:pt modelId="{57451009-7126-44A9-AA99-723967FC23C4}" type="sibTrans" cxnId="{1AA54F48-3E06-493A-AC3C-819AFBFAF6AD}">
      <dgm:prSet/>
      <dgm:spPr/>
      <dgm:t>
        <a:bodyPr/>
        <a:lstStyle/>
        <a:p>
          <a:endParaRPr lang="en-US"/>
        </a:p>
      </dgm:t>
    </dgm:pt>
    <dgm:pt modelId="{208F339B-3E31-457A-B64E-4B18DAAE7AB9}">
      <dgm:prSet/>
      <dgm:spPr/>
      <dgm:t>
        <a:bodyPr/>
        <a:lstStyle/>
        <a:p>
          <a:r>
            <a:rPr lang="en-US" dirty="0"/>
            <a:t>What are </a:t>
          </a:r>
          <a:r>
            <a:rPr lang="en-US" i="1" dirty="0"/>
            <a:t>fd </a:t>
          </a:r>
          <a:r>
            <a:rPr lang="en-US" dirty="0"/>
            <a:t>&amp; </a:t>
          </a:r>
          <a:r>
            <a:rPr lang="en-US" i="1" dirty="0"/>
            <a:t>bk</a:t>
          </a:r>
          <a:r>
            <a:rPr lang="en-US" dirty="0"/>
            <a:t> used for? </a:t>
          </a:r>
        </a:p>
      </dgm:t>
    </dgm:pt>
    <dgm:pt modelId="{DBAF398D-216B-4C9D-9B19-05833D69B411}" type="parTrans" cxnId="{35B933D6-8F05-4919-956D-A7C68AA036B8}">
      <dgm:prSet/>
      <dgm:spPr/>
      <dgm:t>
        <a:bodyPr/>
        <a:lstStyle/>
        <a:p>
          <a:endParaRPr lang="en-US"/>
        </a:p>
      </dgm:t>
    </dgm:pt>
    <dgm:pt modelId="{B5EC9DF0-9A99-47A0-B458-20A61D604C1E}" type="sibTrans" cxnId="{35B933D6-8F05-4919-956D-A7C68AA036B8}">
      <dgm:prSet/>
      <dgm:spPr/>
      <dgm:t>
        <a:bodyPr/>
        <a:lstStyle/>
        <a:p>
          <a:endParaRPr lang="en-US"/>
        </a:p>
      </dgm:t>
    </dgm:pt>
    <dgm:pt modelId="{F924750D-B291-CA4A-A66B-1CE12A536702}">
      <dgm:prSet/>
      <dgm:spPr/>
      <dgm:t>
        <a:bodyPr/>
        <a:lstStyle/>
        <a:p>
          <a:r>
            <a:rPr lang="en-US" dirty="0"/>
            <a:t>Finding previous chunk </a:t>
          </a:r>
        </a:p>
      </dgm:t>
    </dgm:pt>
    <dgm:pt modelId="{86F314AC-95BC-9045-BAC2-9907CA42E420}" type="parTrans" cxnId="{E37386A7-B8EA-FA43-93BA-A966A33504AC}">
      <dgm:prSet/>
      <dgm:spPr/>
    </dgm:pt>
    <dgm:pt modelId="{3C713559-BE42-1F4A-A313-324C2C5F469F}" type="sibTrans" cxnId="{E37386A7-B8EA-FA43-93BA-A966A33504AC}">
      <dgm:prSet/>
      <dgm:spPr/>
    </dgm:pt>
    <dgm:pt modelId="{4F48C17D-CC2A-2B47-89AC-DC8EEE94A1C0}">
      <dgm:prSet/>
      <dgm:spPr/>
      <dgm:t>
        <a:bodyPr/>
        <a:lstStyle/>
        <a:p>
          <a:r>
            <a:rPr lang="en-US" dirty="0"/>
            <a:t>Size of current chunk &amp; metadata</a:t>
          </a:r>
        </a:p>
      </dgm:t>
    </dgm:pt>
    <dgm:pt modelId="{DD2BBD02-6F11-0346-892B-36965A0700ED}" type="parTrans" cxnId="{B8E06B9D-0CC3-564E-881A-D418ADF52470}">
      <dgm:prSet/>
      <dgm:spPr/>
    </dgm:pt>
    <dgm:pt modelId="{CF4A62AA-566E-B34C-9DFA-C1A3E292D786}" type="sibTrans" cxnId="{B8E06B9D-0CC3-564E-881A-D418ADF52470}">
      <dgm:prSet/>
      <dgm:spPr/>
    </dgm:pt>
    <dgm:pt modelId="{ACFD9342-9DB6-A741-94D8-1CBF16B4AD18}">
      <dgm:prSet/>
      <dgm:spPr/>
      <dgm:t>
        <a:bodyPr/>
        <a:lstStyle/>
        <a:p>
          <a:r>
            <a:rPr lang="en-US" dirty="0"/>
            <a:t>Forward and backward pointers for linked lists</a:t>
          </a:r>
        </a:p>
      </dgm:t>
    </dgm:pt>
    <dgm:pt modelId="{51721C5A-3BF0-934D-9588-9A6BFD5D3228}" type="parTrans" cxnId="{217DC5EC-C68C-5240-B950-E41BEA85BA03}">
      <dgm:prSet/>
      <dgm:spPr/>
    </dgm:pt>
    <dgm:pt modelId="{A08B3321-8DE5-4644-ACBE-BFDB96B53B52}" type="sibTrans" cxnId="{217DC5EC-C68C-5240-B950-E41BEA85BA03}">
      <dgm:prSet/>
      <dgm:spPr/>
    </dgm:pt>
    <dgm:pt modelId="{95A51B07-376F-B341-913A-8BD4971B18AB}" type="pres">
      <dgm:prSet presAssocID="{67172FCE-A4A1-4019-9EAD-940F49C0AF9D}" presName="linear" presStyleCnt="0">
        <dgm:presLayoutVars>
          <dgm:animLvl val="lvl"/>
          <dgm:resizeHandles val="exact"/>
        </dgm:presLayoutVars>
      </dgm:prSet>
      <dgm:spPr/>
    </dgm:pt>
    <dgm:pt modelId="{3CB83136-1D7B-A44C-897E-2DD6FAA8EABF}" type="pres">
      <dgm:prSet presAssocID="{BC1CFDEA-753D-453C-A6C0-4177D27289B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25E1918-074D-5F45-962A-D60A67DCB8ED}" type="pres">
      <dgm:prSet presAssocID="{BC1CFDEA-753D-453C-A6C0-4177D27289B4}" presName="childText" presStyleLbl="revTx" presStyleIdx="0" presStyleCnt="3">
        <dgm:presLayoutVars>
          <dgm:bulletEnabled val="1"/>
        </dgm:presLayoutVars>
      </dgm:prSet>
      <dgm:spPr/>
    </dgm:pt>
    <dgm:pt modelId="{891A578E-6389-2140-A172-A4F1941773E3}" type="pres">
      <dgm:prSet presAssocID="{0FB51FE7-6B11-4018-8F26-F0E2D62D0C6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5B37273-41E2-3042-8DAA-F13F3E87C778}" type="pres">
      <dgm:prSet presAssocID="{0FB51FE7-6B11-4018-8F26-F0E2D62D0C69}" presName="childText" presStyleLbl="revTx" presStyleIdx="1" presStyleCnt="3">
        <dgm:presLayoutVars>
          <dgm:bulletEnabled val="1"/>
        </dgm:presLayoutVars>
      </dgm:prSet>
      <dgm:spPr/>
    </dgm:pt>
    <dgm:pt modelId="{1BB9A8F6-E1F8-C347-BD9B-5BA5497A3B31}" type="pres">
      <dgm:prSet presAssocID="{208F339B-3E31-457A-B64E-4B18DAAE7AB9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80E322D7-285A-8E47-94B8-D8640AD9E8B2}" type="pres">
      <dgm:prSet presAssocID="{208F339B-3E31-457A-B64E-4B18DAAE7AB9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AAA9EE2E-17D6-417E-9606-C0BEFAAE7B4E}" srcId="{67172FCE-A4A1-4019-9EAD-940F49C0AF9D}" destId="{BC1CFDEA-753D-453C-A6C0-4177D27289B4}" srcOrd="0" destOrd="0" parTransId="{BDFCC1FE-3A0D-410C-B5B5-B1AB8A65BE79}" sibTransId="{30FCD36C-C4A5-41AE-9556-BE90BB887610}"/>
    <dgm:cxn modelId="{1AA54F48-3E06-493A-AC3C-819AFBFAF6AD}" srcId="{67172FCE-A4A1-4019-9EAD-940F49C0AF9D}" destId="{0FB51FE7-6B11-4018-8F26-F0E2D62D0C69}" srcOrd="1" destOrd="0" parTransId="{BA64E50B-0324-452A-8FF8-80BF3467771D}" sibTransId="{57451009-7126-44A9-AA99-723967FC23C4}"/>
    <dgm:cxn modelId="{F6AA1257-8CAC-954C-B48F-DAAE4383D142}" type="presOf" srcId="{ACFD9342-9DB6-A741-94D8-1CBF16B4AD18}" destId="{80E322D7-285A-8E47-94B8-D8640AD9E8B2}" srcOrd="0" destOrd="0" presId="urn:microsoft.com/office/officeart/2005/8/layout/vList2"/>
    <dgm:cxn modelId="{DEA4C85A-F18F-704B-90BA-50C2D3FEE25A}" type="presOf" srcId="{F924750D-B291-CA4A-A66B-1CE12A536702}" destId="{025E1918-074D-5F45-962A-D60A67DCB8ED}" srcOrd="0" destOrd="0" presId="urn:microsoft.com/office/officeart/2005/8/layout/vList2"/>
    <dgm:cxn modelId="{A71BE082-E5B8-4E40-891B-DE011C1C336B}" type="presOf" srcId="{BC1CFDEA-753D-453C-A6C0-4177D27289B4}" destId="{3CB83136-1D7B-A44C-897E-2DD6FAA8EABF}" srcOrd="0" destOrd="0" presId="urn:microsoft.com/office/officeart/2005/8/layout/vList2"/>
    <dgm:cxn modelId="{B8E06B9D-0CC3-564E-881A-D418ADF52470}" srcId="{0FB51FE7-6B11-4018-8F26-F0E2D62D0C69}" destId="{4F48C17D-CC2A-2B47-89AC-DC8EEE94A1C0}" srcOrd="0" destOrd="0" parTransId="{DD2BBD02-6F11-0346-892B-36965A0700ED}" sibTransId="{CF4A62AA-566E-B34C-9DFA-C1A3E292D786}"/>
    <dgm:cxn modelId="{E37386A7-B8EA-FA43-93BA-A966A33504AC}" srcId="{BC1CFDEA-753D-453C-A6C0-4177D27289B4}" destId="{F924750D-B291-CA4A-A66B-1CE12A536702}" srcOrd="0" destOrd="0" parTransId="{86F314AC-95BC-9045-BAC2-9907CA42E420}" sibTransId="{3C713559-BE42-1F4A-A313-324C2C5F469F}"/>
    <dgm:cxn modelId="{A38B84BD-E113-1B42-B879-BABB943FC593}" type="presOf" srcId="{0FB51FE7-6B11-4018-8F26-F0E2D62D0C69}" destId="{891A578E-6389-2140-A172-A4F1941773E3}" srcOrd="0" destOrd="0" presId="urn:microsoft.com/office/officeart/2005/8/layout/vList2"/>
    <dgm:cxn modelId="{35B933D6-8F05-4919-956D-A7C68AA036B8}" srcId="{67172FCE-A4A1-4019-9EAD-940F49C0AF9D}" destId="{208F339B-3E31-457A-B64E-4B18DAAE7AB9}" srcOrd="2" destOrd="0" parTransId="{DBAF398D-216B-4C9D-9B19-05833D69B411}" sibTransId="{B5EC9DF0-9A99-47A0-B458-20A61D604C1E}"/>
    <dgm:cxn modelId="{B138DFDB-0BCB-AB45-85BD-37E7E2F82C42}" type="presOf" srcId="{208F339B-3E31-457A-B64E-4B18DAAE7AB9}" destId="{1BB9A8F6-E1F8-C347-BD9B-5BA5497A3B31}" srcOrd="0" destOrd="0" presId="urn:microsoft.com/office/officeart/2005/8/layout/vList2"/>
    <dgm:cxn modelId="{3B39C6E5-89F1-6F40-A507-649CDBC87464}" type="presOf" srcId="{4F48C17D-CC2A-2B47-89AC-DC8EEE94A1C0}" destId="{85B37273-41E2-3042-8DAA-F13F3E87C778}" srcOrd="0" destOrd="0" presId="urn:microsoft.com/office/officeart/2005/8/layout/vList2"/>
    <dgm:cxn modelId="{3FB861EB-0BDD-A844-9BB5-EEA763C5C468}" type="presOf" srcId="{67172FCE-A4A1-4019-9EAD-940F49C0AF9D}" destId="{95A51B07-376F-B341-913A-8BD4971B18AB}" srcOrd="0" destOrd="0" presId="urn:microsoft.com/office/officeart/2005/8/layout/vList2"/>
    <dgm:cxn modelId="{217DC5EC-C68C-5240-B950-E41BEA85BA03}" srcId="{208F339B-3E31-457A-B64E-4B18DAAE7AB9}" destId="{ACFD9342-9DB6-A741-94D8-1CBF16B4AD18}" srcOrd="0" destOrd="0" parTransId="{51721C5A-3BF0-934D-9588-9A6BFD5D3228}" sibTransId="{A08B3321-8DE5-4644-ACBE-BFDB96B53B52}"/>
    <dgm:cxn modelId="{E0DFC402-2B15-1547-B031-2D9146948EFF}" type="presParOf" srcId="{95A51B07-376F-B341-913A-8BD4971B18AB}" destId="{3CB83136-1D7B-A44C-897E-2DD6FAA8EABF}" srcOrd="0" destOrd="0" presId="urn:microsoft.com/office/officeart/2005/8/layout/vList2"/>
    <dgm:cxn modelId="{938A9777-1B4A-0040-95A2-8DC8982C20D1}" type="presParOf" srcId="{95A51B07-376F-B341-913A-8BD4971B18AB}" destId="{025E1918-074D-5F45-962A-D60A67DCB8ED}" srcOrd="1" destOrd="0" presId="urn:microsoft.com/office/officeart/2005/8/layout/vList2"/>
    <dgm:cxn modelId="{51D8A77B-3E44-DE4F-BDD7-289DF922DFF0}" type="presParOf" srcId="{95A51B07-376F-B341-913A-8BD4971B18AB}" destId="{891A578E-6389-2140-A172-A4F1941773E3}" srcOrd="2" destOrd="0" presId="urn:microsoft.com/office/officeart/2005/8/layout/vList2"/>
    <dgm:cxn modelId="{5790A7F1-9D63-1C4D-A240-4B1C1B5BAA37}" type="presParOf" srcId="{95A51B07-376F-B341-913A-8BD4971B18AB}" destId="{85B37273-41E2-3042-8DAA-F13F3E87C778}" srcOrd="3" destOrd="0" presId="urn:microsoft.com/office/officeart/2005/8/layout/vList2"/>
    <dgm:cxn modelId="{A26B973C-D861-604C-8A1C-1CD7FFCC3CD5}" type="presParOf" srcId="{95A51B07-376F-B341-913A-8BD4971B18AB}" destId="{1BB9A8F6-E1F8-C347-BD9B-5BA5497A3B31}" srcOrd="4" destOrd="0" presId="urn:microsoft.com/office/officeart/2005/8/layout/vList2"/>
    <dgm:cxn modelId="{97691C3B-EF61-BB4E-9732-871344C1A185}" type="presParOf" srcId="{95A51B07-376F-B341-913A-8BD4971B18AB}" destId="{80E322D7-285A-8E47-94B8-D8640AD9E8B2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B388297-7D15-4E69-BD77-DB704EF1374D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2C123CD9-460D-4198-828A-7FF84907F6AB}">
      <dgm:prSet/>
      <dgm:spPr/>
      <dgm:t>
        <a:bodyPr/>
        <a:lstStyle/>
        <a:p>
          <a:pPr>
            <a:defRPr cap="all"/>
          </a:pPr>
          <a:r>
            <a:rPr lang="en-US"/>
            <a:t>Gives memory another chance to be used</a:t>
          </a:r>
        </a:p>
      </dgm:t>
    </dgm:pt>
    <dgm:pt modelId="{C15CCA29-B9CD-4599-9D7B-A2198A13EB9D}" type="parTrans" cxnId="{F3117236-19A7-46CB-8853-E9AA5EDE7593}">
      <dgm:prSet/>
      <dgm:spPr/>
      <dgm:t>
        <a:bodyPr/>
        <a:lstStyle/>
        <a:p>
          <a:endParaRPr lang="en-US"/>
        </a:p>
      </dgm:t>
    </dgm:pt>
    <dgm:pt modelId="{C95456EF-058A-4C7B-9992-1EDD40ADB595}" type="sibTrans" cxnId="{F3117236-19A7-46CB-8853-E9AA5EDE7593}">
      <dgm:prSet/>
      <dgm:spPr/>
      <dgm:t>
        <a:bodyPr/>
        <a:lstStyle/>
        <a:p>
          <a:endParaRPr lang="en-US"/>
        </a:p>
      </dgm:t>
    </dgm:pt>
    <dgm:pt modelId="{13DC3F30-CFC9-4201-88AD-A892B2E66963}">
      <dgm:prSet/>
      <dgm:spPr/>
      <dgm:t>
        <a:bodyPr/>
        <a:lstStyle/>
        <a:p>
          <a:pPr>
            <a:defRPr cap="all"/>
          </a:pPr>
          <a:r>
            <a:rPr lang="en-US" dirty="0"/>
            <a:t>First place a chunk goes when something is freed!</a:t>
          </a:r>
        </a:p>
      </dgm:t>
    </dgm:pt>
    <dgm:pt modelId="{EAA9501B-F7C7-4A89-9020-40AA401F5503}" type="parTrans" cxnId="{851D740C-8B41-40DA-96D8-D09202F71EF4}">
      <dgm:prSet/>
      <dgm:spPr/>
      <dgm:t>
        <a:bodyPr/>
        <a:lstStyle/>
        <a:p>
          <a:endParaRPr lang="en-US"/>
        </a:p>
      </dgm:t>
    </dgm:pt>
    <dgm:pt modelId="{C603C873-C0E0-4DC2-B82A-64AA957B4357}" type="sibTrans" cxnId="{851D740C-8B41-40DA-96D8-D09202F71EF4}">
      <dgm:prSet/>
      <dgm:spPr/>
      <dgm:t>
        <a:bodyPr/>
        <a:lstStyle/>
        <a:p>
          <a:endParaRPr lang="en-US"/>
        </a:p>
      </dgm:t>
    </dgm:pt>
    <dgm:pt modelId="{A52C71E3-8C1E-46A0-A9A0-FAD2DB25A614}">
      <dgm:prSet/>
      <dgm:spPr/>
      <dgm:t>
        <a:bodyPr/>
        <a:lstStyle/>
        <a:p>
          <a:pPr>
            <a:defRPr cap="all"/>
          </a:pPr>
          <a:r>
            <a:rPr lang="en-US" dirty="0"/>
            <a:t>Chunks of ALL sizes</a:t>
          </a:r>
        </a:p>
      </dgm:t>
    </dgm:pt>
    <dgm:pt modelId="{CBF955CC-084D-4F9C-A508-F85FE42FFC4E}" type="parTrans" cxnId="{30E39BE3-59FA-496A-8D59-94CB5A894502}">
      <dgm:prSet/>
      <dgm:spPr/>
      <dgm:t>
        <a:bodyPr/>
        <a:lstStyle/>
        <a:p>
          <a:endParaRPr lang="en-US"/>
        </a:p>
      </dgm:t>
    </dgm:pt>
    <dgm:pt modelId="{7689B691-DDC9-4A66-8B43-88163B4EF1E9}" type="sibTrans" cxnId="{30E39BE3-59FA-496A-8D59-94CB5A894502}">
      <dgm:prSet/>
      <dgm:spPr/>
      <dgm:t>
        <a:bodyPr/>
        <a:lstStyle/>
        <a:p>
          <a:endParaRPr lang="en-US"/>
        </a:p>
      </dgm:t>
    </dgm:pt>
    <dgm:pt modelId="{EDB98207-1981-4382-9A9A-7FA7CDB286FD}">
      <dgm:prSet/>
      <dgm:spPr/>
      <dgm:t>
        <a:bodyPr/>
        <a:lstStyle/>
        <a:p>
          <a:pPr>
            <a:defRPr cap="all"/>
          </a:pPr>
          <a:r>
            <a:rPr lang="en-US"/>
            <a:t>FIFO (first in-first out)</a:t>
          </a:r>
        </a:p>
      </dgm:t>
    </dgm:pt>
    <dgm:pt modelId="{0DF0D7CF-41B2-4D31-AC5A-DA60C74C210B}" type="parTrans" cxnId="{C7DF7B09-E906-457A-85F8-8E1E273E9D00}">
      <dgm:prSet/>
      <dgm:spPr/>
      <dgm:t>
        <a:bodyPr/>
        <a:lstStyle/>
        <a:p>
          <a:endParaRPr lang="en-US"/>
        </a:p>
      </dgm:t>
    </dgm:pt>
    <dgm:pt modelId="{8FEE7F2F-DA4B-42F4-851C-5603638BFE32}" type="sibTrans" cxnId="{C7DF7B09-E906-457A-85F8-8E1E273E9D00}">
      <dgm:prSet/>
      <dgm:spPr/>
      <dgm:t>
        <a:bodyPr/>
        <a:lstStyle/>
        <a:p>
          <a:endParaRPr lang="en-US"/>
        </a:p>
      </dgm:t>
    </dgm:pt>
    <dgm:pt modelId="{5639C53A-4CC8-40CA-90AC-7A8F29F783C8}" type="pres">
      <dgm:prSet presAssocID="{BB388297-7D15-4E69-BD77-DB704EF1374D}" presName="root" presStyleCnt="0">
        <dgm:presLayoutVars>
          <dgm:dir/>
          <dgm:resizeHandles val="exact"/>
        </dgm:presLayoutVars>
      </dgm:prSet>
      <dgm:spPr/>
    </dgm:pt>
    <dgm:pt modelId="{4CC3110C-CF03-43B5-932A-7E4C9FB085C3}" type="pres">
      <dgm:prSet presAssocID="{2C123CD9-460D-4198-828A-7FF84907F6AB}" presName="compNode" presStyleCnt="0"/>
      <dgm:spPr/>
    </dgm:pt>
    <dgm:pt modelId="{6AA2FF85-106E-4FFA-A569-A320CD4EBA76}" type="pres">
      <dgm:prSet presAssocID="{2C123CD9-460D-4198-828A-7FF84907F6AB}" presName="iconBgRect" presStyleLbl="bgShp" presStyleIdx="0" presStyleCnt="4"/>
      <dgm:spPr/>
    </dgm:pt>
    <dgm:pt modelId="{AFBA6450-1792-4822-9DE3-D1A98FA8185D}" type="pres">
      <dgm:prSet presAssocID="{2C123CD9-460D-4198-828A-7FF84907F6A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"/>
        </a:ext>
      </dgm:extLst>
    </dgm:pt>
    <dgm:pt modelId="{AE92ECF8-A69A-4320-BE6E-270CEB3192DF}" type="pres">
      <dgm:prSet presAssocID="{2C123CD9-460D-4198-828A-7FF84907F6AB}" presName="spaceRect" presStyleCnt="0"/>
      <dgm:spPr/>
    </dgm:pt>
    <dgm:pt modelId="{A40B21FF-4ED0-462E-B6EA-606E6BBCFA4C}" type="pres">
      <dgm:prSet presAssocID="{2C123CD9-460D-4198-828A-7FF84907F6AB}" presName="textRect" presStyleLbl="revTx" presStyleIdx="0" presStyleCnt="4">
        <dgm:presLayoutVars>
          <dgm:chMax val="1"/>
          <dgm:chPref val="1"/>
        </dgm:presLayoutVars>
      </dgm:prSet>
      <dgm:spPr/>
    </dgm:pt>
    <dgm:pt modelId="{F0A5B358-EE72-4C80-A8C8-4943F020BD7D}" type="pres">
      <dgm:prSet presAssocID="{C95456EF-058A-4C7B-9992-1EDD40ADB595}" presName="sibTrans" presStyleCnt="0"/>
      <dgm:spPr/>
    </dgm:pt>
    <dgm:pt modelId="{EAB82FC7-0934-4C9E-A991-00EE7AA76D8A}" type="pres">
      <dgm:prSet presAssocID="{13DC3F30-CFC9-4201-88AD-A892B2E66963}" presName="compNode" presStyleCnt="0"/>
      <dgm:spPr/>
    </dgm:pt>
    <dgm:pt modelId="{2E5BE889-20AA-454A-AC51-03D566E159CE}" type="pres">
      <dgm:prSet presAssocID="{13DC3F30-CFC9-4201-88AD-A892B2E66963}" presName="iconBgRect" presStyleLbl="bgShp" presStyleIdx="1" presStyleCnt="4"/>
      <dgm:spPr/>
    </dgm:pt>
    <dgm:pt modelId="{74383CBF-5C11-415F-B02F-F9E74A6F72B2}" type="pres">
      <dgm:prSet presAssocID="{13DC3F30-CFC9-4201-88AD-A892B2E6696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9CE139C3-78D8-4423-9B13-EB01A0D8FCEB}" type="pres">
      <dgm:prSet presAssocID="{13DC3F30-CFC9-4201-88AD-A892B2E66963}" presName="spaceRect" presStyleCnt="0"/>
      <dgm:spPr/>
    </dgm:pt>
    <dgm:pt modelId="{BD9FCC65-B370-47CF-B72E-9E816ADE6C20}" type="pres">
      <dgm:prSet presAssocID="{13DC3F30-CFC9-4201-88AD-A892B2E66963}" presName="textRect" presStyleLbl="revTx" presStyleIdx="1" presStyleCnt="4">
        <dgm:presLayoutVars>
          <dgm:chMax val="1"/>
          <dgm:chPref val="1"/>
        </dgm:presLayoutVars>
      </dgm:prSet>
      <dgm:spPr/>
    </dgm:pt>
    <dgm:pt modelId="{649805A7-7CC4-40F0-975F-839A494956B0}" type="pres">
      <dgm:prSet presAssocID="{C603C873-C0E0-4DC2-B82A-64AA957B4357}" presName="sibTrans" presStyleCnt="0"/>
      <dgm:spPr/>
    </dgm:pt>
    <dgm:pt modelId="{AB7A674C-45C0-4A24-A9E2-FB8CF6DE667A}" type="pres">
      <dgm:prSet presAssocID="{A52C71E3-8C1E-46A0-A9A0-FAD2DB25A614}" presName="compNode" presStyleCnt="0"/>
      <dgm:spPr/>
    </dgm:pt>
    <dgm:pt modelId="{C5C8FB8D-F7AE-426C-9643-3E6F3EF1D02E}" type="pres">
      <dgm:prSet presAssocID="{A52C71E3-8C1E-46A0-A9A0-FAD2DB25A614}" presName="iconBgRect" presStyleLbl="bgShp" presStyleIdx="2" presStyleCnt="4"/>
      <dgm:spPr/>
    </dgm:pt>
    <dgm:pt modelId="{C60188D0-B9BF-44BC-9927-8C87A728BF5A}" type="pres">
      <dgm:prSet presAssocID="{A52C71E3-8C1E-46A0-A9A0-FAD2DB25A61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hjong"/>
        </a:ext>
      </dgm:extLst>
    </dgm:pt>
    <dgm:pt modelId="{96C898C2-C2FB-4BF6-BA7B-0DBDCF844180}" type="pres">
      <dgm:prSet presAssocID="{A52C71E3-8C1E-46A0-A9A0-FAD2DB25A614}" presName="spaceRect" presStyleCnt="0"/>
      <dgm:spPr/>
    </dgm:pt>
    <dgm:pt modelId="{3B6FE734-D445-4606-BF88-E198657CCD6D}" type="pres">
      <dgm:prSet presAssocID="{A52C71E3-8C1E-46A0-A9A0-FAD2DB25A614}" presName="textRect" presStyleLbl="revTx" presStyleIdx="2" presStyleCnt="4">
        <dgm:presLayoutVars>
          <dgm:chMax val="1"/>
          <dgm:chPref val="1"/>
        </dgm:presLayoutVars>
      </dgm:prSet>
      <dgm:spPr/>
    </dgm:pt>
    <dgm:pt modelId="{0DCEF058-CDE2-4EC4-B1B4-103B92B39D90}" type="pres">
      <dgm:prSet presAssocID="{7689B691-DDC9-4A66-8B43-88163B4EF1E9}" presName="sibTrans" presStyleCnt="0"/>
      <dgm:spPr/>
    </dgm:pt>
    <dgm:pt modelId="{D59E24F2-EE2B-4BE1-A953-EA5C52C91851}" type="pres">
      <dgm:prSet presAssocID="{EDB98207-1981-4382-9A9A-7FA7CDB286FD}" presName="compNode" presStyleCnt="0"/>
      <dgm:spPr/>
    </dgm:pt>
    <dgm:pt modelId="{BFFD32FC-4917-4F3A-B0AB-6A998BC7ADA7}" type="pres">
      <dgm:prSet presAssocID="{EDB98207-1981-4382-9A9A-7FA7CDB286FD}" presName="iconBgRect" presStyleLbl="bgShp" presStyleIdx="3" presStyleCnt="4"/>
      <dgm:spPr/>
    </dgm:pt>
    <dgm:pt modelId="{EF8E3208-D64F-4735-9A75-0EF8CCA38335}" type="pres">
      <dgm:prSet presAssocID="{EDB98207-1981-4382-9A9A-7FA7CDB286F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tical disc"/>
        </a:ext>
      </dgm:extLst>
    </dgm:pt>
    <dgm:pt modelId="{04FF383D-506B-4533-A7FF-E7182EE40EE7}" type="pres">
      <dgm:prSet presAssocID="{EDB98207-1981-4382-9A9A-7FA7CDB286FD}" presName="spaceRect" presStyleCnt="0"/>
      <dgm:spPr/>
    </dgm:pt>
    <dgm:pt modelId="{F34901E4-C69A-4606-A59B-A9BAD9AC485B}" type="pres">
      <dgm:prSet presAssocID="{EDB98207-1981-4382-9A9A-7FA7CDB286FD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C7DF7B09-E906-457A-85F8-8E1E273E9D00}" srcId="{BB388297-7D15-4E69-BD77-DB704EF1374D}" destId="{EDB98207-1981-4382-9A9A-7FA7CDB286FD}" srcOrd="3" destOrd="0" parTransId="{0DF0D7CF-41B2-4D31-AC5A-DA60C74C210B}" sibTransId="{8FEE7F2F-DA4B-42F4-851C-5603638BFE32}"/>
    <dgm:cxn modelId="{851D740C-8B41-40DA-96D8-D09202F71EF4}" srcId="{BB388297-7D15-4E69-BD77-DB704EF1374D}" destId="{13DC3F30-CFC9-4201-88AD-A892B2E66963}" srcOrd="1" destOrd="0" parTransId="{EAA9501B-F7C7-4A89-9020-40AA401F5503}" sibTransId="{C603C873-C0E0-4DC2-B82A-64AA957B4357}"/>
    <dgm:cxn modelId="{F3117236-19A7-46CB-8853-E9AA5EDE7593}" srcId="{BB388297-7D15-4E69-BD77-DB704EF1374D}" destId="{2C123CD9-460D-4198-828A-7FF84907F6AB}" srcOrd="0" destOrd="0" parTransId="{C15CCA29-B9CD-4599-9D7B-A2198A13EB9D}" sibTransId="{C95456EF-058A-4C7B-9992-1EDD40ADB595}"/>
    <dgm:cxn modelId="{272F0E3A-6C25-412D-B4C3-6E53C0053066}" type="presOf" srcId="{BB388297-7D15-4E69-BD77-DB704EF1374D}" destId="{5639C53A-4CC8-40CA-90AC-7A8F29F783C8}" srcOrd="0" destOrd="0" presId="urn:microsoft.com/office/officeart/2018/5/layout/IconCircleLabelList"/>
    <dgm:cxn modelId="{49437C9A-64CC-48FF-A43B-47C065B01F7E}" type="presOf" srcId="{2C123CD9-460D-4198-828A-7FF84907F6AB}" destId="{A40B21FF-4ED0-462E-B6EA-606E6BBCFA4C}" srcOrd="0" destOrd="0" presId="urn:microsoft.com/office/officeart/2018/5/layout/IconCircleLabelList"/>
    <dgm:cxn modelId="{7A8500C9-83A7-40C7-A857-72B7DB7EFEF8}" type="presOf" srcId="{13DC3F30-CFC9-4201-88AD-A892B2E66963}" destId="{BD9FCC65-B370-47CF-B72E-9E816ADE6C20}" srcOrd="0" destOrd="0" presId="urn:microsoft.com/office/officeart/2018/5/layout/IconCircleLabelList"/>
    <dgm:cxn modelId="{30E39BE3-59FA-496A-8D59-94CB5A894502}" srcId="{BB388297-7D15-4E69-BD77-DB704EF1374D}" destId="{A52C71E3-8C1E-46A0-A9A0-FAD2DB25A614}" srcOrd="2" destOrd="0" parTransId="{CBF955CC-084D-4F9C-A508-F85FE42FFC4E}" sibTransId="{7689B691-DDC9-4A66-8B43-88163B4EF1E9}"/>
    <dgm:cxn modelId="{E698B3F0-ABDE-432F-B786-08822C567DAF}" type="presOf" srcId="{EDB98207-1981-4382-9A9A-7FA7CDB286FD}" destId="{F34901E4-C69A-4606-A59B-A9BAD9AC485B}" srcOrd="0" destOrd="0" presId="urn:microsoft.com/office/officeart/2018/5/layout/IconCircleLabelList"/>
    <dgm:cxn modelId="{DABCAAF1-C528-4BB4-ABE6-9FDDD58CAE99}" type="presOf" srcId="{A52C71E3-8C1E-46A0-A9A0-FAD2DB25A614}" destId="{3B6FE734-D445-4606-BF88-E198657CCD6D}" srcOrd="0" destOrd="0" presId="urn:microsoft.com/office/officeart/2018/5/layout/IconCircleLabelList"/>
    <dgm:cxn modelId="{A3B89E8C-29A4-4DFC-A337-7630593BDD28}" type="presParOf" srcId="{5639C53A-4CC8-40CA-90AC-7A8F29F783C8}" destId="{4CC3110C-CF03-43B5-932A-7E4C9FB085C3}" srcOrd="0" destOrd="0" presId="urn:microsoft.com/office/officeart/2018/5/layout/IconCircleLabelList"/>
    <dgm:cxn modelId="{4C73EA01-74EF-4852-8537-C9E58902D412}" type="presParOf" srcId="{4CC3110C-CF03-43B5-932A-7E4C9FB085C3}" destId="{6AA2FF85-106E-4FFA-A569-A320CD4EBA76}" srcOrd="0" destOrd="0" presId="urn:microsoft.com/office/officeart/2018/5/layout/IconCircleLabelList"/>
    <dgm:cxn modelId="{F898526B-E20D-4A47-A9DF-C883A0579DC6}" type="presParOf" srcId="{4CC3110C-CF03-43B5-932A-7E4C9FB085C3}" destId="{AFBA6450-1792-4822-9DE3-D1A98FA8185D}" srcOrd="1" destOrd="0" presId="urn:microsoft.com/office/officeart/2018/5/layout/IconCircleLabelList"/>
    <dgm:cxn modelId="{35390FA7-FA2F-437B-AD61-12C0E4881ED5}" type="presParOf" srcId="{4CC3110C-CF03-43B5-932A-7E4C9FB085C3}" destId="{AE92ECF8-A69A-4320-BE6E-270CEB3192DF}" srcOrd="2" destOrd="0" presId="urn:microsoft.com/office/officeart/2018/5/layout/IconCircleLabelList"/>
    <dgm:cxn modelId="{8C29EF34-7CBB-4C7D-97AD-9C13260BEEE1}" type="presParOf" srcId="{4CC3110C-CF03-43B5-932A-7E4C9FB085C3}" destId="{A40B21FF-4ED0-462E-B6EA-606E6BBCFA4C}" srcOrd="3" destOrd="0" presId="urn:microsoft.com/office/officeart/2018/5/layout/IconCircleLabelList"/>
    <dgm:cxn modelId="{67C0A49D-987E-4389-9805-61A9ADAADB71}" type="presParOf" srcId="{5639C53A-4CC8-40CA-90AC-7A8F29F783C8}" destId="{F0A5B358-EE72-4C80-A8C8-4943F020BD7D}" srcOrd="1" destOrd="0" presId="urn:microsoft.com/office/officeart/2018/5/layout/IconCircleLabelList"/>
    <dgm:cxn modelId="{A7BD35A7-57F8-4515-A159-AE4DE3CA0EEF}" type="presParOf" srcId="{5639C53A-4CC8-40CA-90AC-7A8F29F783C8}" destId="{EAB82FC7-0934-4C9E-A991-00EE7AA76D8A}" srcOrd="2" destOrd="0" presId="urn:microsoft.com/office/officeart/2018/5/layout/IconCircleLabelList"/>
    <dgm:cxn modelId="{FE5AFE83-1F28-400F-828B-E3871F676103}" type="presParOf" srcId="{EAB82FC7-0934-4C9E-A991-00EE7AA76D8A}" destId="{2E5BE889-20AA-454A-AC51-03D566E159CE}" srcOrd="0" destOrd="0" presId="urn:microsoft.com/office/officeart/2018/5/layout/IconCircleLabelList"/>
    <dgm:cxn modelId="{110A09A7-D5BC-438B-9A99-3403A1E85FDA}" type="presParOf" srcId="{EAB82FC7-0934-4C9E-A991-00EE7AA76D8A}" destId="{74383CBF-5C11-415F-B02F-F9E74A6F72B2}" srcOrd="1" destOrd="0" presId="urn:microsoft.com/office/officeart/2018/5/layout/IconCircleLabelList"/>
    <dgm:cxn modelId="{AA2D9CFD-8AD6-44C7-B65F-70A9F208B567}" type="presParOf" srcId="{EAB82FC7-0934-4C9E-A991-00EE7AA76D8A}" destId="{9CE139C3-78D8-4423-9B13-EB01A0D8FCEB}" srcOrd="2" destOrd="0" presId="urn:microsoft.com/office/officeart/2018/5/layout/IconCircleLabelList"/>
    <dgm:cxn modelId="{62C74465-C71C-4262-A160-D07FD1D8D9FD}" type="presParOf" srcId="{EAB82FC7-0934-4C9E-A991-00EE7AA76D8A}" destId="{BD9FCC65-B370-47CF-B72E-9E816ADE6C20}" srcOrd="3" destOrd="0" presId="urn:microsoft.com/office/officeart/2018/5/layout/IconCircleLabelList"/>
    <dgm:cxn modelId="{A7B2D4A9-B38C-40DE-81C9-4548BDD90961}" type="presParOf" srcId="{5639C53A-4CC8-40CA-90AC-7A8F29F783C8}" destId="{649805A7-7CC4-40F0-975F-839A494956B0}" srcOrd="3" destOrd="0" presId="urn:microsoft.com/office/officeart/2018/5/layout/IconCircleLabelList"/>
    <dgm:cxn modelId="{1AE378A4-C62D-4D65-BCE5-226C4204D849}" type="presParOf" srcId="{5639C53A-4CC8-40CA-90AC-7A8F29F783C8}" destId="{AB7A674C-45C0-4A24-A9E2-FB8CF6DE667A}" srcOrd="4" destOrd="0" presId="urn:microsoft.com/office/officeart/2018/5/layout/IconCircleLabelList"/>
    <dgm:cxn modelId="{3129C960-77F5-42D1-9D72-16F5915B1821}" type="presParOf" srcId="{AB7A674C-45C0-4A24-A9E2-FB8CF6DE667A}" destId="{C5C8FB8D-F7AE-426C-9643-3E6F3EF1D02E}" srcOrd="0" destOrd="0" presId="urn:microsoft.com/office/officeart/2018/5/layout/IconCircleLabelList"/>
    <dgm:cxn modelId="{7EB5BE74-9C2C-4572-83BB-F7D770B5B5A1}" type="presParOf" srcId="{AB7A674C-45C0-4A24-A9E2-FB8CF6DE667A}" destId="{C60188D0-B9BF-44BC-9927-8C87A728BF5A}" srcOrd="1" destOrd="0" presId="urn:microsoft.com/office/officeart/2018/5/layout/IconCircleLabelList"/>
    <dgm:cxn modelId="{BB4EAC4D-E26B-4FBE-A42F-87709F9597A8}" type="presParOf" srcId="{AB7A674C-45C0-4A24-A9E2-FB8CF6DE667A}" destId="{96C898C2-C2FB-4BF6-BA7B-0DBDCF844180}" srcOrd="2" destOrd="0" presId="urn:microsoft.com/office/officeart/2018/5/layout/IconCircleLabelList"/>
    <dgm:cxn modelId="{28945329-271E-4B3C-A888-0BB4AA73BE9B}" type="presParOf" srcId="{AB7A674C-45C0-4A24-A9E2-FB8CF6DE667A}" destId="{3B6FE734-D445-4606-BF88-E198657CCD6D}" srcOrd="3" destOrd="0" presId="urn:microsoft.com/office/officeart/2018/5/layout/IconCircleLabelList"/>
    <dgm:cxn modelId="{F5313262-B8CC-4B48-924D-F82EDEB01B85}" type="presParOf" srcId="{5639C53A-4CC8-40CA-90AC-7A8F29F783C8}" destId="{0DCEF058-CDE2-4EC4-B1B4-103B92B39D90}" srcOrd="5" destOrd="0" presId="urn:microsoft.com/office/officeart/2018/5/layout/IconCircleLabelList"/>
    <dgm:cxn modelId="{03B90D81-606E-4DEB-A135-C7E1EC840462}" type="presParOf" srcId="{5639C53A-4CC8-40CA-90AC-7A8F29F783C8}" destId="{D59E24F2-EE2B-4BE1-A953-EA5C52C91851}" srcOrd="6" destOrd="0" presId="urn:microsoft.com/office/officeart/2018/5/layout/IconCircleLabelList"/>
    <dgm:cxn modelId="{60F3A7A0-CE36-4B94-98AD-162D69838BF4}" type="presParOf" srcId="{D59E24F2-EE2B-4BE1-A953-EA5C52C91851}" destId="{BFFD32FC-4917-4F3A-B0AB-6A998BC7ADA7}" srcOrd="0" destOrd="0" presId="urn:microsoft.com/office/officeart/2018/5/layout/IconCircleLabelList"/>
    <dgm:cxn modelId="{BAE6EE02-2384-4825-96C3-5886EB4B0C72}" type="presParOf" srcId="{D59E24F2-EE2B-4BE1-A953-EA5C52C91851}" destId="{EF8E3208-D64F-4735-9A75-0EF8CCA38335}" srcOrd="1" destOrd="0" presId="urn:microsoft.com/office/officeart/2018/5/layout/IconCircleLabelList"/>
    <dgm:cxn modelId="{BBB7EE4B-1E01-453C-9F47-3EC16FE45EA6}" type="presParOf" srcId="{D59E24F2-EE2B-4BE1-A953-EA5C52C91851}" destId="{04FF383D-506B-4533-A7FF-E7182EE40EE7}" srcOrd="2" destOrd="0" presId="urn:microsoft.com/office/officeart/2018/5/layout/IconCircleLabelList"/>
    <dgm:cxn modelId="{0D2D067A-6430-457A-9C63-638E20557C45}" type="presParOf" srcId="{D59E24F2-EE2B-4BE1-A953-EA5C52C91851}" destId="{F34901E4-C69A-4606-A59B-A9BAD9AC485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5D22875-38CA-4D6F-94BF-659125C1EC5C}" type="doc">
      <dgm:prSet loTypeId="urn:microsoft.com/office/officeart/2005/8/layout/hList1" loCatId="list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08657050-8A47-4E90-9C20-A6B01C429C22}">
      <dgm:prSet/>
      <dgm:spPr/>
      <dgm:t>
        <a:bodyPr/>
        <a:lstStyle/>
        <a:p>
          <a:r>
            <a:rPr lang="en-US" b="1"/>
            <a:t>Combining</a:t>
          </a:r>
          <a:r>
            <a:rPr lang="en-US"/>
            <a:t> </a:t>
          </a:r>
          <a:r>
            <a:rPr lang="en-US" i="1"/>
            <a:t>adjacent</a:t>
          </a:r>
          <a:r>
            <a:rPr lang="en-US"/>
            <a:t> free chunks:</a:t>
          </a:r>
        </a:p>
      </dgm:t>
    </dgm:pt>
    <dgm:pt modelId="{0347A213-1A28-45AE-A66C-4D7BA4DFC0CB}" type="parTrans" cxnId="{F38A74CB-76BE-4739-8FE7-70253B49D949}">
      <dgm:prSet/>
      <dgm:spPr/>
      <dgm:t>
        <a:bodyPr/>
        <a:lstStyle/>
        <a:p>
          <a:endParaRPr lang="en-US"/>
        </a:p>
      </dgm:t>
    </dgm:pt>
    <dgm:pt modelId="{5DA8D93A-D1E0-4F38-A57F-D93A467FFC72}" type="sibTrans" cxnId="{F38A74CB-76BE-4739-8FE7-70253B49D949}">
      <dgm:prSet/>
      <dgm:spPr/>
      <dgm:t>
        <a:bodyPr/>
        <a:lstStyle/>
        <a:p>
          <a:endParaRPr lang="en-US"/>
        </a:p>
      </dgm:t>
    </dgm:pt>
    <dgm:pt modelId="{1F14E04D-1004-4F45-92E8-985376A6B7E4}">
      <dgm:prSet/>
      <dgm:spPr/>
      <dgm:t>
        <a:bodyPr/>
        <a:lstStyle/>
        <a:p>
          <a:r>
            <a:rPr lang="en-US"/>
            <a:t>Both </a:t>
          </a:r>
          <a:r>
            <a:rPr lang="en-US" b="1"/>
            <a:t>below</a:t>
          </a:r>
          <a:r>
            <a:rPr lang="en-US"/>
            <a:t> and </a:t>
          </a:r>
          <a:r>
            <a:rPr lang="en-US" b="1"/>
            <a:t>above</a:t>
          </a:r>
          <a:endParaRPr lang="en-US"/>
        </a:p>
      </dgm:t>
    </dgm:pt>
    <dgm:pt modelId="{B6826FC9-C359-429B-84DE-699BA0B08BB7}" type="parTrans" cxnId="{C866BCDE-C74A-4123-BD3F-C412EEF9E427}">
      <dgm:prSet/>
      <dgm:spPr/>
      <dgm:t>
        <a:bodyPr/>
        <a:lstStyle/>
        <a:p>
          <a:endParaRPr lang="en-US"/>
        </a:p>
      </dgm:t>
    </dgm:pt>
    <dgm:pt modelId="{020185EC-1F0E-42FA-8DBC-70F7F7221A80}" type="sibTrans" cxnId="{C866BCDE-C74A-4123-BD3F-C412EEF9E427}">
      <dgm:prSet/>
      <dgm:spPr/>
      <dgm:t>
        <a:bodyPr/>
        <a:lstStyle/>
        <a:p>
          <a:endParaRPr lang="en-US"/>
        </a:p>
      </dgm:t>
    </dgm:pt>
    <dgm:pt modelId="{A211110C-8B6C-4FD7-B8FF-25F0301F9AB8}">
      <dgm:prSet/>
      <dgm:spPr/>
      <dgm:t>
        <a:bodyPr/>
        <a:lstStyle/>
        <a:p>
          <a:r>
            <a:rPr lang="en-US" dirty="0"/>
            <a:t>Top chunk above (special case) </a:t>
          </a:r>
        </a:p>
      </dgm:t>
    </dgm:pt>
    <dgm:pt modelId="{D5B762A0-13B1-4C24-B90A-F7103AAE213A}" type="parTrans" cxnId="{A847940F-AF05-41DB-B24B-AC5AAE46D088}">
      <dgm:prSet/>
      <dgm:spPr/>
      <dgm:t>
        <a:bodyPr/>
        <a:lstStyle/>
        <a:p>
          <a:endParaRPr lang="en-US"/>
        </a:p>
      </dgm:t>
    </dgm:pt>
    <dgm:pt modelId="{A32D2D6E-93D1-44A8-A829-93EF10ACB8F3}" type="sibTrans" cxnId="{A847940F-AF05-41DB-B24B-AC5AAE46D088}">
      <dgm:prSet/>
      <dgm:spPr/>
      <dgm:t>
        <a:bodyPr/>
        <a:lstStyle/>
        <a:p>
          <a:endParaRPr lang="en-US"/>
        </a:p>
      </dgm:t>
    </dgm:pt>
    <dgm:pt modelId="{8425CA89-9717-40E8-89D6-5D4B6D61D501}">
      <dgm:prSet/>
      <dgm:spPr/>
      <dgm:t>
        <a:bodyPr/>
        <a:lstStyle/>
        <a:p>
          <a:r>
            <a:rPr lang="en-US"/>
            <a:t>Process: </a:t>
          </a:r>
        </a:p>
      </dgm:t>
    </dgm:pt>
    <dgm:pt modelId="{880A1212-4E5C-4F03-ADF4-7CCF427D63F6}" type="parTrans" cxnId="{C78E2FE1-30FD-447A-B15C-92B24CD11F64}">
      <dgm:prSet/>
      <dgm:spPr/>
      <dgm:t>
        <a:bodyPr/>
        <a:lstStyle/>
        <a:p>
          <a:endParaRPr lang="en-US"/>
        </a:p>
      </dgm:t>
    </dgm:pt>
    <dgm:pt modelId="{0AA33F9E-6BB1-4F39-BF9A-63CB010543CD}" type="sibTrans" cxnId="{C78E2FE1-30FD-447A-B15C-92B24CD11F64}">
      <dgm:prSet/>
      <dgm:spPr/>
      <dgm:t>
        <a:bodyPr/>
        <a:lstStyle/>
        <a:p>
          <a:endParaRPr lang="en-US"/>
        </a:p>
      </dgm:t>
    </dgm:pt>
    <dgm:pt modelId="{90F42EF4-7CB0-4700-870E-96518B093007}">
      <dgm:prSet/>
      <dgm:spPr/>
      <dgm:t>
        <a:bodyPr/>
        <a:lstStyle/>
        <a:p>
          <a:r>
            <a:rPr lang="en-US" dirty="0"/>
            <a:t>Removes chunks from the other bins</a:t>
          </a:r>
        </a:p>
      </dgm:t>
    </dgm:pt>
    <dgm:pt modelId="{5DEDBBE8-CD96-451D-8F8D-FE78AB170277}" type="parTrans" cxnId="{76D75A35-4CA6-441E-97B5-B8CF61396DB3}">
      <dgm:prSet/>
      <dgm:spPr/>
      <dgm:t>
        <a:bodyPr/>
        <a:lstStyle/>
        <a:p>
          <a:endParaRPr lang="en-US"/>
        </a:p>
      </dgm:t>
    </dgm:pt>
    <dgm:pt modelId="{A262B8F8-BB78-4568-AD28-C684D2370FE0}" type="sibTrans" cxnId="{76D75A35-4CA6-441E-97B5-B8CF61396DB3}">
      <dgm:prSet/>
      <dgm:spPr/>
      <dgm:t>
        <a:bodyPr/>
        <a:lstStyle/>
        <a:p>
          <a:endParaRPr lang="en-US"/>
        </a:p>
      </dgm:t>
    </dgm:pt>
    <dgm:pt modelId="{BCB32DC5-3669-483F-9025-416688DE1E2C}">
      <dgm:prSet/>
      <dgm:spPr/>
      <dgm:t>
        <a:bodyPr/>
        <a:lstStyle/>
        <a:p>
          <a:r>
            <a:rPr lang="en-US" dirty="0"/>
            <a:t>Add back into the unsorted </a:t>
          </a:r>
          <a:r>
            <a:rPr lang="en-US" dirty="0" err="1"/>
            <a:t>bni</a:t>
          </a:r>
          <a:endParaRPr lang="en-US" dirty="0"/>
        </a:p>
      </dgm:t>
    </dgm:pt>
    <dgm:pt modelId="{C0280160-0F66-4330-BC14-AF6229C3D0EF}" type="parTrans" cxnId="{26573B61-500A-4C6E-AAB4-6A451F23646A}">
      <dgm:prSet/>
      <dgm:spPr/>
      <dgm:t>
        <a:bodyPr/>
        <a:lstStyle/>
        <a:p>
          <a:endParaRPr lang="en-US"/>
        </a:p>
      </dgm:t>
    </dgm:pt>
    <dgm:pt modelId="{CFB72460-7808-440E-8CA7-39ED1FC191EA}" type="sibTrans" cxnId="{26573B61-500A-4C6E-AAB4-6A451F23646A}">
      <dgm:prSet/>
      <dgm:spPr/>
      <dgm:t>
        <a:bodyPr/>
        <a:lstStyle/>
        <a:p>
          <a:endParaRPr lang="en-US"/>
        </a:p>
      </dgm:t>
    </dgm:pt>
    <dgm:pt modelId="{C057732E-DDAD-47DA-9DD8-4D972DC7A57D}">
      <dgm:prSet/>
      <dgm:spPr/>
      <dgm:t>
        <a:bodyPr/>
        <a:lstStyle/>
        <a:p>
          <a:r>
            <a:rPr lang="en-US" dirty="0"/>
            <a:t>How?</a:t>
          </a:r>
        </a:p>
      </dgm:t>
    </dgm:pt>
    <dgm:pt modelId="{0DECF826-CFB0-4BA1-900E-95676E4B0499}" type="parTrans" cxnId="{2CC25822-ABE6-4AA4-BC3E-92E3FFA8CB1C}">
      <dgm:prSet/>
      <dgm:spPr/>
      <dgm:t>
        <a:bodyPr/>
        <a:lstStyle/>
        <a:p>
          <a:endParaRPr lang="en-US"/>
        </a:p>
      </dgm:t>
    </dgm:pt>
    <dgm:pt modelId="{3DDC34A0-2DEC-45F3-9D2C-3BB17B9F1A65}" type="sibTrans" cxnId="{2CC25822-ABE6-4AA4-BC3E-92E3FFA8CB1C}">
      <dgm:prSet/>
      <dgm:spPr/>
      <dgm:t>
        <a:bodyPr/>
        <a:lstStyle/>
        <a:p>
          <a:endParaRPr lang="en-US"/>
        </a:p>
      </dgm:t>
    </dgm:pt>
    <dgm:pt modelId="{B59BB47F-5F74-AB40-AE3E-254A333A76FB}">
      <dgm:prSet/>
      <dgm:spPr/>
      <dgm:t>
        <a:bodyPr/>
        <a:lstStyle/>
        <a:p>
          <a:r>
            <a:rPr lang="en-US" dirty="0"/>
            <a:t>Determined via the </a:t>
          </a:r>
          <a:r>
            <a:rPr lang="en-US" i="1" dirty="0" err="1"/>
            <a:t>prev_inuse</a:t>
          </a:r>
          <a:r>
            <a:rPr lang="en-US" dirty="0"/>
            <a:t> bit on the </a:t>
          </a:r>
          <a:r>
            <a:rPr lang="en-US" b="1" i="0" dirty="0"/>
            <a:t>above chunk</a:t>
          </a:r>
        </a:p>
      </dgm:t>
    </dgm:pt>
    <dgm:pt modelId="{1C9C8757-E232-854D-A29D-2EE7511D29B6}" type="parTrans" cxnId="{283C5E81-A351-3240-871D-4EDC528D9ED6}">
      <dgm:prSet/>
      <dgm:spPr/>
      <dgm:t>
        <a:bodyPr/>
        <a:lstStyle/>
        <a:p>
          <a:endParaRPr lang="en-US"/>
        </a:p>
      </dgm:t>
    </dgm:pt>
    <dgm:pt modelId="{CAECD33E-8C50-C04B-86AE-F01E7A326DFD}" type="sibTrans" cxnId="{283C5E81-A351-3240-871D-4EDC528D9ED6}">
      <dgm:prSet/>
      <dgm:spPr/>
      <dgm:t>
        <a:bodyPr/>
        <a:lstStyle/>
        <a:p>
          <a:endParaRPr lang="en-US"/>
        </a:p>
      </dgm:t>
    </dgm:pt>
    <dgm:pt modelId="{64B23EE1-FA67-BB47-9F53-B9F1FBD89122}">
      <dgm:prSet/>
      <dgm:spPr/>
      <dgm:t>
        <a:bodyPr/>
        <a:lstStyle/>
        <a:p>
          <a:r>
            <a:rPr lang="en-US" dirty="0"/>
            <a:t>Combines chunks</a:t>
          </a:r>
        </a:p>
      </dgm:t>
    </dgm:pt>
    <dgm:pt modelId="{E53BD989-13AD-034E-9D9D-D5B40356D813}" type="parTrans" cxnId="{B4F7B7CC-115F-1E4A-B2B2-CF0CE4D37FF5}">
      <dgm:prSet/>
      <dgm:spPr/>
    </dgm:pt>
    <dgm:pt modelId="{26FED0CF-EA42-AF46-9D6C-205A82FBFA5D}" type="sibTrans" cxnId="{B4F7B7CC-115F-1E4A-B2B2-CF0CE4D37FF5}">
      <dgm:prSet/>
      <dgm:spPr/>
    </dgm:pt>
    <dgm:pt modelId="{A13D3246-AE01-6D4F-A651-F179019690FE}" type="pres">
      <dgm:prSet presAssocID="{15D22875-38CA-4D6F-94BF-659125C1EC5C}" presName="Name0" presStyleCnt="0">
        <dgm:presLayoutVars>
          <dgm:dir/>
          <dgm:animLvl val="lvl"/>
          <dgm:resizeHandles val="exact"/>
        </dgm:presLayoutVars>
      </dgm:prSet>
      <dgm:spPr/>
    </dgm:pt>
    <dgm:pt modelId="{590828BE-6567-634F-9D42-A0ACE2083499}" type="pres">
      <dgm:prSet presAssocID="{08657050-8A47-4E90-9C20-A6B01C429C22}" presName="composite" presStyleCnt="0"/>
      <dgm:spPr/>
    </dgm:pt>
    <dgm:pt modelId="{5A2E8793-06C1-714A-BC9D-2B9BE6A0C716}" type="pres">
      <dgm:prSet presAssocID="{08657050-8A47-4E90-9C20-A6B01C429C22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00338EAA-1B2D-6D48-965F-47616D9AFB83}" type="pres">
      <dgm:prSet presAssocID="{08657050-8A47-4E90-9C20-A6B01C429C22}" presName="desTx" presStyleLbl="alignAccFollowNode1" presStyleIdx="0" presStyleCnt="3">
        <dgm:presLayoutVars>
          <dgm:bulletEnabled val="1"/>
        </dgm:presLayoutVars>
      </dgm:prSet>
      <dgm:spPr/>
    </dgm:pt>
    <dgm:pt modelId="{32F561BD-C7E3-AF47-B7FB-DFDBDF87A2F8}" type="pres">
      <dgm:prSet presAssocID="{5DA8D93A-D1E0-4F38-A57F-D93A467FFC72}" presName="space" presStyleCnt="0"/>
      <dgm:spPr/>
    </dgm:pt>
    <dgm:pt modelId="{7BC50487-851A-DA46-8DF2-9EA973C5855D}" type="pres">
      <dgm:prSet presAssocID="{8425CA89-9717-40E8-89D6-5D4B6D61D501}" presName="composite" presStyleCnt="0"/>
      <dgm:spPr/>
    </dgm:pt>
    <dgm:pt modelId="{132360A6-5A9C-A042-B03D-466A921A28C4}" type="pres">
      <dgm:prSet presAssocID="{8425CA89-9717-40E8-89D6-5D4B6D61D501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A6827132-692F-2F4B-A2BA-92E8CC576FC1}" type="pres">
      <dgm:prSet presAssocID="{8425CA89-9717-40E8-89D6-5D4B6D61D501}" presName="desTx" presStyleLbl="alignAccFollowNode1" presStyleIdx="1" presStyleCnt="3">
        <dgm:presLayoutVars>
          <dgm:bulletEnabled val="1"/>
        </dgm:presLayoutVars>
      </dgm:prSet>
      <dgm:spPr/>
    </dgm:pt>
    <dgm:pt modelId="{363F04DB-C35E-D148-91CC-4EB2CDA597FB}" type="pres">
      <dgm:prSet presAssocID="{0AA33F9E-6BB1-4F39-BF9A-63CB010543CD}" presName="space" presStyleCnt="0"/>
      <dgm:spPr/>
    </dgm:pt>
    <dgm:pt modelId="{A59CB1A3-BFBA-DC4B-871F-9242CA318A5F}" type="pres">
      <dgm:prSet presAssocID="{C057732E-DDAD-47DA-9DD8-4D972DC7A57D}" presName="composite" presStyleCnt="0"/>
      <dgm:spPr/>
    </dgm:pt>
    <dgm:pt modelId="{A152265A-4F43-E846-A1EB-EC90BCF44184}" type="pres">
      <dgm:prSet presAssocID="{C057732E-DDAD-47DA-9DD8-4D972DC7A57D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992DC2E0-9820-DA40-B58F-9D450E529528}" type="pres">
      <dgm:prSet presAssocID="{C057732E-DDAD-47DA-9DD8-4D972DC7A57D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8542D601-EADD-5D4F-8163-94317D08FC8F}" type="presOf" srcId="{BCB32DC5-3669-483F-9025-416688DE1E2C}" destId="{A6827132-692F-2F4B-A2BA-92E8CC576FC1}" srcOrd="0" destOrd="2" presId="urn:microsoft.com/office/officeart/2005/8/layout/hList1"/>
    <dgm:cxn modelId="{294AFC01-D2D2-4A43-B57A-B113657032AF}" type="presOf" srcId="{08657050-8A47-4E90-9C20-A6B01C429C22}" destId="{5A2E8793-06C1-714A-BC9D-2B9BE6A0C716}" srcOrd="0" destOrd="0" presId="urn:microsoft.com/office/officeart/2005/8/layout/hList1"/>
    <dgm:cxn modelId="{5C96630E-87CE-9948-AF95-32C9CA1B63FC}" type="presOf" srcId="{1F14E04D-1004-4F45-92E8-985376A6B7E4}" destId="{00338EAA-1B2D-6D48-965F-47616D9AFB83}" srcOrd="0" destOrd="0" presId="urn:microsoft.com/office/officeart/2005/8/layout/hList1"/>
    <dgm:cxn modelId="{A847940F-AF05-41DB-B24B-AC5AAE46D088}" srcId="{08657050-8A47-4E90-9C20-A6B01C429C22}" destId="{A211110C-8B6C-4FD7-B8FF-25F0301F9AB8}" srcOrd="1" destOrd="0" parTransId="{D5B762A0-13B1-4C24-B90A-F7103AAE213A}" sibTransId="{A32D2D6E-93D1-44A8-A829-93EF10ACB8F3}"/>
    <dgm:cxn modelId="{2CC25822-ABE6-4AA4-BC3E-92E3FFA8CB1C}" srcId="{15D22875-38CA-4D6F-94BF-659125C1EC5C}" destId="{C057732E-DDAD-47DA-9DD8-4D972DC7A57D}" srcOrd="2" destOrd="0" parTransId="{0DECF826-CFB0-4BA1-900E-95676E4B0499}" sibTransId="{3DDC34A0-2DEC-45F3-9D2C-3BB17B9F1A65}"/>
    <dgm:cxn modelId="{11085E25-8325-AB47-87A6-28B6D3E2B2A5}" type="presOf" srcId="{64B23EE1-FA67-BB47-9F53-B9F1FBD89122}" destId="{A6827132-692F-2F4B-A2BA-92E8CC576FC1}" srcOrd="0" destOrd="1" presId="urn:microsoft.com/office/officeart/2005/8/layout/hList1"/>
    <dgm:cxn modelId="{76D75A35-4CA6-441E-97B5-B8CF61396DB3}" srcId="{8425CA89-9717-40E8-89D6-5D4B6D61D501}" destId="{90F42EF4-7CB0-4700-870E-96518B093007}" srcOrd="0" destOrd="0" parTransId="{5DEDBBE8-CD96-451D-8F8D-FE78AB170277}" sibTransId="{A262B8F8-BB78-4568-AD28-C684D2370FE0}"/>
    <dgm:cxn modelId="{8EACA138-B7C9-FC4D-B887-1C741EBF58D8}" type="presOf" srcId="{8425CA89-9717-40E8-89D6-5D4B6D61D501}" destId="{132360A6-5A9C-A042-B03D-466A921A28C4}" srcOrd="0" destOrd="0" presId="urn:microsoft.com/office/officeart/2005/8/layout/hList1"/>
    <dgm:cxn modelId="{26573B61-500A-4C6E-AAB4-6A451F23646A}" srcId="{8425CA89-9717-40E8-89D6-5D4B6D61D501}" destId="{BCB32DC5-3669-483F-9025-416688DE1E2C}" srcOrd="2" destOrd="0" parTransId="{C0280160-0F66-4330-BC14-AF6229C3D0EF}" sibTransId="{CFB72460-7808-440E-8CA7-39ED1FC191EA}"/>
    <dgm:cxn modelId="{CC4A8668-8D80-4D4D-BA25-37FA34A8B65E}" type="presOf" srcId="{A211110C-8B6C-4FD7-B8FF-25F0301F9AB8}" destId="{00338EAA-1B2D-6D48-965F-47616D9AFB83}" srcOrd="0" destOrd="1" presId="urn:microsoft.com/office/officeart/2005/8/layout/hList1"/>
    <dgm:cxn modelId="{E5A2DA70-67FF-044C-BDA7-B98E0C9F9FB8}" type="presOf" srcId="{B59BB47F-5F74-AB40-AE3E-254A333A76FB}" destId="{992DC2E0-9820-DA40-B58F-9D450E529528}" srcOrd="0" destOrd="0" presId="urn:microsoft.com/office/officeart/2005/8/layout/hList1"/>
    <dgm:cxn modelId="{283C5E81-A351-3240-871D-4EDC528D9ED6}" srcId="{C057732E-DDAD-47DA-9DD8-4D972DC7A57D}" destId="{B59BB47F-5F74-AB40-AE3E-254A333A76FB}" srcOrd="0" destOrd="0" parTransId="{1C9C8757-E232-854D-A29D-2EE7511D29B6}" sibTransId="{CAECD33E-8C50-C04B-86AE-F01E7A326DFD}"/>
    <dgm:cxn modelId="{FF14DAB1-699A-6C43-94DA-F9F0E031A2EB}" type="presOf" srcId="{15D22875-38CA-4D6F-94BF-659125C1EC5C}" destId="{A13D3246-AE01-6D4F-A651-F179019690FE}" srcOrd="0" destOrd="0" presId="urn:microsoft.com/office/officeart/2005/8/layout/hList1"/>
    <dgm:cxn modelId="{69C175B8-69AD-ED4A-826A-A3056861FD81}" type="presOf" srcId="{90F42EF4-7CB0-4700-870E-96518B093007}" destId="{A6827132-692F-2F4B-A2BA-92E8CC576FC1}" srcOrd="0" destOrd="0" presId="urn:microsoft.com/office/officeart/2005/8/layout/hList1"/>
    <dgm:cxn modelId="{F38A74CB-76BE-4739-8FE7-70253B49D949}" srcId="{15D22875-38CA-4D6F-94BF-659125C1EC5C}" destId="{08657050-8A47-4E90-9C20-A6B01C429C22}" srcOrd="0" destOrd="0" parTransId="{0347A213-1A28-45AE-A66C-4D7BA4DFC0CB}" sibTransId="{5DA8D93A-D1E0-4F38-A57F-D93A467FFC72}"/>
    <dgm:cxn modelId="{B4F7B7CC-115F-1E4A-B2B2-CF0CE4D37FF5}" srcId="{8425CA89-9717-40E8-89D6-5D4B6D61D501}" destId="{64B23EE1-FA67-BB47-9F53-B9F1FBD89122}" srcOrd="1" destOrd="0" parTransId="{E53BD989-13AD-034E-9D9D-D5B40356D813}" sibTransId="{26FED0CF-EA42-AF46-9D6C-205A82FBFA5D}"/>
    <dgm:cxn modelId="{8A197BD1-5874-0044-A6B0-2D48057A254F}" type="presOf" srcId="{C057732E-DDAD-47DA-9DD8-4D972DC7A57D}" destId="{A152265A-4F43-E846-A1EB-EC90BCF44184}" srcOrd="0" destOrd="0" presId="urn:microsoft.com/office/officeart/2005/8/layout/hList1"/>
    <dgm:cxn modelId="{C866BCDE-C74A-4123-BD3F-C412EEF9E427}" srcId="{08657050-8A47-4E90-9C20-A6B01C429C22}" destId="{1F14E04D-1004-4F45-92E8-985376A6B7E4}" srcOrd="0" destOrd="0" parTransId="{B6826FC9-C359-429B-84DE-699BA0B08BB7}" sibTransId="{020185EC-1F0E-42FA-8DBC-70F7F7221A80}"/>
    <dgm:cxn modelId="{C78E2FE1-30FD-447A-B15C-92B24CD11F64}" srcId="{15D22875-38CA-4D6F-94BF-659125C1EC5C}" destId="{8425CA89-9717-40E8-89D6-5D4B6D61D501}" srcOrd="1" destOrd="0" parTransId="{880A1212-4E5C-4F03-ADF4-7CCF427D63F6}" sibTransId="{0AA33F9E-6BB1-4F39-BF9A-63CB010543CD}"/>
    <dgm:cxn modelId="{4D05DF47-2718-974A-8C17-841203190672}" type="presParOf" srcId="{A13D3246-AE01-6D4F-A651-F179019690FE}" destId="{590828BE-6567-634F-9D42-A0ACE2083499}" srcOrd="0" destOrd="0" presId="urn:microsoft.com/office/officeart/2005/8/layout/hList1"/>
    <dgm:cxn modelId="{0658337B-454A-9C41-8BF5-DF15CF4B2B17}" type="presParOf" srcId="{590828BE-6567-634F-9D42-A0ACE2083499}" destId="{5A2E8793-06C1-714A-BC9D-2B9BE6A0C716}" srcOrd="0" destOrd="0" presId="urn:microsoft.com/office/officeart/2005/8/layout/hList1"/>
    <dgm:cxn modelId="{82FF3564-E3AC-FB4E-9BCD-D54615104141}" type="presParOf" srcId="{590828BE-6567-634F-9D42-A0ACE2083499}" destId="{00338EAA-1B2D-6D48-965F-47616D9AFB83}" srcOrd="1" destOrd="0" presId="urn:microsoft.com/office/officeart/2005/8/layout/hList1"/>
    <dgm:cxn modelId="{8C72DEAC-41F5-0C41-8B72-1D7E770BC75A}" type="presParOf" srcId="{A13D3246-AE01-6D4F-A651-F179019690FE}" destId="{32F561BD-C7E3-AF47-B7FB-DFDBDF87A2F8}" srcOrd="1" destOrd="0" presId="urn:microsoft.com/office/officeart/2005/8/layout/hList1"/>
    <dgm:cxn modelId="{DE0FCF5E-9B16-3644-9A7C-22C5E9372807}" type="presParOf" srcId="{A13D3246-AE01-6D4F-A651-F179019690FE}" destId="{7BC50487-851A-DA46-8DF2-9EA973C5855D}" srcOrd="2" destOrd="0" presId="urn:microsoft.com/office/officeart/2005/8/layout/hList1"/>
    <dgm:cxn modelId="{FC40468D-AB28-8A45-A1E9-26A97641CBAD}" type="presParOf" srcId="{7BC50487-851A-DA46-8DF2-9EA973C5855D}" destId="{132360A6-5A9C-A042-B03D-466A921A28C4}" srcOrd="0" destOrd="0" presId="urn:microsoft.com/office/officeart/2005/8/layout/hList1"/>
    <dgm:cxn modelId="{481B1068-7BA4-C74E-BC53-7E967C8C79A4}" type="presParOf" srcId="{7BC50487-851A-DA46-8DF2-9EA973C5855D}" destId="{A6827132-692F-2F4B-A2BA-92E8CC576FC1}" srcOrd="1" destOrd="0" presId="urn:microsoft.com/office/officeart/2005/8/layout/hList1"/>
    <dgm:cxn modelId="{6F1F038D-F1A7-C54E-A367-7BA987AC414F}" type="presParOf" srcId="{A13D3246-AE01-6D4F-A651-F179019690FE}" destId="{363F04DB-C35E-D148-91CC-4EB2CDA597FB}" srcOrd="3" destOrd="0" presId="urn:microsoft.com/office/officeart/2005/8/layout/hList1"/>
    <dgm:cxn modelId="{73F7297D-D0AA-3340-9F8C-6C46900F877B}" type="presParOf" srcId="{A13D3246-AE01-6D4F-A651-F179019690FE}" destId="{A59CB1A3-BFBA-DC4B-871F-9242CA318A5F}" srcOrd="4" destOrd="0" presId="urn:microsoft.com/office/officeart/2005/8/layout/hList1"/>
    <dgm:cxn modelId="{B010AE5D-9EB5-7142-B59D-409AF0082862}" type="presParOf" srcId="{A59CB1A3-BFBA-DC4B-871F-9242CA318A5F}" destId="{A152265A-4F43-E846-A1EB-EC90BCF44184}" srcOrd="0" destOrd="0" presId="urn:microsoft.com/office/officeart/2005/8/layout/hList1"/>
    <dgm:cxn modelId="{4D555213-3691-2C41-93C7-3813C676AFF9}" type="presParOf" srcId="{A59CB1A3-BFBA-DC4B-871F-9242CA318A5F}" destId="{992DC2E0-9820-DA40-B58F-9D450E52952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8373435-C733-429A-B8AD-328CE101C60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FB6F84C-0A1B-4CAF-8739-EAD06D0C00C9}">
      <dgm:prSet/>
      <dgm:spPr/>
      <dgm:t>
        <a:bodyPr/>
        <a:lstStyle/>
        <a:p>
          <a:r>
            <a:rPr lang="en-US"/>
            <a:t>What’s unique about the unsorted bin?</a:t>
          </a:r>
        </a:p>
      </dgm:t>
    </dgm:pt>
    <dgm:pt modelId="{30507863-DE71-44DE-90F1-B89872C4DB53}" type="parTrans" cxnId="{9F90B2F0-9934-4B1E-8ABD-F256186CA26D}">
      <dgm:prSet/>
      <dgm:spPr/>
      <dgm:t>
        <a:bodyPr/>
        <a:lstStyle/>
        <a:p>
          <a:endParaRPr lang="en-US"/>
        </a:p>
      </dgm:t>
    </dgm:pt>
    <dgm:pt modelId="{B13A6288-437C-4ED8-93F7-D2C6B34592F8}" type="sibTrans" cxnId="{9F90B2F0-9934-4B1E-8ABD-F256186CA26D}">
      <dgm:prSet/>
      <dgm:spPr/>
      <dgm:t>
        <a:bodyPr/>
        <a:lstStyle/>
        <a:p>
          <a:endParaRPr lang="en-US"/>
        </a:p>
      </dgm:t>
    </dgm:pt>
    <dgm:pt modelId="{48C6DF57-AF6E-4542-B031-EAF32E670201}">
      <dgm:prSet/>
      <dgm:spPr/>
      <dgm:t>
        <a:bodyPr/>
        <a:lstStyle/>
        <a:p>
          <a:r>
            <a:rPr lang="en-US" dirty="0"/>
            <a:t>What type of linked lists are the following bins:</a:t>
          </a:r>
        </a:p>
      </dgm:t>
    </dgm:pt>
    <dgm:pt modelId="{A179DE5F-6ADB-42CE-BBF9-7B039D2BB70E}" type="parTrans" cxnId="{EFA2156D-579B-4EC2-B3A4-B0072BEDA13E}">
      <dgm:prSet/>
      <dgm:spPr/>
      <dgm:t>
        <a:bodyPr/>
        <a:lstStyle/>
        <a:p>
          <a:endParaRPr lang="en-US"/>
        </a:p>
      </dgm:t>
    </dgm:pt>
    <dgm:pt modelId="{BFD21427-5C28-4361-8A39-4505CC5C67CA}" type="sibTrans" cxnId="{EFA2156D-579B-4EC2-B3A4-B0072BEDA13E}">
      <dgm:prSet/>
      <dgm:spPr/>
      <dgm:t>
        <a:bodyPr/>
        <a:lstStyle/>
        <a:p>
          <a:endParaRPr lang="en-US"/>
        </a:p>
      </dgm:t>
    </dgm:pt>
    <dgm:pt modelId="{AEC1D299-FD4C-4904-962F-9D36A326B092}">
      <dgm:prSet/>
      <dgm:spPr/>
      <dgm:t>
        <a:bodyPr/>
        <a:lstStyle/>
        <a:p>
          <a:r>
            <a:rPr lang="en-US" dirty="0"/>
            <a:t>Unsorted, </a:t>
          </a:r>
          <a:r>
            <a:rPr lang="en-US" dirty="0" err="1"/>
            <a:t>fastbin</a:t>
          </a:r>
          <a:r>
            <a:rPr lang="en-US" dirty="0"/>
            <a:t> &amp; </a:t>
          </a:r>
          <a:r>
            <a:rPr lang="en-US" dirty="0" err="1"/>
            <a:t>tcache</a:t>
          </a:r>
          <a:endParaRPr lang="en-US" dirty="0"/>
        </a:p>
      </dgm:t>
    </dgm:pt>
    <dgm:pt modelId="{5E810139-8594-450C-BDC1-D5A2527B5626}" type="parTrans" cxnId="{89FABA0E-1F14-4877-AA93-EF1BA4D4D8A3}">
      <dgm:prSet/>
      <dgm:spPr/>
      <dgm:t>
        <a:bodyPr/>
        <a:lstStyle/>
        <a:p>
          <a:endParaRPr lang="en-US"/>
        </a:p>
      </dgm:t>
    </dgm:pt>
    <dgm:pt modelId="{0925C75A-AB46-40ED-AC2D-B8E55EBF70E5}" type="sibTrans" cxnId="{89FABA0E-1F14-4877-AA93-EF1BA4D4D8A3}">
      <dgm:prSet/>
      <dgm:spPr/>
      <dgm:t>
        <a:bodyPr/>
        <a:lstStyle/>
        <a:p>
          <a:endParaRPr lang="en-US"/>
        </a:p>
      </dgm:t>
    </dgm:pt>
    <dgm:pt modelId="{142DF7B8-9674-4076-8FD3-5A668D4AE51C}">
      <dgm:prSet/>
      <dgm:spPr/>
      <dgm:t>
        <a:bodyPr/>
        <a:lstStyle/>
        <a:p>
          <a:r>
            <a:rPr lang="en-US" dirty="0"/>
            <a:t>How does a chunk know </a:t>
          </a:r>
          <a:r>
            <a:rPr lang="en-US" i="1" dirty="0"/>
            <a:t>when</a:t>
          </a:r>
          <a:r>
            <a:rPr lang="en-US" dirty="0"/>
            <a:t> to coalesce/consolidate? </a:t>
          </a:r>
        </a:p>
      </dgm:t>
    </dgm:pt>
    <dgm:pt modelId="{9A1CDD0E-2505-40B7-B3B8-FD4642DACA68}" type="parTrans" cxnId="{9F115931-564A-4787-BDC1-2CE4031DC747}">
      <dgm:prSet/>
      <dgm:spPr/>
      <dgm:t>
        <a:bodyPr/>
        <a:lstStyle/>
        <a:p>
          <a:endParaRPr lang="en-US"/>
        </a:p>
      </dgm:t>
    </dgm:pt>
    <dgm:pt modelId="{5F0B1EFE-6919-40EB-A860-C21E93D865DC}" type="sibTrans" cxnId="{9F115931-564A-4787-BDC1-2CE4031DC747}">
      <dgm:prSet/>
      <dgm:spPr/>
      <dgm:t>
        <a:bodyPr/>
        <a:lstStyle/>
        <a:p>
          <a:endParaRPr lang="en-US"/>
        </a:p>
      </dgm:t>
    </dgm:pt>
    <dgm:pt modelId="{03920870-4E1B-784A-8927-17AEA36AB5F1}" type="pres">
      <dgm:prSet presAssocID="{18373435-C733-429A-B8AD-328CE101C60F}" presName="linear" presStyleCnt="0">
        <dgm:presLayoutVars>
          <dgm:animLvl val="lvl"/>
          <dgm:resizeHandles val="exact"/>
        </dgm:presLayoutVars>
      </dgm:prSet>
      <dgm:spPr/>
    </dgm:pt>
    <dgm:pt modelId="{C5684D8F-7056-FF43-BDD0-2ACAA4116C70}" type="pres">
      <dgm:prSet presAssocID="{6FB6F84C-0A1B-4CAF-8739-EAD06D0C00C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43437BD-8E06-4240-919B-E9EAB3A99F7E}" type="pres">
      <dgm:prSet presAssocID="{B13A6288-437C-4ED8-93F7-D2C6B34592F8}" presName="spacer" presStyleCnt="0"/>
      <dgm:spPr/>
    </dgm:pt>
    <dgm:pt modelId="{E18093CF-C669-4142-A0D8-0C42E11C1BCF}" type="pres">
      <dgm:prSet presAssocID="{48C6DF57-AF6E-4542-B031-EAF32E67020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94060C9-F306-3B49-B11D-BF15453E2811}" type="pres">
      <dgm:prSet presAssocID="{48C6DF57-AF6E-4542-B031-EAF32E670201}" presName="childText" presStyleLbl="revTx" presStyleIdx="0" presStyleCnt="1">
        <dgm:presLayoutVars>
          <dgm:bulletEnabled val="1"/>
        </dgm:presLayoutVars>
      </dgm:prSet>
      <dgm:spPr/>
    </dgm:pt>
    <dgm:pt modelId="{269D117C-3FA6-E548-8054-A863B39D18D6}" type="pres">
      <dgm:prSet presAssocID="{142DF7B8-9674-4076-8FD3-5A668D4AE51C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89FABA0E-1F14-4877-AA93-EF1BA4D4D8A3}" srcId="{48C6DF57-AF6E-4542-B031-EAF32E670201}" destId="{AEC1D299-FD4C-4904-962F-9D36A326B092}" srcOrd="0" destOrd="0" parTransId="{5E810139-8594-450C-BDC1-D5A2527B5626}" sibTransId="{0925C75A-AB46-40ED-AC2D-B8E55EBF70E5}"/>
    <dgm:cxn modelId="{BA26AC14-1912-A94D-A958-D9D1CF9CA645}" type="presOf" srcId="{48C6DF57-AF6E-4542-B031-EAF32E670201}" destId="{E18093CF-C669-4142-A0D8-0C42E11C1BCF}" srcOrd="0" destOrd="0" presId="urn:microsoft.com/office/officeart/2005/8/layout/vList2"/>
    <dgm:cxn modelId="{9F115931-564A-4787-BDC1-2CE4031DC747}" srcId="{18373435-C733-429A-B8AD-328CE101C60F}" destId="{142DF7B8-9674-4076-8FD3-5A668D4AE51C}" srcOrd="2" destOrd="0" parTransId="{9A1CDD0E-2505-40B7-B3B8-FD4642DACA68}" sibTransId="{5F0B1EFE-6919-40EB-A860-C21E93D865DC}"/>
    <dgm:cxn modelId="{64C9F96B-039B-3342-8DE7-541E8A1F8D94}" type="presOf" srcId="{142DF7B8-9674-4076-8FD3-5A668D4AE51C}" destId="{269D117C-3FA6-E548-8054-A863B39D18D6}" srcOrd="0" destOrd="0" presId="urn:microsoft.com/office/officeart/2005/8/layout/vList2"/>
    <dgm:cxn modelId="{EFA2156D-579B-4EC2-B3A4-B0072BEDA13E}" srcId="{18373435-C733-429A-B8AD-328CE101C60F}" destId="{48C6DF57-AF6E-4542-B031-EAF32E670201}" srcOrd="1" destOrd="0" parTransId="{A179DE5F-6ADB-42CE-BBF9-7B039D2BB70E}" sibTransId="{BFD21427-5C28-4361-8A39-4505CC5C67CA}"/>
    <dgm:cxn modelId="{BFD3CE74-6DD3-E149-AC82-90073981410A}" type="presOf" srcId="{6FB6F84C-0A1B-4CAF-8739-EAD06D0C00C9}" destId="{C5684D8F-7056-FF43-BDD0-2ACAA4116C70}" srcOrd="0" destOrd="0" presId="urn:microsoft.com/office/officeart/2005/8/layout/vList2"/>
    <dgm:cxn modelId="{5DE2C5C9-D88F-684B-A805-0C68EC530A7C}" type="presOf" srcId="{18373435-C733-429A-B8AD-328CE101C60F}" destId="{03920870-4E1B-784A-8927-17AEA36AB5F1}" srcOrd="0" destOrd="0" presId="urn:microsoft.com/office/officeart/2005/8/layout/vList2"/>
    <dgm:cxn modelId="{C81E87D8-E276-9F4F-ABF2-D7DFED8DBF0A}" type="presOf" srcId="{AEC1D299-FD4C-4904-962F-9D36A326B092}" destId="{694060C9-F306-3B49-B11D-BF15453E2811}" srcOrd="0" destOrd="0" presId="urn:microsoft.com/office/officeart/2005/8/layout/vList2"/>
    <dgm:cxn modelId="{9F90B2F0-9934-4B1E-8ABD-F256186CA26D}" srcId="{18373435-C733-429A-B8AD-328CE101C60F}" destId="{6FB6F84C-0A1B-4CAF-8739-EAD06D0C00C9}" srcOrd="0" destOrd="0" parTransId="{30507863-DE71-44DE-90F1-B89872C4DB53}" sibTransId="{B13A6288-437C-4ED8-93F7-D2C6B34592F8}"/>
    <dgm:cxn modelId="{CF942790-7A5C-2D4F-961C-3FB0B1170095}" type="presParOf" srcId="{03920870-4E1B-784A-8927-17AEA36AB5F1}" destId="{C5684D8F-7056-FF43-BDD0-2ACAA4116C70}" srcOrd="0" destOrd="0" presId="urn:microsoft.com/office/officeart/2005/8/layout/vList2"/>
    <dgm:cxn modelId="{BEB6083D-AC0B-C84F-A100-6F2F77A8D63C}" type="presParOf" srcId="{03920870-4E1B-784A-8927-17AEA36AB5F1}" destId="{B43437BD-8E06-4240-919B-E9EAB3A99F7E}" srcOrd="1" destOrd="0" presId="urn:microsoft.com/office/officeart/2005/8/layout/vList2"/>
    <dgm:cxn modelId="{E60AA2DA-FA67-994D-A964-9CA19E329AB0}" type="presParOf" srcId="{03920870-4E1B-784A-8927-17AEA36AB5F1}" destId="{E18093CF-C669-4142-A0D8-0C42E11C1BCF}" srcOrd="2" destOrd="0" presId="urn:microsoft.com/office/officeart/2005/8/layout/vList2"/>
    <dgm:cxn modelId="{31AB1B7E-94CE-854D-BA4F-45C10B5057C6}" type="presParOf" srcId="{03920870-4E1B-784A-8927-17AEA36AB5F1}" destId="{694060C9-F306-3B49-B11D-BF15453E2811}" srcOrd="3" destOrd="0" presId="urn:microsoft.com/office/officeart/2005/8/layout/vList2"/>
    <dgm:cxn modelId="{86D99F7A-85B8-B849-AD57-6A28259DDB19}" type="presParOf" srcId="{03920870-4E1B-784A-8927-17AEA36AB5F1}" destId="{269D117C-3FA6-E548-8054-A863B39D18D6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8373435-C733-429A-B8AD-328CE101C60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FB6F84C-0A1B-4CAF-8739-EAD06D0C00C9}">
      <dgm:prSet/>
      <dgm:spPr/>
      <dgm:t>
        <a:bodyPr/>
        <a:lstStyle/>
        <a:p>
          <a:r>
            <a:rPr lang="en-US" dirty="0"/>
            <a:t>What’s unique about the unsorted bin?</a:t>
          </a:r>
        </a:p>
      </dgm:t>
    </dgm:pt>
    <dgm:pt modelId="{30507863-DE71-44DE-90F1-B89872C4DB53}" type="parTrans" cxnId="{9F90B2F0-9934-4B1E-8ABD-F256186CA26D}">
      <dgm:prSet/>
      <dgm:spPr/>
      <dgm:t>
        <a:bodyPr/>
        <a:lstStyle/>
        <a:p>
          <a:endParaRPr lang="en-US"/>
        </a:p>
      </dgm:t>
    </dgm:pt>
    <dgm:pt modelId="{B13A6288-437C-4ED8-93F7-D2C6B34592F8}" type="sibTrans" cxnId="{9F90B2F0-9934-4B1E-8ABD-F256186CA26D}">
      <dgm:prSet/>
      <dgm:spPr/>
      <dgm:t>
        <a:bodyPr/>
        <a:lstStyle/>
        <a:p>
          <a:endParaRPr lang="en-US"/>
        </a:p>
      </dgm:t>
    </dgm:pt>
    <dgm:pt modelId="{48C6DF57-AF6E-4542-B031-EAF32E670201}">
      <dgm:prSet/>
      <dgm:spPr/>
      <dgm:t>
        <a:bodyPr/>
        <a:lstStyle/>
        <a:p>
          <a:r>
            <a:rPr lang="en-US"/>
            <a:t>What type of linked lists are the following bins:</a:t>
          </a:r>
        </a:p>
      </dgm:t>
    </dgm:pt>
    <dgm:pt modelId="{A179DE5F-6ADB-42CE-BBF9-7B039D2BB70E}" type="parTrans" cxnId="{EFA2156D-579B-4EC2-B3A4-B0072BEDA13E}">
      <dgm:prSet/>
      <dgm:spPr/>
      <dgm:t>
        <a:bodyPr/>
        <a:lstStyle/>
        <a:p>
          <a:endParaRPr lang="en-US"/>
        </a:p>
      </dgm:t>
    </dgm:pt>
    <dgm:pt modelId="{BFD21427-5C28-4361-8A39-4505CC5C67CA}" type="sibTrans" cxnId="{EFA2156D-579B-4EC2-B3A4-B0072BEDA13E}">
      <dgm:prSet/>
      <dgm:spPr/>
      <dgm:t>
        <a:bodyPr/>
        <a:lstStyle/>
        <a:p>
          <a:endParaRPr lang="en-US"/>
        </a:p>
      </dgm:t>
    </dgm:pt>
    <dgm:pt modelId="{AEC1D299-FD4C-4904-962F-9D36A326B092}">
      <dgm:prSet/>
      <dgm:spPr/>
      <dgm:t>
        <a:bodyPr/>
        <a:lstStyle/>
        <a:p>
          <a:r>
            <a:rPr lang="en-US" dirty="0"/>
            <a:t>Doubly: Unsorted </a:t>
          </a:r>
        </a:p>
      </dgm:t>
    </dgm:pt>
    <dgm:pt modelId="{5E810139-8594-450C-BDC1-D5A2527B5626}" type="parTrans" cxnId="{89FABA0E-1F14-4877-AA93-EF1BA4D4D8A3}">
      <dgm:prSet/>
      <dgm:spPr/>
      <dgm:t>
        <a:bodyPr/>
        <a:lstStyle/>
        <a:p>
          <a:endParaRPr lang="en-US"/>
        </a:p>
      </dgm:t>
    </dgm:pt>
    <dgm:pt modelId="{0925C75A-AB46-40ED-AC2D-B8E55EBF70E5}" type="sibTrans" cxnId="{89FABA0E-1F14-4877-AA93-EF1BA4D4D8A3}">
      <dgm:prSet/>
      <dgm:spPr/>
      <dgm:t>
        <a:bodyPr/>
        <a:lstStyle/>
        <a:p>
          <a:endParaRPr lang="en-US"/>
        </a:p>
      </dgm:t>
    </dgm:pt>
    <dgm:pt modelId="{142DF7B8-9674-4076-8FD3-5A668D4AE51C}">
      <dgm:prSet/>
      <dgm:spPr/>
      <dgm:t>
        <a:bodyPr/>
        <a:lstStyle/>
        <a:p>
          <a:r>
            <a:rPr lang="en-US" dirty="0"/>
            <a:t>How does a chunk know </a:t>
          </a:r>
          <a:r>
            <a:rPr lang="en-US" i="1" dirty="0"/>
            <a:t>when</a:t>
          </a:r>
          <a:r>
            <a:rPr lang="en-US" dirty="0"/>
            <a:t> to coalesce? </a:t>
          </a:r>
        </a:p>
      </dgm:t>
    </dgm:pt>
    <dgm:pt modelId="{9A1CDD0E-2505-40B7-B3B8-FD4642DACA68}" type="parTrans" cxnId="{9F115931-564A-4787-BDC1-2CE4031DC747}">
      <dgm:prSet/>
      <dgm:spPr/>
      <dgm:t>
        <a:bodyPr/>
        <a:lstStyle/>
        <a:p>
          <a:endParaRPr lang="en-US"/>
        </a:p>
      </dgm:t>
    </dgm:pt>
    <dgm:pt modelId="{5F0B1EFE-6919-40EB-A860-C21E93D865DC}" type="sibTrans" cxnId="{9F115931-564A-4787-BDC1-2CE4031DC747}">
      <dgm:prSet/>
      <dgm:spPr/>
      <dgm:t>
        <a:bodyPr/>
        <a:lstStyle/>
        <a:p>
          <a:endParaRPr lang="en-US"/>
        </a:p>
      </dgm:t>
    </dgm:pt>
    <dgm:pt modelId="{9FF3D167-0135-CE46-ACB2-CBF187AE364C}">
      <dgm:prSet/>
      <dgm:spPr/>
      <dgm:t>
        <a:bodyPr/>
        <a:lstStyle/>
        <a:p>
          <a:r>
            <a:rPr lang="en-US" dirty="0"/>
            <a:t>Recycling bin &amp; holds all chunk sizes</a:t>
          </a:r>
        </a:p>
      </dgm:t>
    </dgm:pt>
    <dgm:pt modelId="{56CCF178-D927-B44D-B0C0-E170F591286F}" type="parTrans" cxnId="{52AD56E0-3342-2943-A7A0-9CBEEC886405}">
      <dgm:prSet/>
      <dgm:spPr/>
      <dgm:t>
        <a:bodyPr/>
        <a:lstStyle/>
        <a:p>
          <a:endParaRPr lang="en-US"/>
        </a:p>
      </dgm:t>
    </dgm:pt>
    <dgm:pt modelId="{6804D6D7-DE98-AC4A-98DF-3D971B4AE5EE}" type="sibTrans" cxnId="{52AD56E0-3342-2943-A7A0-9CBEEC886405}">
      <dgm:prSet/>
      <dgm:spPr/>
      <dgm:t>
        <a:bodyPr/>
        <a:lstStyle/>
        <a:p>
          <a:endParaRPr lang="en-US"/>
        </a:p>
      </dgm:t>
    </dgm:pt>
    <dgm:pt modelId="{7B4857A1-8B82-1443-B80D-3E439EC50C87}">
      <dgm:prSet/>
      <dgm:spPr/>
      <dgm:t>
        <a:bodyPr/>
        <a:lstStyle/>
        <a:p>
          <a:r>
            <a:rPr lang="en-US" dirty="0"/>
            <a:t>Singly:  </a:t>
          </a:r>
          <a:r>
            <a:rPr lang="en-US" dirty="0" err="1"/>
            <a:t>Fastbin</a:t>
          </a:r>
          <a:r>
            <a:rPr lang="en-US" dirty="0"/>
            <a:t> &amp; TCache</a:t>
          </a:r>
        </a:p>
      </dgm:t>
    </dgm:pt>
    <dgm:pt modelId="{15BE3C97-814D-C74E-8DF2-0BBF84AFAD42}" type="parTrans" cxnId="{3486F882-1B70-A44E-BE4F-158D4D2DDC9F}">
      <dgm:prSet/>
      <dgm:spPr/>
      <dgm:t>
        <a:bodyPr/>
        <a:lstStyle/>
        <a:p>
          <a:endParaRPr lang="en-US"/>
        </a:p>
      </dgm:t>
    </dgm:pt>
    <dgm:pt modelId="{487FC3A6-5AD7-7543-A0DB-72B4E83A6FEA}" type="sibTrans" cxnId="{3486F882-1B70-A44E-BE4F-158D4D2DDC9F}">
      <dgm:prSet/>
      <dgm:spPr/>
      <dgm:t>
        <a:bodyPr/>
        <a:lstStyle/>
        <a:p>
          <a:endParaRPr lang="en-US"/>
        </a:p>
      </dgm:t>
    </dgm:pt>
    <dgm:pt modelId="{3EFCC190-95E5-3146-BF31-68413034D3FB}">
      <dgm:prSet/>
      <dgm:spPr/>
      <dgm:t>
        <a:bodyPr/>
        <a:lstStyle/>
        <a:p>
          <a:r>
            <a:rPr lang="en-US" dirty="0"/>
            <a:t>Previous or next chunk is free</a:t>
          </a:r>
        </a:p>
      </dgm:t>
    </dgm:pt>
    <dgm:pt modelId="{6D36BBC0-3099-9F42-B4DD-6024E898ACE9}" type="parTrans" cxnId="{8230FCA3-327D-734F-B6E0-E4420487F056}">
      <dgm:prSet/>
      <dgm:spPr/>
      <dgm:t>
        <a:bodyPr/>
        <a:lstStyle/>
        <a:p>
          <a:endParaRPr lang="en-US"/>
        </a:p>
      </dgm:t>
    </dgm:pt>
    <dgm:pt modelId="{35F38A98-8AB8-AA46-B5CB-00728D5C3D27}" type="sibTrans" cxnId="{8230FCA3-327D-734F-B6E0-E4420487F056}">
      <dgm:prSet/>
      <dgm:spPr/>
      <dgm:t>
        <a:bodyPr/>
        <a:lstStyle/>
        <a:p>
          <a:endParaRPr lang="en-US"/>
        </a:p>
      </dgm:t>
    </dgm:pt>
    <dgm:pt modelId="{85CB4269-3A72-7D46-BEDA-8A90EE3BAE5E}">
      <dgm:prSet/>
      <dgm:spPr/>
      <dgm:t>
        <a:bodyPr/>
        <a:lstStyle/>
        <a:p>
          <a:r>
            <a:rPr lang="en-US" dirty="0"/>
            <a:t>Specially, the </a:t>
          </a:r>
          <a:r>
            <a:rPr lang="en-US" dirty="0" err="1"/>
            <a:t>prev_inuse</a:t>
          </a:r>
          <a:r>
            <a:rPr lang="en-US" dirty="0"/>
            <a:t> bit</a:t>
          </a:r>
        </a:p>
      </dgm:t>
    </dgm:pt>
    <dgm:pt modelId="{C22DF83E-CE03-C543-A042-DA17B9598DB5}" type="parTrans" cxnId="{4F5CCE24-D269-924D-BFA1-40C40FBCAD86}">
      <dgm:prSet/>
      <dgm:spPr/>
      <dgm:t>
        <a:bodyPr/>
        <a:lstStyle/>
        <a:p>
          <a:endParaRPr lang="en-US"/>
        </a:p>
      </dgm:t>
    </dgm:pt>
    <dgm:pt modelId="{0AA79650-1C43-3143-87FA-EA06FAF6DE45}" type="sibTrans" cxnId="{4F5CCE24-D269-924D-BFA1-40C40FBCAD86}">
      <dgm:prSet/>
      <dgm:spPr/>
      <dgm:t>
        <a:bodyPr/>
        <a:lstStyle/>
        <a:p>
          <a:endParaRPr lang="en-US"/>
        </a:p>
      </dgm:t>
    </dgm:pt>
    <dgm:pt modelId="{03920870-4E1B-784A-8927-17AEA36AB5F1}" type="pres">
      <dgm:prSet presAssocID="{18373435-C733-429A-B8AD-328CE101C60F}" presName="linear" presStyleCnt="0">
        <dgm:presLayoutVars>
          <dgm:animLvl val="lvl"/>
          <dgm:resizeHandles val="exact"/>
        </dgm:presLayoutVars>
      </dgm:prSet>
      <dgm:spPr/>
    </dgm:pt>
    <dgm:pt modelId="{C5684D8F-7056-FF43-BDD0-2ACAA4116C70}" type="pres">
      <dgm:prSet presAssocID="{6FB6F84C-0A1B-4CAF-8739-EAD06D0C00C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4E54DD0-3E6D-A94F-AA65-80E74D346BEA}" type="pres">
      <dgm:prSet presAssocID="{6FB6F84C-0A1B-4CAF-8739-EAD06D0C00C9}" presName="childText" presStyleLbl="revTx" presStyleIdx="0" presStyleCnt="3">
        <dgm:presLayoutVars>
          <dgm:bulletEnabled val="1"/>
        </dgm:presLayoutVars>
      </dgm:prSet>
      <dgm:spPr/>
    </dgm:pt>
    <dgm:pt modelId="{E18093CF-C669-4142-A0D8-0C42E11C1BCF}" type="pres">
      <dgm:prSet presAssocID="{48C6DF57-AF6E-4542-B031-EAF32E67020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94060C9-F306-3B49-B11D-BF15453E2811}" type="pres">
      <dgm:prSet presAssocID="{48C6DF57-AF6E-4542-B031-EAF32E670201}" presName="childText" presStyleLbl="revTx" presStyleIdx="1" presStyleCnt="3">
        <dgm:presLayoutVars>
          <dgm:bulletEnabled val="1"/>
        </dgm:presLayoutVars>
      </dgm:prSet>
      <dgm:spPr/>
    </dgm:pt>
    <dgm:pt modelId="{269D117C-3FA6-E548-8054-A863B39D18D6}" type="pres">
      <dgm:prSet presAssocID="{142DF7B8-9674-4076-8FD3-5A668D4AE51C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09E81C60-A087-B947-95EF-7082562EF871}" type="pres">
      <dgm:prSet presAssocID="{142DF7B8-9674-4076-8FD3-5A668D4AE51C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89FABA0E-1F14-4877-AA93-EF1BA4D4D8A3}" srcId="{48C6DF57-AF6E-4542-B031-EAF32E670201}" destId="{AEC1D299-FD4C-4904-962F-9D36A326B092}" srcOrd="0" destOrd="0" parTransId="{5E810139-8594-450C-BDC1-D5A2527B5626}" sibTransId="{0925C75A-AB46-40ED-AC2D-B8E55EBF70E5}"/>
    <dgm:cxn modelId="{BA26AC14-1912-A94D-A958-D9D1CF9CA645}" type="presOf" srcId="{48C6DF57-AF6E-4542-B031-EAF32E670201}" destId="{E18093CF-C669-4142-A0D8-0C42E11C1BCF}" srcOrd="0" destOrd="0" presId="urn:microsoft.com/office/officeart/2005/8/layout/vList2"/>
    <dgm:cxn modelId="{4F5CCE24-D269-924D-BFA1-40C40FBCAD86}" srcId="{142DF7B8-9674-4076-8FD3-5A668D4AE51C}" destId="{85CB4269-3A72-7D46-BEDA-8A90EE3BAE5E}" srcOrd="1" destOrd="0" parTransId="{C22DF83E-CE03-C543-A042-DA17B9598DB5}" sibTransId="{0AA79650-1C43-3143-87FA-EA06FAF6DE45}"/>
    <dgm:cxn modelId="{9F115931-564A-4787-BDC1-2CE4031DC747}" srcId="{18373435-C733-429A-B8AD-328CE101C60F}" destId="{142DF7B8-9674-4076-8FD3-5A668D4AE51C}" srcOrd="2" destOrd="0" parTransId="{9A1CDD0E-2505-40B7-B3B8-FD4642DACA68}" sibTransId="{5F0B1EFE-6919-40EB-A860-C21E93D865DC}"/>
    <dgm:cxn modelId="{64C9F96B-039B-3342-8DE7-541E8A1F8D94}" type="presOf" srcId="{142DF7B8-9674-4076-8FD3-5A668D4AE51C}" destId="{269D117C-3FA6-E548-8054-A863B39D18D6}" srcOrd="0" destOrd="0" presId="urn:microsoft.com/office/officeart/2005/8/layout/vList2"/>
    <dgm:cxn modelId="{EFA2156D-579B-4EC2-B3A4-B0072BEDA13E}" srcId="{18373435-C733-429A-B8AD-328CE101C60F}" destId="{48C6DF57-AF6E-4542-B031-EAF32E670201}" srcOrd="1" destOrd="0" parTransId="{A179DE5F-6ADB-42CE-BBF9-7B039D2BB70E}" sibTransId="{BFD21427-5C28-4361-8A39-4505CC5C67CA}"/>
    <dgm:cxn modelId="{BFD3CE74-6DD3-E149-AC82-90073981410A}" type="presOf" srcId="{6FB6F84C-0A1B-4CAF-8739-EAD06D0C00C9}" destId="{C5684D8F-7056-FF43-BDD0-2ACAA4116C70}" srcOrd="0" destOrd="0" presId="urn:microsoft.com/office/officeart/2005/8/layout/vList2"/>
    <dgm:cxn modelId="{3486F882-1B70-A44E-BE4F-158D4D2DDC9F}" srcId="{48C6DF57-AF6E-4542-B031-EAF32E670201}" destId="{7B4857A1-8B82-1443-B80D-3E439EC50C87}" srcOrd="1" destOrd="0" parTransId="{15BE3C97-814D-C74E-8DF2-0BBF84AFAD42}" sibTransId="{487FC3A6-5AD7-7543-A0DB-72B4E83A6FEA}"/>
    <dgm:cxn modelId="{8230FCA3-327D-734F-B6E0-E4420487F056}" srcId="{142DF7B8-9674-4076-8FD3-5A668D4AE51C}" destId="{3EFCC190-95E5-3146-BF31-68413034D3FB}" srcOrd="0" destOrd="0" parTransId="{6D36BBC0-3099-9F42-B4DD-6024E898ACE9}" sibTransId="{35F38A98-8AB8-AA46-B5CB-00728D5C3D27}"/>
    <dgm:cxn modelId="{23757EAF-AA07-6E42-A6DE-4BEC924B9A67}" type="presOf" srcId="{9FF3D167-0135-CE46-ACB2-CBF187AE364C}" destId="{44E54DD0-3E6D-A94F-AA65-80E74D346BEA}" srcOrd="0" destOrd="0" presId="urn:microsoft.com/office/officeart/2005/8/layout/vList2"/>
    <dgm:cxn modelId="{5DE2C5C9-D88F-684B-A805-0C68EC530A7C}" type="presOf" srcId="{18373435-C733-429A-B8AD-328CE101C60F}" destId="{03920870-4E1B-784A-8927-17AEA36AB5F1}" srcOrd="0" destOrd="0" presId="urn:microsoft.com/office/officeart/2005/8/layout/vList2"/>
    <dgm:cxn modelId="{099695D7-D49A-BC49-9047-8BEA569C2B15}" type="presOf" srcId="{7B4857A1-8B82-1443-B80D-3E439EC50C87}" destId="{694060C9-F306-3B49-B11D-BF15453E2811}" srcOrd="0" destOrd="1" presId="urn:microsoft.com/office/officeart/2005/8/layout/vList2"/>
    <dgm:cxn modelId="{C81E87D8-E276-9F4F-ABF2-D7DFED8DBF0A}" type="presOf" srcId="{AEC1D299-FD4C-4904-962F-9D36A326B092}" destId="{694060C9-F306-3B49-B11D-BF15453E2811}" srcOrd="0" destOrd="0" presId="urn:microsoft.com/office/officeart/2005/8/layout/vList2"/>
    <dgm:cxn modelId="{52AD56E0-3342-2943-A7A0-9CBEEC886405}" srcId="{6FB6F84C-0A1B-4CAF-8739-EAD06D0C00C9}" destId="{9FF3D167-0135-CE46-ACB2-CBF187AE364C}" srcOrd="0" destOrd="0" parTransId="{56CCF178-D927-B44D-B0C0-E170F591286F}" sibTransId="{6804D6D7-DE98-AC4A-98DF-3D971B4AE5EE}"/>
    <dgm:cxn modelId="{9F90B2F0-9934-4B1E-8ABD-F256186CA26D}" srcId="{18373435-C733-429A-B8AD-328CE101C60F}" destId="{6FB6F84C-0A1B-4CAF-8739-EAD06D0C00C9}" srcOrd="0" destOrd="0" parTransId="{30507863-DE71-44DE-90F1-B89872C4DB53}" sibTransId="{B13A6288-437C-4ED8-93F7-D2C6B34592F8}"/>
    <dgm:cxn modelId="{CDC027F3-22CF-BD46-9314-C18DC05FBDDF}" type="presOf" srcId="{85CB4269-3A72-7D46-BEDA-8A90EE3BAE5E}" destId="{09E81C60-A087-B947-95EF-7082562EF871}" srcOrd="0" destOrd="1" presId="urn:microsoft.com/office/officeart/2005/8/layout/vList2"/>
    <dgm:cxn modelId="{9BB8F0F9-EE0D-7F44-A4D9-4EEA9BC24500}" type="presOf" srcId="{3EFCC190-95E5-3146-BF31-68413034D3FB}" destId="{09E81C60-A087-B947-95EF-7082562EF871}" srcOrd="0" destOrd="0" presId="urn:microsoft.com/office/officeart/2005/8/layout/vList2"/>
    <dgm:cxn modelId="{CF942790-7A5C-2D4F-961C-3FB0B1170095}" type="presParOf" srcId="{03920870-4E1B-784A-8927-17AEA36AB5F1}" destId="{C5684D8F-7056-FF43-BDD0-2ACAA4116C70}" srcOrd="0" destOrd="0" presId="urn:microsoft.com/office/officeart/2005/8/layout/vList2"/>
    <dgm:cxn modelId="{BF081125-6967-684D-976E-F1CF304FF30A}" type="presParOf" srcId="{03920870-4E1B-784A-8927-17AEA36AB5F1}" destId="{44E54DD0-3E6D-A94F-AA65-80E74D346BEA}" srcOrd="1" destOrd="0" presId="urn:microsoft.com/office/officeart/2005/8/layout/vList2"/>
    <dgm:cxn modelId="{E60AA2DA-FA67-994D-A964-9CA19E329AB0}" type="presParOf" srcId="{03920870-4E1B-784A-8927-17AEA36AB5F1}" destId="{E18093CF-C669-4142-A0D8-0C42E11C1BCF}" srcOrd="2" destOrd="0" presId="urn:microsoft.com/office/officeart/2005/8/layout/vList2"/>
    <dgm:cxn modelId="{31AB1B7E-94CE-854D-BA4F-45C10B5057C6}" type="presParOf" srcId="{03920870-4E1B-784A-8927-17AEA36AB5F1}" destId="{694060C9-F306-3B49-B11D-BF15453E2811}" srcOrd="3" destOrd="0" presId="urn:microsoft.com/office/officeart/2005/8/layout/vList2"/>
    <dgm:cxn modelId="{86D99F7A-85B8-B849-AD57-6A28259DDB19}" type="presParOf" srcId="{03920870-4E1B-784A-8927-17AEA36AB5F1}" destId="{269D117C-3FA6-E548-8054-A863B39D18D6}" srcOrd="4" destOrd="0" presId="urn:microsoft.com/office/officeart/2005/8/layout/vList2"/>
    <dgm:cxn modelId="{F1B39F7E-75A5-954A-862F-814FF379DD18}" type="presParOf" srcId="{03920870-4E1B-784A-8927-17AEA36AB5F1}" destId="{09E81C60-A087-B947-95EF-7082562EF871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804695E-38B0-4CC8-9483-73048DB4316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3119CBD-B461-4121-B7BD-1B974E66D00B}">
      <dgm:prSet/>
      <dgm:spPr/>
      <dgm:t>
        <a:bodyPr/>
        <a:lstStyle/>
        <a:p>
          <a:r>
            <a:rPr lang="en-US" dirty="0"/>
            <a:t>The unsorted bin section is the only time chunks get put into small/large bins</a:t>
          </a:r>
        </a:p>
      </dgm:t>
    </dgm:pt>
    <dgm:pt modelId="{D3A2C54A-CD80-43E1-8EE2-BC4FC6EB48D5}" type="parTrans" cxnId="{A7233CBD-B7CC-43FF-8B59-4DC23999F9AB}">
      <dgm:prSet/>
      <dgm:spPr/>
      <dgm:t>
        <a:bodyPr/>
        <a:lstStyle/>
        <a:p>
          <a:endParaRPr lang="en-US"/>
        </a:p>
      </dgm:t>
    </dgm:pt>
    <dgm:pt modelId="{538C78B5-CEF5-43F8-B59C-F2C3A9944873}" type="sibTrans" cxnId="{A7233CBD-B7CC-43FF-8B59-4DC23999F9AB}">
      <dgm:prSet/>
      <dgm:spPr/>
      <dgm:t>
        <a:bodyPr/>
        <a:lstStyle/>
        <a:p>
          <a:endParaRPr lang="en-US"/>
        </a:p>
      </dgm:t>
    </dgm:pt>
    <dgm:pt modelId="{AC27BF09-1D7E-486A-976A-2D827D5111B6}">
      <dgm:prSet/>
      <dgm:spPr/>
      <dgm:t>
        <a:bodyPr/>
        <a:lstStyle/>
        <a:p>
          <a:r>
            <a:rPr lang="en-US" dirty="0"/>
            <a:t>TCache is opportunistically filled throughout malloc</a:t>
          </a:r>
        </a:p>
      </dgm:t>
    </dgm:pt>
    <dgm:pt modelId="{1D2AD378-DA8C-471E-BC02-5093D3B4DF4E}" type="parTrans" cxnId="{FA88C371-2BF1-49C5-9433-568D9B116D6A}">
      <dgm:prSet/>
      <dgm:spPr/>
      <dgm:t>
        <a:bodyPr/>
        <a:lstStyle/>
        <a:p>
          <a:endParaRPr lang="en-US"/>
        </a:p>
      </dgm:t>
    </dgm:pt>
    <dgm:pt modelId="{482A7CC0-6679-486E-9B12-1C4BD2B77398}" type="sibTrans" cxnId="{FA88C371-2BF1-49C5-9433-568D9B116D6A}">
      <dgm:prSet/>
      <dgm:spPr/>
      <dgm:t>
        <a:bodyPr/>
        <a:lstStyle/>
        <a:p>
          <a:endParaRPr lang="en-US"/>
        </a:p>
      </dgm:t>
    </dgm:pt>
    <dgm:pt modelId="{E90197E6-109A-DE43-BC01-78621634A988}">
      <dgm:prSet/>
      <dgm:spPr/>
      <dgm:t>
        <a:bodyPr/>
        <a:lstStyle/>
        <a:p>
          <a:r>
            <a:rPr lang="en-US" dirty="0"/>
            <a:t>malloc(0x0) returns a chunk of size 0x20</a:t>
          </a:r>
        </a:p>
      </dgm:t>
    </dgm:pt>
    <dgm:pt modelId="{8958B53D-241F-BE41-B264-D0D922714EB1}" type="parTrans" cxnId="{757B5031-CC9D-5F4D-B290-EF8F71E82AF0}">
      <dgm:prSet/>
      <dgm:spPr/>
    </dgm:pt>
    <dgm:pt modelId="{770A25DD-6BE7-8E4F-BF1C-909BB717C508}" type="sibTrans" cxnId="{757B5031-CC9D-5F4D-B290-EF8F71E82AF0}">
      <dgm:prSet/>
      <dgm:spPr/>
    </dgm:pt>
    <dgm:pt modelId="{0B6C465A-5C12-234C-89BD-77FB4B66E564}" type="pres">
      <dgm:prSet presAssocID="{5804695E-38B0-4CC8-9483-73048DB43162}" presName="linear" presStyleCnt="0">
        <dgm:presLayoutVars>
          <dgm:animLvl val="lvl"/>
          <dgm:resizeHandles val="exact"/>
        </dgm:presLayoutVars>
      </dgm:prSet>
      <dgm:spPr/>
    </dgm:pt>
    <dgm:pt modelId="{FFFDB0FE-C04E-694C-949E-2573653815AF}" type="pres">
      <dgm:prSet presAssocID="{A3119CBD-B461-4121-B7BD-1B974E66D00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F705C5A-EF68-6840-991B-B4838FBE2466}" type="pres">
      <dgm:prSet presAssocID="{538C78B5-CEF5-43F8-B59C-F2C3A9944873}" presName="spacer" presStyleCnt="0"/>
      <dgm:spPr/>
    </dgm:pt>
    <dgm:pt modelId="{3580C5A4-2A60-194E-833F-8F276BFAB6C9}" type="pres">
      <dgm:prSet presAssocID="{AC27BF09-1D7E-486A-976A-2D827D5111B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CA8AD19-8229-7643-8C6C-267607507E14}" type="pres">
      <dgm:prSet presAssocID="{482A7CC0-6679-486E-9B12-1C4BD2B77398}" presName="spacer" presStyleCnt="0"/>
      <dgm:spPr/>
    </dgm:pt>
    <dgm:pt modelId="{8F01088F-D2F1-2E45-9B01-95169034F6AD}" type="pres">
      <dgm:prSet presAssocID="{E90197E6-109A-DE43-BC01-78621634A988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757B5031-CC9D-5F4D-B290-EF8F71E82AF0}" srcId="{5804695E-38B0-4CC8-9483-73048DB43162}" destId="{E90197E6-109A-DE43-BC01-78621634A988}" srcOrd="2" destOrd="0" parTransId="{8958B53D-241F-BE41-B264-D0D922714EB1}" sibTransId="{770A25DD-6BE7-8E4F-BF1C-909BB717C508}"/>
    <dgm:cxn modelId="{5E2F5F5D-C541-2D4F-B649-940ADABE3959}" type="presOf" srcId="{AC27BF09-1D7E-486A-976A-2D827D5111B6}" destId="{3580C5A4-2A60-194E-833F-8F276BFAB6C9}" srcOrd="0" destOrd="0" presId="urn:microsoft.com/office/officeart/2005/8/layout/vList2"/>
    <dgm:cxn modelId="{AF369561-3FED-254C-B63C-FBFC8590D65F}" type="presOf" srcId="{E90197E6-109A-DE43-BC01-78621634A988}" destId="{8F01088F-D2F1-2E45-9B01-95169034F6AD}" srcOrd="0" destOrd="0" presId="urn:microsoft.com/office/officeart/2005/8/layout/vList2"/>
    <dgm:cxn modelId="{FA88C371-2BF1-49C5-9433-568D9B116D6A}" srcId="{5804695E-38B0-4CC8-9483-73048DB43162}" destId="{AC27BF09-1D7E-486A-976A-2D827D5111B6}" srcOrd="1" destOrd="0" parTransId="{1D2AD378-DA8C-471E-BC02-5093D3B4DF4E}" sibTransId="{482A7CC0-6679-486E-9B12-1C4BD2B77398}"/>
    <dgm:cxn modelId="{F55D42A1-0BD1-F340-BFDD-B1E270E81C90}" type="presOf" srcId="{5804695E-38B0-4CC8-9483-73048DB43162}" destId="{0B6C465A-5C12-234C-89BD-77FB4B66E564}" srcOrd="0" destOrd="0" presId="urn:microsoft.com/office/officeart/2005/8/layout/vList2"/>
    <dgm:cxn modelId="{A7233CBD-B7CC-43FF-8B59-4DC23999F9AB}" srcId="{5804695E-38B0-4CC8-9483-73048DB43162}" destId="{A3119CBD-B461-4121-B7BD-1B974E66D00B}" srcOrd="0" destOrd="0" parTransId="{D3A2C54A-CD80-43E1-8EE2-BC4FC6EB48D5}" sibTransId="{538C78B5-CEF5-43F8-B59C-F2C3A9944873}"/>
    <dgm:cxn modelId="{4706E7FD-3946-384B-9080-760DAE092BDE}" type="presOf" srcId="{A3119CBD-B461-4121-B7BD-1B974E66D00B}" destId="{FFFDB0FE-C04E-694C-949E-2573653815AF}" srcOrd="0" destOrd="0" presId="urn:microsoft.com/office/officeart/2005/8/layout/vList2"/>
    <dgm:cxn modelId="{58089C24-21C6-1A4D-AE67-A3D5DDE0C020}" type="presParOf" srcId="{0B6C465A-5C12-234C-89BD-77FB4B66E564}" destId="{FFFDB0FE-C04E-694C-949E-2573653815AF}" srcOrd="0" destOrd="0" presId="urn:microsoft.com/office/officeart/2005/8/layout/vList2"/>
    <dgm:cxn modelId="{CC8A8629-9B72-174B-A5BC-AB4D8A1EBED4}" type="presParOf" srcId="{0B6C465A-5C12-234C-89BD-77FB4B66E564}" destId="{1F705C5A-EF68-6840-991B-B4838FBE2466}" srcOrd="1" destOrd="0" presId="urn:microsoft.com/office/officeart/2005/8/layout/vList2"/>
    <dgm:cxn modelId="{760E8F42-3444-B84B-B4D5-F57593D7E441}" type="presParOf" srcId="{0B6C465A-5C12-234C-89BD-77FB4B66E564}" destId="{3580C5A4-2A60-194E-833F-8F276BFAB6C9}" srcOrd="2" destOrd="0" presId="urn:microsoft.com/office/officeart/2005/8/layout/vList2"/>
    <dgm:cxn modelId="{EF04CEB3-F2AC-9E46-ADC8-CF91D83898C2}" type="presParOf" srcId="{0B6C465A-5C12-234C-89BD-77FB4B66E564}" destId="{3CA8AD19-8229-7643-8C6C-267607507E14}" srcOrd="3" destOrd="0" presId="urn:microsoft.com/office/officeart/2005/8/layout/vList2"/>
    <dgm:cxn modelId="{ED70BDC8-76AB-B04D-A596-AD11F2C9DF54}" type="presParOf" srcId="{0B6C465A-5C12-234C-89BD-77FB4B66E564}" destId="{8F01088F-D2F1-2E45-9B01-95169034F6AD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E9054B6-2605-4D3B-A975-6063BBD8E5F9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B3F95698-DA28-4731-8A01-FCA2269D1588}">
      <dgm:prSet/>
      <dgm:spPr/>
      <dgm:t>
        <a:bodyPr/>
        <a:lstStyle/>
        <a:p>
          <a:r>
            <a:rPr lang="en-US" dirty="0"/>
            <a:t>Free </a:t>
          </a:r>
          <a:r>
            <a:rPr lang="en-US" b="1" dirty="0"/>
            <a:t>never </a:t>
          </a:r>
          <a:r>
            <a:rPr lang="en-US" dirty="0"/>
            <a:t>puts items into the small or large bins (only malloc) </a:t>
          </a:r>
        </a:p>
      </dgm:t>
    </dgm:pt>
    <dgm:pt modelId="{7EAA907A-D5A0-4E8A-BDF0-A49BCE58480E}" type="parTrans" cxnId="{B90CDCFC-1661-4F69-9E8D-ADBDD470CA9B}">
      <dgm:prSet/>
      <dgm:spPr/>
      <dgm:t>
        <a:bodyPr/>
        <a:lstStyle/>
        <a:p>
          <a:endParaRPr lang="en-US"/>
        </a:p>
      </dgm:t>
    </dgm:pt>
    <dgm:pt modelId="{7B537B6A-BF30-4ED5-9795-53F48E110F67}" type="sibTrans" cxnId="{B90CDCFC-1661-4F69-9E8D-ADBDD470CA9B}">
      <dgm:prSet/>
      <dgm:spPr/>
      <dgm:t>
        <a:bodyPr/>
        <a:lstStyle/>
        <a:p>
          <a:endParaRPr lang="en-US"/>
        </a:p>
      </dgm:t>
    </dgm:pt>
    <dgm:pt modelId="{754CD951-A2F3-463B-9C7E-5DAC133A26BD}">
      <dgm:prSet/>
      <dgm:spPr/>
      <dgm:t>
        <a:bodyPr/>
        <a:lstStyle/>
        <a:p>
          <a:r>
            <a:rPr lang="en-US" dirty="0"/>
            <a:t>The lock is applied after the </a:t>
          </a:r>
          <a:r>
            <a:rPr lang="en-US" dirty="0" err="1"/>
            <a:t>Fastbins</a:t>
          </a:r>
          <a:endParaRPr lang="en-US" dirty="0"/>
        </a:p>
      </dgm:t>
    </dgm:pt>
    <dgm:pt modelId="{3203A515-8E80-4F5B-8BF1-BF5E1DF1DE2C}" type="parTrans" cxnId="{67925DB1-C1D4-4296-AF15-82CA8CB1FD8D}">
      <dgm:prSet/>
      <dgm:spPr/>
      <dgm:t>
        <a:bodyPr/>
        <a:lstStyle/>
        <a:p>
          <a:endParaRPr lang="en-US"/>
        </a:p>
      </dgm:t>
    </dgm:pt>
    <dgm:pt modelId="{4D9C49B4-D32B-466F-ADE9-9BA219DD461F}" type="sibTrans" cxnId="{67925DB1-C1D4-4296-AF15-82CA8CB1FD8D}">
      <dgm:prSet/>
      <dgm:spPr/>
      <dgm:t>
        <a:bodyPr/>
        <a:lstStyle/>
        <a:p>
          <a:endParaRPr lang="en-US"/>
        </a:p>
      </dgm:t>
    </dgm:pt>
    <dgm:pt modelId="{50CF54AC-E49D-4810-A6B7-9327C73B0B8A}">
      <dgm:prSet/>
      <dgm:spPr/>
      <dgm:t>
        <a:bodyPr/>
        <a:lstStyle/>
        <a:p>
          <a:r>
            <a:rPr lang="en-US"/>
            <a:t>The </a:t>
          </a:r>
          <a:r>
            <a:rPr lang="en-US" i="1"/>
            <a:t>unlink_chunk</a:t>
          </a:r>
          <a:r>
            <a:rPr lang="en-US"/>
            <a:t> macro is used to remove a chunk from a given location </a:t>
          </a:r>
        </a:p>
      </dgm:t>
    </dgm:pt>
    <dgm:pt modelId="{F154C8E2-ADFB-4FFF-A1B9-B1E1F4BDFB4E}" type="parTrans" cxnId="{45C8A3E4-8677-4135-A25C-1A21B16920FE}">
      <dgm:prSet/>
      <dgm:spPr/>
      <dgm:t>
        <a:bodyPr/>
        <a:lstStyle/>
        <a:p>
          <a:endParaRPr lang="en-US"/>
        </a:p>
      </dgm:t>
    </dgm:pt>
    <dgm:pt modelId="{EB68CEF1-B4E1-46A3-92E7-9332AA8BBB76}" type="sibTrans" cxnId="{45C8A3E4-8677-4135-A25C-1A21B16920FE}">
      <dgm:prSet/>
      <dgm:spPr/>
      <dgm:t>
        <a:bodyPr/>
        <a:lstStyle/>
        <a:p>
          <a:endParaRPr lang="en-US"/>
        </a:p>
      </dgm:t>
    </dgm:pt>
    <dgm:pt modelId="{7A21C0C4-895D-4372-84BD-1F5BB7922D59}" type="pres">
      <dgm:prSet presAssocID="{6E9054B6-2605-4D3B-A975-6063BBD8E5F9}" presName="root" presStyleCnt="0">
        <dgm:presLayoutVars>
          <dgm:dir/>
          <dgm:resizeHandles val="exact"/>
        </dgm:presLayoutVars>
      </dgm:prSet>
      <dgm:spPr/>
    </dgm:pt>
    <dgm:pt modelId="{D846DCC7-0E57-46D4-BA9D-53FDFEEEA32C}" type="pres">
      <dgm:prSet presAssocID="{B3F95698-DA28-4731-8A01-FCA2269D1588}" presName="compNode" presStyleCnt="0"/>
      <dgm:spPr/>
    </dgm:pt>
    <dgm:pt modelId="{AE921A41-F9B1-4BB1-8CFF-EC6565F2E1A3}" type="pres">
      <dgm:prSet presAssocID="{B3F95698-DA28-4731-8A01-FCA2269D1588}" presName="bgRect" presStyleLbl="bgShp" presStyleIdx="0" presStyleCnt="3"/>
      <dgm:spPr/>
    </dgm:pt>
    <dgm:pt modelId="{EED9B19A-9A46-467D-B8FD-EB17AA733279}" type="pres">
      <dgm:prSet presAssocID="{B3F95698-DA28-4731-8A01-FCA2269D158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cycle Sign"/>
        </a:ext>
      </dgm:extLst>
    </dgm:pt>
    <dgm:pt modelId="{344271B5-56E5-41A8-9CE9-0AA8671441BB}" type="pres">
      <dgm:prSet presAssocID="{B3F95698-DA28-4731-8A01-FCA2269D1588}" presName="spaceRect" presStyleCnt="0"/>
      <dgm:spPr/>
    </dgm:pt>
    <dgm:pt modelId="{99C1A99B-8EAF-4073-9319-309CE63A848D}" type="pres">
      <dgm:prSet presAssocID="{B3F95698-DA28-4731-8A01-FCA2269D1588}" presName="parTx" presStyleLbl="revTx" presStyleIdx="0" presStyleCnt="3">
        <dgm:presLayoutVars>
          <dgm:chMax val="0"/>
          <dgm:chPref val="0"/>
        </dgm:presLayoutVars>
      </dgm:prSet>
      <dgm:spPr/>
    </dgm:pt>
    <dgm:pt modelId="{25F022F0-53D0-4A30-8A57-5B377EE3710B}" type="pres">
      <dgm:prSet presAssocID="{7B537B6A-BF30-4ED5-9795-53F48E110F67}" presName="sibTrans" presStyleCnt="0"/>
      <dgm:spPr/>
    </dgm:pt>
    <dgm:pt modelId="{4FA2B51D-7262-49D1-91E6-AB8E36D519E7}" type="pres">
      <dgm:prSet presAssocID="{754CD951-A2F3-463B-9C7E-5DAC133A26BD}" presName="compNode" presStyleCnt="0"/>
      <dgm:spPr/>
    </dgm:pt>
    <dgm:pt modelId="{574FF7EF-9325-4B5A-AE50-454FDD37370C}" type="pres">
      <dgm:prSet presAssocID="{754CD951-A2F3-463B-9C7E-5DAC133A26BD}" presName="bgRect" presStyleLbl="bgShp" presStyleIdx="1" presStyleCnt="3"/>
      <dgm:spPr/>
    </dgm:pt>
    <dgm:pt modelId="{A6C50FE6-E186-487C-9F69-6278CF8CFB8B}" type="pres">
      <dgm:prSet presAssocID="{754CD951-A2F3-463B-9C7E-5DAC133A26B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FC6AAD8B-9943-4F9B-B1F3-5A0135124175}" type="pres">
      <dgm:prSet presAssocID="{754CD951-A2F3-463B-9C7E-5DAC133A26BD}" presName="spaceRect" presStyleCnt="0"/>
      <dgm:spPr/>
    </dgm:pt>
    <dgm:pt modelId="{5504800A-9568-4724-B71D-C56C8DB2BDDD}" type="pres">
      <dgm:prSet presAssocID="{754CD951-A2F3-463B-9C7E-5DAC133A26BD}" presName="parTx" presStyleLbl="revTx" presStyleIdx="1" presStyleCnt="3">
        <dgm:presLayoutVars>
          <dgm:chMax val="0"/>
          <dgm:chPref val="0"/>
        </dgm:presLayoutVars>
      </dgm:prSet>
      <dgm:spPr/>
    </dgm:pt>
    <dgm:pt modelId="{B6831481-E2CE-4DC2-A324-CBBE2303F05D}" type="pres">
      <dgm:prSet presAssocID="{4D9C49B4-D32B-466F-ADE9-9BA219DD461F}" presName="sibTrans" presStyleCnt="0"/>
      <dgm:spPr/>
    </dgm:pt>
    <dgm:pt modelId="{28852F81-179A-4C7A-AC76-71728B8DFDEB}" type="pres">
      <dgm:prSet presAssocID="{50CF54AC-E49D-4810-A6B7-9327C73B0B8A}" presName="compNode" presStyleCnt="0"/>
      <dgm:spPr/>
    </dgm:pt>
    <dgm:pt modelId="{80C9BA6B-5792-450C-AEB8-B270A4BE0EFE}" type="pres">
      <dgm:prSet presAssocID="{50CF54AC-E49D-4810-A6B7-9327C73B0B8A}" presName="bgRect" presStyleLbl="bgShp" presStyleIdx="2" presStyleCnt="3"/>
      <dgm:spPr/>
    </dgm:pt>
    <dgm:pt modelId="{81B04B01-6D95-4586-A4B5-1EB6A2BD187D}" type="pres">
      <dgm:prSet presAssocID="{50CF54AC-E49D-4810-A6B7-9327C73B0B8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"/>
        </a:ext>
      </dgm:extLst>
    </dgm:pt>
    <dgm:pt modelId="{BE167D4F-180D-40ED-BB47-EAA1A5E5E698}" type="pres">
      <dgm:prSet presAssocID="{50CF54AC-E49D-4810-A6B7-9327C73B0B8A}" presName="spaceRect" presStyleCnt="0"/>
      <dgm:spPr/>
    </dgm:pt>
    <dgm:pt modelId="{0C3470C3-31B2-4F1F-B9EC-8A7C0CB155F2}" type="pres">
      <dgm:prSet presAssocID="{50CF54AC-E49D-4810-A6B7-9327C73B0B8A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18DE2E60-E950-43DE-A550-50E646744D29}" type="presOf" srcId="{6E9054B6-2605-4D3B-A975-6063BBD8E5F9}" destId="{7A21C0C4-895D-4372-84BD-1F5BB7922D59}" srcOrd="0" destOrd="0" presId="urn:microsoft.com/office/officeart/2018/2/layout/IconVerticalSolidList"/>
    <dgm:cxn modelId="{3FC9C968-0C03-4E1F-A3A9-7873D44CB53E}" type="presOf" srcId="{754CD951-A2F3-463B-9C7E-5DAC133A26BD}" destId="{5504800A-9568-4724-B71D-C56C8DB2BDDD}" srcOrd="0" destOrd="0" presId="urn:microsoft.com/office/officeart/2018/2/layout/IconVerticalSolidList"/>
    <dgm:cxn modelId="{F6C05D94-DF48-4218-BB20-127BD047BF40}" type="presOf" srcId="{50CF54AC-E49D-4810-A6B7-9327C73B0B8A}" destId="{0C3470C3-31B2-4F1F-B9EC-8A7C0CB155F2}" srcOrd="0" destOrd="0" presId="urn:microsoft.com/office/officeart/2018/2/layout/IconVerticalSolidList"/>
    <dgm:cxn modelId="{67925DB1-C1D4-4296-AF15-82CA8CB1FD8D}" srcId="{6E9054B6-2605-4D3B-A975-6063BBD8E5F9}" destId="{754CD951-A2F3-463B-9C7E-5DAC133A26BD}" srcOrd="1" destOrd="0" parTransId="{3203A515-8E80-4F5B-8BF1-BF5E1DF1DE2C}" sibTransId="{4D9C49B4-D32B-466F-ADE9-9BA219DD461F}"/>
    <dgm:cxn modelId="{502CDBDE-C0CA-4BF6-8534-5417FD47863B}" type="presOf" srcId="{B3F95698-DA28-4731-8A01-FCA2269D1588}" destId="{99C1A99B-8EAF-4073-9319-309CE63A848D}" srcOrd="0" destOrd="0" presId="urn:microsoft.com/office/officeart/2018/2/layout/IconVerticalSolidList"/>
    <dgm:cxn modelId="{45C8A3E4-8677-4135-A25C-1A21B16920FE}" srcId="{6E9054B6-2605-4D3B-A975-6063BBD8E5F9}" destId="{50CF54AC-E49D-4810-A6B7-9327C73B0B8A}" srcOrd="2" destOrd="0" parTransId="{F154C8E2-ADFB-4FFF-A1B9-B1E1F4BDFB4E}" sibTransId="{EB68CEF1-B4E1-46A3-92E7-9332AA8BBB76}"/>
    <dgm:cxn modelId="{B90CDCFC-1661-4F69-9E8D-ADBDD470CA9B}" srcId="{6E9054B6-2605-4D3B-A975-6063BBD8E5F9}" destId="{B3F95698-DA28-4731-8A01-FCA2269D1588}" srcOrd="0" destOrd="0" parTransId="{7EAA907A-D5A0-4E8A-BDF0-A49BCE58480E}" sibTransId="{7B537B6A-BF30-4ED5-9795-53F48E110F67}"/>
    <dgm:cxn modelId="{D64D52D2-2F27-43BE-8C5B-5A6D09F9705D}" type="presParOf" srcId="{7A21C0C4-895D-4372-84BD-1F5BB7922D59}" destId="{D846DCC7-0E57-46D4-BA9D-53FDFEEEA32C}" srcOrd="0" destOrd="0" presId="urn:microsoft.com/office/officeart/2018/2/layout/IconVerticalSolidList"/>
    <dgm:cxn modelId="{D7A7CEAC-E20D-4A74-934B-08A828F6EFFF}" type="presParOf" srcId="{D846DCC7-0E57-46D4-BA9D-53FDFEEEA32C}" destId="{AE921A41-F9B1-4BB1-8CFF-EC6565F2E1A3}" srcOrd="0" destOrd="0" presId="urn:microsoft.com/office/officeart/2018/2/layout/IconVerticalSolidList"/>
    <dgm:cxn modelId="{736F95B0-2AC3-495C-AA9C-755F46F2A370}" type="presParOf" srcId="{D846DCC7-0E57-46D4-BA9D-53FDFEEEA32C}" destId="{EED9B19A-9A46-467D-B8FD-EB17AA733279}" srcOrd="1" destOrd="0" presId="urn:microsoft.com/office/officeart/2018/2/layout/IconVerticalSolidList"/>
    <dgm:cxn modelId="{304E6A56-96F0-4BAE-9E02-EFD42986813E}" type="presParOf" srcId="{D846DCC7-0E57-46D4-BA9D-53FDFEEEA32C}" destId="{344271B5-56E5-41A8-9CE9-0AA8671441BB}" srcOrd="2" destOrd="0" presId="urn:microsoft.com/office/officeart/2018/2/layout/IconVerticalSolidList"/>
    <dgm:cxn modelId="{895E7946-282C-40F6-8DC3-087EE229B88E}" type="presParOf" srcId="{D846DCC7-0E57-46D4-BA9D-53FDFEEEA32C}" destId="{99C1A99B-8EAF-4073-9319-309CE63A848D}" srcOrd="3" destOrd="0" presId="urn:microsoft.com/office/officeart/2018/2/layout/IconVerticalSolidList"/>
    <dgm:cxn modelId="{212CF67A-1082-418B-BC74-AB97E9B6D20F}" type="presParOf" srcId="{7A21C0C4-895D-4372-84BD-1F5BB7922D59}" destId="{25F022F0-53D0-4A30-8A57-5B377EE3710B}" srcOrd="1" destOrd="0" presId="urn:microsoft.com/office/officeart/2018/2/layout/IconVerticalSolidList"/>
    <dgm:cxn modelId="{C9BE0A00-EB80-4D9B-A719-E8122FDB8EE9}" type="presParOf" srcId="{7A21C0C4-895D-4372-84BD-1F5BB7922D59}" destId="{4FA2B51D-7262-49D1-91E6-AB8E36D519E7}" srcOrd="2" destOrd="0" presId="urn:microsoft.com/office/officeart/2018/2/layout/IconVerticalSolidList"/>
    <dgm:cxn modelId="{570EF1DF-3902-4199-9E86-1786A8CC4FEB}" type="presParOf" srcId="{4FA2B51D-7262-49D1-91E6-AB8E36D519E7}" destId="{574FF7EF-9325-4B5A-AE50-454FDD37370C}" srcOrd="0" destOrd="0" presId="urn:microsoft.com/office/officeart/2018/2/layout/IconVerticalSolidList"/>
    <dgm:cxn modelId="{AE896904-8B59-4C0B-B185-7093FCCF1EE4}" type="presParOf" srcId="{4FA2B51D-7262-49D1-91E6-AB8E36D519E7}" destId="{A6C50FE6-E186-487C-9F69-6278CF8CFB8B}" srcOrd="1" destOrd="0" presId="urn:microsoft.com/office/officeart/2018/2/layout/IconVerticalSolidList"/>
    <dgm:cxn modelId="{DAE69618-43CE-42C7-90E4-299CAF8FA728}" type="presParOf" srcId="{4FA2B51D-7262-49D1-91E6-AB8E36D519E7}" destId="{FC6AAD8B-9943-4F9B-B1F3-5A0135124175}" srcOrd="2" destOrd="0" presId="urn:microsoft.com/office/officeart/2018/2/layout/IconVerticalSolidList"/>
    <dgm:cxn modelId="{F4B1F53E-E09D-4F34-BD33-1F316CA4F08C}" type="presParOf" srcId="{4FA2B51D-7262-49D1-91E6-AB8E36D519E7}" destId="{5504800A-9568-4724-B71D-C56C8DB2BDDD}" srcOrd="3" destOrd="0" presId="urn:microsoft.com/office/officeart/2018/2/layout/IconVerticalSolidList"/>
    <dgm:cxn modelId="{ADA604AA-737D-48BD-899D-6787CD294EC0}" type="presParOf" srcId="{7A21C0C4-895D-4372-84BD-1F5BB7922D59}" destId="{B6831481-E2CE-4DC2-A324-CBBE2303F05D}" srcOrd="3" destOrd="0" presId="urn:microsoft.com/office/officeart/2018/2/layout/IconVerticalSolidList"/>
    <dgm:cxn modelId="{EE804E95-E08E-4388-9F49-AA44E43F42D7}" type="presParOf" srcId="{7A21C0C4-895D-4372-84BD-1F5BB7922D59}" destId="{28852F81-179A-4C7A-AC76-71728B8DFDEB}" srcOrd="4" destOrd="0" presId="urn:microsoft.com/office/officeart/2018/2/layout/IconVerticalSolidList"/>
    <dgm:cxn modelId="{F6E8C0D1-4B67-411B-8B07-162A4B7DC1FE}" type="presParOf" srcId="{28852F81-179A-4C7A-AC76-71728B8DFDEB}" destId="{80C9BA6B-5792-450C-AEB8-B270A4BE0EFE}" srcOrd="0" destOrd="0" presId="urn:microsoft.com/office/officeart/2018/2/layout/IconVerticalSolidList"/>
    <dgm:cxn modelId="{E223742A-0D0D-4FFA-8804-ECD8E22EA41F}" type="presParOf" srcId="{28852F81-179A-4C7A-AC76-71728B8DFDEB}" destId="{81B04B01-6D95-4586-A4B5-1EB6A2BD187D}" srcOrd="1" destOrd="0" presId="urn:microsoft.com/office/officeart/2018/2/layout/IconVerticalSolidList"/>
    <dgm:cxn modelId="{DB853CA1-B2F9-42F0-A6F5-8EBA1D507903}" type="presParOf" srcId="{28852F81-179A-4C7A-AC76-71728B8DFDEB}" destId="{BE167D4F-180D-40ED-BB47-EAA1A5E5E698}" srcOrd="2" destOrd="0" presId="urn:microsoft.com/office/officeart/2018/2/layout/IconVerticalSolidList"/>
    <dgm:cxn modelId="{0222E065-A9E0-4A3C-9B19-FD409B277512}" type="presParOf" srcId="{28852F81-179A-4C7A-AC76-71728B8DFDEB}" destId="{0C3470C3-31B2-4F1F-B9EC-8A7C0CB155F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86B7E0-6984-4F34-9EC6-6AC7FEC00734}">
      <dsp:nvSpPr>
        <dsp:cNvPr id="0" name=""/>
        <dsp:cNvSpPr/>
      </dsp:nvSpPr>
      <dsp:spPr>
        <a:xfrm>
          <a:off x="530099" y="349252"/>
          <a:ext cx="1406812" cy="140681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D716C0-BDFD-4C79-88BB-200843BAF8CA}">
      <dsp:nvSpPr>
        <dsp:cNvPr id="0" name=""/>
        <dsp:cNvSpPr/>
      </dsp:nvSpPr>
      <dsp:spPr>
        <a:xfrm>
          <a:off x="829912" y="649064"/>
          <a:ext cx="807187" cy="807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7FC133-A042-43EF-B6C1-22022CAD6CE8}">
      <dsp:nvSpPr>
        <dsp:cNvPr id="0" name=""/>
        <dsp:cNvSpPr/>
      </dsp:nvSpPr>
      <dsp:spPr>
        <a:xfrm>
          <a:off x="80381" y="2194252"/>
          <a:ext cx="23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000" kern="1200"/>
            <a:t>Chunks</a:t>
          </a:r>
        </a:p>
      </dsp:txBody>
      <dsp:txXfrm>
        <a:off x="80381" y="2194252"/>
        <a:ext cx="2306250" cy="720000"/>
      </dsp:txXfrm>
    </dsp:sp>
    <dsp:sp modelId="{975C83D9-9A16-4480-9DC4-F197679CDCED}">
      <dsp:nvSpPr>
        <dsp:cNvPr id="0" name=""/>
        <dsp:cNvSpPr/>
      </dsp:nvSpPr>
      <dsp:spPr>
        <a:xfrm>
          <a:off x="3239943" y="349252"/>
          <a:ext cx="1406812" cy="140681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967D3A-11A7-4DF8-94A9-6D14E6933A9C}">
      <dsp:nvSpPr>
        <dsp:cNvPr id="0" name=""/>
        <dsp:cNvSpPr/>
      </dsp:nvSpPr>
      <dsp:spPr>
        <a:xfrm>
          <a:off x="3539756" y="649064"/>
          <a:ext cx="807187" cy="807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4623BB-4579-49A9-843C-110449460A33}">
      <dsp:nvSpPr>
        <dsp:cNvPr id="0" name=""/>
        <dsp:cNvSpPr/>
      </dsp:nvSpPr>
      <dsp:spPr>
        <a:xfrm>
          <a:off x="2790224" y="2194252"/>
          <a:ext cx="23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000" kern="1200"/>
            <a:t>Bins</a:t>
          </a:r>
        </a:p>
      </dsp:txBody>
      <dsp:txXfrm>
        <a:off x="2790224" y="2194252"/>
        <a:ext cx="2306250" cy="720000"/>
      </dsp:txXfrm>
    </dsp:sp>
    <dsp:sp modelId="{09DF124B-EB5C-4C9A-830C-921BF3C6E79A}">
      <dsp:nvSpPr>
        <dsp:cNvPr id="0" name=""/>
        <dsp:cNvSpPr/>
      </dsp:nvSpPr>
      <dsp:spPr>
        <a:xfrm>
          <a:off x="5949787" y="349252"/>
          <a:ext cx="1406812" cy="140681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F06D69-59F6-4DF0-BC8F-946202FE16DD}">
      <dsp:nvSpPr>
        <dsp:cNvPr id="0" name=""/>
        <dsp:cNvSpPr/>
      </dsp:nvSpPr>
      <dsp:spPr>
        <a:xfrm>
          <a:off x="6249600" y="649064"/>
          <a:ext cx="807187" cy="807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09DBAC-01B9-445D-979D-DCD36EBC03ED}">
      <dsp:nvSpPr>
        <dsp:cNvPr id="0" name=""/>
        <dsp:cNvSpPr/>
      </dsp:nvSpPr>
      <dsp:spPr>
        <a:xfrm>
          <a:off x="5500068" y="2194252"/>
          <a:ext cx="23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000" kern="1200"/>
            <a:t>Arenas</a:t>
          </a:r>
        </a:p>
      </dsp:txBody>
      <dsp:txXfrm>
        <a:off x="5500068" y="2194252"/>
        <a:ext cx="2306250" cy="72000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7F310C-736E-4701-9F6F-D85F43D06623}">
      <dsp:nvSpPr>
        <dsp:cNvPr id="0" name=""/>
        <dsp:cNvSpPr/>
      </dsp:nvSpPr>
      <dsp:spPr>
        <a:xfrm>
          <a:off x="890763" y="631049"/>
          <a:ext cx="981188" cy="98118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1089AC-4BD4-4913-A4B6-3E30FA16E107}">
      <dsp:nvSpPr>
        <dsp:cNvPr id="0" name=""/>
        <dsp:cNvSpPr/>
      </dsp:nvSpPr>
      <dsp:spPr>
        <a:xfrm>
          <a:off x="291148" y="1912454"/>
          <a:ext cx="218041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Having a reference to a ptr, even though it has been given back to malloc</a:t>
          </a:r>
        </a:p>
      </dsp:txBody>
      <dsp:txXfrm>
        <a:off x="291148" y="1912454"/>
        <a:ext cx="2180418" cy="720000"/>
      </dsp:txXfrm>
    </dsp:sp>
    <dsp:sp modelId="{CAC07BC3-B2FE-4A85-9EE3-CEEFB68C4F6B}">
      <dsp:nvSpPr>
        <dsp:cNvPr id="0" name=""/>
        <dsp:cNvSpPr/>
      </dsp:nvSpPr>
      <dsp:spPr>
        <a:xfrm>
          <a:off x="3452755" y="631049"/>
          <a:ext cx="981188" cy="98118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C60D5B-74E9-4F7F-90A6-F0A301E5AFAA}">
      <dsp:nvSpPr>
        <dsp:cNvPr id="0" name=""/>
        <dsp:cNvSpPr/>
      </dsp:nvSpPr>
      <dsp:spPr>
        <a:xfrm>
          <a:off x="2853140" y="1912454"/>
          <a:ext cx="218041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If recycled, we can </a:t>
          </a:r>
          <a:r>
            <a:rPr lang="en-US" sz="1500" b="1" kern="1200" dirty="0"/>
            <a:t>control</a:t>
          </a:r>
          <a:r>
            <a:rPr lang="en-US" sz="1500" kern="1200" dirty="0"/>
            <a:t> this data or read this data</a:t>
          </a:r>
        </a:p>
      </dsp:txBody>
      <dsp:txXfrm>
        <a:off x="2853140" y="1912454"/>
        <a:ext cx="2180418" cy="720000"/>
      </dsp:txXfrm>
    </dsp:sp>
    <dsp:sp modelId="{C1280194-8036-46C5-B4D0-E43FC9B0A3AC}">
      <dsp:nvSpPr>
        <dsp:cNvPr id="0" name=""/>
        <dsp:cNvSpPr/>
      </dsp:nvSpPr>
      <dsp:spPr>
        <a:xfrm>
          <a:off x="6014747" y="631049"/>
          <a:ext cx="981188" cy="98118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7892F9-01D1-42DE-96CE-E7B2AC631FB2}">
      <dsp:nvSpPr>
        <dsp:cNvPr id="0" name=""/>
        <dsp:cNvSpPr/>
      </dsp:nvSpPr>
      <dsp:spPr>
        <a:xfrm>
          <a:off x="5415132" y="1912454"/>
          <a:ext cx="218041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2</a:t>
          </a:r>
          <a:r>
            <a:rPr lang="en-US" sz="1500" kern="1200" baseline="30000" dirty="0"/>
            <a:t>nd</a:t>
          </a:r>
          <a:r>
            <a:rPr lang="en-US" sz="1500" kern="1200" dirty="0"/>
            <a:t> most common vulnerability reported to ZDI in 2019</a:t>
          </a:r>
        </a:p>
      </dsp:txBody>
      <dsp:txXfrm>
        <a:off x="5415132" y="1912454"/>
        <a:ext cx="2180418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B83136-1D7B-A44C-897E-2DD6FAA8EABF}">
      <dsp:nvSpPr>
        <dsp:cNvPr id="0" name=""/>
        <dsp:cNvSpPr/>
      </dsp:nvSpPr>
      <dsp:spPr>
        <a:xfrm>
          <a:off x="0" y="13659"/>
          <a:ext cx="4629150" cy="11536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What is the </a:t>
          </a:r>
          <a:r>
            <a:rPr lang="en-US" sz="2900" i="1" kern="1200"/>
            <a:t>prev_size</a:t>
          </a:r>
          <a:r>
            <a:rPr lang="en-US" sz="2900" kern="1200"/>
            <a:t> used for? </a:t>
          </a:r>
        </a:p>
      </dsp:txBody>
      <dsp:txXfrm>
        <a:off x="56315" y="69974"/>
        <a:ext cx="4516520" cy="1040990"/>
      </dsp:txXfrm>
    </dsp:sp>
    <dsp:sp modelId="{891A578E-6389-2140-A172-A4F1941773E3}">
      <dsp:nvSpPr>
        <dsp:cNvPr id="0" name=""/>
        <dsp:cNvSpPr/>
      </dsp:nvSpPr>
      <dsp:spPr>
        <a:xfrm>
          <a:off x="0" y="1250799"/>
          <a:ext cx="4629150" cy="11536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What is the </a:t>
          </a:r>
          <a:r>
            <a:rPr lang="en-US" sz="2900" i="1" kern="1200"/>
            <a:t>size</a:t>
          </a:r>
          <a:r>
            <a:rPr lang="en-US" sz="2900" kern="1200"/>
            <a:t> used for?</a:t>
          </a:r>
        </a:p>
      </dsp:txBody>
      <dsp:txXfrm>
        <a:off x="56315" y="1307114"/>
        <a:ext cx="4516520" cy="1040990"/>
      </dsp:txXfrm>
    </dsp:sp>
    <dsp:sp modelId="{1BB9A8F6-E1F8-C347-BD9B-5BA5497A3B31}">
      <dsp:nvSpPr>
        <dsp:cNvPr id="0" name=""/>
        <dsp:cNvSpPr/>
      </dsp:nvSpPr>
      <dsp:spPr>
        <a:xfrm>
          <a:off x="0" y="2487939"/>
          <a:ext cx="4629150" cy="11536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What are </a:t>
          </a:r>
          <a:r>
            <a:rPr lang="en-US" sz="2900" i="1" kern="1200" dirty="0"/>
            <a:t>fd </a:t>
          </a:r>
          <a:r>
            <a:rPr lang="en-US" sz="2900" kern="1200" dirty="0"/>
            <a:t>&amp; </a:t>
          </a:r>
          <a:r>
            <a:rPr lang="en-US" sz="2900" i="1" kern="1200" dirty="0"/>
            <a:t>bk</a:t>
          </a:r>
          <a:r>
            <a:rPr lang="en-US" sz="2900" kern="1200" dirty="0"/>
            <a:t> used for? </a:t>
          </a:r>
        </a:p>
      </dsp:txBody>
      <dsp:txXfrm>
        <a:off x="56315" y="2544254"/>
        <a:ext cx="4516520" cy="104099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B83136-1D7B-A44C-897E-2DD6FAA8EABF}">
      <dsp:nvSpPr>
        <dsp:cNvPr id="0" name=""/>
        <dsp:cNvSpPr/>
      </dsp:nvSpPr>
      <dsp:spPr>
        <a:xfrm>
          <a:off x="0" y="145441"/>
          <a:ext cx="4629150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What is the </a:t>
          </a:r>
          <a:r>
            <a:rPr lang="en-US" sz="2600" i="1" kern="1200" dirty="0"/>
            <a:t>prev_size</a:t>
          </a:r>
          <a:r>
            <a:rPr lang="en-US" sz="2600" kern="1200" dirty="0"/>
            <a:t> used for?</a:t>
          </a:r>
        </a:p>
      </dsp:txBody>
      <dsp:txXfrm>
        <a:off x="30442" y="175883"/>
        <a:ext cx="4568266" cy="562726"/>
      </dsp:txXfrm>
    </dsp:sp>
    <dsp:sp modelId="{025E1918-074D-5F45-962A-D60A67DCB8ED}">
      <dsp:nvSpPr>
        <dsp:cNvPr id="0" name=""/>
        <dsp:cNvSpPr/>
      </dsp:nvSpPr>
      <dsp:spPr>
        <a:xfrm>
          <a:off x="0" y="769051"/>
          <a:ext cx="4629150" cy="430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976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Finding previous chunk </a:t>
          </a:r>
        </a:p>
      </dsp:txBody>
      <dsp:txXfrm>
        <a:off x="0" y="769051"/>
        <a:ext cx="4629150" cy="430560"/>
      </dsp:txXfrm>
    </dsp:sp>
    <dsp:sp modelId="{891A578E-6389-2140-A172-A4F1941773E3}">
      <dsp:nvSpPr>
        <dsp:cNvPr id="0" name=""/>
        <dsp:cNvSpPr/>
      </dsp:nvSpPr>
      <dsp:spPr>
        <a:xfrm>
          <a:off x="0" y="1199612"/>
          <a:ext cx="4629150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What is the </a:t>
          </a:r>
          <a:r>
            <a:rPr lang="en-US" sz="2600" i="1" kern="1200" dirty="0"/>
            <a:t>size</a:t>
          </a:r>
          <a:r>
            <a:rPr lang="en-US" sz="2600" kern="1200" dirty="0"/>
            <a:t> used for?</a:t>
          </a:r>
        </a:p>
      </dsp:txBody>
      <dsp:txXfrm>
        <a:off x="30442" y="1230054"/>
        <a:ext cx="4568266" cy="562726"/>
      </dsp:txXfrm>
    </dsp:sp>
    <dsp:sp modelId="{85B37273-41E2-3042-8DAA-F13F3E87C778}">
      <dsp:nvSpPr>
        <dsp:cNvPr id="0" name=""/>
        <dsp:cNvSpPr/>
      </dsp:nvSpPr>
      <dsp:spPr>
        <a:xfrm>
          <a:off x="0" y="1823222"/>
          <a:ext cx="4629150" cy="430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976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Size of current chunk &amp; metadata</a:t>
          </a:r>
        </a:p>
      </dsp:txBody>
      <dsp:txXfrm>
        <a:off x="0" y="1823222"/>
        <a:ext cx="4629150" cy="430560"/>
      </dsp:txXfrm>
    </dsp:sp>
    <dsp:sp modelId="{1BB9A8F6-E1F8-C347-BD9B-5BA5497A3B31}">
      <dsp:nvSpPr>
        <dsp:cNvPr id="0" name=""/>
        <dsp:cNvSpPr/>
      </dsp:nvSpPr>
      <dsp:spPr>
        <a:xfrm>
          <a:off x="0" y="2253782"/>
          <a:ext cx="4629150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What are </a:t>
          </a:r>
          <a:r>
            <a:rPr lang="en-US" sz="2600" i="1" kern="1200" dirty="0"/>
            <a:t>fd </a:t>
          </a:r>
          <a:r>
            <a:rPr lang="en-US" sz="2600" kern="1200" dirty="0"/>
            <a:t>&amp; </a:t>
          </a:r>
          <a:r>
            <a:rPr lang="en-US" sz="2600" i="1" kern="1200" dirty="0"/>
            <a:t>bk</a:t>
          </a:r>
          <a:r>
            <a:rPr lang="en-US" sz="2600" kern="1200" dirty="0"/>
            <a:t> used for? </a:t>
          </a:r>
        </a:p>
      </dsp:txBody>
      <dsp:txXfrm>
        <a:off x="30442" y="2284224"/>
        <a:ext cx="4568266" cy="562726"/>
      </dsp:txXfrm>
    </dsp:sp>
    <dsp:sp modelId="{80E322D7-285A-8E47-94B8-D8640AD9E8B2}">
      <dsp:nvSpPr>
        <dsp:cNvPr id="0" name=""/>
        <dsp:cNvSpPr/>
      </dsp:nvSpPr>
      <dsp:spPr>
        <a:xfrm>
          <a:off x="0" y="2877392"/>
          <a:ext cx="4629150" cy="6323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976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Forward and backward pointers for linked lists</a:t>
          </a:r>
        </a:p>
      </dsp:txBody>
      <dsp:txXfrm>
        <a:off x="0" y="2877392"/>
        <a:ext cx="4629150" cy="63238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A2FF85-106E-4FFA-A569-A320CD4EBA76}">
      <dsp:nvSpPr>
        <dsp:cNvPr id="0" name=""/>
        <dsp:cNvSpPr/>
      </dsp:nvSpPr>
      <dsp:spPr>
        <a:xfrm>
          <a:off x="341781" y="586556"/>
          <a:ext cx="1062615" cy="1062615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BA6450-1792-4822-9DE3-D1A98FA8185D}">
      <dsp:nvSpPr>
        <dsp:cNvPr id="0" name=""/>
        <dsp:cNvSpPr/>
      </dsp:nvSpPr>
      <dsp:spPr>
        <a:xfrm>
          <a:off x="568240" y="813015"/>
          <a:ext cx="609697" cy="60969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0B21FF-4ED0-462E-B6EA-606E6BBCFA4C}">
      <dsp:nvSpPr>
        <dsp:cNvPr id="0" name=""/>
        <dsp:cNvSpPr/>
      </dsp:nvSpPr>
      <dsp:spPr>
        <a:xfrm>
          <a:off x="2092" y="1980150"/>
          <a:ext cx="1741992" cy="696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Gives memory another chance to be used</a:t>
          </a:r>
        </a:p>
      </dsp:txBody>
      <dsp:txXfrm>
        <a:off x="2092" y="1980150"/>
        <a:ext cx="1741992" cy="696796"/>
      </dsp:txXfrm>
    </dsp:sp>
    <dsp:sp modelId="{2E5BE889-20AA-454A-AC51-03D566E159CE}">
      <dsp:nvSpPr>
        <dsp:cNvPr id="0" name=""/>
        <dsp:cNvSpPr/>
      </dsp:nvSpPr>
      <dsp:spPr>
        <a:xfrm>
          <a:off x="2388621" y="586556"/>
          <a:ext cx="1062615" cy="1062615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383CBF-5C11-415F-B02F-F9E74A6F72B2}">
      <dsp:nvSpPr>
        <dsp:cNvPr id="0" name=""/>
        <dsp:cNvSpPr/>
      </dsp:nvSpPr>
      <dsp:spPr>
        <a:xfrm>
          <a:off x="2615080" y="813015"/>
          <a:ext cx="609697" cy="60969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9FCC65-B370-47CF-B72E-9E816ADE6C20}">
      <dsp:nvSpPr>
        <dsp:cNvPr id="0" name=""/>
        <dsp:cNvSpPr/>
      </dsp:nvSpPr>
      <dsp:spPr>
        <a:xfrm>
          <a:off x="2048933" y="1980150"/>
          <a:ext cx="1741992" cy="696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dirty="0"/>
            <a:t>First place a chunk goes when something is freed!</a:t>
          </a:r>
        </a:p>
      </dsp:txBody>
      <dsp:txXfrm>
        <a:off x="2048933" y="1980150"/>
        <a:ext cx="1741992" cy="696796"/>
      </dsp:txXfrm>
    </dsp:sp>
    <dsp:sp modelId="{C5C8FB8D-F7AE-426C-9643-3E6F3EF1D02E}">
      <dsp:nvSpPr>
        <dsp:cNvPr id="0" name=""/>
        <dsp:cNvSpPr/>
      </dsp:nvSpPr>
      <dsp:spPr>
        <a:xfrm>
          <a:off x="4435462" y="586556"/>
          <a:ext cx="1062615" cy="1062615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0188D0-B9BF-44BC-9927-8C87A728BF5A}">
      <dsp:nvSpPr>
        <dsp:cNvPr id="0" name=""/>
        <dsp:cNvSpPr/>
      </dsp:nvSpPr>
      <dsp:spPr>
        <a:xfrm>
          <a:off x="4661921" y="813015"/>
          <a:ext cx="609697" cy="60969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6FE734-D445-4606-BF88-E198657CCD6D}">
      <dsp:nvSpPr>
        <dsp:cNvPr id="0" name=""/>
        <dsp:cNvSpPr/>
      </dsp:nvSpPr>
      <dsp:spPr>
        <a:xfrm>
          <a:off x="4095774" y="1980150"/>
          <a:ext cx="1741992" cy="696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dirty="0"/>
            <a:t>Chunks of ALL sizes</a:t>
          </a:r>
        </a:p>
      </dsp:txBody>
      <dsp:txXfrm>
        <a:off x="4095774" y="1980150"/>
        <a:ext cx="1741992" cy="696796"/>
      </dsp:txXfrm>
    </dsp:sp>
    <dsp:sp modelId="{BFFD32FC-4917-4F3A-B0AB-6A998BC7ADA7}">
      <dsp:nvSpPr>
        <dsp:cNvPr id="0" name=""/>
        <dsp:cNvSpPr/>
      </dsp:nvSpPr>
      <dsp:spPr>
        <a:xfrm>
          <a:off x="6482303" y="586556"/>
          <a:ext cx="1062615" cy="1062615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8E3208-D64F-4735-9A75-0EF8CCA38335}">
      <dsp:nvSpPr>
        <dsp:cNvPr id="0" name=""/>
        <dsp:cNvSpPr/>
      </dsp:nvSpPr>
      <dsp:spPr>
        <a:xfrm>
          <a:off x="6708762" y="813015"/>
          <a:ext cx="609697" cy="60969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4901E4-C69A-4606-A59B-A9BAD9AC485B}">
      <dsp:nvSpPr>
        <dsp:cNvPr id="0" name=""/>
        <dsp:cNvSpPr/>
      </dsp:nvSpPr>
      <dsp:spPr>
        <a:xfrm>
          <a:off x="6142615" y="1980150"/>
          <a:ext cx="1741992" cy="696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FIFO (first in-first out)</a:t>
          </a:r>
        </a:p>
      </dsp:txBody>
      <dsp:txXfrm>
        <a:off x="6142615" y="1980150"/>
        <a:ext cx="1741992" cy="69679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2E8793-06C1-714A-BC9D-2B9BE6A0C716}">
      <dsp:nvSpPr>
        <dsp:cNvPr id="0" name=""/>
        <dsp:cNvSpPr/>
      </dsp:nvSpPr>
      <dsp:spPr>
        <a:xfrm>
          <a:off x="2464" y="242568"/>
          <a:ext cx="2402978" cy="73248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Combining</a:t>
          </a:r>
          <a:r>
            <a:rPr lang="en-US" sz="2000" kern="1200"/>
            <a:t> </a:t>
          </a:r>
          <a:r>
            <a:rPr lang="en-US" sz="2000" i="1" kern="1200"/>
            <a:t>adjacent</a:t>
          </a:r>
          <a:r>
            <a:rPr lang="en-US" sz="2000" kern="1200"/>
            <a:t> free chunks:</a:t>
          </a:r>
        </a:p>
      </dsp:txBody>
      <dsp:txXfrm>
        <a:off x="2464" y="242568"/>
        <a:ext cx="2402978" cy="732484"/>
      </dsp:txXfrm>
    </dsp:sp>
    <dsp:sp modelId="{00338EAA-1B2D-6D48-965F-47616D9AFB83}">
      <dsp:nvSpPr>
        <dsp:cNvPr id="0" name=""/>
        <dsp:cNvSpPr/>
      </dsp:nvSpPr>
      <dsp:spPr>
        <a:xfrm>
          <a:off x="2464" y="975052"/>
          <a:ext cx="2402978" cy="2045882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Both </a:t>
          </a:r>
          <a:r>
            <a:rPr lang="en-US" sz="2000" b="1" kern="1200"/>
            <a:t>below</a:t>
          </a:r>
          <a:r>
            <a:rPr lang="en-US" sz="2000" kern="1200"/>
            <a:t> and </a:t>
          </a:r>
          <a:r>
            <a:rPr lang="en-US" sz="2000" b="1" kern="1200"/>
            <a:t>above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Top chunk above (special case) </a:t>
          </a:r>
        </a:p>
      </dsp:txBody>
      <dsp:txXfrm>
        <a:off x="2464" y="975052"/>
        <a:ext cx="2402978" cy="2045882"/>
      </dsp:txXfrm>
    </dsp:sp>
    <dsp:sp modelId="{132360A6-5A9C-A042-B03D-466A921A28C4}">
      <dsp:nvSpPr>
        <dsp:cNvPr id="0" name=""/>
        <dsp:cNvSpPr/>
      </dsp:nvSpPr>
      <dsp:spPr>
        <a:xfrm>
          <a:off x="2741860" y="242568"/>
          <a:ext cx="2402978" cy="73248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Process: </a:t>
          </a:r>
        </a:p>
      </dsp:txBody>
      <dsp:txXfrm>
        <a:off x="2741860" y="242568"/>
        <a:ext cx="2402978" cy="732484"/>
      </dsp:txXfrm>
    </dsp:sp>
    <dsp:sp modelId="{A6827132-692F-2F4B-A2BA-92E8CC576FC1}">
      <dsp:nvSpPr>
        <dsp:cNvPr id="0" name=""/>
        <dsp:cNvSpPr/>
      </dsp:nvSpPr>
      <dsp:spPr>
        <a:xfrm>
          <a:off x="2741860" y="975052"/>
          <a:ext cx="2402978" cy="2045882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Removes chunks from the other bins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Combines chunks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Add back into the unsorted </a:t>
          </a:r>
          <a:r>
            <a:rPr lang="en-US" sz="2000" kern="1200" dirty="0" err="1"/>
            <a:t>bni</a:t>
          </a:r>
          <a:endParaRPr lang="en-US" sz="2000" kern="1200" dirty="0"/>
        </a:p>
      </dsp:txBody>
      <dsp:txXfrm>
        <a:off x="2741860" y="975052"/>
        <a:ext cx="2402978" cy="2045882"/>
      </dsp:txXfrm>
    </dsp:sp>
    <dsp:sp modelId="{A152265A-4F43-E846-A1EB-EC90BCF44184}">
      <dsp:nvSpPr>
        <dsp:cNvPr id="0" name=""/>
        <dsp:cNvSpPr/>
      </dsp:nvSpPr>
      <dsp:spPr>
        <a:xfrm>
          <a:off x="5481256" y="242568"/>
          <a:ext cx="2402978" cy="73248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How?</a:t>
          </a:r>
        </a:p>
      </dsp:txBody>
      <dsp:txXfrm>
        <a:off x="5481256" y="242568"/>
        <a:ext cx="2402978" cy="732484"/>
      </dsp:txXfrm>
    </dsp:sp>
    <dsp:sp modelId="{992DC2E0-9820-DA40-B58F-9D450E529528}">
      <dsp:nvSpPr>
        <dsp:cNvPr id="0" name=""/>
        <dsp:cNvSpPr/>
      </dsp:nvSpPr>
      <dsp:spPr>
        <a:xfrm>
          <a:off x="5481256" y="975052"/>
          <a:ext cx="2402978" cy="2045882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Determined via the </a:t>
          </a:r>
          <a:r>
            <a:rPr lang="en-US" sz="2000" i="1" kern="1200" dirty="0" err="1"/>
            <a:t>prev_inuse</a:t>
          </a:r>
          <a:r>
            <a:rPr lang="en-US" sz="2000" kern="1200" dirty="0"/>
            <a:t> bit on the </a:t>
          </a:r>
          <a:r>
            <a:rPr lang="en-US" sz="2000" b="1" i="0" kern="1200" dirty="0"/>
            <a:t>above chunk</a:t>
          </a:r>
        </a:p>
      </dsp:txBody>
      <dsp:txXfrm>
        <a:off x="5481256" y="975052"/>
        <a:ext cx="2402978" cy="204588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684D8F-7056-FF43-BDD0-2ACAA4116C70}">
      <dsp:nvSpPr>
        <dsp:cNvPr id="0" name=""/>
        <dsp:cNvSpPr/>
      </dsp:nvSpPr>
      <dsp:spPr>
        <a:xfrm>
          <a:off x="0" y="68952"/>
          <a:ext cx="5107319" cy="11536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What’s unique about the unsorted bin?</a:t>
          </a:r>
        </a:p>
      </dsp:txBody>
      <dsp:txXfrm>
        <a:off x="56315" y="125267"/>
        <a:ext cx="4994689" cy="1040990"/>
      </dsp:txXfrm>
    </dsp:sp>
    <dsp:sp modelId="{E18093CF-C669-4142-A0D8-0C42E11C1BCF}">
      <dsp:nvSpPr>
        <dsp:cNvPr id="0" name=""/>
        <dsp:cNvSpPr/>
      </dsp:nvSpPr>
      <dsp:spPr>
        <a:xfrm>
          <a:off x="0" y="1306093"/>
          <a:ext cx="5107319" cy="11536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What type of linked lists are the following bins:</a:t>
          </a:r>
        </a:p>
      </dsp:txBody>
      <dsp:txXfrm>
        <a:off x="56315" y="1362408"/>
        <a:ext cx="4994689" cy="1040990"/>
      </dsp:txXfrm>
    </dsp:sp>
    <dsp:sp modelId="{694060C9-F306-3B49-B11D-BF15453E2811}">
      <dsp:nvSpPr>
        <dsp:cNvPr id="0" name=""/>
        <dsp:cNvSpPr/>
      </dsp:nvSpPr>
      <dsp:spPr>
        <a:xfrm>
          <a:off x="0" y="2459713"/>
          <a:ext cx="5107319" cy="480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2157" tIns="36830" rIns="206248" bIns="3683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/>
            <a:t>Unsorted, </a:t>
          </a:r>
          <a:r>
            <a:rPr lang="en-US" sz="2300" kern="1200" dirty="0" err="1"/>
            <a:t>fastbin</a:t>
          </a:r>
          <a:r>
            <a:rPr lang="en-US" sz="2300" kern="1200" dirty="0"/>
            <a:t> &amp; </a:t>
          </a:r>
          <a:r>
            <a:rPr lang="en-US" sz="2300" kern="1200" dirty="0" err="1"/>
            <a:t>tcache</a:t>
          </a:r>
          <a:endParaRPr lang="en-US" sz="2300" kern="1200" dirty="0"/>
        </a:p>
      </dsp:txBody>
      <dsp:txXfrm>
        <a:off x="0" y="2459713"/>
        <a:ext cx="5107319" cy="480240"/>
      </dsp:txXfrm>
    </dsp:sp>
    <dsp:sp modelId="{269D117C-3FA6-E548-8054-A863B39D18D6}">
      <dsp:nvSpPr>
        <dsp:cNvPr id="0" name=""/>
        <dsp:cNvSpPr/>
      </dsp:nvSpPr>
      <dsp:spPr>
        <a:xfrm>
          <a:off x="0" y="2939953"/>
          <a:ext cx="5107319" cy="11536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How does a chunk know </a:t>
          </a:r>
          <a:r>
            <a:rPr lang="en-US" sz="2900" i="1" kern="1200" dirty="0"/>
            <a:t>when</a:t>
          </a:r>
          <a:r>
            <a:rPr lang="en-US" sz="2900" kern="1200" dirty="0"/>
            <a:t> to coalesce/consolidate? </a:t>
          </a:r>
        </a:p>
      </dsp:txBody>
      <dsp:txXfrm>
        <a:off x="56315" y="2996268"/>
        <a:ext cx="4994689" cy="104099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684D8F-7056-FF43-BDD0-2ACAA4116C70}">
      <dsp:nvSpPr>
        <dsp:cNvPr id="0" name=""/>
        <dsp:cNvSpPr/>
      </dsp:nvSpPr>
      <dsp:spPr>
        <a:xfrm>
          <a:off x="0" y="96780"/>
          <a:ext cx="5107319" cy="91367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What’s unique about the unsorted bin?</a:t>
          </a:r>
        </a:p>
      </dsp:txBody>
      <dsp:txXfrm>
        <a:off x="44602" y="141382"/>
        <a:ext cx="5018115" cy="824474"/>
      </dsp:txXfrm>
    </dsp:sp>
    <dsp:sp modelId="{44E54DD0-3E6D-A94F-AA65-80E74D346BEA}">
      <dsp:nvSpPr>
        <dsp:cNvPr id="0" name=""/>
        <dsp:cNvSpPr/>
      </dsp:nvSpPr>
      <dsp:spPr>
        <a:xfrm>
          <a:off x="0" y="1010459"/>
          <a:ext cx="5107319" cy="380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2157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Recycling bin &amp; holds all chunk sizes</a:t>
          </a:r>
        </a:p>
      </dsp:txBody>
      <dsp:txXfrm>
        <a:off x="0" y="1010459"/>
        <a:ext cx="5107319" cy="380880"/>
      </dsp:txXfrm>
    </dsp:sp>
    <dsp:sp modelId="{E18093CF-C669-4142-A0D8-0C42E11C1BCF}">
      <dsp:nvSpPr>
        <dsp:cNvPr id="0" name=""/>
        <dsp:cNvSpPr/>
      </dsp:nvSpPr>
      <dsp:spPr>
        <a:xfrm>
          <a:off x="0" y="1391339"/>
          <a:ext cx="5107319" cy="91367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What type of linked lists are the following bins:</a:t>
          </a:r>
        </a:p>
      </dsp:txBody>
      <dsp:txXfrm>
        <a:off x="44602" y="1435941"/>
        <a:ext cx="5018115" cy="824474"/>
      </dsp:txXfrm>
    </dsp:sp>
    <dsp:sp modelId="{694060C9-F306-3B49-B11D-BF15453E2811}">
      <dsp:nvSpPr>
        <dsp:cNvPr id="0" name=""/>
        <dsp:cNvSpPr/>
      </dsp:nvSpPr>
      <dsp:spPr>
        <a:xfrm>
          <a:off x="0" y="2305017"/>
          <a:ext cx="5107319" cy="6189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2157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Doubly: Unsorted 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Singly:  </a:t>
          </a:r>
          <a:r>
            <a:rPr lang="en-US" sz="1800" kern="1200" dirty="0" err="1"/>
            <a:t>Fastbin</a:t>
          </a:r>
          <a:r>
            <a:rPr lang="en-US" sz="1800" kern="1200" dirty="0"/>
            <a:t> &amp; TCache</a:t>
          </a:r>
        </a:p>
      </dsp:txBody>
      <dsp:txXfrm>
        <a:off x="0" y="2305017"/>
        <a:ext cx="5107319" cy="618930"/>
      </dsp:txXfrm>
    </dsp:sp>
    <dsp:sp modelId="{269D117C-3FA6-E548-8054-A863B39D18D6}">
      <dsp:nvSpPr>
        <dsp:cNvPr id="0" name=""/>
        <dsp:cNvSpPr/>
      </dsp:nvSpPr>
      <dsp:spPr>
        <a:xfrm>
          <a:off x="0" y="2923947"/>
          <a:ext cx="5107319" cy="91367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How does a chunk know </a:t>
          </a:r>
          <a:r>
            <a:rPr lang="en-US" sz="2300" i="1" kern="1200" dirty="0"/>
            <a:t>when</a:t>
          </a:r>
          <a:r>
            <a:rPr lang="en-US" sz="2300" kern="1200" dirty="0"/>
            <a:t> to coalesce? </a:t>
          </a:r>
        </a:p>
      </dsp:txBody>
      <dsp:txXfrm>
        <a:off x="44602" y="2968549"/>
        <a:ext cx="5018115" cy="824474"/>
      </dsp:txXfrm>
    </dsp:sp>
    <dsp:sp modelId="{09E81C60-A087-B947-95EF-7082562EF871}">
      <dsp:nvSpPr>
        <dsp:cNvPr id="0" name=""/>
        <dsp:cNvSpPr/>
      </dsp:nvSpPr>
      <dsp:spPr>
        <a:xfrm>
          <a:off x="0" y="3837626"/>
          <a:ext cx="5107319" cy="6189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2157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Previous or next chunk is free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Specially, the </a:t>
          </a:r>
          <a:r>
            <a:rPr lang="en-US" sz="1800" kern="1200" dirty="0" err="1"/>
            <a:t>prev_inuse</a:t>
          </a:r>
          <a:r>
            <a:rPr lang="en-US" sz="1800" kern="1200" dirty="0"/>
            <a:t> bit</a:t>
          </a:r>
        </a:p>
      </dsp:txBody>
      <dsp:txXfrm>
        <a:off x="0" y="3837626"/>
        <a:ext cx="5107319" cy="61893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FDB0FE-C04E-694C-949E-2573653815AF}">
      <dsp:nvSpPr>
        <dsp:cNvPr id="0" name=""/>
        <dsp:cNvSpPr/>
      </dsp:nvSpPr>
      <dsp:spPr>
        <a:xfrm>
          <a:off x="0" y="34944"/>
          <a:ext cx="4629150" cy="11547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The unsorted bin section is the only time chunks get put into small/large bins</a:t>
          </a:r>
        </a:p>
      </dsp:txBody>
      <dsp:txXfrm>
        <a:off x="56372" y="91316"/>
        <a:ext cx="4516406" cy="1042045"/>
      </dsp:txXfrm>
    </dsp:sp>
    <dsp:sp modelId="{3580C5A4-2A60-194E-833F-8F276BFAB6C9}">
      <dsp:nvSpPr>
        <dsp:cNvPr id="0" name=""/>
        <dsp:cNvSpPr/>
      </dsp:nvSpPr>
      <dsp:spPr>
        <a:xfrm>
          <a:off x="0" y="1250214"/>
          <a:ext cx="4629150" cy="11547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TCache is opportunistically filled throughout malloc</a:t>
          </a:r>
        </a:p>
      </dsp:txBody>
      <dsp:txXfrm>
        <a:off x="56372" y="1306586"/>
        <a:ext cx="4516406" cy="1042045"/>
      </dsp:txXfrm>
    </dsp:sp>
    <dsp:sp modelId="{8F01088F-D2F1-2E45-9B01-95169034F6AD}">
      <dsp:nvSpPr>
        <dsp:cNvPr id="0" name=""/>
        <dsp:cNvSpPr/>
      </dsp:nvSpPr>
      <dsp:spPr>
        <a:xfrm>
          <a:off x="0" y="2465484"/>
          <a:ext cx="4629150" cy="11547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malloc(0x0) returns a chunk of size 0x20</a:t>
          </a:r>
        </a:p>
      </dsp:txBody>
      <dsp:txXfrm>
        <a:off x="56372" y="2521856"/>
        <a:ext cx="4516406" cy="104204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921A41-F9B1-4BB1-8CFF-EC6565F2E1A3}">
      <dsp:nvSpPr>
        <dsp:cNvPr id="0" name=""/>
        <dsp:cNvSpPr/>
      </dsp:nvSpPr>
      <dsp:spPr>
        <a:xfrm>
          <a:off x="0" y="398"/>
          <a:ext cx="7886700" cy="93220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D9B19A-9A46-467D-B8FD-EB17AA733279}">
      <dsp:nvSpPr>
        <dsp:cNvPr id="0" name=""/>
        <dsp:cNvSpPr/>
      </dsp:nvSpPr>
      <dsp:spPr>
        <a:xfrm>
          <a:off x="281991" y="210143"/>
          <a:ext cx="512711" cy="5127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C1A99B-8EAF-4073-9319-309CE63A848D}">
      <dsp:nvSpPr>
        <dsp:cNvPr id="0" name=""/>
        <dsp:cNvSpPr/>
      </dsp:nvSpPr>
      <dsp:spPr>
        <a:xfrm>
          <a:off x="1076693" y="398"/>
          <a:ext cx="6810006" cy="9322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658" tIns="98658" rIns="98658" bIns="9865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Free </a:t>
          </a:r>
          <a:r>
            <a:rPr lang="en-US" sz="2500" b="1" kern="1200" dirty="0"/>
            <a:t>never </a:t>
          </a:r>
          <a:r>
            <a:rPr lang="en-US" sz="2500" kern="1200" dirty="0"/>
            <a:t>puts items into the small or large bins (only malloc) </a:t>
          </a:r>
        </a:p>
      </dsp:txBody>
      <dsp:txXfrm>
        <a:off x="1076693" y="398"/>
        <a:ext cx="6810006" cy="932202"/>
      </dsp:txXfrm>
    </dsp:sp>
    <dsp:sp modelId="{574FF7EF-9325-4B5A-AE50-454FDD37370C}">
      <dsp:nvSpPr>
        <dsp:cNvPr id="0" name=""/>
        <dsp:cNvSpPr/>
      </dsp:nvSpPr>
      <dsp:spPr>
        <a:xfrm>
          <a:off x="0" y="1165650"/>
          <a:ext cx="7886700" cy="93220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C50FE6-E186-487C-9F69-6278CF8CFB8B}">
      <dsp:nvSpPr>
        <dsp:cNvPr id="0" name=""/>
        <dsp:cNvSpPr/>
      </dsp:nvSpPr>
      <dsp:spPr>
        <a:xfrm>
          <a:off x="281991" y="1375396"/>
          <a:ext cx="512711" cy="5127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04800A-9568-4724-B71D-C56C8DB2BDDD}">
      <dsp:nvSpPr>
        <dsp:cNvPr id="0" name=""/>
        <dsp:cNvSpPr/>
      </dsp:nvSpPr>
      <dsp:spPr>
        <a:xfrm>
          <a:off x="1076693" y="1165650"/>
          <a:ext cx="6810006" cy="9322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658" tIns="98658" rIns="98658" bIns="9865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The lock is applied after the </a:t>
          </a:r>
          <a:r>
            <a:rPr lang="en-US" sz="2500" kern="1200" dirty="0" err="1"/>
            <a:t>Fastbins</a:t>
          </a:r>
          <a:endParaRPr lang="en-US" sz="2500" kern="1200" dirty="0"/>
        </a:p>
      </dsp:txBody>
      <dsp:txXfrm>
        <a:off x="1076693" y="1165650"/>
        <a:ext cx="6810006" cy="932202"/>
      </dsp:txXfrm>
    </dsp:sp>
    <dsp:sp modelId="{80C9BA6B-5792-450C-AEB8-B270A4BE0EFE}">
      <dsp:nvSpPr>
        <dsp:cNvPr id="0" name=""/>
        <dsp:cNvSpPr/>
      </dsp:nvSpPr>
      <dsp:spPr>
        <a:xfrm>
          <a:off x="0" y="2330903"/>
          <a:ext cx="7886700" cy="93220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B04B01-6D95-4586-A4B5-1EB6A2BD187D}">
      <dsp:nvSpPr>
        <dsp:cNvPr id="0" name=""/>
        <dsp:cNvSpPr/>
      </dsp:nvSpPr>
      <dsp:spPr>
        <a:xfrm>
          <a:off x="281991" y="2540649"/>
          <a:ext cx="512711" cy="5127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3470C3-31B2-4F1F-B9EC-8A7C0CB155F2}">
      <dsp:nvSpPr>
        <dsp:cNvPr id="0" name=""/>
        <dsp:cNvSpPr/>
      </dsp:nvSpPr>
      <dsp:spPr>
        <a:xfrm>
          <a:off x="1076693" y="2330903"/>
          <a:ext cx="6810006" cy="9322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658" tIns="98658" rIns="98658" bIns="9865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The </a:t>
          </a:r>
          <a:r>
            <a:rPr lang="en-US" sz="2500" i="1" kern="1200"/>
            <a:t>unlink_chunk</a:t>
          </a:r>
          <a:r>
            <a:rPr lang="en-US" sz="2500" kern="1200"/>
            <a:t> macro is used to remove a chunk from a given location </a:t>
          </a:r>
        </a:p>
      </dsp:txBody>
      <dsp:txXfrm>
        <a:off x="1076693" y="2330903"/>
        <a:ext cx="6810006" cy="9322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A23E8D-1792-1541-9147-970A8DD8A355}" type="datetimeFigureOut">
              <a:rPr lang="en-US" smtClean="0"/>
              <a:t>11/26/20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55928C-CD14-454C-B617-1AFCF9A585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562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686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1026" y="4225741"/>
            <a:ext cx="4174064" cy="6920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-438566" y="730281"/>
            <a:ext cx="4854769" cy="397763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11/26/20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Rectangle 6"/>
          <p:cNvSpPr/>
          <p:nvPr/>
        </p:nvSpPr>
        <p:spPr>
          <a:xfrm rot="16200000">
            <a:off x="4339427" y="-4333462"/>
            <a:ext cx="465152" cy="9144000"/>
          </a:xfrm>
          <a:prstGeom prst="rect">
            <a:avLst/>
          </a:prstGeom>
          <a:solidFill>
            <a:srgbClr val="177C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dirty="0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20284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11/26/20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55689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6"/>
            <a:ext cx="1971675" cy="435887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6" y="273846"/>
            <a:ext cx="5800725" cy="435887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11/26/20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00687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5556837" y="1561380"/>
            <a:ext cx="5148543" cy="2025795"/>
          </a:xfrm>
          <a:prstGeom prst="rect">
            <a:avLst/>
          </a:prstGeom>
        </p:spPr>
      </p:pic>
      <p:pic>
        <p:nvPicPr>
          <p:cNvPr id="8" name="Content Placeholder 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561375" y="1556335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36541"/>
            <a:ext cx="7886700" cy="326350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11/26/20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137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152" y="2"/>
            <a:ext cx="9159153" cy="20977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7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11/26/20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412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152" y="2"/>
            <a:ext cx="9159153" cy="20977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11/26/20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607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5556837" y="1561380"/>
            <a:ext cx="5148543" cy="2025795"/>
          </a:xfrm>
          <a:prstGeom prst="rect">
            <a:avLst/>
          </a:prstGeom>
        </p:spPr>
      </p:pic>
      <p:pic>
        <p:nvPicPr>
          <p:cNvPr id="11" name="Content Placeholder 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561375" y="1556335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7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9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6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6" y="1878809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11/26/20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0666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111375" y="1561380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11/26/20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Rectangle 7"/>
          <p:cNvSpPr/>
          <p:nvPr/>
        </p:nvSpPr>
        <p:spPr>
          <a:xfrm rot="10800000">
            <a:off x="-15153" y="0"/>
            <a:ext cx="465152" cy="5143500"/>
          </a:xfrm>
          <a:prstGeom prst="rect">
            <a:avLst/>
          </a:prstGeom>
          <a:solidFill>
            <a:srgbClr val="177C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58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-584422" y="584424"/>
            <a:ext cx="5146483" cy="3977639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11/26/20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1026" y="4225741"/>
            <a:ext cx="4174064" cy="692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135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2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11/26/20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43759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72"/>
            <a:ext cx="4629150" cy="36552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11/26/20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30856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/>
              <a:t>11/26/20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D6946070-18CF-4637-832E-0142B797C65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82280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177CC0"/>
          </a:solidFill>
          <a:latin typeface="Avenir Medium"/>
          <a:ea typeface="+mj-ea"/>
          <a:cs typeface="Avenir Medium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anluu.com/malloc-tutorial/" TargetMode="Externa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jpeg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jpeg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hyperlink" Target="https://azeria-labs.com/heap-exploitation-part-1-understanding-the-glibc-heap-implementation/" TargetMode="External"/><Relationship Id="rId2" Type="http://schemas.openxmlformats.org/officeDocument/2006/relationships/hyperlink" Target="https://sploitfun.wordpress.com/2015/02/10/understanding-glibc-malloc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ourceware.org/glibc/wiki/MallocInternals" TargetMode="External"/><Relationship Id="rId4" Type="http://schemas.openxmlformats.org/officeDocument/2006/relationships/hyperlink" Target="https://azeria-labs.com/heap-exploitation-part-2-glibc-heap-free-bins/" TargetMode="Externa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jpeg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jpeg"/><Relationship Id="rId1" Type="http://schemas.openxmlformats.org/officeDocument/2006/relationships/slideLayout" Target="../slideLayouts/slideLayout4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4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gee.cs.oswego.edu/dl/html/malloc.html" TargetMode="External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4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4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4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jpeg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4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4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4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4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4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4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4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4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doubly-linked-list/" TargetMode="External"/><Relationship Id="rId2" Type="http://schemas.openxmlformats.org/officeDocument/2006/relationships/hyperlink" Target="https://algorithms.tutorialhorizon.com/doubly-linked-list-complete-implementation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48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s://github.com/axi0mX/alloc8" TargetMode="Externa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4EFEC7-003C-D147-A6E3-003DECA711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GLibC</a:t>
            </a:r>
            <a:r>
              <a:rPr lang="en-US" dirty="0"/>
              <a:t> Malloc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AC16A00-7CAB-A941-9FAE-CF015A9739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Maxwell </a:t>
            </a:r>
            <a:r>
              <a:rPr lang="en-US" dirty="0" err="1"/>
              <a:t>Dulin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781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F6E7C-E9C6-D343-A8A0-CEA4CE950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an Allocator!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B9E2A-E909-6D4E-AC0E-C4C76F71D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Allocates as little memory as possible (from </a:t>
            </a:r>
            <a:r>
              <a:rPr lang="en-US" dirty="0" err="1"/>
              <a:t>sbrk</a:t>
            </a:r>
            <a:r>
              <a:rPr lang="en-US" dirty="0"/>
              <a:t> and </a:t>
            </a:r>
            <a:r>
              <a:rPr lang="en-US" dirty="0" err="1"/>
              <a:t>mmap</a:t>
            </a:r>
            <a:r>
              <a:rPr lang="en-US" dirty="0"/>
              <a:t>)</a:t>
            </a:r>
          </a:p>
          <a:p>
            <a:r>
              <a:rPr lang="en-US" dirty="0"/>
              <a:t>Manages chunks no longer in use to be </a:t>
            </a:r>
            <a:r>
              <a:rPr lang="en-US" i="1" dirty="0"/>
              <a:t>reused</a:t>
            </a:r>
          </a:p>
          <a:p>
            <a:r>
              <a:rPr lang="en-US" dirty="0"/>
              <a:t>Just call two functions to do: </a:t>
            </a:r>
          </a:p>
          <a:p>
            <a:pPr lvl="1"/>
            <a:r>
              <a:rPr lang="en-US" b="1" i="1" dirty="0"/>
              <a:t>Malloc </a:t>
            </a:r>
            <a:r>
              <a:rPr lang="en-US" dirty="0"/>
              <a:t>&lt;-- Allocates data</a:t>
            </a:r>
            <a:endParaRPr lang="en-US" b="1" dirty="0"/>
          </a:p>
          <a:p>
            <a:pPr lvl="1"/>
            <a:r>
              <a:rPr lang="en-US" b="1" i="1" dirty="0"/>
              <a:t>Free </a:t>
            </a:r>
            <a:r>
              <a:rPr lang="en-US" dirty="0"/>
              <a:t>&lt;-- Removes data</a:t>
            </a:r>
          </a:p>
          <a:p>
            <a:r>
              <a:rPr lang="en-US" dirty="0"/>
              <a:t>Everything else is abstracted away :)</a:t>
            </a:r>
          </a:p>
          <a:p>
            <a:r>
              <a:rPr lang="en-US" dirty="0"/>
              <a:t>Tutorial: </a:t>
            </a:r>
          </a:p>
          <a:p>
            <a:pPr lvl="1"/>
            <a:r>
              <a:rPr lang="en-US" dirty="0">
                <a:hlinkClick r:id="rId2"/>
              </a:rPr>
              <a:t>https://danluu.com/malloc-tutorial/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966550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159E9-B416-5F44-A885-2918707F2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Golf 2 – Diagram 2 (allocate 3)</a:t>
            </a:r>
          </a:p>
        </p:txBody>
      </p:sp>
      <p:pic>
        <p:nvPicPr>
          <p:cNvPr id="7" name="Picture 6" descr="Golf2 4 allocations">
            <a:extLst>
              <a:ext uri="{FF2B5EF4-FFF2-40B4-BE49-F238E27FC236}">
                <a16:creationId xmlns:a16="http://schemas.microsoft.com/office/drawing/2014/main" id="{DA6E4077-7945-994B-963D-7F4397BB5A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146404"/>
            <a:ext cx="6903366" cy="3507808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D67A95C-7E2F-A946-A57F-B46B35643988}"/>
              </a:ext>
            </a:extLst>
          </p:cNvPr>
          <p:cNvCxnSpPr>
            <a:cxnSpLocks/>
          </p:cNvCxnSpPr>
          <p:nvPr/>
        </p:nvCxnSpPr>
        <p:spPr>
          <a:xfrm>
            <a:off x="4694604" y="1867574"/>
            <a:ext cx="1781611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3480229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159E9-B416-5F44-A885-2918707F2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Golf 2 – Diagram 3 (free chunk 0) </a:t>
            </a:r>
          </a:p>
        </p:txBody>
      </p:sp>
      <p:pic>
        <p:nvPicPr>
          <p:cNvPr id="9" name="Picture 8" descr="Free chunk 1">
            <a:extLst>
              <a:ext uri="{FF2B5EF4-FFF2-40B4-BE49-F238E27FC236}">
                <a16:creationId xmlns:a16="http://schemas.microsoft.com/office/drawing/2014/main" id="{C1A9CEF5-F2D7-6247-B755-C51EE582ED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759" y="1155831"/>
            <a:ext cx="6944805" cy="3528864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78A64CE-9484-6647-A6AF-F4E2173B717A}"/>
              </a:ext>
            </a:extLst>
          </p:cNvPr>
          <p:cNvCxnSpPr>
            <a:cxnSpLocks/>
          </p:cNvCxnSpPr>
          <p:nvPr/>
        </p:nvCxnSpPr>
        <p:spPr>
          <a:xfrm>
            <a:off x="2036190" y="3715228"/>
            <a:ext cx="527901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9076044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159E9-B416-5F44-A885-2918707F2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Golf 2 – Diagram 4 (free chunk 1) </a:t>
            </a:r>
          </a:p>
        </p:txBody>
      </p:sp>
      <p:pic>
        <p:nvPicPr>
          <p:cNvPr id="4" name="Picture 3" descr="Free chunk 1">
            <a:extLst>
              <a:ext uri="{FF2B5EF4-FFF2-40B4-BE49-F238E27FC236}">
                <a16:creationId xmlns:a16="http://schemas.microsoft.com/office/drawing/2014/main" id="{6C7B3C8A-0594-7B49-86FB-DEAA605F1D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099269"/>
            <a:ext cx="6893940" cy="3503018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3920B68-9868-DE49-83A2-018645552671}"/>
              </a:ext>
            </a:extLst>
          </p:cNvPr>
          <p:cNvCxnSpPr>
            <a:cxnSpLocks/>
          </p:cNvCxnSpPr>
          <p:nvPr/>
        </p:nvCxnSpPr>
        <p:spPr>
          <a:xfrm>
            <a:off x="1385741" y="3639814"/>
            <a:ext cx="527901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7447676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159E9-B416-5F44-A885-2918707F2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95" y="273847"/>
            <a:ext cx="9341963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Golf 2 – Diagram 5 (Allocate Freed Chunk) </a:t>
            </a:r>
          </a:p>
        </p:txBody>
      </p:sp>
      <p:pic>
        <p:nvPicPr>
          <p:cNvPr id="11" name="Picture 10" descr="Allocate chunk from the free bin">
            <a:extLst>
              <a:ext uri="{FF2B5EF4-FFF2-40B4-BE49-F238E27FC236}">
                <a16:creationId xmlns:a16="http://schemas.microsoft.com/office/drawing/2014/main" id="{53EFBAD4-F275-B241-B73C-862902FB21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078" y="1080416"/>
            <a:ext cx="7057926" cy="358634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C01F35C-1402-9C43-8058-42429818CD1A}"/>
              </a:ext>
            </a:extLst>
          </p:cNvPr>
          <p:cNvCxnSpPr>
            <a:cxnSpLocks/>
          </p:cNvCxnSpPr>
          <p:nvPr/>
        </p:nvCxnSpPr>
        <p:spPr>
          <a:xfrm>
            <a:off x="1894788" y="3705802"/>
            <a:ext cx="527901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AD08261-66B5-5549-9610-B4BF01BA03C2}"/>
              </a:ext>
            </a:extLst>
          </p:cNvPr>
          <p:cNvCxnSpPr>
            <a:cxnSpLocks/>
          </p:cNvCxnSpPr>
          <p:nvPr/>
        </p:nvCxnSpPr>
        <p:spPr>
          <a:xfrm>
            <a:off x="6430652" y="1850293"/>
            <a:ext cx="527901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E3D025C-97BA-C045-8208-26BB25A00245}"/>
              </a:ext>
            </a:extLst>
          </p:cNvPr>
          <p:cNvSpPr txBox="1"/>
          <p:nvPr/>
        </p:nvSpPr>
        <p:spPr>
          <a:xfrm>
            <a:off x="2384983" y="3320249"/>
            <a:ext cx="4573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Remove chunk 0 (from the front of the list)</a:t>
            </a:r>
          </a:p>
        </p:txBody>
      </p:sp>
    </p:spTree>
    <p:extLst>
      <p:ext uri="{BB962C8B-B14F-4D97-AF65-F5344CB8AC3E}">
        <p14:creationId xmlns:p14="http://schemas.microsoft.com/office/powerpoint/2010/main" val="1763787085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159E9-B416-5F44-A885-2918707F2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682" y="254993"/>
            <a:ext cx="8908330" cy="994172"/>
          </a:xfrm>
        </p:spPr>
        <p:txBody>
          <a:bodyPr>
            <a:normAutofit/>
          </a:bodyPr>
          <a:lstStyle/>
          <a:p>
            <a:r>
              <a:rPr lang="en-US" sz="3300" dirty="0"/>
              <a:t>Golf 2 – Diagram 6 (Allocate 2</a:t>
            </a:r>
            <a:r>
              <a:rPr lang="en-US" sz="3300" baseline="30000" dirty="0"/>
              <a:t>nd</a:t>
            </a:r>
            <a:r>
              <a:rPr lang="en-US" sz="3300" dirty="0"/>
              <a:t> Freed Chunk) </a:t>
            </a:r>
          </a:p>
        </p:txBody>
      </p:sp>
      <p:pic>
        <p:nvPicPr>
          <p:cNvPr id="6" name="Picture 5" descr="Final Allocation">
            <a:extLst>
              <a:ext uri="{FF2B5EF4-FFF2-40B4-BE49-F238E27FC236}">
                <a16:creationId xmlns:a16="http://schemas.microsoft.com/office/drawing/2014/main" id="{4E4613CB-149B-BE44-BFEE-8D935AF52A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282" y="1249165"/>
            <a:ext cx="6756269" cy="3433064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83BC5EE-7453-D743-A002-6A15B3AB4296}"/>
              </a:ext>
            </a:extLst>
          </p:cNvPr>
          <p:cNvCxnSpPr>
            <a:cxnSpLocks/>
          </p:cNvCxnSpPr>
          <p:nvPr/>
        </p:nvCxnSpPr>
        <p:spPr>
          <a:xfrm>
            <a:off x="2196446" y="3913191"/>
            <a:ext cx="527901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0CC778E-6C04-BA47-A66B-259BA964F389}"/>
              </a:ext>
            </a:extLst>
          </p:cNvPr>
          <p:cNvCxnSpPr>
            <a:cxnSpLocks/>
          </p:cNvCxnSpPr>
          <p:nvPr/>
        </p:nvCxnSpPr>
        <p:spPr>
          <a:xfrm>
            <a:off x="7192650" y="1963414"/>
            <a:ext cx="527901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5D634B5-92B5-C74A-9081-537E63FF821C}"/>
              </a:ext>
            </a:extLst>
          </p:cNvPr>
          <p:cNvSpPr txBox="1"/>
          <p:nvPr/>
        </p:nvSpPr>
        <p:spPr>
          <a:xfrm>
            <a:off x="2724347" y="3320249"/>
            <a:ext cx="4148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Remove chunk 1 from the front of the list</a:t>
            </a:r>
          </a:p>
        </p:txBody>
      </p:sp>
    </p:spTree>
    <p:extLst>
      <p:ext uri="{BB962C8B-B14F-4D97-AF65-F5344CB8AC3E}">
        <p14:creationId xmlns:p14="http://schemas.microsoft.com/office/powerpoint/2010/main" val="152961463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9C97D-D7D1-E24E-887C-7F02B9868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– FIFO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B0260-1A04-084E-81A0-198A6BCE3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462096" cy="3263504"/>
          </a:xfrm>
        </p:spPr>
        <p:txBody>
          <a:bodyPr/>
          <a:lstStyle/>
          <a:p>
            <a:r>
              <a:rPr lang="en-US" dirty="0"/>
              <a:t>Beginning of the program (not user controlled): </a:t>
            </a:r>
          </a:p>
          <a:p>
            <a:pPr lvl="1"/>
            <a:r>
              <a:rPr lang="en-US" dirty="0"/>
              <a:t>Allocates 5 chunks</a:t>
            </a:r>
          </a:p>
          <a:p>
            <a:r>
              <a:rPr lang="en-US" dirty="0"/>
              <a:t>Allocate 4 chunks (from users)</a:t>
            </a:r>
          </a:p>
          <a:p>
            <a:r>
              <a:rPr lang="en-US" dirty="0"/>
              <a:t>Free 2 chunks</a:t>
            </a:r>
          </a:p>
          <a:p>
            <a:r>
              <a:rPr lang="en-US" dirty="0"/>
              <a:t>Allocate 1 chunk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218461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78DB5-36B9-994B-AFF4-D4ADCF6E3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- golf1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F7CB1-4875-6E42-81E5-FB1132419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Operations: </a:t>
            </a:r>
          </a:p>
          <a:p>
            <a:pPr lvl="1"/>
            <a:r>
              <a:rPr lang="en-US" dirty="0"/>
              <a:t>Malloc</a:t>
            </a:r>
          </a:p>
          <a:p>
            <a:pPr lvl="1"/>
            <a:r>
              <a:rPr lang="en-US" dirty="0"/>
              <a:t>Free</a:t>
            </a:r>
          </a:p>
          <a:p>
            <a:pPr lvl="1"/>
            <a:r>
              <a:rPr lang="en-US" dirty="0"/>
              <a:t>Show all pointers</a:t>
            </a:r>
          </a:p>
          <a:p>
            <a:r>
              <a:rPr lang="en-US" dirty="0"/>
              <a:t>Goal: </a:t>
            </a:r>
          </a:p>
          <a:p>
            <a:pPr lvl="1"/>
            <a:r>
              <a:rPr lang="en-US" dirty="0"/>
              <a:t>Get item 1 (0 indexed) into slot 10</a:t>
            </a:r>
          </a:p>
          <a:p>
            <a:r>
              <a:rPr lang="en-US" dirty="0"/>
              <a:t>Golf2: </a:t>
            </a:r>
          </a:p>
          <a:p>
            <a:pPr lvl="1"/>
            <a:r>
              <a:rPr lang="en-US" dirty="0" err="1"/>
              <a:t>Fastbins</a:t>
            </a:r>
            <a:r>
              <a:rPr lang="en-US" dirty="0"/>
              <a:t> - LIFO</a:t>
            </a:r>
          </a:p>
        </p:txBody>
      </p:sp>
    </p:spTree>
    <p:extLst>
      <p:ext uri="{BB962C8B-B14F-4D97-AF65-F5344CB8AC3E}">
        <p14:creationId xmlns:p14="http://schemas.microsoft.com/office/powerpoint/2010/main" val="623869135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159E9-B416-5F44-A885-2918707F2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Golf 1 – Diagram 1 (LIFO) </a:t>
            </a:r>
          </a:p>
        </p:txBody>
      </p:sp>
      <p:pic>
        <p:nvPicPr>
          <p:cNvPr id="4" name="Picture 3" descr="Histogram&#10;&#10;Description automatically generated">
            <a:extLst>
              <a:ext uri="{FF2B5EF4-FFF2-40B4-BE49-F238E27FC236}">
                <a16:creationId xmlns:a16="http://schemas.microsoft.com/office/drawing/2014/main" id="{D42F4DA2-ADD0-6143-BA00-A15B76DC60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268018"/>
            <a:ext cx="6667696" cy="3388057"/>
          </a:xfrm>
          <a:prstGeom prst="rect">
            <a:avLst/>
          </a:prstGeom>
        </p:spPr>
      </p:pic>
      <p:cxnSp>
        <p:nvCxnSpPr>
          <p:cNvPr id="9" name="Straight Connector 8" descr="Golf1 first allocation">
            <a:extLst>
              <a:ext uri="{FF2B5EF4-FFF2-40B4-BE49-F238E27FC236}">
                <a16:creationId xmlns:a16="http://schemas.microsoft.com/office/drawing/2014/main" id="{DB097B58-9457-6D4A-9561-D240BCF6D802}"/>
              </a:ext>
            </a:extLst>
          </p:cNvPr>
          <p:cNvCxnSpPr>
            <a:cxnSpLocks/>
          </p:cNvCxnSpPr>
          <p:nvPr/>
        </p:nvCxnSpPr>
        <p:spPr>
          <a:xfrm>
            <a:off x="1253821" y="1990123"/>
            <a:ext cx="3421874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1594746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159E9-B416-5F44-A885-2918707F2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Golf 1 – Diagram 2 (allocate 4)</a:t>
            </a:r>
          </a:p>
        </p:txBody>
      </p:sp>
      <p:pic>
        <p:nvPicPr>
          <p:cNvPr id="4" name="Picture 3" descr="A picture containing histogram&#10;&#10;Description automatically generated">
            <a:extLst>
              <a:ext uri="{FF2B5EF4-FFF2-40B4-BE49-F238E27FC236}">
                <a16:creationId xmlns:a16="http://schemas.microsoft.com/office/drawing/2014/main" id="{AAA56680-CC94-5B4A-AD74-C20D1B2476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118123"/>
            <a:ext cx="6705404" cy="3407217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8B3E9BB-7943-6043-B6DA-158694DC1577}"/>
              </a:ext>
            </a:extLst>
          </p:cNvPr>
          <p:cNvCxnSpPr>
            <a:cxnSpLocks/>
          </p:cNvCxnSpPr>
          <p:nvPr/>
        </p:nvCxnSpPr>
        <p:spPr>
          <a:xfrm>
            <a:off x="4694604" y="1867574"/>
            <a:ext cx="2036134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4350613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159E9-B416-5F44-A885-2918707F2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Golf 1 – Diagram 3 (free chunk 0) </a:t>
            </a:r>
          </a:p>
        </p:txBody>
      </p:sp>
      <p:pic>
        <p:nvPicPr>
          <p:cNvPr id="8" name="Picture 7" descr="A picture containing histogram&#10;&#10;Description automatically generated">
            <a:extLst>
              <a:ext uri="{FF2B5EF4-FFF2-40B4-BE49-F238E27FC236}">
                <a16:creationId xmlns:a16="http://schemas.microsoft.com/office/drawing/2014/main" id="{95C4BB45-5073-B94F-9934-F690FB5967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174684"/>
            <a:ext cx="6875086" cy="3493438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2D2A731-973D-4147-86A6-6E9A27B3555F}"/>
              </a:ext>
            </a:extLst>
          </p:cNvPr>
          <p:cNvCxnSpPr>
            <a:cxnSpLocks/>
          </p:cNvCxnSpPr>
          <p:nvPr/>
        </p:nvCxnSpPr>
        <p:spPr>
          <a:xfrm>
            <a:off x="1951349" y="3715229"/>
            <a:ext cx="527901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13658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B5CDF-FCB5-E140-95D9-86B24B415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Lots of Allocators…</a:t>
            </a:r>
          </a:p>
        </p:txBody>
      </p:sp>
      <p:sp>
        <p:nvSpPr>
          <p:cNvPr id="71" name="Text Placeholder 2">
            <a:extLst>
              <a:ext uri="{FF2B5EF4-FFF2-40B4-BE49-F238E27FC236}">
                <a16:creationId xmlns:a16="http://schemas.microsoft.com/office/drawing/2014/main" id="{D63E595A-B515-4CE1-B91C-642BEE62B8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BDDFD-DE6C-3B42-9136-E9110DB12F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9"/>
            <a:ext cx="3868340" cy="2763441"/>
          </a:xfrm>
        </p:spPr>
        <p:txBody>
          <a:bodyPr>
            <a:normAutofit/>
          </a:bodyPr>
          <a:lstStyle/>
          <a:p>
            <a:r>
              <a:rPr lang="en-US" dirty="0" err="1"/>
              <a:t>dlmalloc</a:t>
            </a:r>
            <a:r>
              <a:rPr lang="en-US" dirty="0"/>
              <a:t> -&gt; </a:t>
            </a:r>
            <a:r>
              <a:rPr lang="en-US" dirty="0" err="1"/>
              <a:t>ptmalloc</a:t>
            </a:r>
            <a:r>
              <a:rPr lang="en-US" dirty="0"/>
              <a:t> (</a:t>
            </a:r>
            <a:r>
              <a:rPr lang="en-US" dirty="0" err="1"/>
              <a:t>GLibC</a:t>
            </a:r>
            <a:r>
              <a:rPr lang="en-US" dirty="0"/>
              <a:t>) </a:t>
            </a:r>
          </a:p>
          <a:p>
            <a:r>
              <a:rPr lang="en-US" dirty="0" err="1"/>
              <a:t>JEmalloc</a:t>
            </a:r>
            <a:r>
              <a:rPr lang="en-US" dirty="0"/>
              <a:t> (Rust &amp; Mozilla) </a:t>
            </a:r>
          </a:p>
          <a:p>
            <a:r>
              <a:rPr lang="en-US" dirty="0" err="1"/>
              <a:t>TCMalloc</a:t>
            </a:r>
            <a:r>
              <a:rPr lang="en-US" dirty="0"/>
              <a:t> (Google) </a:t>
            </a:r>
          </a:p>
          <a:p>
            <a:r>
              <a:rPr lang="en-US" dirty="0" err="1"/>
              <a:t>PartitionAlloc</a:t>
            </a:r>
            <a:r>
              <a:rPr lang="en-US" dirty="0"/>
              <a:t> (Chrome) </a:t>
            </a:r>
          </a:p>
          <a:p>
            <a:r>
              <a:rPr lang="en-US" dirty="0"/>
              <a:t>Many others…</a:t>
            </a:r>
          </a:p>
          <a:p>
            <a:endParaRPr lang="en-US" dirty="0"/>
          </a:p>
        </p:txBody>
      </p:sp>
      <p:sp>
        <p:nvSpPr>
          <p:cNvPr id="73" name="Text Placeholder 4">
            <a:extLst>
              <a:ext uri="{FF2B5EF4-FFF2-40B4-BE49-F238E27FC236}">
                <a16:creationId xmlns:a16="http://schemas.microsoft.com/office/drawing/2014/main" id="{39929FAE-C8B5-449F-AFCB-0E287F9282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6" y="1260872"/>
            <a:ext cx="3887391" cy="617934"/>
          </a:xfrm>
        </p:spPr>
        <p:txBody>
          <a:bodyPr/>
          <a:lstStyle/>
          <a:p>
            <a:endParaRPr lang="en-US"/>
          </a:p>
        </p:txBody>
      </p:sp>
      <p:pic>
        <p:nvPicPr>
          <p:cNvPr id="4098" name="Picture 2" descr="Free photo: Sand In Hand - Activity, Beach, Hand - Free Download - Jooinn">
            <a:extLst>
              <a:ext uri="{FF2B5EF4-FFF2-40B4-BE49-F238E27FC236}">
                <a16:creationId xmlns:a16="http://schemas.microsoft.com/office/drawing/2014/main" id="{DEE76B62-7169-074C-9FC4-A1B39D085A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8" r="5515"/>
          <a:stretch/>
        </p:blipFill>
        <p:spPr bwMode="auto">
          <a:xfrm>
            <a:off x="4629156" y="1878809"/>
            <a:ext cx="3887391" cy="2763441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1335603693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159E9-B416-5F44-A885-2918707F2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Golf 1 – Diagram 4 (free chunk 1) </a:t>
            </a:r>
          </a:p>
        </p:txBody>
      </p:sp>
      <p:pic>
        <p:nvPicPr>
          <p:cNvPr id="5" name="Picture 4" descr="A picture containing histogram&#10;&#10;Description automatically generated">
            <a:extLst>
              <a:ext uri="{FF2B5EF4-FFF2-40B4-BE49-F238E27FC236}">
                <a16:creationId xmlns:a16="http://schemas.microsoft.com/office/drawing/2014/main" id="{C80969A7-01D3-7540-B5CF-8CC661EA09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268018"/>
            <a:ext cx="6620562" cy="3364107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77981A-4BE8-F74E-A2CB-9C79214A1F60}"/>
              </a:ext>
            </a:extLst>
          </p:cNvPr>
          <p:cNvCxnSpPr>
            <a:cxnSpLocks/>
          </p:cNvCxnSpPr>
          <p:nvPr/>
        </p:nvCxnSpPr>
        <p:spPr>
          <a:xfrm>
            <a:off x="1857082" y="3752936"/>
            <a:ext cx="527901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8E5EB3E-3B65-D444-BE7A-2E2B1EE1B728}"/>
              </a:ext>
            </a:extLst>
          </p:cNvPr>
          <p:cNvSpPr txBox="1"/>
          <p:nvPr/>
        </p:nvSpPr>
        <p:spPr>
          <a:xfrm>
            <a:off x="2384983" y="3320249"/>
            <a:ext cx="4148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Chunk 1 is at the TOP of the LIFO Bin</a:t>
            </a:r>
          </a:p>
        </p:txBody>
      </p:sp>
    </p:spTree>
    <p:extLst>
      <p:ext uri="{BB962C8B-B14F-4D97-AF65-F5344CB8AC3E}">
        <p14:creationId xmlns:p14="http://schemas.microsoft.com/office/powerpoint/2010/main" val="1171243284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159E9-B416-5F44-A885-2918707F2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682" y="254993"/>
            <a:ext cx="8908330" cy="994172"/>
          </a:xfrm>
        </p:spPr>
        <p:txBody>
          <a:bodyPr>
            <a:normAutofit/>
          </a:bodyPr>
          <a:lstStyle/>
          <a:p>
            <a:r>
              <a:rPr lang="en-US" sz="3300" dirty="0"/>
              <a:t>Golf 2 – Diagram 5 (Allocate 2</a:t>
            </a:r>
            <a:r>
              <a:rPr lang="en-US" sz="3300" baseline="30000" dirty="0"/>
              <a:t>nd</a:t>
            </a:r>
            <a:r>
              <a:rPr lang="en-US" sz="3300" dirty="0"/>
              <a:t> Freed Chunk) </a:t>
            </a:r>
          </a:p>
        </p:txBody>
      </p:sp>
      <p:pic>
        <p:nvPicPr>
          <p:cNvPr id="4" name="Picture 3" descr="A picture containing histogram&#10;&#10;Description automatically generated">
            <a:extLst>
              <a:ext uri="{FF2B5EF4-FFF2-40B4-BE49-F238E27FC236}">
                <a16:creationId xmlns:a16="http://schemas.microsoft.com/office/drawing/2014/main" id="{2960ADE5-27E4-5048-8E24-0A063B34E4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272" y="1108695"/>
            <a:ext cx="6982513" cy="3548025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81B3EBE-F7C1-7E41-882E-D47FC3854DE7}"/>
              </a:ext>
            </a:extLst>
          </p:cNvPr>
          <p:cNvCxnSpPr>
            <a:cxnSpLocks/>
          </p:cNvCxnSpPr>
          <p:nvPr/>
        </p:nvCxnSpPr>
        <p:spPr>
          <a:xfrm>
            <a:off x="1593130" y="3686948"/>
            <a:ext cx="527901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1DFCCA4-20C6-1A49-8659-5E03B732FA3A}"/>
              </a:ext>
            </a:extLst>
          </p:cNvPr>
          <p:cNvCxnSpPr>
            <a:cxnSpLocks/>
          </p:cNvCxnSpPr>
          <p:nvPr/>
        </p:nvCxnSpPr>
        <p:spPr>
          <a:xfrm>
            <a:off x="6711884" y="1831439"/>
            <a:ext cx="527901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35951C6-467B-1445-A1B5-43680C6D6EF4}"/>
              </a:ext>
            </a:extLst>
          </p:cNvPr>
          <p:cNvSpPr txBox="1"/>
          <p:nvPr/>
        </p:nvSpPr>
        <p:spPr>
          <a:xfrm>
            <a:off x="2121031" y="3317617"/>
            <a:ext cx="4942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Chunk 1 taken from the top of the LIFO Bin</a:t>
            </a:r>
          </a:p>
        </p:txBody>
      </p:sp>
    </p:spTree>
    <p:extLst>
      <p:ext uri="{BB962C8B-B14F-4D97-AF65-F5344CB8AC3E}">
        <p14:creationId xmlns:p14="http://schemas.microsoft.com/office/powerpoint/2010/main" val="1313018962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9C97D-D7D1-E24E-887C-7F02B9868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– LIFO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B0260-1A04-084E-81A0-198A6BCE3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462096" cy="3263504"/>
          </a:xfrm>
        </p:spPr>
        <p:txBody>
          <a:bodyPr/>
          <a:lstStyle/>
          <a:p>
            <a:r>
              <a:rPr lang="en-US" dirty="0"/>
              <a:t>Beginning of the program (not user controlled): </a:t>
            </a:r>
          </a:p>
          <a:p>
            <a:pPr lvl="1"/>
            <a:r>
              <a:rPr lang="en-US" dirty="0"/>
              <a:t>Allocates 5 chunks</a:t>
            </a:r>
          </a:p>
          <a:p>
            <a:r>
              <a:rPr lang="en-US" dirty="0"/>
              <a:t>Allocate 4 chunks</a:t>
            </a:r>
          </a:p>
          <a:p>
            <a:r>
              <a:rPr lang="en-US" dirty="0"/>
              <a:t>Free 2 chunks</a:t>
            </a:r>
          </a:p>
          <a:p>
            <a:r>
              <a:rPr lang="en-US" dirty="0"/>
              <a:t>Allocate 2 chunks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177422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3348E-0350-7645-B751-0354EC0BF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Sizing in Malloc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FD9E7-EFE2-4D4D-A321-3393B567D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0x8 extra bytes is ALWAYS needed for metadata</a:t>
            </a:r>
          </a:p>
          <a:p>
            <a:r>
              <a:rPr lang="en-US" dirty="0"/>
              <a:t>On x86_64, sizes are in groups of 0x10</a:t>
            </a:r>
          </a:p>
          <a:p>
            <a:r>
              <a:rPr lang="en-US" dirty="0"/>
              <a:t>On x86, sizes are in groups of 0x8</a:t>
            </a:r>
          </a:p>
          <a:p>
            <a:r>
              <a:rPr lang="en-US" dirty="0"/>
              <a:t>Smallest chunk is 0x20 (64-bit): </a:t>
            </a:r>
          </a:p>
          <a:p>
            <a:pPr lvl="1"/>
            <a:r>
              <a:rPr lang="en-US" dirty="0"/>
              <a:t>Room for </a:t>
            </a:r>
            <a:r>
              <a:rPr lang="en-US" i="1" dirty="0"/>
              <a:t>prev_size</a:t>
            </a:r>
            <a:r>
              <a:rPr lang="en-US" dirty="0"/>
              <a:t>, </a:t>
            </a:r>
            <a:r>
              <a:rPr lang="en-US" i="1" dirty="0"/>
              <a:t>size</a:t>
            </a:r>
            <a:r>
              <a:rPr lang="en-US" dirty="0"/>
              <a:t>, </a:t>
            </a:r>
            <a:r>
              <a:rPr lang="en-US" i="1" dirty="0"/>
              <a:t>fd </a:t>
            </a:r>
            <a:r>
              <a:rPr lang="en-US" dirty="0"/>
              <a:t>&amp;</a:t>
            </a:r>
            <a:r>
              <a:rPr lang="en-US" i="1" dirty="0"/>
              <a:t> bk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133024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3348E-0350-7645-B751-0354EC0BF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Sizing -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FD9E7-EFE2-4D4D-A321-3393B567D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malloc(0x20) = 0x30 chunk</a:t>
            </a:r>
          </a:p>
          <a:p>
            <a:r>
              <a:rPr lang="en-US" dirty="0"/>
              <a:t>malloc(0x38) = 0x40 chunk</a:t>
            </a:r>
          </a:p>
          <a:p>
            <a:r>
              <a:rPr lang="en-US" dirty="0"/>
              <a:t>malloc(0x0) = 0x20 chunk</a:t>
            </a:r>
          </a:p>
        </p:txBody>
      </p:sp>
    </p:spTree>
    <p:extLst>
      <p:ext uri="{BB962C8B-B14F-4D97-AF65-F5344CB8AC3E}">
        <p14:creationId xmlns:p14="http://schemas.microsoft.com/office/powerpoint/2010/main" val="817952132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14EFC-3B99-8749-AAF5-1FC3BAD77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Lot of information…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F76F8-0030-8A42-BE31-B51E2F117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8" name="Picture 4" descr="Exhausted Memes - lovequotesmessages">
            <a:extLst>
              <a:ext uri="{FF2B5EF4-FFF2-40B4-BE49-F238E27FC236}">
                <a16:creationId xmlns:a16="http://schemas.microsoft.com/office/drawing/2014/main" id="{B67E51BA-2EAD-7842-B0AF-461DD26DB2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078" y="157705"/>
            <a:ext cx="5296289" cy="4637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9394069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7E044-A44D-2143-8E5C-8ACE5C4C2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All of This?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49A9203-FA34-F745-BE73-6D86CC604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8" name="Picture 4" descr="One Does Not Simply Meme |  ONE DOES NOT SIMPLY; BREAK HEAPS. YOU MUST LEARN FIRST | image tagged in memes,one does not simply | made w/ Imgflip meme maker">
            <a:extLst>
              <a:ext uri="{FF2B5EF4-FFF2-40B4-BE49-F238E27FC236}">
                <a16:creationId xmlns:a16="http://schemas.microsoft.com/office/drawing/2014/main" id="{30258A6A-B931-AB46-939B-2E8249FE16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" y="139700"/>
            <a:ext cx="8267700" cy="486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24994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7C57A-7D2F-0642-A770-65C4EDC8B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689F2-D32F-AB45-B87F-4B1C0FB09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Chunks:</a:t>
            </a:r>
          </a:p>
          <a:p>
            <a:pPr lvl="1"/>
            <a:r>
              <a:rPr lang="en-US" dirty="0"/>
              <a:t>prev_size</a:t>
            </a:r>
          </a:p>
          <a:p>
            <a:pPr lvl="1"/>
            <a:r>
              <a:rPr lang="en-US" dirty="0"/>
              <a:t>Size (metadata – </a:t>
            </a:r>
            <a:r>
              <a:rPr lang="en-US" i="1" dirty="0" err="1"/>
              <a:t>prev_inuse</a:t>
            </a:r>
            <a:r>
              <a:rPr lang="en-US" i="1" dirty="0"/>
              <a:t> </a:t>
            </a:r>
            <a:r>
              <a:rPr lang="en-US" dirty="0"/>
              <a:t>bit) </a:t>
            </a:r>
          </a:p>
          <a:p>
            <a:pPr lvl="1"/>
            <a:r>
              <a:rPr lang="en-US" dirty="0"/>
              <a:t>Fd</a:t>
            </a:r>
          </a:p>
          <a:p>
            <a:pPr lvl="1"/>
            <a:r>
              <a:rPr lang="en-US" dirty="0"/>
              <a:t>Bk or key</a:t>
            </a:r>
          </a:p>
          <a:p>
            <a:r>
              <a:rPr lang="en-US" dirty="0"/>
              <a:t>Bin Data structures:</a:t>
            </a:r>
          </a:p>
          <a:p>
            <a:pPr lvl="1"/>
            <a:r>
              <a:rPr lang="en-US" dirty="0"/>
              <a:t>Unsorted, small and large are </a:t>
            </a:r>
            <a:r>
              <a:rPr lang="en-US" i="1" dirty="0"/>
              <a:t>doubly</a:t>
            </a:r>
            <a:r>
              <a:rPr lang="en-US" dirty="0"/>
              <a:t> linked lists</a:t>
            </a:r>
          </a:p>
          <a:p>
            <a:pPr lvl="1"/>
            <a:r>
              <a:rPr lang="en-US" dirty="0" err="1"/>
              <a:t>Fastbin</a:t>
            </a:r>
            <a:r>
              <a:rPr lang="en-US" dirty="0"/>
              <a:t> and TCache are </a:t>
            </a:r>
            <a:r>
              <a:rPr lang="en-US" i="1" dirty="0"/>
              <a:t>singly</a:t>
            </a:r>
            <a:r>
              <a:rPr lang="en-US" dirty="0"/>
              <a:t> linked lists</a:t>
            </a:r>
          </a:p>
          <a:p>
            <a:pPr lvl="1"/>
            <a:r>
              <a:rPr lang="en-US" dirty="0" err="1"/>
              <a:t>Tcache</a:t>
            </a:r>
            <a:r>
              <a:rPr lang="en-US" dirty="0"/>
              <a:t> has </a:t>
            </a:r>
            <a:r>
              <a:rPr lang="en-US" i="1" dirty="0"/>
              <a:t>key </a:t>
            </a:r>
            <a:r>
              <a:rPr lang="en-US" dirty="0"/>
              <a:t>(2.28+)</a:t>
            </a:r>
          </a:p>
        </p:txBody>
      </p:sp>
    </p:spTree>
    <p:extLst>
      <p:ext uri="{BB962C8B-B14F-4D97-AF65-F5344CB8AC3E}">
        <p14:creationId xmlns:p14="http://schemas.microsoft.com/office/powerpoint/2010/main" val="4149624489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7C57A-7D2F-0642-A770-65C4EDC8B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Importance…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689F2-D32F-AB45-B87F-4B1C0FB09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Bins:</a:t>
            </a:r>
          </a:p>
          <a:p>
            <a:pPr lvl="1"/>
            <a:r>
              <a:rPr lang="en-US" dirty="0"/>
              <a:t>Small and large are not that important, for </a:t>
            </a:r>
            <a:r>
              <a:rPr lang="en-US" dirty="0" err="1"/>
              <a:t>pwn</a:t>
            </a:r>
            <a:r>
              <a:rPr lang="en-US" dirty="0"/>
              <a:t> purposes</a:t>
            </a:r>
          </a:p>
          <a:p>
            <a:pPr lvl="1"/>
            <a:r>
              <a:rPr lang="en-US" dirty="0"/>
              <a:t>Unsorted, </a:t>
            </a:r>
            <a:r>
              <a:rPr lang="en-US" dirty="0" err="1"/>
              <a:t>fastbin</a:t>
            </a:r>
            <a:r>
              <a:rPr lang="en-US" dirty="0"/>
              <a:t> and </a:t>
            </a:r>
            <a:r>
              <a:rPr lang="en-US" dirty="0" err="1"/>
              <a:t>tcache</a:t>
            </a:r>
            <a:r>
              <a:rPr lang="en-US" dirty="0"/>
              <a:t> </a:t>
            </a:r>
            <a:r>
              <a:rPr lang="en-US" b="1" i="1" dirty="0"/>
              <a:t>are</a:t>
            </a:r>
            <a:r>
              <a:rPr lang="en-US" dirty="0"/>
              <a:t> important though</a:t>
            </a:r>
          </a:p>
          <a:p>
            <a:r>
              <a:rPr lang="en-US" dirty="0"/>
              <a:t>Ordering (LIFO vs. FIFO) for bins:</a:t>
            </a:r>
          </a:p>
          <a:p>
            <a:pPr lvl="1"/>
            <a:r>
              <a:rPr lang="en-US" dirty="0"/>
              <a:t>Unsorted is FIFO</a:t>
            </a:r>
          </a:p>
          <a:p>
            <a:pPr lvl="1"/>
            <a:r>
              <a:rPr lang="en-US" dirty="0" err="1"/>
              <a:t>Fastbin</a:t>
            </a:r>
            <a:r>
              <a:rPr lang="en-US" dirty="0"/>
              <a:t> and TCache are LIFO</a:t>
            </a:r>
          </a:p>
          <a:p>
            <a:r>
              <a:rPr lang="en-US" dirty="0"/>
              <a:t>Ordering of Malloc and Free</a:t>
            </a:r>
          </a:p>
        </p:txBody>
      </p:sp>
    </p:spTree>
    <p:extLst>
      <p:ext uri="{BB962C8B-B14F-4D97-AF65-F5344CB8AC3E}">
        <p14:creationId xmlns:p14="http://schemas.microsoft.com/office/powerpoint/2010/main" val="980776295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C37D1-0A29-7347-99B3-DE112F07A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Cheatsheet</a:t>
            </a:r>
            <a:r>
              <a:rPr lang="en-US" dirty="0"/>
              <a:t> for important things!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93491-1E5D-4141-9305-6D2471B25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TODO…. In progress</a:t>
            </a:r>
          </a:p>
        </p:txBody>
      </p:sp>
    </p:spTree>
    <p:extLst>
      <p:ext uri="{BB962C8B-B14F-4D97-AF65-F5344CB8AC3E}">
        <p14:creationId xmlns:p14="http://schemas.microsoft.com/office/powerpoint/2010/main" val="1575285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F89B9-5527-E548-86D4-932152516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Outcome?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7157A-B791-674E-B0E9-913B73B9D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Allocators </a:t>
            </a:r>
            <a:r>
              <a:rPr lang="en-US" i="1" dirty="0"/>
              <a:t>value</a:t>
            </a:r>
            <a:r>
              <a:rPr lang="en-US" dirty="0"/>
              <a:t> different things: </a:t>
            </a:r>
          </a:p>
          <a:p>
            <a:pPr lvl="1"/>
            <a:r>
              <a:rPr lang="en-US" dirty="0"/>
              <a:t>Space? Speed? Security? </a:t>
            </a:r>
          </a:p>
          <a:p>
            <a:pPr lvl="1"/>
            <a:r>
              <a:rPr lang="en-US" dirty="0"/>
              <a:t>So, all allocators are slightly different</a:t>
            </a:r>
          </a:p>
          <a:p>
            <a:r>
              <a:rPr lang="en-US" dirty="0"/>
              <a:t>Exploiting heap memory corruptions:</a:t>
            </a:r>
          </a:p>
          <a:p>
            <a:pPr lvl="1"/>
            <a:r>
              <a:rPr lang="en-US" b="1" i="1" dirty="0"/>
              <a:t>Specific to the malloc implementation</a:t>
            </a:r>
          </a:p>
          <a:p>
            <a:pPr lvl="1"/>
            <a:r>
              <a:rPr lang="en-US" dirty="0"/>
              <a:t>Although, some bug classes are universal</a:t>
            </a:r>
          </a:p>
          <a:p>
            <a:r>
              <a:rPr lang="en-US" dirty="0" err="1"/>
              <a:t>GLibC</a:t>
            </a:r>
            <a:r>
              <a:rPr lang="en-US" dirty="0"/>
              <a:t> Malloc:</a:t>
            </a:r>
          </a:p>
          <a:p>
            <a:pPr lvl="1"/>
            <a:r>
              <a:rPr lang="en-US" dirty="0"/>
              <a:t>Default on most Linux distributions</a:t>
            </a:r>
          </a:p>
          <a:p>
            <a:pPr lvl="1"/>
            <a:r>
              <a:rPr lang="en-US" dirty="0"/>
              <a:t>Modified OLD </a:t>
            </a:r>
            <a:r>
              <a:rPr lang="en-US" dirty="0" err="1"/>
              <a:t>GLibC</a:t>
            </a:r>
            <a:r>
              <a:rPr lang="en-US" dirty="0"/>
              <a:t> malloc is used on embedded devices</a:t>
            </a:r>
          </a:p>
          <a:p>
            <a:pPr lvl="1"/>
            <a:r>
              <a:rPr lang="en-US" b="1" i="1" dirty="0"/>
              <a:t>Focus of this course</a:t>
            </a:r>
          </a:p>
        </p:txBody>
      </p:sp>
    </p:spTree>
    <p:extLst>
      <p:ext uri="{BB962C8B-B14F-4D97-AF65-F5344CB8AC3E}">
        <p14:creationId xmlns:p14="http://schemas.microsoft.com/office/powerpoint/2010/main" val="3267905969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7EF0B-CEA3-F141-A6F0-C561AC202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GLibC</a:t>
            </a:r>
            <a:r>
              <a:rPr lang="en-US" dirty="0"/>
              <a:t> Explanations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B831F-6508-4D4E-9F9C-A39CDC927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https://sploitfun.wordpress.com/2015/02/10/understanding-glibc-malloc/</a:t>
            </a:r>
            <a:endParaRPr lang="en-US" dirty="0"/>
          </a:p>
          <a:p>
            <a:r>
              <a:rPr lang="en-US" dirty="0">
                <a:hlinkClick r:id="rId3"/>
              </a:rPr>
              <a:t>https://azeria-labs.com/heap-exploitation-part-1-understanding-the-glibc-heap-implementation/</a:t>
            </a:r>
            <a:endParaRPr lang="en-US" dirty="0"/>
          </a:p>
          <a:p>
            <a:r>
              <a:rPr lang="en-US" dirty="0">
                <a:hlinkClick r:id="rId4"/>
              </a:rPr>
              <a:t>https://azeria-labs.com/heap-exploitation-part-2-glibc-heap-free-bins/</a:t>
            </a:r>
            <a:r>
              <a:rPr lang="en-US" dirty="0"/>
              <a:t> </a:t>
            </a:r>
          </a:p>
          <a:p>
            <a:r>
              <a:rPr lang="en-US" dirty="0">
                <a:hlinkClick r:id="rId5"/>
              </a:rPr>
              <a:t>https://sourceware.org/glibc/wiki/MallocInternals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710806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9F5DD-2C2D-124A-AC3D-8AEDD140AE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>
            <a:normAutofit/>
          </a:bodyPr>
          <a:lstStyle/>
          <a:p>
            <a:r>
              <a:rPr lang="en-US" dirty="0"/>
              <a:t>Heap Vulnerability Classes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2D9F869-5EB2-7F4A-9C02-3E69B86ED7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>
            <a:normAutofit/>
          </a:bodyPr>
          <a:lstStyle/>
          <a:p>
            <a:r>
              <a:rPr lang="en-US" sz="2000"/>
              <a:t>Buffer Overflow</a:t>
            </a:r>
          </a:p>
          <a:p>
            <a:r>
              <a:rPr lang="en-US" sz="2000"/>
              <a:t>Use After Free</a:t>
            </a:r>
          </a:p>
          <a:p>
            <a:r>
              <a:rPr lang="en-US" sz="2000"/>
              <a:t>Double Free</a:t>
            </a: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367720299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9B492-F788-BE46-B5E3-389B21A66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 Overflows (Heap Edition)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2C494-3A5C-F948-904A-CB3B146A39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564787" cy="3263504"/>
          </a:xfrm>
        </p:spPr>
        <p:txBody>
          <a:bodyPr/>
          <a:lstStyle/>
          <a:p>
            <a:r>
              <a:rPr lang="en-US" dirty="0"/>
              <a:t>Classic </a:t>
            </a:r>
            <a:r>
              <a:rPr lang="en-US" dirty="0">
                <a:sym typeface="Wingdings" pitchFamily="2" charset="2"/>
              </a:rPr>
              <a:t> </a:t>
            </a:r>
            <a:endParaRPr lang="en-US" dirty="0"/>
          </a:p>
          <a:p>
            <a:r>
              <a:rPr lang="en-US" dirty="0"/>
              <a:t>Writing outside of the range of the specified buffer</a:t>
            </a:r>
          </a:p>
          <a:p>
            <a:r>
              <a:rPr lang="en-US" dirty="0"/>
              <a:t>Corrupt prev_size, size (+metadata), fd and bk pointers</a:t>
            </a:r>
          </a:p>
        </p:txBody>
      </p:sp>
      <p:pic>
        <p:nvPicPr>
          <p:cNvPr id="5122" name="Picture 2" descr="Cartoon Bomb Free Vector Art - (296 Free Downloads)">
            <a:extLst>
              <a:ext uri="{FF2B5EF4-FFF2-40B4-BE49-F238E27FC236}">
                <a16:creationId xmlns:a16="http://schemas.microsoft.com/office/drawing/2014/main" id="{F8CF51EF-9328-B446-BCFB-FFBCD7DA74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9643" y="1397000"/>
            <a:ext cx="2349500" cy="234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4552562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8DFF0-8FD9-DE41-A4E1-EBA4AF9ED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Use After Free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115373C-35A7-4148-9A21-666E6C385F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4407425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63485513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D5255-5C3A-324A-851B-0896CEF58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Hotel Analogy – UAF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52BDB-48CE-8747-9D30-27CD108401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369218"/>
            <a:ext cx="4885743" cy="3631989"/>
          </a:xfrm>
        </p:spPr>
        <p:txBody>
          <a:bodyPr>
            <a:normAutofit/>
          </a:bodyPr>
          <a:lstStyle/>
          <a:p>
            <a:r>
              <a:rPr lang="en-US" sz="2200" dirty="0"/>
              <a:t>The memory allocator is the </a:t>
            </a:r>
            <a:r>
              <a:rPr lang="en-US" sz="2200" i="1" dirty="0"/>
              <a:t>hotel</a:t>
            </a:r>
            <a:endParaRPr lang="en-US" sz="2200" dirty="0"/>
          </a:p>
          <a:p>
            <a:r>
              <a:rPr lang="en-US" sz="2200" dirty="0"/>
              <a:t>A piece of</a:t>
            </a:r>
            <a:r>
              <a:rPr lang="en-US" sz="2200" i="1" dirty="0"/>
              <a:t> memory</a:t>
            </a:r>
            <a:r>
              <a:rPr lang="en-US" sz="2200" dirty="0"/>
              <a:t> is a </a:t>
            </a:r>
            <a:r>
              <a:rPr lang="en-US" sz="2200" i="1" dirty="0"/>
              <a:t>hotel</a:t>
            </a:r>
            <a:r>
              <a:rPr lang="en-US" sz="2200" dirty="0"/>
              <a:t> </a:t>
            </a:r>
            <a:r>
              <a:rPr lang="en-US" sz="2200" b="1" i="1" dirty="0"/>
              <a:t>room</a:t>
            </a:r>
          </a:p>
          <a:p>
            <a:r>
              <a:rPr lang="en-US" sz="2200" dirty="0"/>
              <a:t>A </a:t>
            </a:r>
            <a:r>
              <a:rPr lang="en-US" sz="2200" i="1" dirty="0"/>
              <a:t>pointer </a:t>
            </a:r>
            <a:r>
              <a:rPr lang="en-US" sz="2200" dirty="0"/>
              <a:t>is the </a:t>
            </a:r>
            <a:r>
              <a:rPr lang="en-US" sz="2200" i="1" dirty="0"/>
              <a:t>room key</a:t>
            </a:r>
          </a:p>
          <a:p>
            <a:r>
              <a:rPr lang="en-US" sz="2200" dirty="0"/>
              <a:t>What would happen if </a:t>
            </a:r>
            <a:r>
              <a:rPr lang="en-US" sz="2200" b="1" i="1" dirty="0"/>
              <a:t>after</a:t>
            </a:r>
            <a:r>
              <a:rPr lang="en-US" sz="2200" dirty="0"/>
              <a:t> </a:t>
            </a:r>
            <a:r>
              <a:rPr lang="en-US" sz="2200" i="1" dirty="0"/>
              <a:t>checking out</a:t>
            </a:r>
            <a:r>
              <a:rPr lang="en-US" sz="2200" dirty="0"/>
              <a:t>, you still had access to the hotel room via your key?</a:t>
            </a:r>
          </a:p>
          <a:p>
            <a:pPr lvl="1"/>
            <a:r>
              <a:rPr lang="en-US" sz="2200" dirty="0"/>
              <a:t>Access to a </a:t>
            </a:r>
            <a:r>
              <a:rPr lang="en-US" sz="2200" i="1" dirty="0"/>
              <a:t>free </a:t>
            </a:r>
            <a:r>
              <a:rPr lang="en-US" sz="2200" dirty="0"/>
              <a:t>room (corrupt metadata) </a:t>
            </a:r>
          </a:p>
          <a:p>
            <a:pPr lvl="1"/>
            <a:r>
              <a:rPr lang="en-US" sz="2200" dirty="0"/>
              <a:t>Access to another person's room (corrupt new objects data)</a:t>
            </a:r>
          </a:p>
        </p:txBody>
      </p:sp>
      <p:pic>
        <p:nvPicPr>
          <p:cNvPr id="2050" name="Picture 2" descr="The Most Important Hotel “Salesperson” Right Now Is Working Behind Your Front  Desk | By Doug Kennedy – Hospitality Net">
            <a:extLst>
              <a:ext uri="{FF2B5EF4-FFF2-40B4-BE49-F238E27FC236}">
                <a16:creationId xmlns:a16="http://schemas.microsoft.com/office/drawing/2014/main" id="{115D6988-77ED-2D4E-8578-F62D5EC42A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7" r="17339" b="-2"/>
          <a:stretch/>
        </p:blipFill>
        <p:spPr bwMode="auto">
          <a:xfrm>
            <a:off x="5419980" y="1369219"/>
            <a:ext cx="3580561" cy="3006838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1070540681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97AC5-8486-D243-9959-6788352AA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UAF Explanation Diagram - 1</a:t>
            </a:r>
          </a:p>
        </p:txBody>
      </p:sp>
      <p:pic>
        <p:nvPicPr>
          <p:cNvPr id="7" name="Picture 6" descr="Use after free diagram">
            <a:extLst>
              <a:ext uri="{FF2B5EF4-FFF2-40B4-BE49-F238E27FC236}">
                <a16:creationId xmlns:a16="http://schemas.microsoft.com/office/drawing/2014/main" id="{F3F928AE-AE85-CB48-AABF-329E098F7A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529" y="1268019"/>
            <a:ext cx="5220677" cy="2610339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976A450-4C7A-4F49-A7FF-D29C8F0F0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7320" y="1272984"/>
            <a:ext cx="3152171" cy="3263504"/>
          </a:xfrm>
        </p:spPr>
        <p:txBody>
          <a:bodyPr/>
          <a:lstStyle/>
          <a:p>
            <a:r>
              <a:rPr lang="en-US" dirty="0"/>
              <a:t>Allocate to Pointer 1</a:t>
            </a:r>
          </a:p>
          <a:p>
            <a:r>
              <a:rPr lang="en-US" dirty="0"/>
              <a:t>Free Pointer 1</a:t>
            </a:r>
          </a:p>
          <a:p>
            <a:r>
              <a:rPr lang="en-US" dirty="0"/>
              <a:t>Allocate to Pointer 2 (recycles the memory)</a:t>
            </a:r>
          </a:p>
          <a:p>
            <a:r>
              <a:rPr lang="en-US" dirty="0"/>
              <a:t>Both pointers can edit/view the same memory!</a:t>
            </a:r>
          </a:p>
        </p:txBody>
      </p:sp>
    </p:spTree>
    <p:extLst>
      <p:ext uri="{BB962C8B-B14F-4D97-AF65-F5344CB8AC3E}">
        <p14:creationId xmlns:p14="http://schemas.microsoft.com/office/powerpoint/2010/main" val="1975236637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B44C5-7D46-424A-BA3F-8EC505907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UAF - 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781D7-B5DC-7342-A22F-35FBC8C8D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After Free (UAF) challenge</a:t>
            </a:r>
          </a:p>
          <a:p>
            <a:r>
              <a:rPr lang="en-US" dirty="0"/>
              <a:t>Options: </a:t>
            </a:r>
          </a:p>
          <a:p>
            <a:pPr lvl="1"/>
            <a:r>
              <a:rPr lang="en-US" i="1" dirty="0"/>
              <a:t>malloc</a:t>
            </a:r>
            <a:r>
              <a:rPr lang="en-US" dirty="0"/>
              <a:t>: Make a new player</a:t>
            </a:r>
            <a:endParaRPr lang="en-US" i="1" dirty="0"/>
          </a:p>
          <a:p>
            <a:pPr lvl="1"/>
            <a:r>
              <a:rPr lang="en-US" i="1" dirty="0"/>
              <a:t>free</a:t>
            </a:r>
            <a:r>
              <a:rPr lang="en-US" dirty="0"/>
              <a:t>:</a:t>
            </a:r>
            <a:r>
              <a:rPr lang="en-US" i="1" dirty="0"/>
              <a:t> </a:t>
            </a:r>
            <a:r>
              <a:rPr lang="en-US" dirty="0"/>
              <a:t>Reset the player</a:t>
            </a:r>
          </a:p>
          <a:p>
            <a:pPr lvl="1"/>
            <a:r>
              <a:rPr lang="en-US" i="1" dirty="0"/>
              <a:t>play</a:t>
            </a:r>
            <a:r>
              <a:rPr lang="en-US" dirty="0"/>
              <a:t>: Play the game!</a:t>
            </a:r>
          </a:p>
          <a:p>
            <a:pPr lvl="1"/>
            <a:r>
              <a:rPr lang="en-US" i="1" dirty="0"/>
              <a:t>won</a:t>
            </a:r>
            <a:r>
              <a:rPr lang="en-US" dirty="0"/>
              <a:t>: Check to see if you have the high score</a:t>
            </a:r>
          </a:p>
          <a:p>
            <a:r>
              <a:rPr lang="en-US" dirty="0"/>
              <a:t>Hint: Look at </a:t>
            </a:r>
            <a:r>
              <a:rPr lang="en-US" i="1" dirty="0"/>
              <a:t>malloc</a:t>
            </a:r>
            <a:r>
              <a:rPr lang="en-US" dirty="0"/>
              <a:t> &amp; </a:t>
            </a:r>
            <a:r>
              <a:rPr lang="en-US" i="1" dirty="0"/>
              <a:t>free </a:t>
            </a:r>
            <a:r>
              <a:rPr lang="en-US" dirty="0"/>
              <a:t>(heap operations) </a:t>
            </a:r>
          </a:p>
          <a:p>
            <a:r>
              <a:rPr lang="en-US" dirty="0"/>
              <a:t>Hint: Look at the </a:t>
            </a:r>
            <a:r>
              <a:rPr lang="en-US" i="1" dirty="0"/>
              <a:t>player</a:t>
            </a:r>
            <a:r>
              <a:rPr lang="en-US" dirty="0"/>
              <a:t> struct</a:t>
            </a:r>
          </a:p>
        </p:txBody>
      </p:sp>
    </p:spTree>
    <p:extLst>
      <p:ext uri="{BB962C8B-B14F-4D97-AF65-F5344CB8AC3E}">
        <p14:creationId xmlns:p14="http://schemas.microsoft.com/office/powerpoint/2010/main" val="611776562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B44C5-7D46-424A-BA3F-8EC505907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UAF -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781D7-B5DC-7342-A22F-35FBC8C8D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User </a:t>
            </a:r>
            <a:r>
              <a:rPr lang="en-US" dirty="0">
                <a:sym typeface="Wingdings" pitchFamily="2" charset="2"/>
              </a:rPr>
              <a:t> Allocates a malloc chunk</a:t>
            </a:r>
            <a:endParaRPr lang="en-US" dirty="0"/>
          </a:p>
          <a:p>
            <a:r>
              <a:rPr lang="en-US" dirty="0"/>
              <a:t>Reset User </a:t>
            </a:r>
            <a:r>
              <a:rPr lang="en-US" dirty="0">
                <a:sym typeface="Wingdings" pitchFamily="2" charset="2"/>
              </a:rPr>
              <a:t> Frees a malloc chunk</a:t>
            </a:r>
            <a:endParaRPr lang="en-US" dirty="0"/>
          </a:p>
          <a:p>
            <a:r>
              <a:rPr lang="en-US" dirty="0"/>
              <a:t>Play </a:t>
            </a:r>
            <a:r>
              <a:rPr lang="en-US" dirty="0">
                <a:sym typeface="Wingdings" pitchFamily="2" charset="2"/>
              </a:rPr>
              <a:t> Allocates a malloc chunk (reuses previous chunk) </a:t>
            </a:r>
          </a:p>
          <a:p>
            <a:r>
              <a:rPr lang="en-US" dirty="0"/>
              <a:t>Win </a:t>
            </a:r>
            <a:r>
              <a:rPr lang="en-US" dirty="0">
                <a:sym typeface="Wingdings" pitchFamily="2" charset="2"/>
              </a:rPr>
              <a:t> Score is at </a:t>
            </a:r>
            <a:r>
              <a:rPr lang="en-US" b="1" i="1" dirty="0">
                <a:sym typeface="Wingdings" pitchFamily="2" charset="2"/>
              </a:rPr>
              <a:t>103</a:t>
            </a:r>
            <a:r>
              <a:rPr lang="en-US" b="1" dirty="0">
                <a:sym typeface="Wingdings" pitchFamily="2" charset="2"/>
              </a:rPr>
              <a:t> </a:t>
            </a:r>
            <a:r>
              <a:rPr lang="en-US" dirty="0">
                <a:sym typeface="Wingdings" pitchFamily="2" charset="2"/>
              </a:rPr>
              <a:t>from the ‘play’ calculations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343798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06B2A-1853-DC4C-8F91-DA7FFFFD7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UAF – Solution Diagram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71F73-3DDC-104B-BA9C-1D75C11913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Allocate a player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74FCBF0C-D21E-6A4B-BAFE-2A17B6B17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9150" y="1438395"/>
            <a:ext cx="3886200" cy="312515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53033134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06B2A-1853-DC4C-8F91-DA7FFFFD7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UAF – Solution Diagram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71F73-3DDC-104B-BA9C-1D75C11913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Free (reset) a player</a:t>
            </a:r>
          </a:p>
          <a:p>
            <a:r>
              <a:rPr lang="en-US" dirty="0"/>
              <a:t>Puts a </a:t>
            </a:r>
            <a:r>
              <a:rPr lang="en-US" i="1" dirty="0"/>
              <a:t>chunk</a:t>
            </a:r>
            <a:r>
              <a:rPr lang="en-US" dirty="0"/>
              <a:t> into the </a:t>
            </a:r>
            <a:r>
              <a:rPr lang="en-US" dirty="0" err="1"/>
              <a:t>fastbin</a:t>
            </a:r>
            <a:endParaRPr lang="en-US" dirty="0"/>
          </a:p>
          <a:p>
            <a:r>
              <a:rPr lang="en-US" dirty="0"/>
              <a:t>Creates a UAF on the </a:t>
            </a:r>
            <a:r>
              <a:rPr lang="en-US" i="1" dirty="0"/>
              <a:t>player </a:t>
            </a:r>
            <a:r>
              <a:rPr lang="en-US" dirty="0"/>
              <a:t>struct</a:t>
            </a:r>
          </a:p>
        </p:txBody>
      </p:sp>
      <p:pic>
        <p:nvPicPr>
          <p:cNvPr id="8" name="Picture 7" descr="Free the player struct">
            <a:extLst>
              <a:ext uri="{FF2B5EF4-FFF2-40B4-BE49-F238E27FC236}">
                <a16:creationId xmlns:a16="http://schemas.microsoft.com/office/drawing/2014/main" id="{545C6C7E-195D-2B41-A6B9-D3470285E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3314" y="1369218"/>
            <a:ext cx="3886199" cy="3108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5668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5417D-283D-DE4F-AED1-9493FA169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DLMalloc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5D8B7-C774-7049-A59C-6589F1EAE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7886700" cy="3803632"/>
          </a:xfrm>
        </p:spPr>
        <p:txBody>
          <a:bodyPr>
            <a:normAutofit/>
          </a:bodyPr>
          <a:lstStyle/>
          <a:p>
            <a:r>
              <a:rPr lang="en-US" dirty="0"/>
              <a:t>Doug Lea (hence, the DL) malloc:</a:t>
            </a:r>
          </a:p>
          <a:p>
            <a:pPr lvl="1"/>
            <a:r>
              <a:rPr lang="en-US" dirty="0"/>
              <a:t>Primary author of </a:t>
            </a:r>
            <a:r>
              <a:rPr lang="en-US" dirty="0" err="1"/>
              <a:t>libg</a:t>
            </a:r>
            <a:r>
              <a:rPr lang="en-US" dirty="0"/>
              <a:t>++ (GNU C++ library) at the time</a:t>
            </a:r>
          </a:p>
          <a:p>
            <a:r>
              <a:rPr lang="en-US" dirty="0"/>
              <a:t>Wrote sometime from 1989-1991</a:t>
            </a:r>
          </a:p>
          <a:p>
            <a:r>
              <a:rPr lang="en-US" dirty="0"/>
              <a:t>Create a</a:t>
            </a:r>
            <a:r>
              <a:rPr lang="en-US" i="1" dirty="0"/>
              <a:t> general purpose </a:t>
            </a:r>
            <a:r>
              <a:rPr lang="en-US" dirty="0"/>
              <a:t>allocator;</a:t>
            </a:r>
          </a:p>
          <a:p>
            <a:pPr lvl="1"/>
            <a:r>
              <a:rPr lang="en-US" dirty="0"/>
              <a:t>Don’t want to write custom allocators anymore</a:t>
            </a:r>
          </a:p>
          <a:p>
            <a:r>
              <a:rPr lang="en-US" dirty="0"/>
              <a:t>Goals:</a:t>
            </a:r>
          </a:p>
          <a:p>
            <a:pPr lvl="1"/>
            <a:r>
              <a:rPr lang="en-US" dirty="0"/>
              <a:t>Portability/Compatibility</a:t>
            </a:r>
          </a:p>
          <a:p>
            <a:pPr lvl="1"/>
            <a:r>
              <a:rPr lang="en-US" dirty="0"/>
              <a:t>Minimize: </a:t>
            </a:r>
            <a:r>
              <a:rPr lang="en-US" b="1" dirty="0"/>
              <a:t>Space</a:t>
            </a:r>
            <a:r>
              <a:rPr lang="en-US" dirty="0"/>
              <a:t> &amp; </a:t>
            </a:r>
            <a:r>
              <a:rPr lang="en-US" b="1" dirty="0"/>
              <a:t>Time</a:t>
            </a:r>
          </a:p>
          <a:p>
            <a:pPr lvl="1"/>
            <a:r>
              <a:rPr lang="en-US" dirty="0"/>
              <a:t>Maximum: Locality (prevent fragmentation) and tunability </a:t>
            </a:r>
          </a:p>
          <a:p>
            <a:pPr lvl="1"/>
            <a:r>
              <a:rPr lang="en-US" dirty="0">
                <a:hlinkClick r:id="rId2"/>
              </a:rPr>
              <a:t>http://gee.cs.oswego.edu/dl/html/malloc.html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778730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06B2A-1853-DC4C-8F91-DA7FFFFD7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UAF – Solution Diagram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71F73-3DDC-104B-BA9C-1D75C11913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Play</a:t>
            </a:r>
          </a:p>
          <a:p>
            <a:r>
              <a:rPr lang="en-US" dirty="0"/>
              <a:t>Allocates a chunk of size 0x20</a:t>
            </a:r>
          </a:p>
        </p:txBody>
      </p:sp>
      <p:pic>
        <p:nvPicPr>
          <p:cNvPr id="5" name="Picture 4" descr="Allocate the 'parray'">
            <a:extLst>
              <a:ext uri="{FF2B5EF4-FFF2-40B4-BE49-F238E27FC236}">
                <a16:creationId xmlns:a16="http://schemas.microsoft.com/office/drawing/2014/main" id="{5B680900-BB7C-D940-AE9C-CE6E80094A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4613" y="1268018"/>
            <a:ext cx="3579633" cy="3272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247816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06B2A-1853-DC4C-8F91-DA7FFFFD7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UAF – Solution Diagram 4</a:t>
            </a:r>
          </a:p>
        </p:txBody>
      </p:sp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C1B062E6-0C7D-E74D-BA47-2E2CA2361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7737" y="1369219"/>
            <a:ext cx="5686263" cy="251558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71F73-3DDC-104B-BA9C-1D75C11913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7248" y="1802852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Overlap </a:t>
            </a:r>
            <a:r>
              <a:rPr lang="en-US" i="1" dirty="0" err="1"/>
              <a:t>parray</a:t>
            </a:r>
            <a:r>
              <a:rPr lang="en-US" dirty="0"/>
              <a:t> with </a:t>
            </a:r>
            <a:r>
              <a:rPr lang="en-US" i="1" dirty="0"/>
              <a:t>player</a:t>
            </a:r>
            <a:r>
              <a:rPr lang="en-US" dirty="0"/>
              <a:t> struct</a:t>
            </a:r>
          </a:p>
          <a:p>
            <a:r>
              <a:rPr lang="en-US" dirty="0"/>
              <a:t>The SCORE is the same as the 3</a:t>
            </a:r>
            <a:r>
              <a:rPr lang="en-US" baseline="30000" dirty="0"/>
              <a:t>rd</a:t>
            </a:r>
            <a:r>
              <a:rPr lang="en-US" dirty="0"/>
              <a:t> index of the </a:t>
            </a:r>
            <a:br>
              <a:rPr lang="en-US" dirty="0"/>
            </a:br>
            <a:r>
              <a:rPr lang="en-US" i="1" dirty="0" err="1"/>
              <a:t>parray</a:t>
            </a:r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491539114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06B2A-1853-DC4C-8F91-DA7FFFFD7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UAF – Solution Diagram 5</a:t>
            </a:r>
          </a:p>
        </p:txBody>
      </p:sp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C1B062E6-0C7D-E74D-BA47-2E2CA2361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7737" y="1369219"/>
            <a:ext cx="5686263" cy="251558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71F73-3DDC-104B-BA9C-1D75C11913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1102936"/>
            <a:ext cx="3457737" cy="3963420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i="1" dirty="0" err="1"/>
              <a:t>parray</a:t>
            </a:r>
            <a:r>
              <a:rPr lang="en-US" dirty="0"/>
              <a:t> overrides the </a:t>
            </a:r>
            <a:r>
              <a:rPr lang="en-US" i="1" dirty="0"/>
              <a:t>score</a:t>
            </a:r>
            <a:r>
              <a:rPr lang="en-US" dirty="0"/>
              <a:t> because of the UAF vulnerability</a:t>
            </a:r>
          </a:p>
          <a:p>
            <a:r>
              <a:rPr lang="en-US" dirty="0"/>
              <a:t>Now, just ask to see if you </a:t>
            </a:r>
            <a:r>
              <a:rPr lang="en-US" i="1" dirty="0"/>
              <a:t>won</a:t>
            </a:r>
            <a:r>
              <a:rPr lang="en-US" dirty="0"/>
              <a:t> and you will get the flag!</a:t>
            </a:r>
          </a:p>
        </p:txBody>
      </p:sp>
    </p:spTree>
    <p:extLst>
      <p:ext uri="{BB962C8B-B14F-4D97-AF65-F5344CB8AC3E}">
        <p14:creationId xmlns:p14="http://schemas.microsoft.com/office/powerpoint/2010/main" val="1614679542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B44C5-7D46-424A-BA3F-8EC505907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UAF -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781D7-B5DC-7342-A22F-35FBC8C8D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User </a:t>
            </a:r>
            <a:r>
              <a:rPr lang="en-US" dirty="0">
                <a:sym typeface="Wingdings" pitchFamily="2" charset="2"/>
              </a:rPr>
              <a:t> Allocates a malloc chunk</a:t>
            </a:r>
            <a:endParaRPr lang="en-US" dirty="0"/>
          </a:p>
          <a:p>
            <a:r>
              <a:rPr lang="en-US" dirty="0"/>
              <a:t>Reset User </a:t>
            </a:r>
            <a:r>
              <a:rPr lang="en-US" dirty="0">
                <a:sym typeface="Wingdings" pitchFamily="2" charset="2"/>
              </a:rPr>
              <a:t> Frees a malloc chunk</a:t>
            </a:r>
            <a:endParaRPr lang="en-US" dirty="0"/>
          </a:p>
          <a:p>
            <a:r>
              <a:rPr lang="en-US" dirty="0"/>
              <a:t>Play </a:t>
            </a:r>
            <a:r>
              <a:rPr lang="en-US" dirty="0">
                <a:sym typeface="Wingdings" pitchFamily="2" charset="2"/>
              </a:rPr>
              <a:t> Allocates a malloc chunk (reuses previous chunk) </a:t>
            </a:r>
          </a:p>
          <a:p>
            <a:r>
              <a:rPr lang="en-US" dirty="0"/>
              <a:t>Win </a:t>
            </a:r>
            <a:r>
              <a:rPr lang="en-US" dirty="0">
                <a:sym typeface="Wingdings" pitchFamily="2" charset="2"/>
              </a:rPr>
              <a:t> Score is at </a:t>
            </a:r>
            <a:r>
              <a:rPr lang="en-US" b="1" i="1" dirty="0">
                <a:sym typeface="Wingdings" pitchFamily="2" charset="2"/>
              </a:rPr>
              <a:t>103</a:t>
            </a:r>
            <a:r>
              <a:rPr lang="en-US" b="1" dirty="0">
                <a:sym typeface="Wingdings" pitchFamily="2" charset="2"/>
              </a:rPr>
              <a:t> </a:t>
            </a:r>
            <a:r>
              <a:rPr lang="en-US" dirty="0">
                <a:sym typeface="Wingdings" pitchFamily="2" charset="2"/>
              </a:rPr>
              <a:t>from the ‘play’ calculations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99533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E0423-8451-8641-8523-C046B8A9C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After Free – Wrap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DBFAF-06C7-DB43-AF8E-5DFBF79A4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Incredibly Powerful Bug</a:t>
            </a:r>
          </a:p>
          <a:p>
            <a:r>
              <a:rPr lang="en-US" dirty="0"/>
              <a:t>Leaks </a:t>
            </a:r>
          </a:p>
          <a:p>
            <a:r>
              <a:rPr lang="en-US" dirty="0"/>
              <a:t>Memory corruption </a:t>
            </a:r>
            <a:r>
              <a:rPr lang="en-US" dirty="0">
                <a:sym typeface="Wingdings" pitchFamily="2" charset="2"/>
              </a:rPr>
              <a:t>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099311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31572-8746-FA45-AF5F-D5A2AA958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/>
          <a:lstStyle/>
          <a:p>
            <a:r>
              <a:rPr lang="en-US" dirty="0"/>
              <a:t>Double Free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900D2-6F79-754C-8937-22DC927712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7886700" cy="3263504"/>
          </a:xfrm>
        </p:spPr>
        <p:txBody>
          <a:bodyPr/>
          <a:lstStyle/>
          <a:p>
            <a:r>
              <a:rPr lang="en-US" sz="2400"/>
              <a:t>Freed the same memory </a:t>
            </a:r>
            <a:r>
              <a:rPr lang="en-US" sz="2400" b="1"/>
              <a:t>twice</a:t>
            </a:r>
            <a:endParaRPr lang="en-US" sz="2400"/>
          </a:p>
          <a:p>
            <a:r>
              <a:rPr lang="en-US" sz="2400" b="1"/>
              <a:t>Two</a:t>
            </a:r>
            <a:r>
              <a:rPr lang="en-US" sz="2400"/>
              <a:t> chunks are now waiting to be reallocated in the bin</a:t>
            </a:r>
          </a:p>
          <a:p>
            <a:r>
              <a:rPr lang="en-US" sz="2400"/>
              <a:t>Possible to get two pointers (in a bin) to the </a:t>
            </a:r>
            <a:r>
              <a:rPr lang="en-US" sz="2400" b="1"/>
              <a:t>same</a:t>
            </a:r>
            <a:r>
              <a:rPr lang="en-US" sz="2400"/>
              <a:t> location in memory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825936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AEEFD-8C87-5049-93EE-4881231E5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Double Free Explanation Diagram - 1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94C9E-F4DE-CE4F-9B96-A0083FA4E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36541"/>
            <a:ext cx="4189535" cy="3263504"/>
          </a:xfrm>
        </p:spPr>
        <p:txBody>
          <a:bodyPr/>
          <a:lstStyle/>
          <a:p>
            <a:r>
              <a:rPr lang="en-US" dirty="0"/>
              <a:t>Allocate a Pointer with Malloc</a:t>
            </a:r>
          </a:p>
          <a:p>
            <a:r>
              <a:rPr lang="en-US" dirty="0"/>
              <a:t>Free the same pointer </a:t>
            </a:r>
            <a:r>
              <a:rPr lang="en-US" b="1" i="1" dirty="0"/>
              <a:t>twice</a:t>
            </a:r>
            <a:endParaRPr lang="en-US" b="1" dirty="0"/>
          </a:p>
          <a:p>
            <a:pPr lvl="1"/>
            <a:r>
              <a:rPr lang="en-US" dirty="0"/>
              <a:t>A bin has TWO pointers to the same memory</a:t>
            </a:r>
          </a:p>
          <a:p>
            <a:pPr lvl="1"/>
            <a:r>
              <a:rPr lang="en-US" dirty="0"/>
              <a:t>Chunk 1 is in the bin TWICE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2CEFAE74-DCBE-E942-A248-150D5FF68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2048" y="1583104"/>
            <a:ext cx="3140405" cy="1977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661426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97AC5-8486-D243-9959-6788352AA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Double Free Explanation Diagram - 2</a:t>
            </a:r>
          </a:p>
        </p:txBody>
      </p:sp>
      <p:pic>
        <p:nvPicPr>
          <p:cNvPr id="7" name="Picture 6" descr="Use after free diagram">
            <a:extLst>
              <a:ext uri="{FF2B5EF4-FFF2-40B4-BE49-F238E27FC236}">
                <a16:creationId xmlns:a16="http://schemas.microsoft.com/office/drawing/2014/main" id="{F3F928AE-AE85-CB48-AABF-329E098F7A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529" y="1268019"/>
            <a:ext cx="5220677" cy="2610339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976A450-4C7A-4F49-A7FF-D29C8F0F0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7900" y="1272984"/>
            <a:ext cx="2731591" cy="3263504"/>
          </a:xfrm>
        </p:spPr>
        <p:txBody>
          <a:bodyPr/>
          <a:lstStyle/>
          <a:p>
            <a:r>
              <a:rPr lang="en-US" dirty="0"/>
              <a:t>Allocate </a:t>
            </a:r>
            <a:r>
              <a:rPr lang="en-US" b="1" i="1" dirty="0"/>
              <a:t>two</a:t>
            </a:r>
            <a:r>
              <a:rPr lang="en-US" dirty="0"/>
              <a:t> chunks</a:t>
            </a:r>
          </a:p>
          <a:p>
            <a:r>
              <a:rPr lang="en-US" dirty="0"/>
              <a:t>Both pointers can edit/view the same memory!</a:t>
            </a:r>
          </a:p>
          <a:p>
            <a:r>
              <a:rPr lang="en-US" dirty="0"/>
              <a:t>Same as UAF, just an extra step </a:t>
            </a:r>
          </a:p>
        </p:txBody>
      </p:sp>
    </p:spTree>
    <p:extLst>
      <p:ext uri="{BB962C8B-B14F-4D97-AF65-F5344CB8AC3E}">
        <p14:creationId xmlns:p14="http://schemas.microsoft.com/office/powerpoint/2010/main" val="3062657661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D5255-5C3A-324A-851B-0896CEF58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/>
          <a:lstStyle/>
          <a:p>
            <a:r>
              <a:rPr lang="en-US" dirty="0"/>
              <a:t>Hotel Analogy – Double Free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52BDB-48CE-8747-9D30-27CD10840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5141835" cy="3263504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i="1" dirty="0"/>
              <a:t>memory</a:t>
            </a:r>
            <a:r>
              <a:rPr lang="en-US" dirty="0"/>
              <a:t> </a:t>
            </a:r>
            <a:r>
              <a:rPr lang="en-US" i="1" dirty="0"/>
              <a:t>allocator</a:t>
            </a:r>
            <a:r>
              <a:rPr lang="en-US" dirty="0"/>
              <a:t> is the </a:t>
            </a:r>
            <a:r>
              <a:rPr lang="en-US" b="1" i="1" dirty="0"/>
              <a:t>hotel</a:t>
            </a:r>
            <a:endParaRPr lang="en-US" b="1" dirty="0"/>
          </a:p>
          <a:p>
            <a:r>
              <a:rPr lang="en-US" dirty="0"/>
              <a:t>A piece of</a:t>
            </a:r>
            <a:r>
              <a:rPr lang="en-US" i="1" dirty="0"/>
              <a:t> memory</a:t>
            </a:r>
            <a:r>
              <a:rPr lang="en-US" dirty="0"/>
              <a:t> is a </a:t>
            </a:r>
            <a:r>
              <a:rPr lang="en-US" i="1" dirty="0"/>
              <a:t>hotel</a:t>
            </a:r>
            <a:r>
              <a:rPr lang="en-US" dirty="0"/>
              <a:t> </a:t>
            </a:r>
            <a:r>
              <a:rPr lang="en-US" b="1" i="1" dirty="0"/>
              <a:t>room</a:t>
            </a:r>
          </a:p>
          <a:p>
            <a:r>
              <a:rPr lang="en-US" dirty="0"/>
              <a:t>A </a:t>
            </a:r>
            <a:r>
              <a:rPr lang="en-US" i="1" dirty="0"/>
              <a:t>pointer </a:t>
            </a:r>
            <a:r>
              <a:rPr lang="en-US" dirty="0"/>
              <a:t>is the </a:t>
            </a:r>
            <a:r>
              <a:rPr lang="en-US" i="1" dirty="0"/>
              <a:t>room key</a:t>
            </a:r>
          </a:p>
          <a:p>
            <a:r>
              <a:rPr lang="en-US" dirty="0"/>
              <a:t>What would happen if you </a:t>
            </a:r>
            <a:r>
              <a:rPr lang="en-US" i="1" dirty="0"/>
              <a:t>checked out </a:t>
            </a:r>
            <a:r>
              <a:rPr lang="en-US" b="1" i="1" dirty="0"/>
              <a:t>twice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Room can be assigned to </a:t>
            </a:r>
            <a:r>
              <a:rPr lang="en-US" b="1" i="1" dirty="0"/>
              <a:t>two </a:t>
            </a:r>
            <a:r>
              <a:rPr lang="en-US" dirty="0"/>
              <a:t>people</a:t>
            </a:r>
          </a:p>
        </p:txBody>
      </p:sp>
      <p:pic>
        <p:nvPicPr>
          <p:cNvPr id="4104" name="Picture 8" descr="Receptionist giving key card to businesswoman at hotel front desk Stock  Photo - Alamy">
            <a:extLst>
              <a:ext uri="{FF2B5EF4-FFF2-40B4-BE49-F238E27FC236}">
                <a16:creationId xmlns:a16="http://schemas.microsoft.com/office/drawing/2014/main" id="{9E5CBA24-50D7-D548-9A3B-277EB3D508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255"/>
          <a:stretch/>
        </p:blipFill>
        <p:spPr bwMode="auto">
          <a:xfrm>
            <a:off x="5772573" y="1092848"/>
            <a:ext cx="3256998" cy="2147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1670868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8FE6B-A844-4B4E-9A09-DCC555867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Free - Challenges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238808-171A-7646-A4D3-46EDF4528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Use After Free (UAF) challenge</a:t>
            </a:r>
          </a:p>
          <a:p>
            <a:r>
              <a:rPr lang="en-US" dirty="0"/>
              <a:t>Options: </a:t>
            </a:r>
          </a:p>
          <a:p>
            <a:pPr lvl="1"/>
            <a:r>
              <a:rPr lang="en-US" i="1" dirty="0"/>
              <a:t>malloc</a:t>
            </a:r>
            <a:r>
              <a:rPr lang="en-US" dirty="0"/>
              <a:t>: Make a new player</a:t>
            </a:r>
            <a:endParaRPr lang="en-US" i="1" dirty="0"/>
          </a:p>
          <a:p>
            <a:pPr lvl="1"/>
            <a:r>
              <a:rPr lang="en-US" i="1" dirty="0"/>
              <a:t>free</a:t>
            </a:r>
            <a:r>
              <a:rPr lang="en-US" dirty="0"/>
              <a:t>:</a:t>
            </a:r>
            <a:r>
              <a:rPr lang="en-US" i="1" dirty="0"/>
              <a:t> </a:t>
            </a:r>
            <a:r>
              <a:rPr lang="en-US" dirty="0"/>
              <a:t>Reset the player</a:t>
            </a:r>
          </a:p>
          <a:p>
            <a:pPr lvl="1"/>
            <a:r>
              <a:rPr lang="en-US" i="1" dirty="0"/>
              <a:t>play</a:t>
            </a:r>
            <a:r>
              <a:rPr lang="en-US" dirty="0"/>
              <a:t>: Play the game!</a:t>
            </a:r>
          </a:p>
          <a:p>
            <a:pPr lvl="1"/>
            <a:r>
              <a:rPr lang="en-US" i="1" dirty="0"/>
              <a:t>won</a:t>
            </a:r>
            <a:r>
              <a:rPr lang="en-US" dirty="0"/>
              <a:t>: Check to see if you have the high score</a:t>
            </a:r>
          </a:p>
          <a:p>
            <a:pPr lvl="1"/>
            <a:r>
              <a:rPr lang="en-US" dirty="0"/>
              <a:t>set: The </a:t>
            </a:r>
            <a:r>
              <a:rPr lang="en-US" i="1" dirty="0"/>
              <a:t>new</a:t>
            </a:r>
            <a:r>
              <a:rPr lang="en-US" dirty="0"/>
              <a:t> high score to be set</a:t>
            </a:r>
          </a:p>
          <a:p>
            <a:r>
              <a:rPr lang="en-US" dirty="0"/>
              <a:t>Hint: Look at </a:t>
            </a:r>
            <a:r>
              <a:rPr lang="en-US" i="1" dirty="0"/>
              <a:t>malloc</a:t>
            </a:r>
            <a:r>
              <a:rPr lang="en-US" dirty="0"/>
              <a:t> &amp; </a:t>
            </a:r>
            <a:r>
              <a:rPr lang="en-US" i="1" dirty="0"/>
              <a:t>free</a:t>
            </a:r>
            <a:endParaRPr lang="en-US" dirty="0"/>
          </a:p>
          <a:p>
            <a:r>
              <a:rPr lang="en-US" dirty="0"/>
              <a:t>Hint: Look at the </a:t>
            </a:r>
            <a:r>
              <a:rPr lang="en-US" i="1" dirty="0"/>
              <a:t>player</a:t>
            </a:r>
            <a:r>
              <a:rPr lang="en-US" dirty="0"/>
              <a:t> struct</a:t>
            </a:r>
          </a:p>
        </p:txBody>
      </p:sp>
    </p:spTree>
    <p:extLst>
      <p:ext uri="{BB962C8B-B14F-4D97-AF65-F5344CB8AC3E}">
        <p14:creationId xmlns:p14="http://schemas.microsoft.com/office/powerpoint/2010/main" val="29518389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FEC9F-7FCE-6C40-B00C-857B717DD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DLMalloc</a:t>
            </a:r>
            <a:r>
              <a:rPr lang="en-US" dirty="0"/>
              <a:t>-&gt;</a:t>
            </a:r>
            <a:r>
              <a:rPr lang="en-US" dirty="0" err="1"/>
              <a:t>PTMalloc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370D6-CD0B-8440-89D8-C6C9A931A1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Heap is </a:t>
            </a:r>
            <a:r>
              <a:rPr lang="en-US" i="1" dirty="0"/>
              <a:t>process</a:t>
            </a:r>
            <a:r>
              <a:rPr lang="en-US" dirty="0"/>
              <a:t> specific</a:t>
            </a:r>
          </a:p>
          <a:p>
            <a:r>
              <a:rPr lang="en-US" dirty="0" err="1"/>
              <a:t>PTMalloc</a:t>
            </a:r>
            <a:r>
              <a:rPr lang="en-US" dirty="0"/>
              <a:t> (</a:t>
            </a:r>
            <a:r>
              <a:rPr lang="en-US" dirty="0" err="1"/>
              <a:t>pthread</a:t>
            </a:r>
            <a:r>
              <a:rPr lang="en-US" dirty="0"/>
              <a:t> malloc):</a:t>
            </a:r>
          </a:p>
          <a:p>
            <a:pPr lvl="1"/>
            <a:r>
              <a:rPr lang="en-US" dirty="0" err="1"/>
              <a:t>DLMalloc</a:t>
            </a:r>
            <a:r>
              <a:rPr lang="en-US" dirty="0"/>
              <a:t> but with </a:t>
            </a:r>
            <a:r>
              <a:rPr lang="en-US" dirty="0" err="1"/>
              <a:t>pthread</a:t>
            </a:r>
            <a:r>
              <a:rPr lang="en-US" dirty="0"/>
              <a:t> handling</a:t>
            </a:r>
          </a:p>
          <a:p>
            <a:pPr lvl="1"/>
            <a:r>
              <a:rPr lang="en-US" dirty="0"/>
              <a:t>Instead of using locks (most of the time) it uses separate heaps</a:t>
            </a:r>
          </a:p>
          <a:p>
            <a:r>
              <a:rPr lang="en-US" dirty="0" err="1"/>
              <a:t>GLibC</a:t>
            </a:r>
            <a:r>
              <a:rPr lang="en-US" dirty="0"/>
              <a:t> (focus of this course): </a:t>
            </a:r>
          </a:p>
          <a:p>
            <a:pPr lvl="1"/>
            <a:r>
              <a:rPr lang="en-US" dirty="0"/>
              <a:t>A version of </a:t>
            </a:r>
            <a:r>
              <a:rPr lang="en-US" dirty="0" err="1"/>
              <a:t>PTMalloc</a:t>
            </a:r>
            <a:r>
              <a:rPr lang="en-US" dirty="0"/>
              <a:t> which has been altered over the years</a:t>
            </a:r>
          </a:p>
        </p:txBody>
      </p:sp>
    </p:spTree>
    <p:extLst>
      <p:ext uri="{BB962C8B-B14F-4D97-AF65-F5344CB8AC3E}">
        <p14:creationId xmlns:p14="http://schemas.microsoft.com/office/powerpoint/2010/main" val="3993339176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8FE6B-A844-4B4E-9A09-DCC555867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Free - Solution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238808-171A-7646-A4D3-46EDF4528C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8355094" cy="3263504"/>
          </a:xfrm>
        </p:spPr>
        <p:txBody>
          <a:bodyPr>
            <a:normAutofit/>
          </a:bodyPr>
          <a:lstStyle/>
          <a:p>
            <a:r>
              <a:rPr lang="en-US" dirty="0"/>
              <a:t>Create User </a:t>
            </a:r>
            <a:r>
              <a:rPr lang="en-US" dirty="0">
                <a:sym typeface="Wingdings" pitchFamily="2" charset="2"/>
              </a:rPr>
              <a:t> Allocates a malloc chunk</a:t>
            </a:r>
            <a:endParaRPr lang="en-US" dirty="0"/>
          </a:p>
          <a:p>
            <a:r>
              <a:rPr lang="en-US" dirty="0"/>
              <a:t>Reset User </a:t>
            </a:r>
            <a:r>
              <a:rPr lang="en-US" dirty="0">
                <a:sym typeface="Wingdings" pitchFamily="2" charset="2"/>
              </a:rPr>
              <a:t> Frees a malloc chunk</a:t>
            </a:r>
          </a:p>
          <a:p>
            <a:r>
              <a:rPr lang="en-US" dirty="0"/>
              <a:t>Reset User </a:t>
            </a:r>
            <a:r>
              <a:rPr lang="en-US" dirty="0">
                <a:sym typeface="Wingdings" pitchFamily="2" charset="2"/>
              </a:rPr>
              <a:t> Frees a malloc chunk</a:t>
            </a:r>
          </a:p>
          <a:p>
            <a:r>
              <a:rPr lang="en-US" dirty="0"/>
              <a:t>Create User </a:t>
            </a:r>
            <a:r>
              <a:rPr lang="en-US" dirty="0">
                <a:sym typeface="Wingdings" pitchFamily="2" charset="2"/>
              </a:rPr>
              <a:t> Allocates a malloc chunk (1 still in bin)</a:t>
            </a:r>
            <a:endParaRPr lang="en-US" dirty="0"/>
          </a:p>
          <a:p>
            <a:r>
              <a:rPr lang="en-US" dirty="0"/>
              <a:t>Play </a:t>
            </a:r>
            <a:r>
              <a:rPr lang="en-US" dirty="0">
                <a:sym typeface="Wingdings" pitchFamily="2" charset="2"/>
              </a:rPr>
              <a:t> Allocates a malloc chunk (uses same chunk as previous allocation) </a:t>
            </a:r>
          </a:p>
          <a:p>
            <a:r>
              <a:rPr lang="en-US" dirty="0"/>
              <a:t>Win </a:t>
            </a:r>
            <a:r>
              <a:rPr lang="en-US" dirty="0">
                <a:sym typeface="Wingdings" pitchFamily="2" charset="2"/>
              </a:rPr>
              <a:t> Score is at </a:t>
            </a:r>
            <a:r>
              <a:rPr lang="en-US" b="1" i="1" dirty="0">
                <a:sym typeface="Wingdings" pitchFamily="2" charset="2"/>
              </a:rPr>
              <a:t>103</a:t>
            </a:r>
            <a:r>
              <a:rPr lang="en-US" b="1" dirty="0">
                <a:sym typeface="Wingdings" pitchFamily="2" charset="2"/>
              </a:rPr>
              <a:t> </a:t>
            </a:r>
            <a:r>
              <a:rPr lang="en-US" dirty="0">
                <a:sym typeface="Wingdings" pitchFamily="2" charset="2"/>
              </a:rPr>
              <a:t>from the ‘play’ calculations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81195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06B2A-1853-DC4C-8F91-DA7FFFFD7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8392802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Double Free – Solution Diagram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71F73-3DDC-104B-BA9C-1D75C11913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Allocate a player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74FCBF0C-D21E-6A4B-BAFE-2A17B6B17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9150" y="1438395"/>
            <a:ext cx="3886200" cy="312515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53745661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06B2A-1853-DC4C-8F91-DA7FFFFD7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273847"/>
            <a:ext cx="8270253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Double Free – Solution Diagram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71F73-3DDC-104B-BA9C-1D75C11913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Free (reset) a player</a:t>
            </a:r>
          </a:p>
          <a:p>
            <a:r>
              <a:rPr lang="en-US" dirty="0"/>
              <a:t>Puts a </a:t>
            </a:r>
            <a:r>
              <a:rPr lang="en-US" i="1" dirty="0"/>
              <a:t>chunk</a:t>
            </a:r>
            <a:r>
              <a:rPr lang="en-US" dirty="0"/>
              <a:t> into the TCache</a:t>
            </a:r>
          </a:p>
        </p:txBody>
      </p:sp>
      <p:pic>
        <p:nvPicPr>
          <p:cNvPr id="8" name="Picture 7" descr="Free the player struct">
            <a:extLst>
              <a:ext uri="{FF2B5EF4-FFF2-40B4-BE49-F238E27FC236}">
                <a16:creationId xmlns:a16="http://schemas.microsoft.com/office/drawing/2014/main" id="{545C6C7E-195D-2B41-A6B9-D3470285E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3314" y="1369218"/>
            <a:ext cx="3886199" cy="3108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356294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06B2A-1853-DC4C-8F91-DA7FFFFD7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273847"/>
            <a:ext cx="8175985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Double Free – Solution Diagram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71F73-3DDC-104B-BA9C-1D75C11913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Free (reset) a player (again!) </a:t>
            </a:r>
          </a:p>
          <a:p>
            <a:r>
              <a:rPr lang="en-US" dirty="0"/>
              <a:t>Puts a </a:t>
            </a:r>
            <a:r>
              <a:rPr lang="en-US" i="1" dirty="0"/>
              <a:t>chunk</a:t>
            </a:r>
            <a:r>
              <a:rPr lang="en-US" dirty="0"/>
              <a:t> into the TCache (again)</a:t>
            </a:r>
          </a:p>
        </p:txBody>
      </p:sp>
      <p:pic>
        <p:nvPicPr>
          <p:cNvPr id="8" name="Picture 7" descr="Free the player struct">
            <a:extLst>
              <a:ext uri="{FF2B5EF4-FFF2-40B4-BE49-F238E27FC236}">
                <a16:creationId xmlns:a16="http://schemas.microsoft.com/office/drawing/2014/main" id="{545C6C7E-195D-2B41-A6B9-D3470285E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3314" y="1369218"/>
            <a:ext cx="3886199" cy="3108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312391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06B2A-1853-DC4C-8F91-DA7FFFFD7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8439936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Double Free – Solution Diagram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71F73-3DDC-104B-BA9C-1D75C11913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i="1" dirty="0"/>
              <a:t>same</a:t>
            </a:r>
            <a:r>
              <a:rPr lang="en-US" b="1" dirty="0"/>
              <a:t> </a:t>
            </a:r>
            <a:r>
              <a:rPr lang="en-US" dirty="0"/>
              <a:t>chunk is now in the bin </a:t>
            </a:r>
            <a:r>
              <a:rPr lang="en-US" b="1" i="1" dirty="0"/>
              <a:t>twice</a:t>
            </a:r>
            <a:r>
              <a:rPr lang="en-US" dirty="0"/>
              <a:t>.</a:t>
            </a:r>
          </a:p>
          <a:p>
            <a:r>
              <a:rPr lang="en-US" dirty="0"/>
              <a:t>Will be given out to TWO allocations</a:t>
            </a:r>
          </a:p>
        </p:txBody>
      </p:sp>
      <p:pic>
        <p:nvPicPr>
          <p:cNvPr id="5" name="Picture 4" descr="Double Free on the player struct">
            <a:extLst>
              <a:ext uri="{FF2B5EF4-FFF2-40B4-BE49-F238E27FC236}">
                <a16:creationId xmlns:a16="http://schemas.microsoft.com/office/drawing/2014/main" id="{6D234126-4AD8-614D-A92D-29DD8B98CE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9152" y="1369219"/>
            <a:ext cx="3140405" cy="1977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496596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06B2A-1853-DC4C-8F91-DA7FFFFD7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8392802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Double Free – Solution Diagram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71F73-3DDC-104B-BA9C-1D75C11913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Allocate a player</a:t>
            </a:r>
          </a:p>
          <a:p>
            <a:r>
              <a:rPr lang="en-US" dirty="0"/>
              <a:t>The same chunk is now ALLOCATED and in the TCache BIN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74FCBF0C-D21E-6A4B-BAFE-2A17B6B17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9150" y="1438395"/>
            <a:ext cx="3886200" cy="312515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01589043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06B2A-1853-DC4C-8F91-DA7FFFFD7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273847"/>
            <a:ext cx="8270253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Double Free – Solution Diagram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71F73-3DDC-104B-BA9C-1D75C11913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Play</a:t>
            </a:r>
          </a:p>
          <a:p>
            <a:r>
              <a:rPr lang="en-US" dirty="0"/>
              <a:t>Allocates a chunk of size 0x20</a:t>
            </a:r>
          </a:p>
          <a:p>
            <a:r>
              <a:rPr lang="en-US" dirty="0"/>
              <a:t>Two chunks point to the same memory (UAF)</a:t>
            </a:r>
          </a:p>
        </p:txBody>
      </p:sp>
      <p:pic>
        <p:nvPicPr>
          <p:cNvPr id="5" name="Picture 4" descr="Allocate the 'parray'">
            <a:extLst>
              <a:ext uri="{FF2B5EF4-FFF2-40B4-BE49-F238E27FC236}">
                <a16:creationId xmlns:a16="http://schemas.microsoft.com/office/drawing/2014/main" id="{5B680900-BB7C-D940-AE9C-CE6E80094A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4613" y="1268018"/>
            <a:ext cx="3579633" cy="3272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484128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06B2A-1853-DC4C-8F91-DA7FFFFD7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8373948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Double Free – Solution Diagram 7</a:t>
            </a:r>
          </a:p>
        </p:txBody>
      </p:sp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C1B062E6-0C7D-E74D-BA47-2E2CA2361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7737" y="1369219"/>
            <a:ext cx="5686263" cy="251558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71F73-3DDC-104B-BA9C-1D75C11913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1102936"/>
            <a:ext cx="3457737" cy="3963420"/>
          </a:xfrm>
        </p:spPr>
        <p:txBody>
          <a:bodyPr>
            <a:normAutofit/>
          </a:bodyPr>
          <a:lstStyle/>
          <a:p>
            <a:r>
              <a:rPr lang="en-US" dirty="0"/>
              <a:t>Two pointers point to the same spot in memory!</a:t>
            </a:r>
          </a:p>
          <a:p>
            <a:r>
              <a:rPr lang="en-US" dirty="0"/>
              <a:t>Creates a </a:t>
            </a:r>
            <a:r>
              <a:rPr lang="en-US" i="1" dirty="0"/>
              <a:t>use-after-free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097070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06B2A-1853-DC4C-8F91-DA7FFFFD7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8373948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Double Free – Solution Diagram 8</a:t>
            </a:r>
          </a:p>
        </p:txBody>
      </p:sp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C1B062E6-0C7D-E74D-BA47-2E2CA2361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7737" y="1369219"/>
            <a:ext cx="5686263" cy="251558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71F73-3DDC-104B-BA9C-1D75C11913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1102936"/>
            <a:ext cx="3457737" cy="3963420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i="1" dirty="0" err="1"/>
              <a:t>parray</a:t>
            </a:r>
            <a:r>
              <a:rPr lang="en-US" dirty="0"/>
              <a:t> overrides the </a:t>
            </a:r>
            <a:r>
              <a:rPr lang="en-US" i="1" dirty="0"/>
              <a:t>score</a:t>
            </a:r>
            <a:r>
              <a:rPr lang="en-US" dirty="0"/>
              <a:t> because of the UAF vulnerability</a:t>
            </a:r>
          </a:p>
          <a:p>
            <a:r>
              <a:rPr lang="en-US" dirty="0"/>
              <a:t>Now, just ask to see if you </a:t>
            </a:r>
            <a:r>
              <a:rPr lang="en-US" i="1" dirty="0"/>
              <a:t>won</a:t>
            </a:r>
            <a:r>
              <a:rPr lang="en-US" dirty="0"/>
              <a:t> and you will get the flag!</a:t>
            </a:r>
          </a:p>
        </p:txBody>
      </p:sp>
    </p:spTree>
    <p:extLst>
      <p:ext uri="{BB962C8B-B14F-4D97-AF65-F5344CB8AC3E}">
        <p14:creationId xmlns:p14="http://schemas.microsoft.com/office/powerpoint/2010/main" val="715870884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8FE6B-A844-4B4E-9A09-DCC555867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Free – Solution (again)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238808-171A-7646-A4D3-46EDF4528C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8355094" cy="3263504"/>
          </a:xfrm>
        </p:spPr>
        <p:txBody>
          <a:bodyPr>
            <a:normAutofit/>
          </a:bodyPr>
          <a:lstStyle/>
          <a:p>
            <a:r>
              <a:rPr lang="en-US" dirty="0"/>
              <a:t>Create User </a:t>
            </a:r>
            <a:r>
              <a:rPr lang="en-US" dirty="0">
                <a:sym typeface="Wingdings" pitchFamily="2" charset="2"/>
              </a:rPr>
              <a:t> Allocates a malloc chunk</a:t>
            </a:r>
            <a:endParaRPr lang="en-US" dirty="0"/>
          </a:p>
          <a:p>
            <a:r>
              <a:rPr lang="en-US" dirty="0"/>
              <a:t>Reset User </a:t>
            </a:r>
            <a:r>
              <a:rPr lang="en-US" dirty="0">
                <a:sym typeface="Wingdings" pitchFamily="2" charset="2"/>
              </a:rPr>
              <a:t> Frees a malloc chunk</a:t>
            </a:r>
          </a:p>
          <a:p>
            <a:r>
              <a:rPr lang="en-US" dirty="0"/>
              <a:t>Reset User </a:t>
            </a:r>
            <a:r>
              <a:rPr lang="en-US" dirty="0">
                <a:sym typeface="Wingdings" pitchFamily="2" charset="2"/>
              </a:rPr>
              <a:t> Frees a malloc chunk</a:t>
            </a:r>
          </a:p>
          <a:p>
            <a:r>
              <a:rPr lang="en-US" dirty="0"/>
              <a:t>Create User </a:t>
            </a:r>
            <a:r>
              <a:rPr lang="en-US" dirty="0">
                <a:sym typeface="Wingdings" pitchFamily="2" charset="2"/>
              </a:rPr>
              <a:t> Allocates a malloc chunk (1 still in bin)</a:t>
            </a:r>
            <a:endParaRPr lang="en-US" dirty="0"/>
          </a:p>
          <a:p>
            <a:r>
              <a:rPr lang="en-US" dirty="0"/>
              <a:t>Play </a:t>
            </a:r>
            <a:r>
              <a:rPr lang="en-US" dirty="0">
                <a:sym typeface="Wingdings" pitchFamily="2" charset="2"/>
              </a:rPr>
              <a:t> Allocates a malloc chunk (uses same chunk as previous allocation) </a:t>
            </a:r>
          </a:p>
          <a:p>
            <a:r>
              <a:rPr lang="en-US" dirty="0"/>
              <a:t>Win </a:t>
            </a:r>
            <a:r>
              <a:rPr lang="en-US" dirty="0">
                <a:sym typeface="Wingdings" pitchFamily="2" charset="2"/>
              </a:rPr>
              <a:t> Score is at </a:t>
            </a:r>
            <a:r>
              <a:rPr lang="en-US" b="1" i="1" dirty="0">
                <a:sym typeface="Wingdings" pitchFamily="2" charset="2"/>
              </a:rPr>
              <a:t>103</a:t>
            </a:r>
            <a:r>
              <a:rPr lang="en-US" b="1" dirty="0">
                <a:sym typeface="Wingdings" pitchFamily="2" charset="2"/>
              </a:rPr>
              <a:t> </a:t>
            </a:r>
            <a:r>
              <a:rPr lang="en-US" dirty="0">
                <a:sym typeface="Wingdings" pitchFamily="2" charset="2"/>
              </a:rPr>
              <a:t>from the ‘play’ calculations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2235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656A-8AFE-6C44-8BA3-A01188117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General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13DEE-B80A-0148-8E58-3ECFB0783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Chunks are either </a:t>
            </a:r>
            <a:r>
              <a:rPr lang="en-US" b="1" dirty="0"/>
              <a:t>IN USE</a:t>
            </a:r>
            <a:r>
              <a:rPr lang="en-US" i="1" dirty="0"/>
              <a:t> </a:t>
            </a:r>
            <a:r>
              <a:rPr lang="en-US" dirty="0"/>
              <a:t>or </a:t>
            </a:r>
            <a:r>
              <a:rPr lang="en-US" b="1" dirty="0"/>
              <a:t>FREE</a:t>
            </a:r>
          </a:p>
          <a:p>
            <a:r>
              <a:rPr lang="en-US" dirty="0"/>
              <a:t>In Use chunks are </a:t>
            </a:r>
            <a:r>
              <a:rPr lang="en-US" i="1" dirty="0"/>
              <a:t>currently</a:t>
            </a:r>
            <a:r>
              <a:rPr lang="en-US" dirty="0"/>
              <a:t> being used</a:t>
            </a:r>
          </a:p>
          <a:p>
            <a:r>
              <a:rPr lang="en-US" dirty="0"/>
              <a:t>Free chunks can be </a:t>
            </a:r>
            <a:r>
              <a:rPr lang="en-US" i="1" dirty="0"/>
              <a:t>reused</a:t>
            </a:r>
            <a:r>
              <a:rPr lang="en-US" dirty="0"/>
              <a:t> by a different allocation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0817733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2737F-EFA2-CC46-BEF5-D2B3628E9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Free - Troubles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5349A-E78F-8A49-BD45-94CAB9C852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GLibC</a:t>
            </a:r>
            <a:r>
              <a:rPr lang="en-US" dirty="0"/>
              <a:t> Malloc has hardened protections against Double Free bugs</a:t>
            </a:r>
          </a:p>
          <a:p>
            <a:r>
              <a:rPr lang="en-US" dirty="0"/>
              <a:t>All bins (besides </a:t>
            </a:r>
            <a:r>
              <a:rPr lang="en-US" dirty="0" err="1"/>
              <a:t>Tcache</a:t>
            </a:r>
            <a:r>
              <a:rPr lang="en-US" dirty="0"/>
              <a:t> 2.26-2.28) have double free protections</a:t>
            </a:r>
          </a:p>
          <a:p>
            <a:pPr lvl="1"/>
            <a:r>
              <a:rPr lang="en-US" dirty="0"/>
              <a:t>Only protect against two chunks in a bin at the same time</a:t>
            </a:r>
          </a:p>
          <a:p>
            <a:pPr lvl="1"/>
            <a:r>
              <a:rPr lang="en-US" dirty="0"/>
              <a:t>But, there are some bypasses!</a:t>
            </a:r>
          </a:p>
        </p:txBody>
      </p:sp>
    </p:spTree>
    <p:extLst>
      <p:ext uri="{BB962C8B-B14F-4D97-AF65-F5344CB8AC3E}">
        <p14:creationId xmlns:p14="http://schemas.microsoft.com/office/powerpoint/2010/main" val="206295773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2737F-EFA2-CC46-BEF5-D2B3628E9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Free – Attack #2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5349A-E78F-8A49-BD45-94CAB9C852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Free</a:t>
            </a:r>
            <a:r>
              <a:rPr lang="en-US" dirty="0"/>
              <a:t>, </a:t>
            </a:r>
            <a:r>
              <a:rPr lang="en-US" i="1" dirty="0"/>
              <a:t>allocate</a:t>
            </a:r>
            <a:r>
              <a:rPr lang="en-US" dirty="0"/>
              <a:t> (new pointer), then </a:t>
            </a:r>
            <a:r>
              <a:rPr lang="en-US" i="1" dirty="0"/>
              <a:t>free</a:t>
            </a:r>
            <a:r>
              <a:rPr lang="en-US" dirty="0"/>
              <a:t> the same chunk again after the reallocation</a:t>
            </a:r>
          </a:p>
          <a:p>
            <a:r>
              <a:rPr lang="en-US" dirty="0"/>
              <a:t>This creates a </a:t>
            </a:r>
            <a:r>
              <a:rPr lang="en-US" i="1" dirty="0"/>
              <a:t>use-after-free</a:t>
            </a:r>
            <a:r>
              <a:rPr lang="en-US" dirty="0"/>
              <a:t> by freeing a chunk that reallocated</a:t>
            </a:r>
          </a:p>
          <a:p>
            <a:r>
              <a:rPr lang="en-US" dirty="0" err="1"/>
              <a:t>GLibC</a:t>
            </a:r>
            <a:r>
              <a:rPr lang="en-US" dirty="0"/>
              <a:t> libraries will NOT catch this type of attack</a:t>
            </a:r>
          </a:p>
        </p:txBody>
      </p:sp>
    </p:spTree>
    <p:extLst>
      <p:ext uri="{BB962C8B-B14F-4D97-AF65-F5344CB8AC3E}">
        <p14:creationId xmlns:p14="http://schemas.microsoft.com/office/powerpoint/2010/main" val="2137212521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B0C8C-5E72-E649-90CD-31E4F5F2D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Bugs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69033-7B7E-9C42-A62D-8685008F2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Look at </a:t>
            </a:r>
            <a:r>
              <a:rPr lang="en-US" b="1" i="1" dirty="0"/>
              <a:t>heap</a:t>
            </a:r>
            <a:r>
              <a:rPr lang="en-US" i="1" dirty="0"/>
              <a:t> </a:t>
            </a:r>
            <a:r>
              <a:rPr lang="en-US" dirty="0"/>
              <a:t>specific functions:</a:t>
            </a:r>
          </a:p>
          <a:p>
            <a:pPr lvl="1"/>
            <a:r>
              <a:rPr lang="en-US" i="1" dirty="0"/>
              <a:t>Malloc</a:t>
            </a:r>
            <a:r>
              <a:rPr lang="en-US" dirty="0"/>
              <a:t> family of functions</a:t>
            </a:r>
          </a:p>
          <a:p>
            <a:pPr lvl="1"/>
            <a:r>
              <a:rPr lang="en-US" i="1" dirty="0"/>
              <a:t>Free</a:t>
            </a:r>
          </a:p>
          <a:p>
            <a:r>
              <a:rPr lang="en-US" dirty="0"/>
              <a:t> Everything else is the same: </a:t>
            </a:r>
          </a:p>
          <a:p>
            <a:pPr lvl="1"/>
            <a:r>
              <a:rPr lang="en-US" dirty="0"/>
              <a:t>Bounds Checking…</a:t>
            </a:r>
          </a:p>
          <a:p>
            <a:pPr lvl="1"/>
            <a:r>
              <a:rPr lang="en-US" dirty="0"/>
              <a:t>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317674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C3B20-932E-634A-82C1-27EF24217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D7489-313C-6C4F-8113-3A91A4BE9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https://algorithms.tutorialhorizon.com/doubly-linked-list-complete-implementation/</a:t>
            </a:r>
            <a:endParaRPr lang="en-US" dirty="0"/>
          </a:p>
          <a:p>
            <a:r>
              <a:rPr lang="en-US" dirty="0">
                <a:hlinkClick r:id="rId3"/>
              </a:rPr>
              <a:t>https://www.geeksforgeeks.org/doubly-linked-list/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3925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EB30A-F52B-6644-A889-738447AE0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Main Interfaces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F2C9E-676E-D440-BB50-B3D1C234D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Malloc:</a:t>
            </a:r>
          </a:p>
          <a:p>
            <a:pPr lvl="1"/>
            <a:r>
              <a:rPr lang="en-US" b="1" i="1" dirty="0"/>
              <a:t>M</a:t>
            </a:r>
            <a:r>
              <a:rPr lang="en-US" dirty="0"/>
              <a:t>emory </a:t>
            </a:r>
            <a:r>
              <a:rPr lang="en-US" b="1" dirty="0"/>
              <a:t>Alloc</a:t>
            </a:r>
            <a:r>
              <a:rPr lang="en-US" dirty="0"/>
              <a:t>ation</a:t>
            </a:r>
            <a:endParaRPr lang="en-US" b="1" dirty="0"/>
          </a:p>
          <a:p>
            <a:pPr lvl="1"/>
            <a:r>
              <a:rPr lang="en-US" dirty="0"/>
              <a:t>Ask for dynamic sized section of memory</a:t>
            </a:r>
          </a:p>
          <a:p>
            <a:r>
              <a:rPr lang="en-US" dirty="0"/>
              <a:t>Free:</a:t>
            </a:r>
          </a:p>
          <a:p>
            <a:pPr lvl="1"/>
            <a:r>
              <a:rPr lang="en-US" dirty="0"/>
              <a:t>Give back the dynamic section of memory</a:t>
            </a:r>
          </a:p>
          <a:p>
            <a:pPr lvl="1"/>
            <a:r>
              <a:rPr lang="en-US" dirty="0"/>
              <a:t>Can be reused</a:t>
            </a:r>
          </a:p>
          <a:p>
            <a:r>
              <a:rPr lang="en-US" dirty="0"/>
              <a:t>Others</a:t>
            </a:r>
            <a:r>
              <a:rPr lang="en-US" dirty="0">
                <a:sym typeface="Wingdings" pitchFamily="2" charset="2"/>
              </a:rPr>
              <a:t> (variants of Malloc):</a:t>
            </a:r>
          </a:p>
          <a:p>
            <a:pPr lvl="1"/>
            <a:r>
              <a:rPr lang="en-US" dirty="0" err="1">
                <a:sym typeface="Wingdings" pitchFamily="2" charset="2"/>
              </a:rPr>
              <a:t>calloc</a:t>
            </a:r>
            <a:r>
              <a:rPr lang="en-US" dirty="0">
                <a:sym typeface="Wingdings" pitchFamily="2" charset="2"/>
              </a:rPr>
              <a:t> </a:t>
            </a:r>
          </a:p>
          <a:p>
            <a:pPr lvl="1"/>
            <a:r>
              <a:rPr lang="en-US" dirty="0" err="1">
                <a:sym typeface="Wingdings" pitchFamily="2" charset="2"/>
              </a:rPr>
              <a:t>realloc</a:t>
            </a:r>
            <a:r>
              <a:rPr lang="en-US" dirty="0">
                <a:sym typeface="Wingdings" pitchFamily="2" charset="2"/>
              </a:rPr>
              <a:t>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0684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570C6-1F07-344E-87EC-AC323FBBE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GLibC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5A15B-60E5-6D4A-9E2C-A8B6D37DF0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Structs</a:t>
            </a:r>
          </a:p>
          <a:p>
            <a:r>
              <a:rPr lang="en-US" dirty="0"/>
              <a:t>Chunks</a:t>
            </a:r>
          </a:p>
          <a:p>
            <a:r>
              <a:rPr lang="en-US" dirty="0"/>
              <a:t>Bins</a:t>
            </a:r>
          </a:p>
          <a:p>
            <a:r>
              <a:rPr lang="en-US" dirty="0"/>
              <a:t>Ordering</a:t>
            </a:r>
          </a:p>
          <a:p>
            <a:r>
              <a:rPr lang="en-US" dirty="0"/>
              <a:t>Vuln Classes</a:t>
            </a:r>
          </a:p>
        </p:txBody>
      </p:sp>
    </p:spTree>
    <p:extLst>
      <p:ext uri="{BB962C8B-B14F-4D97-AF65-F5344CB8AC3E}">
        <p14:creationId xmlns:p14="http://schemas.microsoft.com/office/powerpoint/2010/main" val="15500925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72C28-C6DD-364D-A86C-27091596F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298" y="1302546"/>
            <a:ext cx="9831009" cy="2139553"/>
          </a:xfrm>
        </p:spPr>
        <p:txBody>
          <a:bodyPr/>
          <a:lstStyle/>
          <a:p>
            <a:r>
              <a:rPr lang="en-US" dirty="0" err="1"/>
              <a:t>GLibC</a:t>
            </a:r>
            <a:r>
              <a:rPr lang="en-US" dirty="0"/>
              <a:t> Malloc-Foundation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F0BD47-E2EC-DE4A-915B-7AD2F145AB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Structures</a:t>
            </a:r>
          </a:p>
        </p:txBody>
      </p:sp>
    </p:spTree>
    <p:extLst>
      <p:ext uri="{BB962C8B-B14F-4D97-AF65-F5344CB8AC3E}">
        <p14:creationId xmlns:p14="http://schemas.microsoft.com/office/powerpoint/2010/main" val="19163724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F4E9F-11E0-E24B-805F-872B847C2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Must KNOW How Malloc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5B04E-6426-8F41-90B4-6840CA1B4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Analogy:</a:t>
            </a:r>
          </a:p>
          <a:p>
            <a:pPr lvl="1"/>
            <a:r>
              <a:rPr lang="en-US" dirty="0"/>
              <a:t>Trying to </a:t>
            </a:r>
            <a:r>
              <a:rPr lang="en-US" i="1" dirty="0" err="1"/>
              <a:t>pwn</a:t>
            </a:r>
            <a:r>
              <a:rPr lang="en-US" dirty="0"/>
              <a:t> heap without knowing malloc allocator is like </a:t>
            </a:r>
            <a:r>
              <a:rPr lang="en-US" dirty="0" err="1"/>
              <a:t>pwning</a:t>
            </a:r>
            <a:r>
              <a:rPr lang="en-US" dirty="0"/>
              <a:t> a basic buffer overflow without understanding the </a:t>
            </a:r>
            <a:r>
              <a:rPr lang="en-US" b="1" i="1" dirty="0"/>
              <a:t>system architecture</a:t>
            </a:r>
            <a:endParaRPr lang="en-US" dirty="0"/>
          </a:p>
          <a:p>
            <a:r>
              <a:rPr lang="en-US" dirty="0"/>
              <a:t>How2Heap (</a:t>
            </a:r>
            <a:r>
              <a:rPr lang="en-US" dirty="0" err="1"/>
              <a:t>Shellphish</a:t>
            </a:r>
            <a:r>
              <a:rPr lang="en-US" dirty="0"/>
              <a:t>) is awesome for the techniques, but does not work if you DON’T understand malloc</a:t>
            </a:r>
          </a:p>
          <a:p>
            <a:r>
              <a:rPr lang="en-US" dirty="0"/>
              <a:t>Important, important, important…</a:t>
            </a:r>
          </a:p>
        </p:txBody>
      </p:sp>
    </p:spTree>
    <p:extLst>
      <p:ext uri="{BB962C8B-B14F-4D97-AF65-F5344CB8AC3E}">
        <p14:creationId xmlns:p14="http://schemas.microsoft.com/office/powerpoint/2010/main" val="3124910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3736A-BC44-6E49-9AD3-99C8C1EC9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Brief History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7BE4B3-BCF7-694E-B933-44601F2CCE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Malloc from afar</a:t>
            </a:r>
          </a:p>
        </p:txBody>
      </p:sp>
    </p:spTree>
    <p:extLst>
      <p:ext uri="{BB962C8B-B14F-4D97-AF65-F5344CB8AC3E}">
        <p14:creationId xmlns:p14="http://schemas.microsoft.com/office/powerpoint/2010/main" val="42522934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88BAF-BCCF-E344-940B-EFAB85AF4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 (Singly)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7C28D-72AE-3C4F-994E-715379F8B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 data structure used in malloc </a:t>
            </a:r>
          </a:p>
          <a:p>
            <a:r>
              <a:rPr lang="en-US" dirty="0"/>
              <a:t>A list that links to the </a:t>
            </a:r>
            <a:r>
              <a:rPr lang="en-US" b="1" i="1" dirty="0"/>
              <a:t>next</a:t>
            </a:r>
            <a:r>
              <a:rPr lang="en-US" dirty="0"/>
              <a:t> node</a:t>
            </a:r>
          </a:p>
          <a:p>
            <a:pPr lvl="1"/>
            <a:r>
              <a:rPr lang="en-US" dirty="0"/>
              <a:t>Null if the end of the linked list</a:t>
            </a:r>
          </a:p>
        </p:txBody>
      </p:sp>
      <p:pic>
        <p:nvPicPr>
          <p:cNvPr id="5122" name="Picture 2" descr="Linked List Data Structure - GeeksforGeeks">
            <a:extLst>
              <a:ext uri="{FF2B5EF4-FFF2-40B4-BE49-F238E27FC236}">
                <a16:creationId xmlns:a16="http://schemas.microsoft.com/office/drawing/2014/main" id="{C47E67BC-AEF1-D148-A7E1-5BEF2B2CC2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157" y="2643601"/>
            <a:ext cx="7554093" cy="1682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6532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5044E-F722-C24E-B7CF-14866B52C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 (Doubly)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A473F-87D7-EF42-8C44-6125D8874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Same as singly linked list</a:t>
            </a:r>
          </a:p>
          <a:p>
            <a:r>
              <a:rPr lang="en-US" dirty="0"/>
              <a:t>Also points to its </a:t>
            </a:r>
            <a:r>
              <a:rPr lang="en-US" b="1" i="1" dirty="0"/>
              <a:t>previous node:</a:t>
            </a:r>
          </a:p>
          <a:p>
            <a:pPr lvl="1"/>
            <a:r>
              <a:rPr lang="en-US" dirty="0"/>
              <a:t>Like next, PREV is NULL if first element in list</a:t>
            </a:r>
          </a:p>
          <a:p>
            <a:r>
              <a:rPr lang="en-US" dirty="0"/>
              <a:t>Important for understanding Malloc</a:t>
            </a:r>
          </a:p>
        </p:txBody>
      </p:sp>
      <p:pic>
        <p:nvPicPr>
          <p:cNvPr id="6148" name="Picture 4" descr="Doubly Linked List | Set 1 (Introduction and Insertion) - GeeksforGeeks">
            <a:extLst>
              <a:ext uri="{FF2B5EF4-FFF2-40B4-BE49-F238E27FC236}">
                <a16:creationId xmlns:a16="http://schemas.microsoft.com/office/drawing/2014/main" id="{392B4F27-E709-5E41-9B3C-31B52D1248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" y="2940874"/>
            <a:ext cx="7974503" cy="1639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93497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CB675-8E35-1D4F-B87F-02646B391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Head &amp; Tail</a:t>
            </a:r>
          </a:p>
        </p:txBody>
      </p:sp>
      <p:pic>
        <p:nvPicPr>
          <p:cNvPr id="7170" name="Picture 2" descr="Doubly Linked List Data Structure In C++ With Illustration">
            <a:extLst>
              <a:ext uri="{FF2B5EF4-FFF2-40B4-BE49-F238E27FC236}">
                <a16:creationId xmlns:a16="http://schemas.microsoft.com/office/drawing/2014/main" id="{DAA263C0-3684-3240-91B8-84622263EA4B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4541" y="2759556"/>
            <a:ext cx="8005397" cy="1794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Content Placeholder 3">
            <a:extLst>
              <a:ext uri="{FF2B5EF4-FFF2-40B4-BE49-F238E27FC236}">
                <a16:creationId xmlns:a16="http://schemas.microsoft.com/office/drawing/2014/main" id="{CD8824D1-B791-4005-A3B4-914DE3EB3C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4540" y="1342843"/>
            <a:ext cx="7486652" cy="1416712"/>
          </a:xfrm>
        </p:spPr>
        <p:txBody>
          <a:bodyPr>
            <a:normAutofit/>
          </a:bodyPr>
          <a:lstStyle/>
          <a:p>
            <a:r>
              <a:rPr lang="en-US" b="1" dirty="0"/>
              <a:t>Head: </a:t>
            </a:r>
            <a:r>
              <a:rPr lang="en-US" dirty="0"/>
              <a:t>Access the </a:t>
            </a:r>
            <a:r>
              <a:rPr lang="en-US" i="1" dirty="0"/>
              <a:t>front</a:t>
            </a:r>
            <a:r>
              <a:rPr lang="en-US" dirty="0"/>
              <a:t> of the linked list (underlined)</a:t>
            </a:r>
          </a:p>
          <a:p>
            <a:r>
              <a:rPr lang="en-US" b="1" dirty="0"/>
              <a:t>Tail: </a:t>
            </a:r>
            <a:r>
              <a:rPr lang="en-US" dirty="0"/>
              <a:t>Access the </a:t>
            </a:r>
            <a:r>
              <a:rPr lang="en-US" i="1" dirty="0"/>
              <a:t>back</a:t>
            </a:r>
            <a:r>
              <a:rPr lang="en-US" dirty="0"/>
              <a:t> of the linked list (underlined) </a:t>
            </a:r>
          </a:p>
          <a:p>
            <a:r>
              <a:rPr lang="en-US" dirty="0"/>
              <a:t>Typically just implemented as </a:t>
            </a:r>
            <a:r>
              <a:rPr lang="en-US" b="1" i="1" dirty="0"/>
              <a:t>global</a:t>
            </a:r>
            <a:r>
              <a:rPr lang="en-US" dirty="0"/>
              <a:t> </a:t>
            </a:r>
            <a:r>
              <a:rPr lang="en-US" b="1" i="1" dirty="0"/>
              <a:t>pointers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64FC29B-6F09-7E4A-898E-314D2DAE30C2}"/>
              </a:ext>
            </a:extLst>
          </p:cNvPr>
          <p:cNvCxnSpPr/>
          <p:nvPr/>
        </p:nvCxnSpPr>
        <p:spPr>
          <a:xfrm>
            <a:off x="442547" y="3168161"/>
            <a:ext cx="641838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DF644C5-EA92-8042-ACDF-71A4B0C7798A}"/>
              </a:ext>
            </a:extLst>
          </p:cNvPr>
          <p:cNvCxnSpPr/>
          <p:nvPr/>
        </p:nvCxnSpPr>
        <p:spPr>
          <a:xfrm>
            <a:off x="6547339" y="3168161"/>
            <a:ext cx="641838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44506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0D079-E5B8-5B4A-B351-4199B3483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Doubly Linked List Structs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45CF5FF6-2B98-B941-A54C-722149A1ADD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28650" y="2175154"/>
            <a:ext cx="3886200" cy="1651633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485AFDED-1374-4EB4-8994-8B19C7B95A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4097884" cy="3263504"/>
          </a:xfrm>
        </p:spPr>
        <p:txBody>
          <a:bodyPr/>
          <a:lstStyle/>
          <a:p>
            <a:r>
              <a:rPr lang="en-US" dirty="0"/>
              <a:t>data:</a:t>
            </a:r>
          </a:p>
          <a:p>
            <a:pPr lvl="1"/>
            <a:r>
              <a:rPr lang="en-US" dirty="0"/>
              <a:t>The item being stored</a:t>
            </a:r>
          </a:p>
          <a:p>
            <a:r>
              <a:rPr lang="en-US" dirty="0"/>
              <a:t>next:</a:t>
            </a:r>
          </a:p>
          <a:p>
            <a:pPr lvl="1"/>
            <a:r>
              <a:rPr lang="en-US" dirty="0"/>
              <a:t>Pointer to the </a:t>
            </a:r>
            <a:r>
              <a:rPr lang="en-US" i="1" dirty="0"/>
              <a:t>next</a:t>
            </a:r>
            <a:r>
              <a:rPr lang="en-US" dirty="0"/>
              <a:t> node</a:t>
            </a:r>
          </a:p>
          <a:p>
            <a:r>
              <a:rPr lang="en-US" dirty="0"/>
              <a:t>prev:</a:t>
            </a:r>
          </a:p>
          <a:p>
            <a:pPr lvl="1"/>
            <a:r>
              <a:rPr lang="en-US" dirty="0"/>
              <a:t>Pointer to the </a:t>
            </a:r>
            <a:r>
              <a:rPr lang="en-US" i="1" dirty="0"/>
              <a:t>previous</a:t>
            </a:r>
            <a:r>
              <a:rPr lang="en-US" dirty="0"/>
              <a:t> node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377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8CFA4-4FB0-AC44-909E-6CFE77BF1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Doubly Linked List Qs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56F1D-D151-9948-B9C7-D2113B1E9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How to get to the </a:t>
            </a:r>
            <a:r>
              <a:rPr lang="en-US" i="1" dirty="0"/>
              <a:t>first</a:t>
            </a:r>
            <a:r>
              <a:rPr lang="en-US" dirty="0"/>
              <a:t> item in the list? Or last?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How to get to the </a:t>
            </a:r>
            <a:r>
              <a:rPr lang="en-US" b="1" i="1" dirty="0"/>
              <a:t>next</a:t>
            </a:r>
            <a:r>
              <a:rPr lang="en-US" dirty="0"/>
              <a:t> item in the list?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What happens to the </a:t>
            </a:r>
            <a:r>
              <a:rPr lang="en-US" i="1" dirty="0"/>
              <a:t>next</a:t>
            </a:r>
            <a:r>
              <a:rPr lang="en-US" dirty="0"/>
              <a:t> pointer if it is the </a:t>
            </a:r>
            <a:r>
              <a:rPr lang="en-US" i="1" dirty="0"/>
              <a:t>last</a:t>
            </a:r>
            <a:r>
              <a:rPr lang="en-US" dirty="0"/>
              <a:t> item in the list?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What happens to the </a:t>
            </a:r>
            <a:r>
              <a:rPr lang="en-US" i="1" dirty="0"/>
              <a:t>prev</a:t>
            </a:r>
            <a:r>
              <a:rPr lang="en-US" dirty="0"/>
              <a:t> pointer if it is the </a:t>
            </a:r>
            <a:r>
              <a:rPr lang="en-US" i="1" dirty="0"/>
              <a:t>first</a:t>
            </a:r>
            <a:r>
              <a:rPr lang="en-US" dirty="0"/>
              <a:t> item in the list?</a:t>
            </a:r>
          </a:p>
        </p:txBody>
      </p:sp>
    </p:spTree>
    <p:extLst>
      <p:ext uri="{BB962C8B-B14F-4D97-AF65-F5344CB8AC3E}">
        <p14:creationId xmlns:p14="http://schemas.microsoft.com/office/powerpoint/2010/main" val="20810138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2FCBF-27FF-8F47-B380-719F4D075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Answers to Qs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D5BB8-A3F3-EB45-A624-FE9A52BB2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0"/>
            <a:ext cx="7886700" cy="3836621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How to get to the </a:t>
            </a:r>
            <a:r>
              <a:rPr lang="en-US" i="1" dirty="0"/>
              <a:t>first</a:t>
            </a:r>
            <a:r>
              <a:rPr lang="en-US" dirty="0"/>
              <a:t> item in the list? Or last? </a:t>
            </a:r>
          </a:p>
          <a:p>
            <a:pPr marL="457200" lvl="1" indent="0">
              <a:buNone/>
            </a:pPr>
            <a:r>
              <a:rPr lang="en-US" dirty="0"/>
              <a:t>- </a:t>
            </a:r>
            <a:r>
              <a:rPr lang="en-US" b="1" i="1" dirty="0"/>
              <a:t>Head</a:t>
            </a:r>
            <a:r>
              <a:rPr lang="en-US" dirty="0"/>
              <a:t> or </a:t>
            </a:r>
            <a:r>
              <a:rPr lang="en-US" b="1" i="1" dirty="0"/>
              <a:t>Tail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How to get to the next item in the list? </a:t>
            </a:r>
            <a:r>
              <a:rPr lang="en-US" b="1" i="1" dirty="0"/>
              <a:t>Next Pointer!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What happens to the </a:t>
            </a:r>
            <a:r>
              <a:rPr lang="en-US" i="1" dirty="0"/>
              <a:t>next</a:t>
            </a:r>
            <a:r>
              <a:rPr lang="en-US" dirty="0"/>
              <a:t> pointer if it is the </a:t>
            </a:r>
            <a:r>
              <a:rPr lang="en-US" i="1" dirty="0"/>
              <a:t>last</a:t>
            </a:r>
            <a:r>
              <a:rPr lang="en-US" dirty="0"/>
              <a:t> item in the list? </a:t>
            </a:r>
            <a:br>
              <a:rPr lang="en-US" dirty="0"/>
            </a:br>
            <a:r>
              <a:rPr lang="en-US" dirty="0"/>
              <a:t>- Set to NULL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What happens to the </a:t>
            </a:r>
            <a:r>
              <a:rPr lang="en-US" i="1" dirty="0"/>
              <a:t>prev</a:t>
            </a:r>
            <a:r>
              <a:rPr lang="en-US" dirty="0"/>
              <a:t> pointer if it is the </a:t>
            </a:r>
            <a:r>
              <a:rPr lang="en-US" i="1" dirty="0"/>
              <a:t>first</a:t>
            </a:r>
            <a:r>
              <a:rPr lang="en-US" dirty="0"/>
              <a:t> item in the list?</a:t>
            </a:r>
            <a:br>
              <a:rPr lang="en-US" dirty="0"/>
            </a:br>
            <a:r>
              <a:rPr lang="en-US" dirty="0"/>
              <a:t>- Set to NULL</a:t>
            </a:r>
          </a:p>
          <a:p>
            <a:endParaRPr lang="en-US" dirty="0"/>
          </a:p>
        </p:txBody>
      </p:sp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2C3E64C0-7C03-4E44-B452-70426AD07D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7918"/>
          <a:stretch/>
        </p:blipFill>
        <p:spPr>
          <a:xfrm>
            <a:off x="1169571" y="2311954"/>
            <a:ext cx="4216400" cy="677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5069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2720F-60D1-9E42-B163-D2E4EE113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Implemented Data Structures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753EBE-C114-EA45-80A8-D1285D375B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Chunks, Bins, Arenas</a:t>
            </a:r>
          </a:p>
        </p:txBody>
      </p:sp>
    </p:spTree>
    <p:extLst>
      <p:ext uri="{BB962C8B-B14F-4D97-AF65-F5344CB8AC3E}">
        <p14:creationId xmlns:p14="http://schemas.microsoft.com/office/powerpoint/2010/main" val="1401745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BF427-3F23-C742-8995-D9693643E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Three Main Concepts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1625133-1846-4408-A413-19D81EBBAA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8976597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159667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49CD2-56E0-5241-B950-FF5ACF49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Chunks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8BB70-0145-7144-9010-C4ADD919A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744336" cy="3263504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i="1" dirty="0"/>
              <a:t>memory</a:t>
            </a:r>
            <a:r>
              <a:rPr lang="en-US" dirty="0"/>
              <a:t> from a call to malloc</a:t>
            </a:r>
          </a:p>
          <a:p>
            <a:pPr lvl="1"/>
            <a:r>
              <a:rPr lang="en-US" dirty="0"/>
              <a:t>What is passed </a:t>
            </a:r>
            <a:r>
              <a:rPr lang="en-US" i="1" dirty="0"/>
              <a:t>back</a:t>
            </a:r>
            <a:r>
              <a:rPr lang="en-US" dirty="0"/>
              <a:t> to the user</a:t>
            </a:r>
          </a:p>
          <a:p>
            <a:r>
              <a:rPr lang="en-US" dirty="0"/>
              <a:t>A heap is made of many </a:t>
            </a:r>
            <a:r>
              <a:rPr lang="en-US" b="1" dirty="0"/>
              <a:t>chunks</a:t>
            </a:r>
          </a:p>
          <a:p>
            <a:r>
              <a:rPr lang="en-US" dirty="0"/>
              <a:t>The heap grows into LARGER addresses but DOWN in memory</a:t>
            </a:r>
          </a:p>
        </p:txBody>
      </p:sp>
      <p:pic>
        <p:nvPicPr>
          <p:cNvPr id="9" name="Picture 8" descr="Heap Chunks">
            <a:extLst>
              <a:ext uri="{FF2B5EF4-FFF2-40B4-BE49-F238E27FC236}">
                <a16:creationId xmlns:a16="http://schemas.microsoft.com/office/drawing/2014/main" id="{B78961EF-BFF8-F044-93FB-318071B4DB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1544" y="661040"/>
            <a:ext cx="3745523" cy="3580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4711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060AF-17BF-7942-A9AD-15CE2BFC0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Chunk Data Structure</a:t>
            </a: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5535E3E2-F180-E848-8B58-7718D3B48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990" y="1369219"/>
            <a:ext cx="1963519" cy="3263504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09845-B512-5D4A-B147-AC4FCD1C93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49" y="1369219"/>
            <a:ext cx="4180743" cy="3263504"/>
          </a:xfrm>
        </p:spPr>
        <p:txBody>
          <a:bodyPr>
            <a:normAutofit/>
          </a:bodyPr>
          <a:lstStyle/>
          <a:p>
            <a:r>
              <a:rPr lang="en-US" dirty="0"/>
              <a:t>Four Fields:</a:t>
            </a:r>
          </a:p>
          <a:p>
            <a:pPr lvl="1"/>
            <a:r>
              <a:rPr lang="en-US" dirty="0"/>
              <a:t>prev_size</a:t>
            </a:r>
          </a:p>
          <a:p>
            <a:pPr lvl="1"/>
            <a:r>
              <a:rPr lang="en-US" dirty="0"/>
              <a:t>size</a:t>
            </a:r>
          </a:p>
          <a:p>
            <a:pPr lvl="1"/>
            <a:r>
              <a:rPr lang="en-US" dirty="0"/>
              <a:t>fd</a:t>
            </a:r>
          </a:p>
          <a:p>
            <a:pPr lvl="1"/>
            <a:r>
              <a:rPr lang="en-US" dirty="0"/>
              <a:t>bk</a:t>
            </a:r>
          </a:p>
          <a:p>
            <a:r>
              <a:rPr lang="en-US" dirty="0"/>
              <a:t>Go into these one at a time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014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046F3-5231-2244-AA81-863FB911A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Malloc Needed?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F5C62-4431-FC42-A321-754E6DB77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Stack tends to be </a:t>
            </a:r>
            <a:r>
              <a:rPr lang="en-US" b="1" i="1" dirty="0"/>
              <a:t>static</a:t>
            </a:r>
            <a:r>
              <a:rPr lang="en-US" dirty="0"/>
              <a:t> memory (does not change in size): </a:t>
            </a:r>
          </a:p>
          <a:p>
            <a:pPr lvl="1"/>
            <a:r>
              <a:rPr lang="en-US" dirty="0"/>
              <a:t>int ids[10]; // &lt;-- 10 is known at compile time</a:t>
            </a:r>
          </a:p>
          <a:p>
            <a:pPr lvl="1"/>
            <a:r>
              <a:rPr lang="en-US" i="1" dirty="0" err="1"/>
              <a:t>alloca</a:t>
            </a:r>
            <a:r>
              <a:rPr lang="en-US" dirty="0"/>
              <a:t> it is not widely used because it goes out of scope.</a:t>
            </a:r>
          </a:p>
          <a:p>
            <a:r>
              <a:rPr lang="en-US" dirty="0"/>
              <a:t>The </a:t>
            </a:r>
            <a:r>
              <a:rPr lang="en-US" b="1" i="1" dirty="0"/>
              <a:t>Heap </a:t>
            </a:r>
            <a:r>
              <a:rPr lang="en-US" dirty="0"/>
              <a:t>is dynamic memory management: </a:t>
            </a:r>
          </a:p>
          <a:p>
            <a:pPr lvl="1"/>
            <a:r>
              <a:rPr lang="en-US" dirty="0"/>
              <a:t>int ids[x]; &lt;-- x is a number that is not known at </a:t>
            </a:r>
            <a:r>
              <a:rPr lang="en-US" i="1" dirty="0"/>
              <a:t>compile</a:t>
            </a:r>
            <a:r>
              <a:rPr lang="en-US" dirty="0"/>
              <a:t> time</a:t>
            </a:r>
          </a:p>
          <a:p>
            <a:r>
              <a:rPr lang="en-US" dirty="0"/>
              <a:t>Heap memory can be removed from scope at any point (stack cannot do) </a:t>
            </a:r>
          </a:p>
          <a:p>
            <a:endParaRPr lang="en-US" dirty="0"/>
          </a:p>
          <a:p>
            <a:pPr lvl="1"/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4827205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D3546-71EE-4D4D-A169-6357974CF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EB106-122F-704A-91E7-1F00C376B0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The physical size of the chunk in memory is allocated</a:t>
            </a:r>
          </a:p>
          <a:p>
            <a:r>
              <a:rPr lang="en-US" dirty="0"/>
              <a:t>Specified by the allocator</a:t>
            </a:r>
          </a:p>
        </p:txBody>
      </p:sp>
      <p:pic>
        <p:nvPicPr>
          <p:cNvPr id="20" name="Picture 19" descr="Table&#10;&#10;Description automatically generated">
            <a:extLst>
              <a:ext uri="{FF2B5EF4-FFF2-40B4-BE49-F238E27FC236}">
                <a16:creationId xmlns:a16="http://schemas.microsoft.com/office/drawing/2014/main" id="{F36C1B69-C5F8-264F-8D1A-C106A7FF65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5721" y="619133"/>
            <a:ext cx="2229771" cy="401359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280702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3B639-8CCB-CD48-8107-A5EE92024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Size - Metadata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AFBA9-6B50-D644-8592-1AC6DAD39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6103423" cy="3263504"/>
          </a:xfrm>
        </p:spPr>
        <p:txBody>
          <a:bodyPr/>
          <a:lstStyle/>
          <a:p>
            <a:r>
              <a:rPr lang="en-US" dirty="0"/>
              <a:t>Chunks are aligned according to architecture:</a:t>
            </a:r>
          </a:p>
          <a:p>
            <a:pPr lvl="1"/>
            <a:r>
              <a:rPr lang="en-US" dirty="0"/>
              <a:t>32-bit: 0x8 byte aligned</a:t>
            </a:r>
          </a:p>
          <a:p>
            <a:pPr lvl="1"/>
            <a:r>
              <a:rPr lang="en-US" dirty="0"/>
              <a:t>64-bit: 0x10 (16) byte aligned</a:t>
            </a:r>
          </a:p>
          <a:p>
            <a:r>
              <a:rPr lang="en-US" dirty="0"/>
              <a:t>Room for extra data in these free bits</a:t>
            </a:r>
          </a:p>
          <a:p>
            <a:r>
              <a:rPr lang="en-US" dirty="0"/>
              <a:t>What is this data?</a:t>
            </a:r>
          </a:p>
          <a:p>
            <a:pPr lvl="1"/>
            <a:r>
              <a:rPr lang="en-US" dirty="0"/>
              <a:t>For now, only focus on </a:t>
            </a:r>
            <a:r>
              <a:rPr lang="en-US" b="1" dirty="0"/>
              <a:t>p</a:t>
            </a:r>
          </a:p>
          <a:p>
            <a:pPr lvl="1"/>
            <a:r>
              <a:rPr lang="en-US" dirty="0"/>
              <a:t>n &amp; m (will touch on later) – usually set to 0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E6D2E34C-5402-F840-A80B-F7BF9AF199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8998" y="1131826"/>
            <a:ext cx="1963519" cy="3263504"/>
          </a:xfrm>
          <a:prstGeom prst="rect">
            <a:avLst/>
          </a:prstGeom>
          <a:noFill/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A7C5BC1-CA45-7D40-A74F-1B6FC81F453D}"/>
              </a:ext>
            </a:extLst>
          </p:cNvPr>
          <p:cNvCxnSpPr/>
          <p:nvPr/>
        </p:nvCxnSpPr>
        <p:spPr>
          <a:xfrm>
            <a:off x="7983415" y="2457450"/>
            <a:ext cx="71217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57266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3B639-8CCB-CD48-8107-A5EE92024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1850" y="257862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Size - Metadata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AFBA9-6B50-D644-8592-1AC6DAD397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428999" y="1166996"/>
            <a:ext cx="5336931" cy="3263504"/>
          </a:xfrm>
        </p:spPr>
        <p:txBody>
          <a:bodyPr>
            <a:normAutofit/>
          </a:bodyPr>
          <a:lstStyle/>
          <a:p>
            <a:r>
              <a:rPr lang="en-US" dirty="0"/>
              <a:t>Bit 0 (p):</a:t>
            </a:r>
          </a:p>
          <a:p>
            <a:pPr lvl="1"/>
            <a:r>
              <a:rPr lang="en-US" b="1" i="1" dirty="0" err="1"/>
              <a:t>prev_inuse</a:t>
            </a:r>
            <a:r>
              <a:rPr lang="en-US" b="1" i="1" dirty="0"/>
              <a:t> </a:t>
            </a:r>
            <a:r>
              <a:rPr lang="en-US" dirty="0"/>
              <a:t>bit</a:t>
            </a:r>
          </a:p>
          <a:p>
            <a:pPr lvl="1"/>
            <a:r>
              <a:rPr lang="en-US" dirty="0"/>
              <a:t>Is the </a:t>
            </a:r>
            <a:r>
              <a:rPr lang="en-US" i="1" dirty="0"/>
              <a:t>previous</a:t>
            </a:r>
            <a:r>
              <a:rPr lang="en-US" dirty="0"/>
              <a:t> chunk in use?</a:t>
            </a:r>
          </a:p>
          <a:p>
            <a:r>
              <a:rPr lang="en-US" dirty="0"/>
              <a:t>To verify, the </a:t>
            </a:r>
            <a:r>
              <a:rPr lang="en-US" i="1" dirty="0"/>
              <a:t>current</a:t>
            </a:r>
            <a:r>
              <a:rPr lang="en-US" dirty="0"/>
              <a:t> chunk goes to the chunk </a:t>
            </a:r>
            <a:r>
              <a:rPr lang="en-US" i="1" dirty="0"/>
              <a:t>ahead</a:t>
            </a:r>
            <a:r>
              <a:rPr lang="en-US" dirty="0"/>
              <a:t> of it</a:t>
            </a:r>
          </a:p>
          <a:p>
            <a:r>
              <a:rPr lang="en-US" dirty="0"/>
              <a:t>Weird to visualize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25175C46-5CCF-3844-A15B-1AE4ED2EE1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707" y="193431"/>
            <a:ext cx="2318201" cy="4492046"/>
          </a:xfrm>
          <a:prstGeom prst="rect">
            <a:avLst/>
          </a:prstGeom>
          <a:noFill/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C232C60-2F62-9F4D-A00D-50CCEE9D748B}"/>
              </a:ext>
            </a:extLst>
          </p:cNvPr>
          <p:cNvSpPr txBox="1"/>
          <p:nvPr/>
        </p:nvSpPr>
        <p:spPr>
          <a:xfrm>
            <a:off x="1863969" y="117953"/>
            <a:ext cx="13891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Current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DFBB27-CB68-A94D-A863-2FC3A762134C}"/>
              </a:ext>
            </a:extLst>
          </p:cNvPr>
          <p:cNvSpPr txBox="1"/>
          <p:nvPr/>
        </p:nvSpPr>
        <p:spPr>
          <a:xfrm>
            <a:off x="1721807" y="2439454"/>
            <a:ext cx="13891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Next</a:t>
            </a:r>
          </a:p>
        </p:txBody>
      </p:sp>
    </p:spTree>
    <p:extLst>
      <p:ext uri="{BB962C8B-B14F-4D97-AF65-F5344CB8AC3E}">
        <p14:creationId xmlns:p14="http://schemas.microsoft.com/office/powerpoint/2010/main" val="28757452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76677-D32A-3349-BC6E-3FA626B72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0068" y="273847"/>
            <a:ext cx="3815861" cy="99417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prev_inuse</a:t>
            </a:r>
            <a:r>
              <a:rPr lang="en-US" dirty="0"/>
              <a:t> (p) bit</a:t>
            </a:r>
          </a:p>
        </p:txBody>
      </p:sp>
      <p:pic>
        <p:nvPicPr>
          <p:cNvPr id="5" name="Content Placeholder 4" descr="A picture containing diagram, table&#10;&#10;Description automatically generated">
            <a:extLst>
              <a:ext uri="{FF2B5EF4-FFF2-40B4-BE49-F238E27FC236}">
                <a16:creationId xmlns:a16="http://schemas.microsoft.com/office/drawing/2014/main" id="{077EB3D0-C780-9A40-8B7B-0668D2826F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518" y="67830"/>
            <a:ext cx="1344344" cy="4854577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58BE1D8-24DC-6748-B00A-98ED13A06A9A}"/>
              </a:ext>
            </a:extLst>
          </p:cNvPr>
          <p:cNvSpPr txBox="1">
            <a:spLocks/>
          </p:cNvSpPr>
          <p:nvPr/>
        </p:nvSpPr>
        <p:spPr>
          <a:xfrm>
            <a:off x="3428999" y="1166996"/>
            <a:ext cx="5336931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Current chunk </a:t>
            </a:r>
            <a:r>
              <a:rPr lang="en-US" dirty="0"/>
              <a:t>asks itself:</a:t>
            </a:r>
          </a:p>
          <a:p>
            <a:pPr lvl="1"/>
            <a:r>
              <a:rPr lang="en-US" dirty="0" err="1"/>
              <a:t>Yo</a:t>
            </a:r>
            <a:r>
              <a:rPr lang="en-US" dirty="0"/>
              <a:t>, am I allocated or free?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760E69-DBB7-6E4C-8591-EBE365F9A588}"/>
              </a:ext>
            </a:extLst>
          </p:cNvPr>
          <p:cNvSpPr txBox="1"/>
          <p:nvPr/>
        </p:nvSpPr>
        <p:spPr>
          <a:xfrm>
            <a:off x="1529862" y="-128232"/>
            <a:ext cx="23211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Current Chunk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1DFD2A-632F-9D44-A028-8181545C896C}"/>
              </a:ext>
            </a:extLst>
          </p:cNvPr>
          <p:cNvSpPr txBox="1"/>
          <p:nvPr/>
        </p:nvSpPr>
        <p:spPr>
          <a:xfrm>
            <a:off x="1529861" y="2495118"/>
            <a:ext cx="1705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Next Chunk</a:t>
            </a:r>
          </a:p>
        </p:txBody>
      </p:sp>
    </p:spTree>
    <p:extLst>
      <p:ext uri="{BB962C8B-B14F-4D97-AF65-F5344CB8AC3E}">
        <p14:creationId xmlns:p14="http://schemas.microsoft.com/office/powerpoint/2010/main" val="23422687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76677-D32A-3349-BC6E-3FA626B72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0068" y="273847"/>
            <a:ext cx="3815861" cy="99417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prev_inuse</a:t>
            </a:r>
            <a:r>
              <a:rPr lang="en-US" dirty="0"/>
              <a:t> (p) bit</a:t>
            </a:r>
          </a:p>
        </p:txBody>
      </p:sp>
      <p:pic>
        <p:nvPicPr>
          <p:cNvPr id="5" name="Content Placeholder 4" descr="A picture containing diagram, table&#10;&#10;Description automatically generated">
            <a:extLst>
              <a:ext uri="{FF2B5EF4-FFF2-40B4-BE49-F238E27FC236}">
                <a16:creationId xmlns:a16="http://schemas.microsoft.com/office/drawing/2014/main" id="{077EB3D0-C780-9A40-8B7B-0668D2826F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518" y="67830"/>
            <a:ext cx="1344344" cy="4854577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58BE1D8-24DC-6748-B00A-98ED13A06A9A}"/>
              </a:ext>
            </a:extLst>
          </p:cNvPr>
          <p:cNvSpPr txBox="1">
            <a:spLocks/>
          </p:cNvSpPr>
          <p:nvPr/>
        </p:nvSpPr>
        <p:spPr>
          <a:xfrm>
            <a:off x="3428999" y="1166996"/>
            <a:ext cx="5336931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Current chunk</a:t>
            </a:r>
            <a:r>
              <a:rPr lang="en-US" dirty="0"/>
              <a:t> ask itself:</a:t>
            </a:r>
          </a:p>
          <a:p>
            <a:pPr lvl="1"/>
            <a:r>
              <a:rPr lang="en-US" dirty="0" err="1"/>
              <a:t>Yo</a:t>
            </a:r>
            <a:r>
              <a:rPr lang="en-US" dirty="0"/>
              <a:t>, am I allocated or free?</a:t>
            </a:r>
          </a:p>
          <a:p>
            <a:r>
              <a:rPr lang="en-US" dirty="0"/>
              <a:t>Asks the </a:t>
            </a:r>
            <a:r>
              <a:rPr lang="en-US" b="1" dirty="0"/>
              <a:t>next</a:t>
            </a:r>
            <a:r>
              <a:rPr lang="en-US" i="1" dirty="0"/>
              <a:t> </a:t>
            </a:r>
            <a:r>
              <a:rPr lang="en-US" dirty="0"/>
              <a:t>chunk:</a:t>
            </a:r>
          </a:p>
          <a:p>
            <a:pPr lvl="1"/>
            <a:r>
              <a:rPr lang="en-US" dirty="0" err="1"/>
              <a:t>Yo</a:t>
            </a:r>
            <a:r>
              <a:rPr lang="en-US" dirty="0"/>
              <a:t> am I allocated or free?</a:t>
            </a:r>
          </a:p>
          <a:p>
            <a:pPr lvl="1"/>
            <a:r>
              <a:rPr lang="en-US" dirty="0"/>
              <a:t>Just some offset math </a:t>
            </a:r>
            <a:r>
              <a:rPr lang="en-US" dirty="0">
                <a:sym typeface="Wingdings" pitchFamily="2" charset="2"/>
              </a:rPr>
              <a:t></a:t>
            </a:r>
          </a:p>
          <a:p>
            <a:r>
              <a:rPr lang="en-US" dirty="0">
                <a:sym typeface="Wingdings" pitchFamily="2" charset="2"/>
              </a:rPr>
              <a:t>Gets the status from the </a:t>
            </a:r>
            <a:r>
              <a:rPr lang="en-US" i="1" dirty="0">
                <a:sym typeface="Wingdings" pitchFamily="2" charset="2"/>
              </a:rPr>
              <a:t>next</a:t>
            </a:r>
            <a:r>
              <a:rPr lang="en-US" dirty="0">
                <a:sym typeface="Wingdings" pitchFamily="2" charset="2"/>
              </a:rPr>
              <a:t> chunk</a:t>
            </a:r>
          </a:p>
          <a:p>
            <a:pPr lvl="1"/>
            <a:r>
              <a:rPr lang="en-US" dirty="0" err="1">
                <a:sym typeface="Wingdings" pitchFamily="2" charset="2"/>
              </a:rPr>
              <a:t>Ya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boi</a:t>
            </a:r>
            <a:r>
              <a:rPr lang="en-US" dirty="0">
                <a:sym typeface="Wingdings" pitchFamily="2" charset="2"/>
              </a:rPr>
              <a:t>, you’re a free man!</a:t>
            </a:r>
          </a:p>
          <a:p>
            <a:pPr lvl="1"/>
            <a:r>
              <a:rPr lang="en-US" dirty="0">
                <a:sym typeface="Wingdings" pitchFamily="2" charset="2"/>
              </a:rPr>
              <a:t>Or, nah, you’ve got a ball &amp; chain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760E69-DBB7-6E4C-8591-EBE365F9A588}"/>
              </a:ext>
            </a:extLst>
          </p:cNvPr>
          <p:cNvSpPr txBox="1"/>
          <p:nvPr/>
        </p:nvSpPr>
        <p:spPr>
          <a:xfrm>
            <a:off x="1529862" y="-128232"/>
            <a:ext cx="23211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Current Chunk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1DFD2A-632F-9D44-A028-8181545C896C}"/>
              </a:ext>
            </a:extLst>
          </p:cNvPr>
          <p:cNvSpPr txBox="1"/>
          <p:nvPr/>
        </p:nvSpPr>
        <p:spPr>
          <a:xfrm>
            <a:off x="1529861" y="2495118"/>
            <a:ext cx="1705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Next Chunk</a:t>
            </a:r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E8D31801-D5CA-4345-A052-E4A3B66CB132}"/>
              </a:ext>
            </a:extLst>
          </p:cNvPr>
          <p:cNvSpPr/>
          <p:nvPr/>
        </p:nvSpPr>
        <p:spPr>
          <a:xfrm>
            <a:off x="958361" y="273847"/>
            <a:ext cx="1424354" cy="3174023"/>
          </a:xfrm>
          <a:prstGeom prst="arc">
            <a:avLst>
              <a:gd name="adj1" fmla="val 16200000"/>
              <a:gd name="adj2" fmla="val 5502591"/>
            </a:avLst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Merge 20">
            <a:extLst>
              <a:ext uri="{FF2B5EF4-FFF2-40B4-BE49-F238E27FC236}">
                <a16:creationId xmlns:a16="http://schemas.microsoft.com/office/drawing/2014/main" id="{B4753FCC-065A-D043-A16B-1ED0D6FE88E9}"/>
              </a:ext>
            </a:extLst>
          </p:cNvPr>
          <p:cNvSpPr/>
          <p:nvPr/>
        </p:nvSpPr>
        <p:spPr>
          <a:xfrm rot="5131068">
            <a:off x="1529861" y="3317269"/>
            <a:ext cx="281354" cy="261202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5912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98F74-EEC3-9548-936D-252657A64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Prev_size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513DF-BBE9-C540-8C1A-CAAEB2A28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3943350" cy="3263504"/>
          </a:xfrm>
        </p:spPr>
        <p:txBody>
          <a:bodyPr/>
          <a:lstStyle/>
          <a:p>
            <a:r>
              <a:rPr lang="en-US" dirty="0"/>
              <a:t>Represents the </a:t>
            </a:r>
            <a:r>
              <a:rPr lang="en-US" i="1" dirty="0"/>
              <a:t>previous</a:t>
            </a:r>
            <a:r>
              <a:rPr lang="en-US" dirty="0"/>
              <a:t> chunks size</a:t>
            </a:r>
          </a:p>
          <a:p>
            <a:pPr lvl="1"/>
            <a:r>
              <a:rPr lang="en-US" dirty="0"/>
              <a:t>Only used when the </a:t>
            </a:r>
            <a:r>
              <a:rPr lang="en-US" i="1" dirty="0" err="1"/>
              <a:t>prev_inuse</a:t>
            </a:r>
            <a:r>
              <a:rPr lang="en-US" dirty="0"/>
              <a:t> bit of a chunk is NOT set</a:t>
            </a:r>
          </a:p>
          <a:p>
            <a:r>
              <a:rPr lang="en-US" dirty="0"/>
              <a:t>Can easily go </a:t>
            </a:r>
            <a:r>
              <a:rPr lang="en-US" i="1" dirty="0"/>
              <a:t>backwards </a:t>
            </a:r>
            <a:r>
              <a:rPr lang="en-US" dirty="0"/>
              <a:t>to the previous chunk with </a:t>
            </a:r>
            <a:r>
              <a:rPr lang="en-US" b="1" i="1" dirty="0"/>
              <a:t>prev_size</a:t>
            </a:r>
            <a:endParaRPr lang="en-US" dirty="0"/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ECDB16B6-BEA1-E94D-9FB1-AE93B4A84A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3570" y="939999"/>
            <a:ext cx="1963519" cy="3263504"/>
          </a:xfrm>
          <a:prstGeom prst="rect">
            <a:avLst/>
          </a:prstGeom>
          <a:noFill/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376888C-57BB-5744-9EC9-4B6F9A67BAD4}"/>
              </a:ext>
            </a:extLst>
          </p:cNvPr>
          <p:cNvCxnSpPr>
            <a:cxnSpLocks/>
          </p:cNvCxnSpPr>
          <p:nvPr/>
        </p:nvCxnSpPr>
        <p:spPr>
          <a:xfrm>
            <a:off x="6764264" y="1509484"/>
            <a:ext cx="12279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62755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156A6-882E-4C4D-9E62-82261E967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1562" y="141669"/>
            <a:ext cx="4423410" cy="994172"/>
          </a:xfrm>
        </p:spPr>
        <p:txBody>
          <a:bodyPr/>
          <a:lstStyle/>
          <a:p>
            <a:r>
              <a:rPr lang="en-US" dirty="0"/>
              <a:t>Prev_size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65676-2BD8-F74B-AC1E-721176D75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1562" y="1236541"/>
            <a:ext cx="4813787" cy="3263504"/>
          </a:xfrm>
        </p:spPr>
        <p:txBody>
          <a:bodyPr/>
          <a:lstStyle/>
          <a:p>
            <a:r>
              <a:rPr lang="en-US" i="1" dirty="0"/>
              <a:t>Current chunk </a:t>
            </a:r>
            <a:r>
              <a:rPr lang="en-US" dirty="0"/>
              <a:t>asks itself:</a:t>
            </a:r>
          </a:p>
          <a:p>
            <a:pPr lvl="1"/>
            <a:r>
              <a:rPr lang="en-US" dirty="0" err="1"/>
              <a:t>Yo</a:t>
            </a:r>
            <a:r>
              <a:rPr lang="en-US" dirty="0"/>
              <a:t>, where is the chunk below me?</a:t>
            </a:r>
          </a:p>
        </p:txBody>
      </p:sp>
      <p:pic>
        <p:nvPicPr>
          <p:cNvPr id="4" name="Content Placeholder 4" descr="A picture containing diagram, table&#10;&#10;Description automatically generated">
            <a:extLst>
              <a:ext uri="{FF2B5EF4-FFF2-40B4-BE49-F238E27FC236}">
                <a16:creationId xmlns:a16="http://schemas.microsoft.com/office/drawing/2014/main" id="{C3B054C9-290C-C44B-824B-788C7B751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18" y="67830"/>
            <a:ext cx="1344344" cy="48545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94E474-4876-ED41-ACC2-1FCA714F6C10}"/>
              </a:ext>
            </a:extLst>
          </p:cNvPr>
          <p:cNvSpPr txBox="1"/>
          <p:nvPr/>
        </p:nvSpPr>
        <p:spPr>
          <a:xfrm>
            <a:off x="1529862" y="-128232"/>
            <a:ext cx="2716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Previous Chunk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576D83-EDD8-EE40-9916-F644988250B3}"/>
              </a:ext>
            </a:extLst>
          </p:cNvPr>
          <p:cNvSpPr txBox="1"/>
          <p:nvPr/>
        </p:nvSpPr>
        <p:spPr>
          <a:xfrm>
            <a:off x="1444869" y="2495118"/>
            <a:ext cx="2716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Current Chunk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205D7D1-B0FB-704C-A6D3-1E7646DA3608}"/>
              </a:ext>
            </a:extLst>
          </p:cNvPr>
          <p:cNvCxnSpPr>
            <a:cxnSpLocks/>
          </p:cNvCxnSpPr>
          <p:nvPr/>
        </p:nvCxnSpPr>
        <p:spPr>
          <a:xfrm>
            <a:off x="301918" y="3041922"/>
            <a:ext cx="12279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43050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156A6-882E-4C4D-9E62-82261E967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1562" y="242369"/>
            <a:ext cx="4277457" cy="994172"/>
          </a:xfrm>
        </p:spPr>
        <p:txBody>
          <a:bodyPr/>
          <a:lstStyle/>
          <a:p>
            <a:r>
              <a:rPr lang="en-US" dirty="0"/>
              <a:t>Prev_size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65676-2BD8-F74B-AC1E-721176D75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1562" y="1236541"/>
            <a:ext cx="5256920" cy="3263504"/>
          </a:xfrm>
        </p:spPr>
        <p:txBody>
          <a:bodyPr/>
          <a:lstStyle/>
          <a:p>
            <a:r>
              <a:rPr lang="en-US" i="1" dirty="0"/>
              <a:t>Current chunk </a:t>
            </a:r>
            <a:r>
              <a:rPr lang="en-US" dirty="0"/>
              <a:t>asks itself:</a:t>
            </a:r>
          </a:p>
          <a:p>
            <a:pPr lvl="1"/>
            <a:r>
              <a:rPr lang="en-US" dirty="0" err="1"/>
              <a:t>Yo</a:t>
            </a:r>
            <a:r>
              <a:rPr lang="en-US" dirty="0"/>
              <a:t>, where is the chunk below me?</a:t>
            </a:r>
          </a:p>
          <a:p>
            <a:r>
              <a:rPr lang="en-US" dirty="0"/>
              <a:t>Uses </a:t>
            </a:r>
            <a:r>
              <a:rPr lang="en-US" i="1" dirty="0"/>
              <a:t>prev_size</a:t>
            </a:r>
            <a:r>
              <a:rPr lang="en-US" dirty="0"/>
              <a:t> to calculate the </a:t>
            </a:r>
            <a:r>
              <a:rPr lang="en-US" i="1" dirty="0"/>
              <a:t>previous</a:t>
            </a:r>
            <a:r>
              <a:rPr lang="en-US" dirty="0"/>
              <a:t> chunk location</a:t>
            </a:r>
          </a:p>
        </p:txBody>
      </p:sp>
      <p:pic>
        <p:nvPicPr>
          <p:cNvPr id="4" name="Content Placeholder 4" descr="A picture containing diagram, table&#10;&#10;Description automatically generated">
            <a:extLst>
              <a:ext uri="{FF2B5EF4-FFF2-40B4-BE49-F238E27FC236}">
                <a16:creationId xmlns:a16="http://schemas.microsoft.com/office/drawing/2014/main" id="{C3B054C9-290C-C44B-824B-788C7B751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18" y="67830"/>
            <a:ext cx="1344344" cy="48545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94E474-4876-ED41-ACC2-1FCA714F6C10}"/>
              </a:ext>
            </a:extLst>
          </p:cNvPr>
          <p:cNvSpPr txBox="1"/>
          <p:nvPr/>
        </p:nvSpPr>
        <p:spPr>
          <a:xfrm>
            <a:off x="1637569" y="-138217"/>
            <a:ext cx="2716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Previous Chunk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576D83-EDD8-EE40-9916-F644988250B3}"/>
              </a:ext>
            </a:extLst>
          </p:cNvPr>
          <p:cNvSpPr txBox="1"/>
          <p:nvPr/>
        </p:nvSpPr>
        <p:spPr>
          <a:xfrm>
            <a:off x="1444869" y="2495118"/>
            <a:ext cx="2716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Current Chunk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205D7D1-B0FB-704C-A6D3-1E7646DA3608}"/>
              </a:ext>
            </a:extLst>
          </p:cNvPr>
          <p:cNvCxnSpPr>
            <a:cxnSpLocks/>
          </p:cNvCxnSpPr>
          <p:nvPr/>
        </p:nvCxnSpPr>
        <p:spPr>
          <a:xfrm>
            <a:off x="301918" y="3041922"/>
            <a:ext cx="12279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rc 7">
            <a:extLst>
              <a:ext uri="{FF2B5EF4-FFF2-40B4-BE49-F238E27FC236}">
                <a16:creationId xmlns:a16="http://schemas.microsoft.com/office/drawing/2014/main" id="{7BEA757D-C50B-E242-9D6A-4E81FD133CBD}"/>
              </a:ext>
            </a:extLst>
          </p:cNvPr>
          <p:cNvSpPr/>
          <p:nvPr/>
        </p:nvSpPr>
        <p:spPr>
          <a:xfrm>
            <a:off x="958361" y="273847"/>
            <a:ext cx="1424354" cy="3174023"/>
          </a:xfrm>
          <a:prstGeom prst="arc">
            <a:avLst>
              <a:gd name="adj1" fmla="val 16200000"/>
              <a:gd name="adj2" fmla="val 5502591"/>
            </a:avLst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Merge 8">
            <a:extLst>
              <a:ext uri="{FF2B5EF4-FFF2-40B4-BE49-F238E27FC236}">
                <a16:creationId xmlns:a16="http://schemas.microsoft.com/office/drawing/2014/main" id="{73798FC8-269E-AF48-B81D-6B960AD4B245}"/>
              </a:ext>
            </a:extLst>
          </p:cNvPr>
          <p:cNvSpPr/>
          <p:nvPr/>
        </p:nvSpPr>
        <p:spPr>
          <a:xfrm rot="5131068">
            <a:off x="1388665" y="143246"/>
            <a:ext cx="281354" cy="261202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5469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156A6-882E-4C4D-9E62-82261E967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1562" y="242369"/>
            <a:ext cx="4277457" cy="994172"/>
          </a:xfrm>
        </p:spPr>
        <p:txBody>
          <a:bodyPr/>
          <a:lstStyle/>
          <a:p>
            <a:r>
              <a:rPr lang="en-US" dirty="0"/>
              <a:t>Prev_size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65676-2BD8-F74B-AC1E-721176D75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1562" y="1236541"/>
            <a:ext cx="5256920" cy="3263504"/>
          </a:xfrm>
        </p:spPr>
        <p:txBody>
          <a:bodyPr/>
          <a:lstStyle/>
          <a:p>
            <a:r>
              <a:rPr lang="en-US" i="1" dirty="0"/>
              <a:t>Current chunk </a:t>
            </a:r>
            <a:r>
              <a:rPr lang="en-US" dirty="0"/>
              <a:t>asks itself:</a:t>
            </a:r>
          </a:p>
          <a:p>
            <a:pPr lvl="1"/>
            <a:r>
              <a:rPr lang="en-US" dirty="0" err="1"/>
              <a:t>Yo</a:t>
            </a:r>
            <a:r>
              <a:rPr lang="en-US" dirty="0"/>
              <a:t>, where is the chunk below me?</a:t>
            </a:r>
          </a:p>
          <a:p>
            <a:r>
              <a:rPr lang="en-US" dirty="0"/>
              <a:t>Uses </a:t>
            </a:r>
            <a:r>
              <a:rPr lang="en-US" i="1" dirty="0"/>
              <a:t>prev_size</a:t>
            </a:r>
            <a:r>
              <a:rPr lang="en-US" dirty="0"/>
              <a:t> to calculate the </a:t>
            </a:r>
            <a:r>
              <a:rPr lang="en-US" i="1" dirty="0"/>
              <a:t>previous</a:t>
            </a:r>
            <a:r>
              <a:rPr lang="en-US" dirty="0"/>
              <a:t> chunk location</a:t>
            </a:r>
            <a:br>
              <a:rPr lang="en-US" dirty="0"/>
            </a:br>
            <a:endParaRPr lang="en-US" dirty="0"/>
          </a:p>
          <a:p>
            <a:r>
              <a:rPr lang="en-US" dirty="0"/>
              <a:t>Hey man, I’m a chunk. How </a:t>
            </a:r>
            <a:r>
              <a:rPr lang="en-US" dirty="0" err="1"/>
              <a:t>ya</a:t>
            </a:r>
            <a:r>
              <a:rPr lang="en-US" dirty="0"/>
              <a:t> doing? </a:t>
            </a:r>
          </a:p>
        </p:txBody>
      </p:sp>
      <p:pic>
        <p:nvPicPr>
          <p:cNvPr id="4" name="Content Placeholder 4" descr="A picture containing diagram, table&#10;&#10;Description automatically generated">
            <a:extLst>
              <a:ext uri="{FF2B5EF4-FFF2-40B4-BE49-F238E27FC236}">
                <a16:creationId xmlns:a16="http://schemas.microsoft.com/office/drawing/2014/main" id="{C3B054C9-290C-C44B-824B-788C7B751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18" y="67830"/>
            <a:ext cx="1344344" cy="48545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94E474-4876-ED41-ACC2-1FCA714F6C10}"/>
              </a:ext>
            </a:extLst>
          </p:cNvPr>
          <p:cNvSpPr txBox="1"/>
          <p:nvPr/>
        </p:nvSpPr>
        <p:spPr>
          <a:xfrm>
            <a:off x="1637569" y="-138217"/>
            <a:ext cx="2716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Previous Chunk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576D83-EDD8-EE40-9916-F644988250B3}"/>
              </a:ext>
            </a:extLst>
          </p:cNvPr>
          <p:cNvSpPr txBox="1"/>
          <p:nvPr/>
        </p:nvSpPr>
        <p:spPr>
          <a:xfrm>
            <a:off x="1444869" y="2495118"/>
            <a:ext cx="2716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Current Chunk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205D7D1-B0FB-704C-A6D3-1E7646DA3608}"/>
              </a:ext>
            </a:extLst>
          </p:cNvPr>
          <p:cNvCxnSpPr>
            <a:cxnSpLocks/>
          </p:cNvCxnSpPr>
          <p:nvPr/>
        </p:nvCxnSpPr>
        <p:spPr>
          <a:xfrm>
            <a:off x="301918" y="3041922"/>
            <a:ext cx="12279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rc 7">
            <a:extLst>
              <a:ext uri="{FF2B5EF4-FFF2-40B4-BE49-F238E27FC236}">
                <a16:creationId xmlns:a16="http://schemas.microsoft.com/office/drawing/2014/main" id="{7BEA757D-C50B-E242-9D6A-4E81FD133CBD}"/>
              </a:ext>
            </a:extLst>
          </p:cNvPr>
          <p:cNvSpPr/>
          <p:nvPr/>
        </p:nvSpPr>
        <p:spPr>
          <a:xfrm>
            <a:off x="958361" y="273847"/>
            <a:ext cx="1424354" cy="3174023"/>
          </a:xfrm>
          <a:prstGeom prst="arc">
            <a:avLst>
              <a:gd name="adj1" fmla="val 16200000"/>
              <a:gd name="adj2" fmla="val 5502591"/>
            </a:avLst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Merge 8">
            <a:extLst>
              <a:ext uri="{FF2B5EF4-FFF2-40B4-BE49-F238E27FC236}">
                <a16:creationId xmlns:a16="http://schemas.microsoft.com/office/drawing/2014/main" id="{73798FC8-269E-AF48-B81D-6B960AD4B245}"/>
              </a:ext>
            </a:extLst>
          </p:cNvPr>
          <p:cNvSpPr/>
          <p:nvPr/>
        </p:nvSpPr>
        <p:spPr>
          <a:xfrm rot="5131068">
            <a:off x="1388665" y="143246"/>
            <a:ext cx="281354" cy="261202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6299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156A6-882E-4C4D-9E62-82261E967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1562" y="242368"/>
            <a:ext cx="4717073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Prev_size -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65676-2BD8-F74B-AC1E-721176D75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1562" y="1236540"/>
            <a:ext cx="5256920" cy="3555267"/>
          </a:xfrm>
        </p:spPr>
        <p:txBody>
          <a:bodyPr>
            <a:normAutofit/>
          </a:bodyPr>
          <a:lstStyle/>
          <a:p>
            <a:r>
              <a:rPr lang="en-US" i="1" dirty="0"/>
              <a:t>Current chunk</a:t>
            </a:r>
            <a:r>
              <a:rPr lang="en-US" dirty="0"/>
              <a:t> start at 0x90</a:t>
            </a:r>
          </a:p>
          <a:p>
            <a:r>
              <a:rPr lang="en-US" dirty="0"/>
              <a:t>P bit is set to </a:t>
            </a:r>
            <a:r>
              <a:rPr lang="en-US" b="1" i="1" dirty="0"/>
              <a:t>0:</a:t>
            </a:r>
          </a:p>
          <a:p>
            <a:pPr lvl="1"/>
            <a:r>
              <a:rPr lang="en-US" dirty="0"/>
              <a:t>Prev_size is being used then</a:t>
            </a:r>
          </a:p>
          <a:p>
            <a:r>
              <a:rPr lang="en-US" b="1" i="1" dirty="0"/>
              <a:t>prev_size </a:t>
            </a:r>
            <a:r>
              <a:rPr lang="en-US" dirty="0"/>
              <a:t>is 0x90</a:t>
            </a:r>
          </a:p>
          <a:p>
            <a:r>
              <a:rPr lang="en-US" dirty="0"/>
              <a:t>Current chunk (0x90) – </a:t>
            </a:r>
            <a:r>
              <a:rPr lang="en-US" i="1" dirty="0"/>
              <a:t>prev_size</a:t>
            </a:r>
            <a:r>
              <a:rPr lang="en-US" b="1" i="1" dirty="0"/>
              <a:t> </a:t>
            </a:r>
            <a:r>
              <a:rPr lang="en-US" dirty="0"/>
              <a:t>(0x90)</a:t>
            </a:r>
          </a:p>
          <a:p>
            <a:pPr lvl="1"/>
            <a:r>
              <a:rPr lang="en-US" dirty="0"/>
              <a:t>= 0x0 (location of the </a:t>
            </a:r>
            <a:r>
              <a:rPr lang="en-US" i="1" dirty="0"/>
              <a:t>Previous Chunk</a:t>
            </a:r>
            <a:r>
              <a:rPr lang="en-US" dirty="0"/>
              <a:t>)</a:t>
            </a:r>
          </a:p>
          <a:p>
            <a:r>
              <a:rPr lang="en-US" dirty="0"/>
              <a:t>Recall:</a:t>
            </a:r>
          </a:p>
          <a:p>
            <a:pPr lvl="1"/>
            <a:r>
              <a:rPr lang="en-US" dirty="0"/>
              <a:t>This is about moving between </a:t>
            </a:r>
            <a:r>
              <a:rPr lang="en-US" b="1" i="1" dirty="0"/>
              <a:t>CHUNKS</a:t>
            </a:r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94E474-4876-ED41-ACC2-1FCA714F6C10}"/>
              </a:ext>
            </a:extLst>
          </p:cNvPr>
          <p:cNvSpPr txBox="1"/>
          <p:nvPr/>
        </p:nvSpPr>
        <p:spPr>
          <a:xfrm>
            <a:off x="1666143" y="-64743"/>
            <a:ext cx="2716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Previous Chunk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576D83-EDD8-EE40-9916-F644988250B3}"/>
              </a:ext>
            </a:extLst>
          </p:cNvPr>
          <p:cNvSpPr txBox="1"/>
          <p:nvPr/>
        </p:nvSpPr>
        <p:spPr>
          <a:xfrm>
            <a:off x="1666143" y="2310140"/>
            <a:ext cx="23255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>
                <a:solidFill>
                  <a:srgbClr val="FF0000"/>
                </a:solidFill>
              </a:rPr>
              <a:t>Current Chunk</a:t>
            </a:r>
          </a:p>
        </p:txBody>
      </p:sp>
      <p:pic>
        <p:nvPicPr>
          <p:cNvPr id="11" name="Picture 10" descr="A picture containing chart, table&#10;&#10;Description automatically generated">
            <a:extLst>
              <a:ext uri="{FF2B5EF4-FFF2-40B4-BE49-F238E27FC236}">
                <a16:creationId xmlns:a16="http://schemas.microsoft.com/office/drawing/2014/main" id="{328100DE-1696-A246-B70A-8DBEFD14D2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29" y="123392"/>
            <a:ext cx="1631339" cy="4750603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205D7D1-B0FB-704C-A6D3-1E7646DA3608}"/>
              </a:ext>
            </a:extLst>
          </p:cNvPr>
          <p:cNvCxnSpPr>
            <a:cxnSpLocks/>
          </p:cNvCxnSpPr>
          <p:nvPr/>
        </p:nvCxnSpPr>
        <p:spPr>
          <a:xfrm>
            <a:off x="350275" y="3079884"/>
            <a:ext cx="94077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rc 7">
            <a:extLst>
              <a:ext uri="{FF2B5EF4-FFF2-40B4-BE49-F238E27FC236}">
                <a16:creationId xmlns:a16="http://schemas.microsoft.com/office/drawing/2014/main" id="{7BEA757D-C50B-E242-9D6A-4E81FD133CBD}"/>
              </a:ext>
            </a:extLst>
          </p:cNvPr>
          <p:cNvSpPr/>
          <p:nvPr/>
        </p:nvSpPr>
        <p:spPr>
          <a:xfrm>
            <a:off x="1132790" y="458477"/>
            <a:ext cx="1424354" cy="3174023"/>
          </a:xfrm>
          <a:prstGeom prst="arc">
            <a:avLst>
              <a:gd name="adj1" fmla="val 16200000"/>
              <a:gd name="adj2" fmla="val 5686552"/>
            </a:avLst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Merge 8">
            <a:extLst>
              <a:ext uri="{FF2B5EF4-FFF2-40B4-BE49-F238E27FC236}">
                <a16:creationId xmlns:a16="http://schemas.microsoft.com/office/drawing/2014/main" id="{73798FC8-269E-AF48-B81D-6B960AD4B245}"/>
              </a:ext>
            </a:extLst>
          </p:cNvPr>
          <p:cNvSpPr/>
          <p:nvPr/>
        </p:nvSpPr>
        <p:spPr>
          <a:xfrm rot="5131068">
            <a:off x="1635368" y="363541"/>
            <a:ext cx="281354" cy="261202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307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26067-72D1-5649-B146-D96B98ECE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Malloc Needed?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39437-92DC-7242-9268-F8C0087BD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Heap is </a:t>
            </a:r>
            <a:r>
              <a:rPr lang="en-US" b="1" i="1" dirty="0"/>
              <a:t>per process</a:t>
            </a:r>
            <a:r>
              <a:rPr lang="en-US" b="1" dirty="0"/>
              <a:t> </a:t>
            </a:r>
            <a:r>
              <a:rPr lang="en-US" dirty="0"/>
              <a:t>while stack is </a:t>
            </a:r>
            <a:r>
              <a:rPr lang="en-US" b="1" i="1" dirty="0"/>
              <a:t>per thread</a:t>
            </a:r>
          </a:p>
          <a:p>
            <a:r>
              <a:rPr lang="en-US" dirty="0"/>
              <a:t>Heap is essentially </a:t>
            </a:r>
            <a:r>
              <a:rPr lang="en-US" i="1" dirty="0"/>
              <a:t>limitless,</a:t>
            </a:r>
            <a:r>
              <a:rPr lang="en-US" dirty="0"/>
              <a:t> while the stack has size </a:t>
            </a:r>
            <a:r>
              <a:rPr lang="en-US" i="1" dirty="0"/>
              <a:t>restrictions</a:t>
            </a:r>
          </a:p>
          <a:p>
            <a:r>
              <a:rPr lang="en-US" dirty="0"/>
              <a:t>Lots of scoping things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926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FB422-2544-C74D-AA31-536F345F6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Fd &amp; Bk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C03B1-9760-054D-A42C-98F21D4CF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Recall the </a:t>
            </a:r>
            <a:r>
              <a:rPr lang="en-US" i="1" dirty="0"/>
              <a:t>linked list </a:t>
            </a:r>
            <a:r>
              <a:rPr lang="en-US" dirty="0"/>
              <a:t>information…</a:t>
            </a:r>
          </a:p>
        </p:txBody>
      </p:sp>
      <p:pic>
        <p:nvPicPr>
          <p:cNvPr id="4" name="Picture 4" descr="Doubly Linked List | Set 1 (Introduction and Insertion) - GeeksforGeeks">
            <a:extLst>
              <a:ext uri="{FF2B5EF4-FFF2-40B4-BE49-F238E27FC236}">
                <a16:creationId xmlns:a16="http://schemas.microsoft.com/office/drawing/2014/main" id="{8E350641-A5CC-C143-B99A-69CF7F9EFF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881" y="2571750"/>
            <a:ext cx="7974503" cy="1639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25945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FB422-2544-C74D-AA31-536F345F6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Fd &amp; Bk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C03B1-9760-054D-A42C-98F21D4CF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Recall the </a:t>
            </a:r>
            <a:r>
              <a:rPr lang="en-US" i="1" dirty="0"/>
              <a:t>linked list </a:t>
            </a:r>
            <a:r>
              <a:rPr lang="en-US" dirty="0"/>
              <a:t>information…</a:t>
            </a:r>
          </a:p>
          <a:p>
            <a:r>
              <a:rPr lang="en-US" dirty="0"/>
              <a:t>Fd = next</a:t>
            </a:r>
          </a:p>
          <a:p>
            <a:r>
              <a:rPr lang="en-US" dirty="0"/>
              <a:t>Bk = prev</a:t>
            </a:r>
          </a:p>
          <a:p>
            <a:endParaRPr lang="en-US" dirty="0"/>
          </a:p>
        </p:txBody>
      </p:sp>
      <p:pic>
        <p:nvPicPr>
          <p:cNvPr id="4" name="Picture 4" descr="Doubly Linked List | Set 1 (Introduction and Insertion) - GeeksforGeeks">
            <a:extLst>
              <a:ext uri="{FF2B5EF4-FFF2-40B4-BE49-F238E27FC236}">
                <a16:creationId xmlns:a16="http://schemas.microsoft.com/office/drawing/2014/main" id="{8E350641-A5CC-C143-B99A-69CF7F9EFF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881" y="2571750"/>
            <a:ext cx="7974503" cy="1639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B5769D11-DB80-5747-AE2E-F6753A4626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6896" y="358472"/>
            <a:ext cx="1577625" cy="2622121"/>
          </a:xfrm>
          <a:prstGeom prst="rect">
            <a:avLst/>
          </a:prstGeom>
          <a:noFill/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8CF6259-466D-A74E-A44D-D79EB340562D}"/>
              </a:ext>
            </a:extLst>
          </p:cNvPr>
          <p:cNvCxnSpPr>
            <a:cxnSpLocks/>
          </p:cNvCxnSpPr>
          <p:nvPr/>
        </p:nvCxnSpPr>
        <p:spPr>
          <a:xfrm>
            <a:off x="6858000" y="2106126"/>
            <a:ext cx="2813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FC19DD3-BDB8-804C-BF25-E5A2B3B771C7}"/>
              </a:ext>
            </a:extLst>
          </p:cNvPr>
          <p:cNvCxnSpPr>
            <a:cxnSpLocks/>
          </p:cNvCxnSpPr>
          <p:nvPr/>
        </p:nvCxnSpPr>
        <p:spPr>
          <a:xfrm>
            <a:off x="6858000" y="2768480"/>
            <a:ext cx="2813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55316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37D96-C834-5749-A55F-5168521B4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Fd &amp; Bk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416BCB63-D374-EF4F-BE2D-07626C68F7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374031"/>
            <a:ext cx="3886200" cy="1253880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AC11F-B4BB-BF46-9CD5-6E61E32C85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Used as pointers for </a:t>
            </a:r>
            <a:r>
              <a:rPr lang="en-US" i="1" dirty="0"/>
              <a:t>free</a:t>
            </a:r>
            <a:r>
              <a:rPr lang="en-US" dirty="0"/>
              <a:t> chunks in linked lists</a:t>
            </a:r>
          </a:p>
          <a:p>
            <a:r>
              <a:rPr lang="en-US" b="1" i="1" dirty="0"/>
              <a:t>Both</a:t>
            </a:r>
            <a:r>
              <a:rPr lang="en-US" dirty="0"/>
              <a:t> singly and doubly linked lists</a:t>
            </a:r>
          </a:p>
          <a:p>
            <a:r>
              <a:rPr lang="en-US" dirty="0"/>
              <a:t>ONLY used when the chunk is </a:t>
            </a:r>
            <a:r>
              <a:rPr lang="en-US" b="1" i="1" dirty="0"/>
              <a:t>free</a:t>
            </a:r>
          </a:p>
          <a:p>
            <a:r>
              <a:rPr lang="en-US" dirty="0"/>
              <a:t>Singly:</a:t>
            </a:r>
          </a:p>
          <a:p>
            <a:pPr lvl="1"/>
            <a:r>
              <a:rPr lang="en-US" dirty="0"/>
              <a:t>bk field is NOT used</a:t>
            </a:r>
          </a:p>
        </p:txBody>
      </p:sp>
    </p:spTree>
    <p:extLst>
      <p:ext uri="{BB962C8B-B14F-4D97-AF65-F5344CB8AC3E}">
        <p14:creationId xmlns:p14="http://schemas.microsoft.com/office/powerpoint/2010/main" val="301464294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6946F-AF81-B84C-B536-EB7F90099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vs. Chunks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9FBE6-9AEE-A94B-952C-F832333A9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Memory is at chunk + 0x10</a:t>
            </a:r>
          </a:p>
        </p:txBody>
      </p:sp>
    </p:spTree>
    <p:extLst>
      <p:ext uri="{BB962C8B-B14F-4D97-AF65-F5344CB8AC3E}">
        <p14:creationId xmlns:p14="http://schemas.microsoft.com/office/powerpoint/2010/main" val="143245978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58E7F-C1B5-1148-82FC-27F98738A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Qs - Chunks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7175664-79F0-433E-AC4F-F43465EA27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D8CC44E-DFB1-48C2-85E7-B666AC0078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8962279"/>
              </p:ext>
            </p:extLst>
          </p:nvPr>
        </p:nvGraphicFramePr>
        <p:xfrm>
          <a:off x="3887391" y="740572"/>
          <a:ext cx="4629150" cy="3655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2316260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58E7F-C1B5-1148-82FC-27F98738A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Answers - Chunks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7175664-79F0-433E-AC4F-F43465EA27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D8CC44E-DFB1-48C2-85E7-B666AC0078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0581653"/>
              </p:ext>
            </p:extLst>
          </p:nvPr>
        </p:nvGraphicFramePr>
        <p:xfrm>
          <a:off x="3887391" y="740572"/>
          <a:ext cx="4629150" cy="3655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0083738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A2660-C8FE-1445-B170-34232396C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Chunk - Special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651E9-27DF-FA46-9C12-B918D2409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0"/>
            <a:ext cx="4506620" cy="3814853"/>
          </a:xfrm>
        </p:spPr>
        <p:txBody>
          <a:bodyPr>
            <a:normAutofit/>
          </a:bodyPr>
          <a:lstStyle/>
          <a:p>
            <a:r>
              <a:rPr lang="en-US" dirty="0"/>
              <a:t>Remember the </a:t>
            </a:r>
            <a:r>
              <a:rPr lang="en-US" dirty="0" err="1"/>
              <a:t>sbrk</a:t>
            </a:r>
            <a:r>
              <a:rPr lang="en-US" dirty="0"/>
              <a:t> allocation at the beginning?</a:t>
            </a:r>
          </a:p>
          <a:p>
            <a:r>
              <a:rPr lang="en-US" dirty="0"/>
              <a:t>Just holds a size for the total amount of memory left in this </a:t>
            </a:r>
            <a:r>
              <a:rPr lang="en-US" dirty="0" err="1"/>
              <a:t>sbrk</a:t>
            </a:r>
            <a:r>
              <a:rPr lang="en-US" dirty="0"/>
              <a:t> allocation</a:t>
            </a:r>
          </a:p>
          <a:p>
            <a:r>
              <a:rPr lang="en-US" dirty="0"/>
              <a:t>At the top of the heap segment</a:t>
            </a:r>
          </a:p>
          <a:p>
            <a:r>
              <a:rPr lang="en-US" dirty="0" err="1"/>
              <a:t>prev_inuse</a:t>
            </a:r>
            <a:r>
              <a:rPr lang="en-US" dirty="0"/>
              <a:t> is ALWAYS set</a:t>
            </a:r>
          </a:p>
          <a:p>
            <a:r>
              <a:rPr lang="en-US" dirty="0"/>
              <a:t>Unused fields: </a:t>
            </a:r>
          </a:p>
          <a:p>
            <a:pPr lvl="1"/>
            <a:r>
              <a:rPr lang="en-US" dirty="0"/>
              <a:t>prev_size, fd and bk are NOT used on the top chunk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Top Chunk">
            <a:extLst>
              <a:ext uri="{FF2B5EF4-FFF2-40B4-BE49-F238E27FC236}">
                <a16:creationId xmlns:a16="http://schemas.microsoft.com/office/drawing/2014/main" id="{CEE51AF2-F9D0-8942-876F-E0AD7F4853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3304" y="810065"/>
            <a:ext cx="2297337" cy="3534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61555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2CB5A-D99E-354E-9066-8945115BC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Remainder Chunk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51C33-FED4-5C49-A34A-5446CFCD1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result of a </a:t>
            </a:r>
            <a:r>
              <a:rPr lang="en-US" i="1" dirty="0"/>
              <a:t>splitting </a:t>
            </a:r>
            <a:r>
              <a:rPr lang="en-US" dirty="0"/>
              <a:t>of a chunk:</a:t>
            </a:r>
          </a:p>
          <a:p>
            <a:pPr lvl="1"/>
            <a:r>
              <a:rPr lang="en-US" dirty="0"/>
              <a:t>For instance, large bin chunk is needed, but not ALL of it. </a:t>
            </a:r>
          </a:p>
          <a:p>
            <a:pPr lvl="1"/>
            <a:r>
              <a:rPr lang="en-US" dirty="0"/>
              <a:t>Give one part to the user and the other part as the </a:t>
            </a:r>
            <a:r>
              <a:rPr lang="en-US" i="1" dirty="0"/>
              <a:t>last remainder </a:t>
            </a:r>
            <a:r>
              <a:rPr lang="en-US" dirty="0"/>
              <a:t>chunk</a:t>
            </a:r>
          </a:p>
          <a:p>
            <a:r>
              <a:rPr lang="en-US" dirty="0"/>
              <a:t>Added to the unsorted bin:</a:t>
            </a:r>
          </a:p>
          <a:p>
            <a:pPr lvl="1"/>
            <a:r>
              <a:rPr lang="en-US" dirty="0"/>
              <a:t>Only served if the </a:t>
            </a:r>
            <a:r>
              <a:rPr lang="en-US" i="1" dirty="0"/>
              <a:t>last </a:t>
            </a:r>
            <a:r>
              <a:rPr lang="en-US" dirty="0"/>
              <a:t>item in the unsorted bin</a:t>
            </a:r>
          </a:p>
          <a:p>
            <a:r>
              <a:rPr lang="en-US" dirty="0"/>
              <a:t>Not THAT important, but should be noted for completeness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29238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06ACC-DFB8-3942-9251-215CBDE0C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Chunk Struct - Recap</a:t>
            </a:r>
          </a:p>
        </p:txBody>
      </p:sp>
      <p:pic>
        <p:nvPicPr>
          <p:cNvPr id="5" name="Content Placeholder 4" descr="Malloc Chunk">
            <a:extLst>
              <a:ext uri="{FF2B5EF4-FFF2-40B4-BE49-F238E27FC236}">
                <a16:creationId xmlns:a16="http://schemas.microsoft.com/office/drawing/2014/main" id="{E333ABF5-CCE7-4444-B680-2419806C586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28650" y="2228589"/>
            <a:ext cx="3886200" cy="1544764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2D77D7A3-486A-4236-87D3-6DDAB468DD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r>
              <a:rPr lang="en-US" dirty="0"/>
              <a:t>Prev_size:</a:t>
            </a:r>
          </a:p>
          <a:p>
            <a:pPr lvl="1"/>
            <a:r>
              <a:rPr lang="en-US" dirty="0"/>
              <a:t>Only used if chunk previous is free</a:t>
            </a:r>
          </a:p>
          <a:p>
            <a:r>
              <a:rPr lang="en-US" dirty="0"/>
              <a:t>Size:</a:t>
            </a:r>
          </a:p>
          <a:p>
            <a:pPr lvl="1"/>
            <a:r>
              <a:rPr lang="en-US" dirty="0"/>
              <a:t>Size of the chunk + metadata</a:t>
            </a:r>
          </a:p>
        </p:txBody>
      </p:sp>
    </p:spTree>
    <p:extLst>
      <p:ext uri="{BB962C8B-B14F-4D97-AF65-F5344CB8AC3E}">
        <p14:creationId xmlns:p14="http://schemas.microsoft.com/office/powerpoint/2010/main" val="340531787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06ACC-DFB8-3942-9251-215CBDE0C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Chunk Struct – Recap (cont.)</a:t>
            </a:r>
          </a:p>
        </p:txBody>
      </p:sp>
      <p:pic>
        <p:nvPicPr>
          <p:cNvPr id="5" name="Content Placeholder 4" descr="Malloc Chunk">
            <a:extLst>
              <a:ext uri="{FF2B5EF4-FFF2-40B4-BE49-F238E27FC236}">
                <a16:creationId xmlns:a16="http://schemas.microsoft.com/office/drawing/2014/main" id="{E333ABF5-CCE7-4444-B680-2419806C586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28650" y="2228589"/>
            <a:ext cx="3886200" cy="1544764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2D77D7A3-486A-4236-87D3-6DDAB468DD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r>
              <a:rPr lang="en-US" dirty="0"/>
              <a:t>Fd:</a:t>
            </a:r>
          </a:p>
          <a:p>
            <a:pPr lvl="1"/>
            <a:r>
              <a:rPr lang="en-US" dirty="0"/>
              <a:t>Next chunk in linked list</a:t>
            </a:r>
          </a:p>
          <a:p>
            <a:r>
              <a:rPr lang="en-US" dirty="0"/>
              <a:t>Bk:</a:t>
            </a:r>
          </a:p>
          <a:p>
            <a:pPr lvl="1"/>
            <a:r>
              <a:rPr lang="en-US" dirty="0"/>
              <a:t>Previous chunk in the linked list</a:t>
            </a:r>
          </a:p>
          <a:p>
            <a:r>
              <a:rPr lang="en-US" b="1" i="1" dirty="0"/>
              <a:t>Only</a:t>
            </a:r>
            <a:r>
              <a:rPr lang="en-US" dirty="0"/>
              <a:t> used when the current chunk is </a:t>
            </a:r>
            <a:r>
              <a:rPr lang="en-US" b="1" i="1" dirty="0"/>
              <a:t>free</a:t>
            </a:r>
          </a:p>
        </p:txBody>
      </p:sp>
    </p:spTree>
    <p:extLst>
      <p:ext uri="{BB962C8B-B14F-4D97-AF65-F5344CB8AC3E}">
        <p14:creationId xmlns:p14="http://schemas.microsoft.com/office/powerpoint/2010/main" val="2474558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098CA-77C3-D94A-9DA3-565C26DC9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Heap is Good</a:t>
            </a:r>
          </a:p>
        </p:txBody>
      </p:sp>
      <p:pic>
        <p:nvPicPr>
          <p:cNvPr id="1026" name="Picture 2" descr="Whimsical Practicality Emoji Edible Icing Images 7.5 inch round Yellow (Thumbs  Up): Amazon.com: Grocery &amp; Gourmet Food">
            <a:extLst>
              <a:ext uri="{FF2B5EF4-FFF2-40B4-BE49-F238E27FC236}">
                <a16:creationId xmlns:a16="http://schemas.microsoft.com/office/drawing/2014/main" id="{FA6E0FA2-337D-D248-BB95-87F1906B1D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40248" y="1236541"/>
            <a:ext cx="3263504" cy="3263504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31390826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B835F-E748-9348-9D30-05212AD09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8515350" cy="994172"/>
          </a:xfrm>
        </p:spPr>
        <p:txBody>
          <a:bodyPr>
            <a:normAutofit/>
          </a:bodyPr>
          <a:lstStyle/>
          <a:p>
            <a:r>
              <a:rPr lang="en-US" dirty="0"/>
              <a:t>Challenge – Repair </a:t>
            </a:r>
            <a:r>
              <a:rPr lang="en-US" dirty="0" err="1"/>
              <a:t>Fastbin</a:t>
            </a:r>
            <a:r>
              <a:rPr lang="en-US" dirty="0"/>
              <a:t> Chunk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DDCDA-0F32-3F4A-9CBC-628C42693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Fix</a:t>
            </a:r>
            <a:r>
              <a:rPr lang="en-US" dirty="0"/>
              <a:t> the </a:t>
            </a:r>
            <a:r>
              <a:rPr lang="en-US" i="1" dirty="0"/>
              <a:t>chunk </a:t>
            </a:r>
            <a:r>
              <a:rPr lang="en-US" dirty="0"/>
              <a:t>with </a:t>
            </a:r>
            <a:r>
              <a:rPr lang="en-US" dirty="0" err="1"/>
              <a:t>pwntools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Rewrite both the </a:t>
            </a:r>
            <a:r>
              <a:rPr lang="en-US" i="1" dirty="0"/>
              <a:t>prev_size</a:t>
            </a:r>
            <a:r>
              <a:rPr lang="en-US" dirty="0"/>
              <a:t> &amp; </a:t>
            </a:r>
            <a:r>
              <a:rPr lang="en-US" i="1" dirty="0"/>
              <a:t>size</a:t>
            </a:r>
            <a:endParaRPr lang="en-US" dirty="0"/>
          </a:p>
          <a:p>
            <a:pPr lvl="1"/>
            <a:r>
              <a:rPr lang="en-US" dirty="0"/>
              <a:t>HINT: malloc(0x40) returns a chunk of size 0x50 (more of this later) </a:t>
            </a:r>
          </a:p>
          <a:p>
            <a:r>
              <a:rPr lang="en-US" dirty="0"/>
              <a:t>Getting started: </a:t>
            </a:r>
          </a:p>
          <a:p>
            <a:pPr lvl="1"/>
            <a:r>
              <a:rPr lang="en-US" dirty="0"/>
              <a:t>Start with </a:t>
            </a:r>
            <a:r>
              <a:rPr lang="en-US" i="1" dirty="0" err="1"/>
              <a:t>start.py</a:t>
            </a:r>
            <a:r>
              <a:rPr lang="en-US" i="1" dirty="0"/>
              <a:t> </a:t>
            </a:r>
            <a:r>
              <a:rPr lang="en-US" dirty="0"/>
              <a:t>(how to RUN and write the challenge) </a:t>
            </a:r>
          </a:p>
          <a:p>
            <a:pPr lvl="1"/>
            <a:r>
              <a:rPr lang="en-US" dirty="0"/>
              <a:t>Alter </a:t>
            </a:r>
            <a:r>
              <a:rPr lang="en-US" i="1" dirty="0" err="1"/>
              <a:t>start.py</a:t>
            </a:r>
            <a:r>
              <a:rPr lang="en-US" dirty="0"/>
              <a:t> in order</a:t>
            </a:r>
          </a:p>
          <a:p>
            <a:pPr lvl="1"/>
            <a:r>
              <a:rPr lang="en-US" dirty="0"/>
              <a:t>Read source code in </a:t>
            </a:r>
            <a:r>
              <a:rPr lang="en-US" i="1" dirty="0" err="1"/>
              <a:t>fix_fastbin.c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24571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E1D6B-8752-1E4E-A7D9-3329C4E0F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 – Repair </a:t>
            </a:r>
            <a:r>
              <a:rPr lang="en-US" dirty="0" err="1"/>
              <a:t>Fastbin</a:t>
            </a:r>
            <a:r>
              <a:rPr lang="en-US" dirty="0"/>
              <a:t> Chunk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866D9-B88C-F346-B7C7-89B983401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prev_size: </a:t>
            </a:r>
          </a:p>
          <a:p>
            <a:pPr lvl="1"/>
            <a:r>
              <a:rPr lang="en-US" dirty="0"/>
              <a:t>0x0 </a:t>
            </a:r>
          </a:p>
          <a:p>
            <a:pPr lvl="1"/>
            <a:r>
              <a:rPr lang="en-US" dirty="0"/>
              <a:t>But, this field can be ANYTHING for this allocation to work</a:t>
            </a:r>
          </a:p>
          <a:p>
            <a:pPr lvl="1"/>
            <a:r>
              <a:rPr lang="en-US" dirty="0"/>
              <a:t>Just be careful, in the future, when trying to get stuff to work</a:t>
            </a:r>
          </a:p>
          <a:p>
            <a:r>
              <a:rPr lang="en-US" dirty="0"/>
              <a:t>size:</a:t>
            </a:r>
          </a:p>
          <a:p>
            <a:pPr lvl="1"/>
            <a:r>
              <a:rPr lang="en-US" dirty="0"/>
              <a:t>0x51 or 0x50</a:t>
            </a:r>
          </a:p>
          <a:p>
            <a:endParaRPr lang="en-US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70FE028C-0959-E944-B648-7A0638087D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122" y="3034267"/>
            <a:ext cx="41021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69301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84854-FE55-7F40-82DE-50E083FBC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Bins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7DBEA0-5415-4D40-B085-02D28BBB17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Small, Large, Unsorted</a:t>
            </a:r>
          </a:p>
        </p:txBody>
      </p:sp>
    </p:spTree>
    <p:extLst>
      <p:ext uri="{BB962C8B-B14F-4D97-AF65-F5344CB8AC3E}">
        <p14:creationId xmlns:p14="http://schemas.microsoft.com/office/powerpoint/2010/main" val="212628807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4E96D-897E-9E4E-A028-6BE1892E9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Important?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B83D2-5F2F-DF4A-849D-1637DF058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Going to be </a:t>
            </a:r>
            <a:r>
              <a:rPr lang="en-US" i="1" dirty="0"/>
              <a:t>A LOT</a:t>
            </a:r>
            <a:r>
              <a:rPr lang="en-US" dirty="0"/>
              <a:t> of information coming at you, for the sake of completeness…</a:t>
            </a:r>
          </a:p>
          <a:p>
            <a:r>
              <a:rPr lang="en-US" dirty="0"/>
              <a:t>Here’s what you NEED to know about each bin to start with:</a:t>
            </a:r>
          </a:p>
          <a:p>
            <a:pPr lvl="1"/>
            <a:r>
              <a:rPr lang="en-US" dirty="0"/>
              <a:t>What </a:t>
            </a:r>
            <a:r>
              <a:rPr lang="en-US" i="1" dirty="0"/>
              <a:t>type of data</a:t>
            </a:r>
            <a:r>
              <a:rPr lang="en-US" dirty="0"/>
              <a:t> is stored? </a:t>
            </a:r>
          </a:p>
          <a:p>
            <a:pPr lvl="1"/>
            <a:r>
              <a:rPr lang="en-US" dirty="0"/>
              <a:t>What type of </a:t>
            </a:r>
            <a:r>
              <a:rPr lang="en-US" i="1" dirty="0"/>
              <a:t>linked list</a:t>
            </a:r>
            <a:r>
              <a:rPr lang="en-US" dirty="0"/>
              <a:t>? </a:t>
            </a:r>
          </a:p>
          <a:p>
            <a:pPr lvl="1"/>
            <a:r>
              <a:rPr lang="en-US" dirty="0"/>
              <a:t>FIFO or LIFO</a:t>
            </a:r>
          </a:p>
        </p:txBody>
      </p:sp>
    </p:spTree>
    <p:extLst>
      <p:ext uri="{BB962C8B-B14F-4D97-AF65-F5344CB8AC3E}">
        <p14:creationId xmlns:p14="http://schemas.microsoft.com/office/powerpoint/2010/main" val="108738157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F224D-AF05-F344-B49D-721C9EA0C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bin?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4CE46-3968-0245-A0B9-392B55A47F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795606" cy="3633112"/>
          </a:xfrm>
        </p:spPr>
        <p:txBody>
          <a:bodyPr>
            <a:normAutofit/>
          </a:bodyPr>
          <a:lstStyle/>
          <a:p>
            <a:r>
              <a:rPr lang="en-US" dirty="0"/>
              <a:t>Stores </a:t>
            </a:r>
            <a:r>
              <a:rPr lang="en-US" u="sng" dirty="0"/>
              <a:t>free chunks</a:t>
            </a:r>
          </a:p>
          <a:p>
            <a:r>
              <a:rPr lang="en-US" dirty="0"/>
              <a:t>Organized in the form of </a:t>
            </a:r>
            <a:r>
              <a:rPr lang="en-US" i="1" dirty="0"/>
              <a:t>linked lists:</a:t>
            </a:r>
          </a:p>
          <a:p>
            <a:pPr lvl="1"/>
            <a:r>
              <a:rPr lang="en-US" b="1" i="1" dirty="0"/>
              <a:t>Head</a:t>
            </a:r>
            <a:r>
              <a:rPr lang="en-US" dirty="0"/>
              <a:t> pointer for </a:t>
            </a:r>
            <a:r>
              <a:rPr lang="en-US" i="1" dirty="0"/>
              <a:t>singly</a:t>
            </a:r>
            <a:r>
              <a:rPr lang="en-US" dirty="0"/>
              <a:t> linked lists</a:t>
            </a:r>
          </a:p>
          <a:p>
            <a:pPr lvl="1"/>
            <a:r>
              <a:rPr lang="en-US" b="1" i="1" dirty="0"/>
              <a:t>Head</a:t>
            </a:r>
            <a:r>
              <a:rPr lang="en-US" dirty="0"/>
              <a:t> &amp; </a:t>
            </a:r>
            <a:r>
              <a:rPr lang="en-US" b="1" i="1" dirty="0"/>
              <a:t>Tail</a:t>
            </a:r>
            <a:r>
              <a:rPr lang="en-US" dirty="0"/>
              <a:t> pointers for </a:t>
            </a:r>
            <a:r>
              <a:rPr lang="en-US" i="1" dirty="0"/>
              <a:t>doubly</a:t>
            </a:r>
            <a:r>
              <a:rPr lang="en-US" dirty="0"/>
              <a:t> linked lists</a:t>
            </a:r>
          </a:p>
          <a:p>
            <a:r>
              <a:rPr lang="en-US" dirty="0"/>
              <a:t>Many types of bins for different purposes</a:t>
            </a:r>
          </a:p>
          <a:p>
            <a:r>
              <a:rPr lang="en-US" dirty="0"/>
              <a:t>Assuming 64-bit system for all descriptions ahead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8B4CFBA5-E884-E146-A811-95257185E8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6401" y="640391"/>
            <a:ext cx="3046803" cy="324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6722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AD9A2-82DD-0D4D-8FBF-13B8E8C87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Smallbins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D5A79-EE78-634A-ADCE-A975A43A3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0"/>
            <a:ext cx="4805992" cy="3835791"/>
          </a:xfrm>
        </p:spPr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dirty="0" err="1"/>
              <a:t>smallbin</a:t>
            </a:r>
            <a:r>
              <a:rPr lang="en-US" dirty="0"/>
              <a:t> holds a </a:t>
            </a:r>
            <a:r>
              <a:rPr lang="en-US" b="1" i="1" dirty="0"/>
              <a:t>single</a:t>
            </a:r>
            <a:r>
              <a:rPr lang="en-US" dirty="0"/>
              <a:t> chunk size</a:t>
            </a:r>
          </a:p>
          <a:p>
            <a:r>
              <a:rPr lang="en-US" dirty="0"/>
              <a:t>Bin has two pointers: </a:t>
            </a:r>
            <a:r>
              <a:rPr lang="en-US" i="1" dirty="0"/>
              <a:t>head</a:t>
            </a:r>
            <a:r>
              <a:rPr lang="en-US" dirty="0"/>
              <a:t> and </a:t>
            </a:r>
            <a:r>
              <a:rPr lang="en-US" i="1" dirty="0"/>
              <a:t>tail</a:t>
            </a:r>
          </a:p>
          <a:p>
            <a:r>
              <a:rPr lang="en-US" dirty="0"/>
              <a:t>Doubly Linked list:</a:t>
            </a:r>
          </a:p>
          <a:p>
            <a:pPr lvl="1"/>
            <a:r>
              <a:rPr lang="en-US" b="1" i="1" dirty="0"/>
              <a:t>Head</a:t>
            </a:r>
            <a:r>
              <a:rPr lang="en-US" dirty="0"/>
              <a:t> points to the beginning of the list</a:t>
            </a:r>
          </a:p>
          <a:p>
            <a:pPr lvl="1"/>
            <a:r>
              <a:rPr lang="en-US" b="1" i="1" dirty="0"/>
              <a:t>Tail</a:t>
            </a:r>
            <a:r>
              <a:rPr lang="en-US" dirty="0"/>
              <a:t> points to the end of the list</a:t>
            </a:r>
          </a:p>
          <a:p>
            <a:r>
              <a:rPr lang="en-US" dirty="0"/>
              <a:t>Ends:</a:t>
            </a:r>
          </a:p>
          <a:p>
            <a:pPr lvl="1"/>
            <a:r>
              <a:rPr lang="en-US" dirty="0"/>
              <a:t>Bk of </a:t>
            </a:r>
            <a:r>
              <a:rPr lang="en-US" i="1" dirty="0"/>
              <a:t>front</a:t>
            </a:r>
            <a:r>
              <a:rPr lang="en-US" dirty="0"/>
              <a:t> points to Bin</a:t>
            </a:r>
          </a:p>
          <a:p>
            <a:pPr lvl="1"/>
            <a:r>
              <a:rPr lang="en-US" dirty="0"/>
              <a:t>Fd of </a:t>
            </a:r>
            <a:r>
              <a:rPr lang="en-US" i="1" dirty="0"/>
              <a:t>back</a:t>
            </a:r>
            <a:r>
              <a:rPr lang="en-US" dirty="0"/>
              <a:t> points to Bin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BD80387A-ACF3-E243-9E62-15A85E1BBD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4642" y="951110"/>
            <a:ext cx="3046803" cy="324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8645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1C203-991D-644E-926D-DC77979AC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Smallbins</a:t>
            </a:r>
            <a:r>
              <a:rPr lang="en-US" dirty="0"/>
              <a:t> (cont.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9526D-F676-8843-9F82-920BB577C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3736242" cy="3263504"/>
          </a:xfrm>
        </p:spPr>
        <p:txBody>
          <a:bodyPr/>
          <a:lstStyle/>
          <a:p>
            <a:r>
              <a:rPr lang="en-US" dirty="0"/>
              <a:t>Each </a:t>
            </a:r>
            <a:r>
              <a:rPr lang="en-US" i="1" dirty="0"/>
              <a:t>chunk</a:t>
            </a:r>
            <a:r>
              <a:rPr lang="en-US" dirty="0"/>
              <a:t> in a </a:t>
            </a:r>
            <a:r>
              <a:rPr lang="en-US" i="1" dirty="0"/>
              <a:t>bin</a:t>
            </a:r>
            <a:r>
              <a:rPr lang="en-US" dirty="0"/>
              <a:t> is the same size</a:t>
            </a:r>
          </a:p>
          <a:p>
            <a:r>
              <a:rPr lang="en-US" dirty="0"/>
              <a:t>A big collection of chunk sizes (62):</a:t>
            </a:r>
          </a:p>
          <a:p>
            <a:pPr lvl="1"/>
            <a:r>
              <a:rPr lang="en-US" dirty="0"/>
              <a:t>Low – 32 bytes</a:t>
            </a:r>
          </a:p>
          <a:p>
            <a:pPr lvl="1"/>
            <a:r>
              <a:rPr lang="en-US" dirty="0"/>
              <a:t>High – 1024 bytes</a:t>
            </a:r>
          </a:p>
          <a:p>
            <a:r>
              <a:rPr lang="en-US" dirty="0"/>
              <a:t>First In First Out (FIFO):</a:t>
            </a:r>
          </a:p>
          <a:p>
            <a:pPr lvl="1"/>
            <a:r>
              <a:rPr lang="en-US" dirty="0"/>
              <a:t>Insertion (head) </a:t>
            </a:r>
          </a:p>
          <a:p>
            <a:pPr lvl="1"/>
            <a:r>
              <a:rPr lang="en-US" dirty="0"/>
              <a:t>Removal (tail) </a:t>
            </a:r>
          </a:p>
        </p:txBody>
      </p:sp>
      <p:pic>
        <p:nvPicPr>
          <p:cNvPr id="5" name="Picture 4" descr="Smallbin diagram">
            <a:extLst>
              <a:ext uri="{FF2B5EF4-FFF2-40B4-BE49-F238E27FC236}">
                <a16:creationId xmlns:a16="http://schemas.microsoft.com/office/drawing/2014/main" id="{9DB7B480-378A-3940-AC2E-21198055A4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4891" y="931984"/>
            <a:ext cx="4075723" cy="3668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28488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1C203-991D-644E-926D-DC77979AC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Smallbins</a:t>
            </a:r>
            <a:r>
              <a:rPr lang="en-US" dirty="0"/>
              <a:t> (cont. 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9526D-F676-8843-9F82-920BB577C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3736242" cy="3263504"/>
          </a:xfrm>
        </p:spPr>
        <p:txBody>
          <a:bodyPr/>
          <a:lstStyle/>
          <a:p>
            <a:r>
              <a:rPr lang="en-US" dirty="0"/>
              <a:t>Recall that FD and BK are the doubly linked list pointers!</a:t>
            </a:r>
          </a:p>
          <a:p>
            <a:pPr lvl="1"/>
            <a:r>
              <a:rPr lang="en-US" dirty="0"/>
              <a:t>The chunks themselves have the pointers inside of them, if free</a:t>
            </a:r>
          </a:p>
        </p:txBody>
      </p:sp>
      <p:pic>
        <p:nvPicPr>
          <p:cNvPr id="5" name="Picture 4" descr="Smallbin diagram">
            <a:extLst>
              <a:ext uri="{FF2B5EF4-FFF2-40B4-BE49-F238E27FC236}">
                <a16:creationId xmlns:a16="http://schemas.microsoft.com/office/drawing/2014/main" id="{9DB7B480-378A-3940-AC2E-21198055A4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4891" y="931984"/>
            <a:ext cx="4075723" cy="3668151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DFD806E-E5FF-AF44-BDE8-C084EFD2CE8B}"/>
              </a:ext>
            </a:extLst>
          </p:cNvPr>
          <p:cNvCxnSpPr>
            <a:cxnSpLocks/>
          </p:cNvCxnSpPr>
          <p:nvPr/>
        </p:nvCxnSpPr>
        <p:spPr>
          <a:xfrm>
            <a:off x="4572000" y="2571750"/>
            <a:ext cx="57644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7E1F5BB-2E7F-614A-A6A4-388CDD7EF0CE}"/>
              </a:ext>
            </a:extLst>
          </p:cNvPr>
          <p:cNvCxnSpPr>
            <a:cxnSpLocks/>
          </p:cNvCxnSpPr>
          <p:nvPr/>
        </p:nvCxnSpPr>
        <p:spPr>
          <a:xfrm>
            <a:off x="4572000" y="2915536"/>
            <a:ext cx="57644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8D95FAD-B068-3C44-9D77-EC4AB9604154}"/>
              </a:ext>
            </a:extLst>
          </p:cNvPr>
          <p:cNvCxnSpPr>
            <a:cxnSpLocks/>
          </p:cNvCxnSpPr>
          <p:nvPr/>
        </p:nvCxnSpPr>
        <p:spPr>
          <a:xfrm>
            <a:off x="4572000" y="4162018"/>
            <a:ext cx="57644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3FE8C65-227B-EF46-82AC-E1CAD2AB53FB}"/>
              </a:ext>
            </a:extLst>
          </p:cNvPr>
          <p:cNvCxnSpPr>
            <a:cxnSpLocks/>
          </p:cNvCxnSpPr>
          <p:nvPr/>
        </p:nvCxnSpPr>
        <p:spPr>
          <a:xfrm>
            <a:off x="4572000" y="4505804"/>
            <a:ext cx="57644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B82CA11-5990-C940-85B4-56818B92F138}"/>
              </a:ext>
            </a:extLst>
          </p:cNvPr>
          <p:cNvCxnSpPr>
            <a:cxnSpLocks/>
          </p:cNvCxnSpPr>
          <p:nvPr/>
        </p:nvCxnSpPr>
        <p:spPr>
          <a:xfrm>
            <a:off x="5759303" y="4162018"/>
            <a:ext cx="57644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1DC10F-5483-4D48-A1E3-7B7CD99EE611}"/>
              </a:ext>
            </a:extLst>
          </p:cNvPr>
          <p:cNvCxnSpPr>
            <a:cxnSpLocks/>
          </p:cNvCxnSpPr>
          <p:nvPr/>
        </p:nvCxnSpPr>
        <p:spPr>
          <a:xfrm>
            <a:off x="5759303" y="4505804"/>
            <a:ext cx="57644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4059327-3C49-E044-8986-07D6D841804D}"/>
              </a:ext>
            </a:extLst>
          </p:cNvPr>
          <p:cNvCxnSpPr>
            <a:cxnSpLocks/>
          </p:cNvCxnSpPr>
          <p:nvPr/>
        </p:nvCxnSpPr>
        <p:spPr>
          <a:xfrm>
            <a:off x="5706140" y="2571750"/>
            <a:ext cx="57644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D29E08F-C034-9948-BA2A-1097BF468C11}"/>
              </a:ext>
            </a:extLst>
          </p:cNvPr>
          <p:cNvCxnSpPr>
            <a:cxnSpLocks/>
          </p:cNvCxnSpPr>
          <p:nvPr/>
        </p:nvCxnSpPr>
        <p:spPr>
          <a:xfrm>
            <a:off x="5706140" y="2915536"/>
            <a:ext cx="57644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ED4F33B-635C-6545-955C-E125BDA7246D}"/>
              </a:ext>
            </a:extLst>
          </p:cNvPr>
          <p:cNvCxnSpPr>
            <a:cxnSpLocks/>
          </p:cNvCxnSpPr>
          <p:nvPr/>
        </p:nvCxnSpPr>
        <p:spPr>
          <a:xfrm>
            <a:off x="7637721" y="2559788"/>
            <a:ext cx="57644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3F6EDF6-443A-7B46-B53E-A11959F969DE}"/>
              </a:ext>
            </a:extLst>
          </p:cNvPr>
          <p:cNvCxnSpPr>
            <a:cxnSpLocks/>
          </p:cNvCxnSpPr>
          <p:nvPr/>
        </p:nvCxnSpPr>
        <p:spPr>
          <a:xfrm>
            <a:off x="7637721" y="2903574"/>
            <a:ext cx="57644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A4CE7E9-383D-5140-86E6-24E2176FDF2A}"/>
              </a:ext>
            </a:extLst>
          </p:cNvPr>
          <p:cNvCxnSpPr>
            <a:cxnSpLocks/>
          </p:cNvCxnSpPr>
          <p:nvPr/>
        </p:nvCxnSpPr>
        <p:spPr>
          <a:xfrm>
            <a:off x="7637721" y="4187713"/>
            <a:ext cx="57644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EA4D258-283A-2E49-B863-F54C81A3E7BA}"/>
              </a:ext>
            </a:extLst>
          </p:cNvPr>
          <p:cNvCxnSpPr>
            <a:cxnSpLocks/>
          </p:cNvCxnSpPr>
          <p:nvPr/>
        </p:nvCxnSpPr>
        <p:spPr>
          <a:xfrm>
            <a:off x="7637721" y="4531499"/>
            <a:ext cx="57644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779326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841C0-8471-C34B-9136-83AC849A7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Large Bin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E4614-E761-AC4F-884B-EE59C7A3EE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5716166" cy="3263504"/>
          </a:xfrm>
        </p:spPr>
        <p:txBody>
          <a:bodyPr>
            <a:normAutofit/>
          </a:bodyPr>
          <a:lstStyle/>
          <a:p>
            <a:r>
              <a:rPr lang="en-US" sz="2200" dirty="0"/>
              <a:t>A large bin holds a </a:t>
            </a:r>
            <a:r>
              <a:rPr lang="en-US" sz="2200" i="1" dirty="0"/>
              <a:t>chunk size </a:t>
            </a:r>
            <a:r>
              <a:rPr lang="en-US" sz="2200" b="1" i="1" dirty="0"/>
              <a:t>range</a:t>
            </a:r>
            <a:r>
              <a:rPr lang="en-US" sz="2200" dirty="0"/>
              <a:t>:</a:t>
            </a:r>
          </a:p>
          <a:p>
            <a:pPr lvl="1"/>
            <a:r>
              <a:rPr lang="en-US" sz="2200" dirty="0"/>
              <a:t>Adds extra overhead for finding the proper size</a:t>
            </a:r>
          </a:p>
          <a:p>
            <a:pPr lvl="1"/>
            <a:r>
              <a:rPr lang="en-US" sz="2200" i="1" dirty="0" err="1"/>
              <a:t>fd_nextsize</a:t>
            </a:r>
            <a:r>
              <a:rPr lang="en-US" sz="2200" i="1" dirty="0"/>
              <a:t> </a:t>
            </a:r>
            <a:r>
              <a:rPr lang="en-US" sz="2200" dirty="0"/>
              <a:t>and </a:t>
            </a:r>
            <a:r>
              <a:rPr lang="en-US" sz="2200" i="1" dirty="0" err="1"/>
              <a:t>bk_nextsize</a:t>
            </a:r>
            <a:endParaRPr lang="en-US" sz="2200" i="1" dirty="0"/>
          </a:p>
          <a:p>
            <a:r>
              <a:rPr lang="en-US" sz="2200" dirty="0"/>
              <a:t>Chunks are </a:t>
            </a:r>
            <a:r>
              <a:rPr lang="en-US" sz="2200" b="1" i="1" dirty="0"/>
              <a:t>ordered</a:t>
            </a:r>
            <a:r>
              <a:rPr lang="en-US" sz="2200" dirty="0"/>
              <a:t> in descending order, within a </a:t>
            </a:r>
            <a:r>
              <a:rPr lang="en-US" sz="2200" b="1" i="1" dirty="0"/>
              <a:t>bin</a:t>
            </a:r>
          </a:p>
          <a:p>
            <a:r>
              <a:rPr lang="en-US" sz="2200" dirty="0"/>
              <a:t>LIFO (last in-first out) on second item:</a:t>
            </a:r>
          </a:p>
          <a:p>
            <a:pPr lvl="1"/>
            <a:r>
              <a:rPr lang="en-US" sz="2200" dirty="0"/>
              <a:t>Helps efficiency so that less writes occur </a:t>
            </a:r>
          </a:p>
          <a:p>
            <a:endParaRPr lang="en-US" sz="2200" dirty="0"/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3A3F3F9F-D301-134C-B269-CB03C921BA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9107" y="273847"/>
            <a:ext cx="1678281" cy="417834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0712668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C9A09-BFBE-8D43-A5F4-C50CEE9A0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Bin – Extra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1A2A7-4961-6B43-9AF8-6BF9695EA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5576207" cy="3263504"/>
          </a:xfrm>
        </p:spPr>
        <p:txBody>
          <a:bodyPr/>
          <a:lstStyle/>
          <a:p>
            <a:r>
              <a:rPr lang="en-US" i="1" dirty="0"/>
              <a:t>fd &amp; bk:</a:t>
            </a:r>
          </a:p>
          <a:p>
            <a:pPr lvl="1"/>
            <a:r>
              <a:rPr lang="en-US" dirty="0"/>
              <a:t>For NEXT item in the list overall</a:t>
            </a:r>
          </a:p>
          <a:p>
            <a:r>
              <a:rPr lang="en-US" i="1" dirty="0" err="1"/>
              <a:t>fd_nextsize</a:t>
            </a:r>
            <a:r>
              <a:rPr lang="en-US" i="1" dirty="0"/>
              <a:t> &amp; </a:t>
            </a:r>
            <a:r>
              <a:rPr lang="en-US" i="1" dirty="0" err="1"/>
              <a:t>bk_nextsize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For the next DIFFERENTLY SIZED item</a:t>
            </a:r>
          </a:p>
          <a:p>
            <a:pPr lvl="1"/>
            <a:r>
              <a:rPr lang="en-US" dirty="0"/>
              <a:t>Used for traversing to find a new size</a:t>
            </a: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780325DB-3117-F54E-9EDB-46CF62B1F0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9107" y="273847"/>
            <a:ext cx="1678281" cy="4178343"/>
          </a:xfrm>
          <a:prstGeom prst="rect">
            <a:avLst/>
          </a:prstGeom>
          <a:noFill/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9C1E391-AB30-7D46-AC09-4152CEFAD585}"/>
              </a:ext>
            </a:extLst>
          </p:cNvPr>
          <p:cNvCxnSpPr>
            <a:cxnSpLocks/>
          </p:cNvCxnSpPr>
          <p:nvPr/>
        </p:nvCxnSpPr>
        <p:spPr>
          <a:xfrm>
            <a:off x="7585788" y="3524260"/>
            <a:ext cx="11663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F8D9F72-7C26-6F48-BD84-0D2D9F164208}"/>
              </a:ext>
            </a:extLst>
          </p:cNvPr>
          <p:cNvCxnSpPr>
            <a:cxnSpLocks/>
          </p:cNvCxnSpPr>
          <p:nvPr/>
        </p:nvCxnSpPr>
        <p:spPr>
          <a:xfrm>
            <a:off x="7585788" y="4217835"/>
            <a:ext cx="11663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8C111DAB-1EE4-A34B-95F6-6E6FB6044E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72" y="3196429"/>
            <a:ext cx="6684107" cy="1394231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B76F881-01CE-9442-935D-9548FE28ABCF}"/>
              </a:ext>
            </a:extLst>
          </p:cNvPr>
          <p:cNvCxnSpPr>
            <a:cxnSpLocks/>
          </p:cNvCxnSpPr>
          <p:nvPr/>
        </p:nvCxnSpPr>
        <p:spPr>
          <a:xfrm>
            <a:off x="1551992" y="4301811"/>
            <a:ext cx="11663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C9B89FF-FD5A-8D44-AB1D-CC93E4BDE95F}"/>
              </a:ext>
            </a:extLst>
          </p:cNvPr>
          <p:cNvCxnSpPr>
            <a:cxnSpLocks/>
          </p:cNvCxnSpPr>
          <p:nvPr/>
        </p:nvCxnSpPr>
        <p:spPr>
          <a:xfrm>
            <a:off x="1471127" y="4108978"/>
            <a:ext cx="11663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9480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E3C6D-8E5F-A642-9046-5F1447897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Why Malloc?</a:t>
            </a:r>
          </a:p>
        </p:txBody>
      </p:sp>
    </p:spTree>
    <p:extLst>
      <p:ext uri="{BB962C8B-B14F-4D97-AF65-F5344CB8AC3E}">
        <p14:creationId xmlns:p14="http://schemas.microsoft.com/office/powerpoint/2010/main" val="287460455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6E188-3B17-4F4F-B337-DC903C808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Bins Picture…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DC95F-43BA-BA40-A533-212384BBE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**TODO**</a:t>
            </a:r>
          </a:p>
        </p:txBody>
      </p:sp>
    </p:spTree>
    <p:extLst>
      <p:ext uri="{BB962C8B-B14F-4D97-AF65-F5344CB8AC3E}">
        <p14:creationId xmlns:p14="http://schemas.microsoft.com/office/powerpoint/2010/main" val="131824863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DB302-E134-8D47-826C-78EAC200E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Unsorted Bin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EE55FB5-D5C0-4F77-8C93-3A6C41EFFE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0756840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3346688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E7041-C4A3-9749-8AF3-D905EE51C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Unsorted Bin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1A483-9C2B-B64C-AE89-97042DD7F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Only a SINGLE unsorted bin</a:t>
            </a:r>
          </a:p>
          <a:p>
            <a:r>
              <a:rPr lang="en-US" dirty="0"/>
              <a:t>Doubly linked list (FIFO) </a:t>
            </a:r>
          </a:p>
        </p:txBody>
      </p:sp>
    </p:spTree>
    <p:extLst>
      <p:ext uri="{BB962C8B-B14F-4D97-AF65-F5344CB8AC3E}">
        <p14:creationId xmlns:p14="http://schemas.microsoft.com/office/powerpoint/2010/main" val="188149066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3E501-88B6-0548-B283-B7656D689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Coalescing (Consolidation)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D1BC2-1BFE-DA48-B43B-CC50FD017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Combining adjacent chunks</a:t>
            </a:r>
          </a:p>
          <a:p>
            <a:r>
              <a:rPr lang="en-US" dirty="0"/>
              <a:t>If chunk below is free, combine them</a:t>
            </a:r>
          </a:p>
          <a:p>
            <a:r>
              <a:rPr lang="en-US" dirty="0"/>
              <a:t>If chunk above is free, combine them:</a:t>
            </a:r>
          </a:p>
          <a:p>
            <a:pPr lvl="1"/>
            <a:r>
              <a:rPr lang="en-US" dirty="0"/>
              <a:t>If top chunk is above, then add freed chunk to the top chunk</a:t>
            </a:r>
          </a:p>
          <a:p>
            <a:r>
              <a:rPr lang="en-US" dirty="0"/>
              <a:t>Small, large and unsorted bin chunks </a:t>
            </a:r>
            <a:r>
              <a:rPr lang="en-US" b="1" i="1" dirty="0"/>
              <a:t>always</a:t>
            </a:r>
            <a:r>
              <a:rPr lang="en-US" b="1" dirty="0"/>
              <a:t> </a:t>
            </a:r>
            <a:r>
              <a:rPr lang="en-US" dirty="0"/>
              <a:t>merge chunks together</a:t>
            </a:r>
          </a:p>
        </p:txBody>
      </p:sp>
    </p:spTree>
    <p:extLst>
      <p:ext uri="{BB962C8B-B14F-4D97-AF65-F5344CB8AC3E}">
        <p14:creationId xmlns:p14="http://schemas.microsoft.com/office/powerpoint/2010/main" val="244183706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9DBD8-DB8B-7D49-8DC2-F4DB58CD5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sz="4100" dirty="0"/>
              <a:t>Consolidation 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074D7FB6-9492-4FEE-9AE4-6BD0F5D633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650" y="1092197"/>
            <a:ext cx="3886200" cy="3547842"/>
          </a:xfrm>
        </p:spPr>
        <p:txBody>
          <a:bodyPr>
            <a:normAutofit/>
          </a:bodyPr>
          <a:lstStyle/>
          <a:p>
            <a:r>
              <a:rPr lang="en-US" b="1" dirty="0"/>
              <a:t>Combining</a:t>
            </a:r>
            <a:r>
              <a:rPr lang="en-US" dirty="0"/>
              <a:t> </a:t>
            </a:r>
            <a:r>
              <a:rPr lang="en-US" i="1" dirty="0"/>
              <a:t>adjacent</a:t>
            </a:r>
            <a:r>
              <a:rPr lang="en-US" dirty="0"/>
              <a:t> free chunks</a:t>
            </a:r>
          </a:p>
          <a:p>
            <a:r>
              <a:rPr lang="en-US" dirty="0"/>
              <a:t>Used to prevent fragmentation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10446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5849A-9476-1E4F-BC71-F0022CD4E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Consolidation Process (Visually)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0F396-F82D-A240-96E3-7C427F6E7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606149"/>
            <a:ext cx="6284214" cy="3263504"/>
          </a:xfrm>
        </p:spPr>
        <p:txBody>
          <a:bodyPr/>
          <a:lstStyle/>
          <a:p>
            <a:r>
              <a:rPr lang="en-US" dirty="0"/>
              <a:t>Free a chunk</a:t>
            </a:r>
          </a:p>
        </p:txBody>
      </p:sp>
      <p:pic>
        <p:nvPicPr>
          <p:cNvPr id="4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4858ED8-15A9-4643-9EBA-889A10CA5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115485"/>
            <a:ext cx="1444616" cy="365191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1393206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5849A-9476-1E4F-BC71-F0022CD4E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Consolidation Process (Visually)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CA3D31A-3655-AE49-8D84-7E5E4A72C25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180148"/>
            <a:ext cx="3089733" cy="3689505"/>
          </a:xfr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BFD1223-80AB-3741-B4A5-71C6235F3CA4}"/>
              </a:ext>
            </a:extLst>
          </p:cNvPr>
          <p:cNvSpPr txBox="1">
            <a:spLocks/>
          </p:cNvSpPr>
          <p:nvPr/>
        </p:nvSpPr>
        <p:spPr>
          <a:xfrm>
            <a:off x="2231136" y="1606149"/>
            <a:ext cx="6284214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US" dirty="0"/>
              <a:t>Two chunks are adjacent and freed</a:t>
            </a:r>
          </a:p>
          <a:p>
            <a:pPr marL="285750" indent="-285750"/>
            <a:r>
              <a:rPr lang="en-US" dirty="0"/>
              <a:t>Combine them!</a:t>
            </a:r>
          </a:p>
        </p:txBody>
      </p:sp>
    </p:spTree>
    <p:extLst>
      <p:ext uri="{BB962C8B-B14F-4D97-AF65-F5344CB8AC3E}">
        <p14:creationId xmlns:p14="http://schemas.microsoft.com/office/powerpoint/2010/main" val="239983727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F7017-3E62-A548-8F76-9B3F67371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Consolidation Process (Visually) </a:t>
            </a:r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2192A2B6-F15E-7445-B5CB-D7F0F7142B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49" y="1225973"/>
            <a:ext cx="2943709" cy="3515135"/>
          </a:xfr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C1365E5-3E82-1145-87F6-D6B1D2EF85B4}"/>
              </a:ext>
            </a:extLst>
          </p:cNvPr>
          <p:cNvSpPr txBox="1">
            <a:spLocks/>
          </p:cNvSpPr>
          <p:nvPr/>
        </p:nvSpPr>
        <p:spPr>
          <a:xfrm>
            <a:off x="2231136" y="1606149"/>
            <a:ext cx="6284214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One large chunk!</a:t>
            </a:r>
          </a:p>
        </p:txBody>
      </p:sp>
    </p:spTree>
    <p:extLst>
      <p:ext uri="{BB962C8B-B14F-4D97-AF65-F5344CB8AC3E}">
        <p14:creationId xmlns:p14="http://schemas.microsoft.com/office/powerpoint/2010/main" val="210805002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9DBD8-DB8B-7D49-8DC2-F4DB58CD5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/>
              <a:t>Consolidation </a:t>
            </a:r>
          </a:p>
        </p:txBody>
      </p:sp>
      <p:graphicFrame>
        <p:nvGraphicFramePr>
          <p:cNvPr id="12" name="Content Placeholder 3">
            <a:extLst>
              <a:ext uri="{FF2B5EF4-FFF2-40B4-BE49-F238E27FC236}">
                <a16:creationId xmlns:a16="http://schemas.microsoft.com/office/drawing/2014/main" id="{7A40F2FF-8E3D-4578-9B16-3CB16A6541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6610203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63930DE7-404C-214A-948E-EBC79142BB3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36967" y="398630"/>
            <a:ext cx="1507033" cy="1675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14850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61C0D-C129-6640-BBAB-898192E3D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Added Bins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5D428C-5933-B642-9A8B-52A26DFB47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Fastbin</a:t>
            </a:r>
            <a:r>
              <a:rPr lang="en-US" dirty="0"/>
              <a:t> &amp; TCache</a:t>
            </a:r>
          </a:p>
        </p:txBody>
      </p:sp>
    </p:spTree>
    <p:extLst>
      <p:ext uri="{BB962C8B-B14F-4D97-AF65-F5344CB8AC3E}">
        <p14:creationId xmlns:p14="http://schemas.microsoft.com/office/powerpoint/2010/main" val="422389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02310-894C-5B45-80D3-1DD257553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sbrk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8178A-D958-F24B-8796-137EEEFCF2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brk</a:t>
            </a:r>
            <a:r>
              <a:rPr lang="en-US" dirty="0"/>
              <a:t>() and </a:t>
            </a:r>
            <a:r>
              <a:rPr lang="en-US" b="1" dirty="0" err="1"/>
              <a:t>sbrk</a:t>
            </a:r>
            <a:r>
              <a:rPr lang="en-US" dirty="0"/>
              <a:t>() change the location of the </a:t>
            </a:r>
            <a:r>
              <a:rPr lang="en-US" i="1" dirty="0"/>
              <a:t>program break</a:t>
            </a:r>
            <a:r>
              <a:rPr lang="en-US" dirty="0"/>
              <a:t>, which defines the end of the process's data segment</a:t>
            </a:r>
          </a:p>
          <a:p>
            <a:r>
              <a:rPr lang="en-US" dirty="0" err="1"/>
              <a:t>sbrk</a:t>
            </a:r>
            <a:r>
              <a:rPr lang="en-US" dirty="0"/>
              <a:t>:</a:t>
            </a:r>
          </a:p>
          <a:p>
            <a:pPr lvl="1"/>
            <a:r>
              <a:rPr lang="en-US" b="1" dirty="0" err="1"/>
              <a:t>sbrk</a:t>
            </a:r>
            <a:r>
              <a:rPr lang="en-US" dirty="0"/>
              <a:t>() increments the program's data space by </a:t>
            </a:r>
            <a:r>
              <a:rPr lang="en-US" i="1" dirty="0"/>
              <a:t>increment</a:t>
            </a:r>
            <a:r>
              <a:rPr lang="en-US" dirty="0"/>
              <a:t> bytes. </a:t>
            </a:r>
          </a:p>
          <a:p>
            <a:r>
              <a:rPr lang="en-US" dirty="0"/>
              <a:t>**IMAGE**</a:t>
            </a:r>
          </a:p>
        </p:txBody>
      </p:sp>
    </p:spTree>
    <p:extLst>
      <p:ext uri="{BB962C8B-B14F-4D97-AF65-F5344CB8AC3E}">
        <p14:creationId xmlns:p14="http://schemas.microsoft.com/office/powerpoint/2010/main" val="299728623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AB62C-8C1B-844B-B902-FB93E02CD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Fastbins</a:t>
            </a:r>
            <a:r>
              <a:rPr lang="en-US" dirty="0"/>
              <a:t> -1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EE8C5-72AC-F749-8AE3-91CFF3191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893261" cy="3633112"/>
          </a:xfrm>
        </p:spPr>
        <p:txBody>
          <a:bodyPr>
            <a:normAutofit/>
          </a:bodyPr>
          <a:lstStyle/>
          <a:p>
            <a:r>
              <a:rPr lang="en-US" dirty="0"/>
              <a:t>Handles </a:t>
            </a:r>
            <a:r>
              <a:rPr lang="en-US" i="1" dirty="0"/>
              <a:t>very small</a:t>
            </a:r>
            <a:r>
              <a:rPr lang="en-US" dirty="0"/>
              <a:t> sizes (default is 0x70 and smaller)</a:t>
            </a:r>
          </a:p>
          <a:p>
            <a:r>
              <a:rPr lang="en-US" dirty="0"/>
              <a:t>7 </a:t>
            </a:r>
            <a:r>
              <a:rPr lang="en-US" dirty="0" err="1"/>
              <a:t>Fastbin</a:t>
            </a:r>
            <a:r>
              <a:rPr lang="en-US" dirty="0"/>
              <a:t> Sizes </a:t>
            </a:r>
          </a:p>
          <a:p>
            <a:pPr lvl="1"/>
            <a:r>
              <a:rPr lang="en-US" dirty="0"/>
              <a:t>0x20-0x70 in 0x10 byte increments</a:t>
            </a:r>
          </a:p>
          <a:p>
            <a:r>
              <a:rPr lang="en-US" dirty="0"/>
              <a:t>Singly Linked List:</a:t>
            </a:r>
          </a:p>
          <a:p>
            <a:pPr lvl="1"/>
            <a:r>
              <a:rPr lang="en-US" dirty="0"/>
              <a:t>Only uses FD (not bk) pointer</a:t>
            </a:r>
          </a:p>
          <a:p>
            <a:r>
              <a:rPr lang="en-US" dirty="0"/>
              <a:t>LIFO (Last In – First Out) 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05F80832-E7E2-6D44-B7DD-02425E1A0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4348" y="617668"/>
            <a:ext cx="1504118" cy="300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92284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AB62C-8C1B-844B-B902-FB93E02CD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Fastbins</a:t>
            </a:r>
            <a:r>
              <a:rPr lang="en-US" dirty="0"/>
              <a:t> - 2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EE8C5-72AC-F749-8AE3-91CFF3191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893261" cy="3633112"/>
          </a:xfrm>
        </p:spPr>
        <p:txBody>
          <a:bodyPr>
            <a:normAutofit/>
          </a:bodyPr>
          <a:lstStyle/>
          <a:p>
            <a:r>
              <a:rPr lang="en-US" dirty="0"/>
              <a:t>No </a:t>
            </a:r>
            <a:r>
              <a:rPr lang="en-US" b="1" i="1" dirty="0"/>
              <a:t>coalescing</a:t>
            </a:r>
            <a:r>
              <a:rPr lang="en-US" dirty="0"/>
              <a:t> with adjacent chunks:</a:t>
            </a:r>
          </a:p>
          <a:p>
            <a:pPr lvl="1"/>
            <a:r>
              <a:rPr lang="en-US" dirty="0"/>
              <a:t>Done by NOT updating </a:t>
            </a:r>
            <a:r>
              <a:rPr lang="en-US" b="1" i="1" dirty="0" err="1"/>
              <a:t>prev_inuse</a:t>
            </a:r>
            <a:r>
              <a:rPr lang="en-US" b="1" i="1" dirty="0"/>
              <a:t> </a:t>
            </a:r>
            <a:r>
              <a:rPr lang="en-US" dirty="0"/>
              <a:t>bit</a:t>
            </a:r>
          </a:p>
          <a:p>
            <a:r>
              <a:rPr lang="en-US" dirty="0"/>
              <a:t>Found end of list when </a:t>
            </a:r>
            <a:r>
              <a:rPr lang="en-US" i="1" dirty="0"/>
              <a:t>fd</a:t>
            </a:r>
            <a:r>
              <a:rPr lang="en-US" dirty="0"/>
              <a:t> = NULL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05F80832-E7E2-6D44-B7DD-02425E1A0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4348" y="617668"/>
            <a:ext cx="1504118" cy="300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68643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81D90-EDB9-3746-83EA-8E20564F9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Fastbins</a:t>
            </a:r>
            <a:r>
              <a:rPr lang="en-US" dirty="0"/>
              <a:t>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455F2-177C-8542-B943-42D0B77C8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Double free check:</a:t>
            </a:r>
          </a:p>
          <a:p>
            <a:pPr lvl="1"/>
            <a:r>
              <a:rPr lang="en-US" dirty="0"/>
              <a:t>Checks if the NEXT item is the same as the current</a:t>
            </a:r>
          </a:p>
          <a:p>
            <a:pPr lvl="1"/>
            <a:r>
              <a:rPr lang="en-US" dirty="0"/>
              <a:t>p1 -&gt; p1</a:t>
            </a:r>
          </a:p>
          <a:p>
            <a:r>
              <a:rPr lang="en-US" dirty="0"/>
              <a:t>However, this is trivial to bypass:</a:t>
            </a:r>
          </a:p>
          <a:p>
            <a:pPr lvl="1"/>
            <a:r>
              <a:rPr lang="en-US" dirty="0"/>
              <a:t>p1-&gt;p2-&gt;p1</a:t>
            </a:r>
          </a:p>
          <a:p>
            <a:pPr lvl="1"/>
            <a:r>
              <a:rPr lang="en-US" dirty="0"/>
              <a:t>Double free!</a:t>
            </a:r>
          </a:p>
          <a:p>
            <a:r>
              <a:rPr lang="en-US" i="1" dirty="0" err="1"/>
              <a:t>malloc_consolidate</a:t>
            </a:r>
            <a:r>
              <a:rPr lang="en-US" dirty="0"/>
              <a:t> used to put </a:t>
            </a:r>
            <a:r>
              <a:rPr lang="en-US" dirty="0" err="1"/>
              <a:t>fastbin</a:t>
            </a:r>
            <a:r>
              <a:rPr lang="en-US" dirty="0"/>
              <a:t> chunks back onto the normal heap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379268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C93A9-1909-0944-9099-9A612E388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TCache Bins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03EE8-B255-A142-84D0-A4B901FA64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103148" cy="3726076"/>
          </a:xfrm>
        </p:spPr>
        <p:txBody>
          <a:bodyPr>
            <a:normAutofit/>
          </a:bodyPr>
          <a:lstStyle/>
          <a:p>
            <a:r>
              <a:rPr lang="en-US" dirty="0"/>
              <a:t>Added in </a:t>
            </a:r>
            <a:r>
              <a:rPr lang="en-US" dirty="0" err="1"/>
              <a:t>GLibC</a:t>
            </a:r>
            <a:r>
              <a:rPr lang="en-US" dirty="0"/>
              <a:t> Malloc 2.26 (2018ish)</a:t>
            </a:r>
          </a:p>
          <a:p>
            <a:r>
              <a:rPr lang="en-US" b="1" dirty="0"/>
              <a:t>Thread Specific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This allows for mutexes to not be required!</a:t>
            </a:r>
          </a:p>
          <a:p>
            <a:r>
              <a:rPr lang="en-US" dirty="0"/>
              <a:t>Properties: </a:t>
            </a:r>
          </a:p>
          <a:p>
            <a:pPr lvl="1"/>
            <a:r>
              <a:rPr lang="en-US" dirty="0"/>
              <a:t>Each thread has 64 singly-linked TCache bins. </a:t>
            </a:r>
          </a:p>
          <a:p>
            <a:pPr lvl="1"/>
            <a:r>
              <a:rPr lang="en-US" dirty="0"/>
              <a:t>Limit to 7 chunks per bin </a:t>
            </a:r>
          </a:p>
          <a:p>
            <a:pPr lvl="1"/>
            <a:r>
              <a:rPr lang="en-US" dirty="0"/>
              <a:t>0x20 is smallest bin size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98736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BFB14-6702-5747-874D-35FB40A7E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-104122"/>
            <a:ext cx="7886700" cy="994172"/>
          </a:xfrm>
        </p:spPr>
        <p:txBody>
          <a:bodyPr/>
          <a:lstStyle/>
          <a:p>
            <a:r>
              <a:rPr lang="en-US" dirty="0"/>
              <a:t>TCache - Chunk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6F61E-E7D8-D74D-902B-417337CECE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149" y="673395"/>
            <a:ext cx="5898103" cy="3826650"/>
          </a:xfrm>
        </p:spPr>
        <p:txBody>
          <a:bodyPr/>
          <a:lstStyle/>
          <a:p>
            <a:r>
              <a:rPr lang="en-US" dirty="0"/>
              <a:t>Mostly the same as </a:t>
            </a:r>
            <a:r>
              <a:rPr lang="en-US" i="1" dirty="0" err="1"/>
              <a:t>Fastbin</a:t>
            </a:r>
            <a:endParaRPr lang="en-US" dirty="0"/>
          </a:p>
          <a:p>
            <a:r>
              <a:rPr lang="en-US" dirty="0"/>
              <a:t>Next = fd</a:t>
            </a:r>
          </a:p>
          <a:p>
            <a:r>
              <a:rPr lang="en-US" b="1" dirty="0"/>
              <a:t>Key</a:t>
            </a:r>
            <a:r>
              <a:rPr lang="en-US" dirty="0"/>
              <a:t> is used instead of bk (singly linked list):</a:t>
            </a:r>
          </a:p>
          <a:p>
            <a:pPr lvl="1"/>
            <a:r>
              <a:rPr lang="en-US" dirty="0"/>
              <a:t>Double free protection</a:t>
            </a:r>
          </a:p>
          <a:p>
            <a:pPr lvl="1"/>
            <a:r>
              <a:rPr lang="en-US" dirty="0"/>
              <a:t>Sets location of </a:t>
            </a:r>
            <a:r>
              <a:rPr lang="en-US" i="1" dirty="0"/>
              <a:t>TCache bins</a:t>
            </a:r>
            <a:r>
              <a:rPr lang="en-US" dirty="0"/>
              <a:t> to be the </a:t>
            </a:r>
            <a:r>
              <a:rPr lang="en-US" i="1" dirty="0"/>
              <a:t>key</a:t>
            </a: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684DDA41-5987-EF4D-B63F-8B911BE4D6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1476" y="173179"/>
            <a:ext cx="2262809" cy="3771348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0794E1F-C840-BF45-866C-DD84CAD4FF86}"/>
              </a:ext>
            </a:extLst>
          </p:cNvPr>
          <p:cNvCxnSpPr>
            <a:cxnSpLocks/>
          </p:cNvCxnSpPr>
          <p:nvPr/>
        </p:nvCxnSpPr>
        <p:spPr>
          <a:xfrm>
            <a:off x="6494106" y="3645558"/>
            <a:ext cx="11663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13D4C2E2-CA21-894F-8E11-FAC8910466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105" y="2931971"/>
            <a:ext cx="5239295" cy="1849865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AB7F09F-3D8B-9340-A63C-17158D4653D0}"/>
              </a:ext>
            </a:extLst>
          </p:cNvPr>
          <p:cNvCxnSpPr>
            <a:cxnSpLocks/>
          </p:cNvCxnSpPr>
          <p:nvPr/>
        </p:nvCxnSpPr>
        <p:spPr>
          <a:xfrm>
            <a:off x="2577780" y="3847576"/>
            <a:ext cx="56236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FCF0924-7B37-424E-BCCD-E6C1CD8525C2}"/>
              </a:ext>
            </a:extLst>
          </p:cNvPr>
          <p:cNvCxnSpPr>
            <a:cxnSpLocks/>
          </p:cNvCxnSpPr>
          <p:nvPr/>
        </p:nvCxnSpPr>
        <p:spPr>
          <a:xfrm>
            <a:off x="3594961" y="4424207"/>
            <a:ext cx="56236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058051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C7784-E038-5E49-B064-6D398F587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TCache Bins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0AF5A-E606-E84E-B072-F2A4865BD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Bin:</a:t>
            </a:r>
          </a:p>
          <a:p>
            <a:pPr lvl="1"/>
            <a:r>
              <a:rPr lang="en-US" dirty="0"/>
              <a:t>Keeps track of the </a:t>
            </a:r>
            <a:r>
              <a:rPr lang="en-US" b="1" i="1" dirty="0"/>
              <a:t>exact </a:t>
            </a:r>
            <a:r>
              <a:rPr lang="en-US" dirty="0"/>
              <a:t>chunks per bin with the </a:t>
            </a:r>
            <a:r>
              <a:rPr lang="en-US" i="1" dirty="0"/>
              <a:t>counts</a:t>
            </a:r>
            <a:r>
              <a:rPr lang="en-US" dirty="0"/>
              <a:t> array</a:t>
            </a:r>
          </a:p>
          <a:p>
            <a:pPr lvl="1"/>
            <a:r>
              <a:rPr lang="en-US" dirty="0"/>
              <a:t>Singly linked list with pointers to bins of each size</a:t>
            </a:r>
          </a:p>
          <a:p>
            <a:r>
              <a:rPr lang="en-US" dirty="0"/>
              <a:t>Allocated via call to </a:t>
            </a:r>
            <a:r>
              <a:rPr lang="en-US" b="1" i="1" dirty="0"/>
              <a:t>malloc</a:t>
            </a:r>
            <a:r>
              <a:rPr lang="en-US" dirty="0"/>
              <a:t> on </a:t>
            </a:r>
            <a:r>
              <a:rPr lang="en-US" b="1" i="1" dirty="0"/>
              <a:t>heap</a:t>
            </a:r>
          </a:p>
          <a:p>
            <a:r>
              <a:rPr lang="en-US" b="1" i="1" dirty="0"/>
              <a:t>**TODO** – add better </a:t>
            </a:r>
            <a:r>
              <a:rPr lang="en-US" b="1" i="1" dirty="0" err="1"/>
              <a:t>tcache</a:t>
            </a:r>
            <a:r>
              <a:rPr lang="en-US" b="1" i="1" dirty="0"/>
              <a:t> bins picture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04D386AB-5536-6148-BD07-4487483EC3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148" y="3599703"/>
            <a:ext cx="5284436" cy="1352414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A112D50-94AD-C548-B8F1-4ABD132A5E90}"/>
              </a:ext>
            </a:extLst>
          </p:cNvPr>
          <p:cNvCxnSpPr>
            <a:cxnSpLocks/>
          </p:cNvCxnSpPr>
          <p:nvPr/>
        </p:nvCxnSpPr>
        <p:spPr>
          <a:xfrm>
            <a:off x="3927637" y="4500045"/>
            <a:ext cx="11663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CF468F8-17A5-9641-BF1F-ED7A44145379}"/>
              </a:ext>
            </a:extLst>
          </p:cNvPr>
          <p:cNvCxnSpPr>
            <a:cxnSpLocks/>
          </p:cNvCxnSpPr>
          <p:nvPr/>
        </p:nvCxnSpPr>
        <p:spPr>
          <a:xfrm>
            <a:off x="2862308" y="4275910"/>
            <a:ext cx="11663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163402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A3C38-E018-E148-931F-D0F290DF7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TCache Bins – Issues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B4D43-FA40-AF4A-9CD3-29B18F19D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the heap:</a:t>
            </a:r>
          </a:p>
          <a:p>
            <a:pPr lvl="1"/>
            <a:r>
              <a:rPr lang="en-US" dirty="0"/>
              <a:t>Could alter the bins themselves on the heap</a:t>
            </a:r>
          </a:p>
          <a:p>
            <a:r>
              <a:rPr lang="en-US" dirty="0"/>
              <a:t>Counter DOES NOT work properly until </a:t>
            </a:r>
            <a:r>
              <a:rPr lang="en-US" dirty="0" err="1"/>
              <a:t>GLibC</a:t>
            </a:r>
            <a:r>
              <a:rPr lang="en-US" dirty="0"/>
              <a:t> 2.30 though:</a:t>
            </a:r>
          </a:p>
          <a:p>
            <a:pPr lvl="1"/>
            <a:r>
              <a:rPr lang="en-US" dirty="0"/>
              <a:t>Error in code that checks to see for entries, instead of counts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3DF9848A-9345-7140-B35E-857C533C9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389" y="3071868"/>
            <a:ext cx="5284436" cy="1352414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1E9C4EE-7953-894D-927F-6C65E9E9371A}"/>
              </a:ext>
            </a:extLst>
          </p:cNvPr>
          <p:cNvCxnSpPr>
            <a:cxnSpLocks/>
          </p:cNvCxnSpPr>
          <p:nvPr/>
        </p:nvCxnSpPr>
        <p:spPr>
          <a:xfrm>
            <a:off x="1828799" y="3748195"/>
            <a:ext cx="11663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2F1AECE-6EA1-C744-9D58-EEABBAF3802D}"/>
              </a:ext>
            </a:extLst>
          </p:cNvPr>
          <p:cNvCxnSpPr>
            <a:cxnSpLocks/>
          </p:cNvCxnSpPr>
          <p:nvPr/>
        </p:nvCxnSpPr>
        <p:spPr>
          <a:xfrm>
            <a:off x="2876938" y="4012563"/>
            <a:ext cx="11663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921305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2C4BE-A4AD-DC4C-9D58-10CEA1D21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Qs – Bins 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E0A38D49-C324-4CEE-A48F-E08019617D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AE84577-327B-4351-A5BF-9A1EB02132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6452276"/>
              </p:ext>
            </p:extLst>
          </p:nvPr>
        </p:nvGraphicFramePr>
        <p:xfrm>
          <a:off x="3887390" y="233266"/>
          <a:ext cx="5107319" cy="41625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4659675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2C4BE-A4AD-DC4C-9D58-10CEA1D21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Answers – Bins 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E0A38D49-C324-4CEE-A48F-E08019617D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AE84577-327B-4351-A5BF-9A1EB02132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2500519"/>
              </p:ext>
            </p:extLst>
          </p:nvPr>
        </p:nvGraphicFramePr>
        <p:xfrm>
          <a:off x="3887390" y="251927"/>
          <a:ext cx="5107319" cy="45533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9673805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31B32-B1D6-A74F-9F8B-61E1CF887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Arenas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FC4FD2-AA57-EE48-A4B6-778C9F30F7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short start – Work on These</a:t>
            </a:r>
          </a:p>
        </p:txBody>
      </p:sp>
    </p:spTree>
    <p:extLst>
      <p:ext uri="{BB962C8B-B14F-4D97-AF65-F5344CB8AC3E}">
        <p14:creationId xmlns:p14="http://schemas.microsoft.com/office/powerpoint/2010/main" val="3992070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0646E-2227-3A49-A621-B484A3140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Inefficiency </a:t>
            </a:r>
          </a:p>
        </p:txBody>
      </p:sp>
      <p:pic>
        <p:nvPicPr>
          <p:cNvPr id="3074" name="Picture 2" descr="Cutting grass with scissors | AllAboutLean.com">
            <a:extLst>
              <a:ext uri="{FF2B5EF4-FFF2-40B4-BE49-F238E27FC236}">
                <a16:creationId xmlns:a16="http://schemas.microsoft.com/office/drawing/2014/main" id="{B238643B-2507-874F-B594-2E3CF6FE8B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82" r="4374" b="-2"/>
          <a:stretch/>
        </p:blipFill>
        <p:spPr bwMode="auto">
          <a:xfrm>
            <a:off x="628650" y="1369219"/>
            <a:ext cx="3886200" cy="3263504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BB886-0A54-E144-8292-499B8A74A9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>
            <a:normAutofit fontScale="92500"/>
          </a:bodyPr>
          <a:lstStyle/>
          <a:p>
            <a:r>
              <a:rPr lang="en-US" sz="2200" dirty="0"/>
              <a:t>Originally, </a:t>
            </a:r>
            <a:r>
              <a:rPr lang="en-US" sz="2200" dirty="0" err="1"/>
              <a:t>sbrk</a:t>
            </a:r>
            <a:r>
              <a:rPr lang="en-US" sz="2200" dirty="0"/>
              <a:t> &amp; </a:t>
            </a:r>
            <a:r>
              <a:rPr lang="en-US" sz="2200" dirty="0" err="1"/>
              <a:t>mmap</a:t>
            </a:r>
            <a:r>
              <a:rPr lang="en-US" sz="2200" dirty="0"/>
              <a:t> were </a:t>
            </a:r>
            <a:r>
              <a:rPr lang="en-US" sz="2200" b="1" dirty="0"/>
              <a:t>all</a:t>
            </a:r>
            <a:r>
              <a:rPr lang="en-US" sz="2200" dirty="0"/>
              <a:t> that was given for dynamic memory management!</a:t>
            </a:r>
          </a:p>
          <a:p>
            <a:r>
              <a:rPr lang="en-US" sz="2200" dirty="0"/>
              <a:t>Wild, wild west and you managed your </a:t>
            </a:r>
            <a:r>
              <a:rPr lang="en-US" sz="2200" b="1" dirty="0"/>
              <a:t>OWN</a:t>
            </a:r>
            <a:r>
              <a:rPr lang="en-US" sz="2200" dirty="0"/>
              <a:t> memory</a:t>
            </a:r>
          </a:p>
          <a:p>
            <a:r>
              <a:rPr lang="en-US" sz="2200" dirty="0"/>
              <a:t>Memory was not going to be reused very often</a:t>
            </a:r>
          </a:p>
          <a:p>
            <a:r>
              <a:rPr lang="en-US" sz="2200" dirty="0"/>
              <a:t>Terribly </a:t>
            </a:r>
            <a:r>
              <a:rPr lang="en-US" sz="2200" i="1" dirty="0"/>
              <a:t>inefficient</a:t>
            </a:r>
            <a:r>
              <a:rPr lang="en-US" sz="2200" dirty="0"/>
              <a:t> to just call </a:t>
            </a:r>
            <a:r>
              <a:rPr lang="en-US" sz="2200" i="1" dirty="0" err="1"/>
              <a:t>sbrk</a:t>
            </a:r>
            <a:r>
              <a:rPr lang="en-US" sz="2200" dirty="0"/>
              <a:t> all the time</a:t>
            </a:r>
          </a:p>
        </p:txBody>
      </p:sp>
    </p:spTree>
    <p:extLst>
      <p:ext uri="{BB962C8B-B14F-4D97-AF65-F5344CB8AC3E}">
        <p14:creationId xmlns:p14="http://schemas.microsoft.com/office/powerpoint/2010/main" val="34105089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8421E-C0D5-684E-9538-7D77ADC62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Arenas -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C138D-B580-9941-9BDF-9B85F45828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5035032" cy="3475418"/>
          </a:xfrm>
        </p:spPr>
        <p:txBody>
          <a:bodyPr>
            <a:normAutofit/>
          </a:bodyPr>
          <a:lstStyle/>
          <a:p>
            <a:r>
              <a:rPr lang="en-US" dirty="0"/>
              <a:t>Threads have their own arena to make the heap feel thread specific</a:t>
            </a:r>
          </a:p>
          <a:p>
            <a:r>
              <a:rPr lang="en-US" dirty="0"/>
              <a:t>Single threaded applications ONLY use the </a:t>
            </a:r>
            <a:r>
              <a:rPr lang="en-US" b="1" i="1" dirty="0"/>
              <a:t>main-arena</a:t>
            </a:r>
          </a:p>
          <a:p>
            <a:r>
              <a:rPr lang="en-US" dirty="0"/>
              <a:t>Holds all data associated with </a:t>
            </a:r>
            <a:r>
              <a:rPr lang="en-US" i="1" dirty="0"/>
              <a:t>bins</a:t>
            </a:r>
            <a:r>
              <a:rPr lang="en-US" dirty="0"/>
              <a:t>, </a:t>
            </a:r>
            <a:r>
              <a:rPr lang="en-US" i="1" dirty="0"/>
              <a:t>chunks</a:t>
            </a:r>
            <a:r>
              <a:rPr lang="en-US" dirty="0"/>
              <a:t> and other state data for a heap section</a:t>
            </a:r>
          </a:p>
          <a:p>
            <a:r>
              <a:rPr lang="en-US" dirty="0"/>
              <a:t>Don’t REALLY need to know though too much though…</a:t>
            </a:r>
          </a:p>
        </p:txBody>
      </p:sp>
      <p:pic>
        <p:nvPicPr>
          <p:cNvPr id="7170" name="Picture 2" descr="A look at the 6 biggest American football stadiums">
            <a:extLst>
              <a:ext uri="{FF2B5EF4-FFF2-40B4-BE49-F238E27FC236}">
                <a16:creationId xmlns:a16="http://schemas.microsoft.com/office/drawing/2014/main" id="{DEAF487A-A1C2-364D-B05C-F18AA0702D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2423" y="1236541"/>
            <a:ext cx="34417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695282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33663-6B17-1144-99FC-F944A48A4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malloc_state</a:t>
            </a:r>
            <a:endParaRPr lang="en-US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01E98B0E-1A38-B642-8258-06ADCE00BC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0297" y="957532"/>
            <a:ext cx="6213703" cy="41859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48F8D0-3F12-3D48-AAE5-683A8D63DF9E}"/>
              </a:ext>
            </a:extLst>
          </p:cNvPr>
          <p:cNvSpPr txBox="1"/>
          <p:nvPr/>
        </p:nvSpPr>
        <p:spPr>
          <a:xfrm>
            <a:off x="317835" y="1498225"/>
            <a:ext cx="2216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Safe Access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31482D-61FA-404D-9361-636B885BCC9D}"/>
              </a:ext>
            </a:extLst>
          </p:cNvPr>
          <p:cNvSpPr txBox="1"/>
          <p:nvPr/>
        </p:nvSpPr>
        <p:spPr>
          <a:xfrm>
            <a:off x="353143" y="2077525"/>
            <a:ext cx="291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Metadata About State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3EB6A4-59F0-764B-82CB-833EC342ACC4}"/>
              </a:ext>
            </a:extLst>
          </p:cNvPr>
          <p:cNvSpPr txBox="1"/>
          <p:nvPr/>
        </p:nvSpPr>
        <p:spPr>
          <a:xfrm>
            <a:off x="345055" y="2836427"/>
            <a:ext cx="2777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Fastbin</a:t>
            </a:r>
            <a:r>
              <a:rPr lang="en-US" dirty="0"/>
              <a:t> Pointer Storage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BE7E4E-E16E-F34E-900E-D8CBCBBA7890}"/>
              </a:ext>
            </a:extLst>
          </p:cNvPr>
          <p:cNvSpPr txBox="1"/>
          <p:nvPr/>
        </p:nvSpPr>
        <p:spPr>
          <a:xfrm>
            <a:off x="345054" y="3410663"/>
            <a:ext cx="2777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 Chunk Pointer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84CE80-9295-1346-B0B2-051E0A5D956A}"/>
              </a:ext>
            </a:extLst>
          </p:cNvPr>
          <p:cNvSpPr txBox="1"/>
          <p:nvPr/>
        </p:nvSpPr>
        <p:spPr>
          <a:xfrm>
            <a:off x="-76682" y="3811238"/>
            <a:ext cx="3408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Last Remainder Chunk Pointer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CAFE2F-7D36-ED45-BF2E-76939B46CD48}"/>
              </a:ext>
            </a:extLst>
          </p:cNvPr>
          <p:cNvSpPr txBox="1"/>
          <p:nvPr/>
        </p:nvSpPr>
        <p:spPr>
          <a:xfrm>
            <a:off x="0" y="4460785"/>
            <a:ext cx="2930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Unsorted[1], </a:t>
            </a:r>
            <a:r>
              <a:rPr lang="en-US" dirty="0" err="1"/>
              <a:t>smallbin</a:t>
            </a:r>
            <a:r>
              <a:rPr lang="en-US" dirty="0"/>
              <a:t>[2-63] and large bin[64-126]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951FC87-389E-A849-89F2-9C9D3AABE8A0}"/>
              </a:ext>
            </a:extLst>
          </p:cNvPr>
          <p:cNvCxnSpPr>
            <a:cxnSpLocks/>
          </p:cNvCxnSpPr>
          <p:nvPr/>
        </p:nvCxnSpPr>
        <p:spPr>
          <a:xfrm>
            <a:off x="2306879" y="1707966"/>
            <a:ext cx="71102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483D97D-BDFA-2346-B8FE-7059887AF07C}"/>
              </a:ext>
            </a:extLst>
          </p:cNvPr>
          <p:cNvCxnSpPr>
            <a:cxnSpLocks/>
          </p:cNvCxnSpPr>
          <p:nvPr/>
        </p:nvCxnSpPr>
        <p:spPr>
          <a:xfrm>
            <a:off x="2479703" y="2334819"/>
            <a:ext cx="71102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51901AA-69BB-1549-B6A6-5CFE2DA234F6}"/>
              </a:ext>
            </a:extLst>
          </p:cNvPr>
          <p:cNvCxnSpPr>
            <a:cxnSpLocks/>
          </p:cNvCxnSpPr>
          <p:nvPr/>
        </p:nvCxnSpPr>
        <p:spPr>
          <a:xfrm>
            <a:off x="2622430" y="3024932"/>
            <a:ext cx="50033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473183C-5F7C-5446-B807-5B131FFCF0F0}"/>
              </a:ext>
            </a:extLst>
          </p:cNvPr>
          <p:cNvCxnSpPr>
            <a:cxnSpLocks/>
          </p:cNvCxnSpPr>
          <p:nvPr/>
        </p:nvCxnSpPr>
        <p:spPr>
          <a:xfrm>
            <a:off x="2139351" y="3617279"/>
            <a:ext cx="79094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66FB4DA-6FF7-F440-92EE-10AC441D6FE6}"/>
              </a:ext>
            </a:extLst>
          </p:cNvPr>
          <p:cNvCxnSpPr>
            <a:cxnSpLocks/>
          </p:cNvCxnSpPr>
          <p:nvPr/>
        </p:nvCxnSpPr>
        <p:spPr>
          <a:xfrm>
            <a:off x="2704624" y="4073491"/>
            <a:ext cx="425866" cy="23212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3E5589B-7A0C-0645-B3DE-53767EC52994}"/>
              </a:ext>
            </a:extLst>
          </p:cNvPr>
          <p:cNvCxnSpPr>
            <a:cxnSpLocks/>
          </p:cNvCxnSpPr>
          <p:nvPr/>
        </p:nvCxnSpPr>
        <p:spPr>
          <a:xfrm>
            <a:off x="2226957" y="4960124"/>
            <a:ext cx="79094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657938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98936-A461-044F-8641-34C0562F5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Arenas –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E8B0A-DD8D-CB40-A02F-71C01E0560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682185" cy="3263504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n bit (third bit):</a:t>
            </a:r>
          </a:p>
          <a:p>
            <a:pPr lvl="1"/>
            <a:r>
              <a:rPr lang="en-US" dirty="0"/>
              <a:t>If the non-main arena is used</a:t>
            </a:r>
          </a:p>
          <a:p>
            <a:pPr lvl="1"/>
            <a:r>
              <a:rPr lang="en-US" dirty="0"/>
              <a:t>Does math (based upon the address of the chunk) to figure out WHICH arena to use</a:t>
            </a:r>
          </a:p>
          <a:p>
            <a:pPr lvl="1"/>
            <a:r>
              <a:rPr lang="en-US" dirty="0"/>
              <a:t>House of Prime creates a fake arena with this technique!</a:t>
            </a:r>
          </a:p>
          <a:p>
            <a:pPr lvl="1"/>
            <a:endParaRPr lang="en-US" dirty="0"/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D68D886F-4944-E94D-8073-7EA750F2F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1476" y="173179"/>
            <a:ext cx="2262809" cy="3771348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FECF222-39BA-E54D-8F93-FD4F4BCEDFD6}"/>
              </a:ext>
            </a:extLst>
          </p:cNvPr>
          <p:cNvCxnSpPr>
            <a:cxnSpLocks/>
          </p:cNvCxnSpPr>
          <p:nvPr/>
        </p:nvCxnSpPr>
        <p:spPr>
          <a:xfrm>
            <a:off x="7176212" y="1677769"/>
            <a:ext cx="35165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178938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2B1E1-CD69-4346-8FD4-C3AD289AA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Ordering!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132643-1D38-2C4D-8E6F-BF896CD6D5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Malloc &amp; Free</a:t>
            </a:r>
          </a:p>
        </p:txBody>
      </p:sp>
    </p:spTree>
    <p:extLst>
      <p:ext uri="{BB962C8B-B14F-4D97-AF65-F5344CB8AC3E}">
        <p14:creationId xmlns:p14="http://schemas.microsoft.com/office/powerpoint/2010/main" val="395875833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3068F-0677-48E4-BF80-0476F4A15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Ordering – Malloc Overview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A7C42-47CD-4BBC-A2C2-A9EE5148E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08760"/>
            <a:ext cx="4199942" cy="3549015"/>
          </a:xfrm>
        </p:spPr>
        <p:txBody>
          <a:bodyPr>
            <a:normAutofit lnSpcReduction="10000"/>
          </a:bodyPr>
          <a:lstStyle/>
          <a:p>
            <a:pPr marL="385763" indent="-385763">
              <a:buFont typeface="+mj-lt"/>
              <a:buAutoNum type="arabicPeriod"/>
            </a:pPr>
            <a:r>
              <a:rPr lang="en-US" dirty="0" err="1"/>
              <a:t>Tcache</a:t>
            </a:r>
            <a:endParaRPr lang="en-US" dirty="0"/>
          </a:p>
          <a:p>
            <a:pPr marL="385763" indent="-385763">
              <a:buFont typeface="+mj-lt"/>
              <a:buAutoNum type="arabicPeriod"/>
            </a:pPr>
            <a:r>
              <a:rPr lang="en-US" dirty="0" err="1"/>
              <a:t>Fastbin</a:t>
            </a:r>
            <a:r>
              <a:rPr lang="en-US" dirty="0"/>
              <a:t> 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Small Bin 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Unsorted Bin:</a:t>
            </a:r>
          </a:p>
          <a:p>
            <a:pPr marL="728663" lvl="1" indent="-385763">
              <a:buFont typeface="+mj-lt"/>
              <a:buAutoNum type="arabicPeriod"/>
            </a:pPr>
            <a:r>
              <a:rPr lang="en-US" dirty="0"/>
              <a:t>Consolidate chunks if large chunks size is asked for</a:t>
            </a:r>
          </a:p>
          <a:p>
            <a:pPr marL="728663" lvl="1" indent="-385763">
              <a:buFont typeface="+mj-lt"/>
              <a:buAutoNum type="arabicPeriod"/>
            </a:pPr>
            <a:r>
              <a:rPr lang="en-US" dirty="0"/>
              <a:t>Searches for an exact match</a:t>
            </a:r>
          </a:p>
          <a:p>
            <a:pPr marL="728663" lvl="1" indent="-385763">
              <a:buFont typeface="+mj-lt"/>
              <a:buAutoNum type="arabicPeriod"/>
            </a:pPr>
            <a:r>
              <a:rPr lang="en-US" dirty="0"/>
              <a:t>Puts unsorted bin items into </a:t>
            </a:r>
            <a:r>
              <a:rPr lang="en-US" dirty="0" err="1"/>
              <a:t>tcache</a:t>
            </a:r>
            <a:r>
              <a:rPr lang="en-US" dirty="0"/>
              <a:t>/small/large bins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Large Bins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E7DC74C-BFC8-4357-A73B-D4FBA7050163}"/>
              </a:ext>
            </a:extLst>
          </p:cNvPr>
          <p:cNvSpPr txBox="1">
            <a:spLocks/>
          </p:cNvSpPr>
          <p:nvPr/>
        </p:nvSpPr>
        <p:spPr>
          <a:xfrm>
            <a:off x="4752781" y="1508760"/>
            <a:ext cx="4199942" cy="312039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5763" indent="-385763">
              <a:buFont typeface="+mj-lt"/>
              <a:buAutoNum type="arabicPeriod" startAt="6"/>
            </a:pPr>
            <a:r>
              <a:rPr lang="en-US" sz="2100" dirty="0"/>
              <a:t>Bins larger than ‘exact fit’ bin</a:t>
            </a:r>
          </a:p>
          <a:p>
            <a:pPr marL="385763" indent="-385763">
              <a:buFont typeface="+mj-lt"/>
              <a:buAutoNum type="arabicPeriod" startAt="6"/>
            </a:pPr>
            <a:r>
              <a:rPr lang="en-US" sz="2100" dirty="0"/>
              <a:t>Top Chunk Extension </a:t>
            </a:r>
          </a:p>
          <a:p>
            <a:pPr marL="385763" indent="-385763">
              <a:buFont typeface="+mj-lt"/>
              <a:buAutoNum type="arabicPeriod" startAt="6"/>
            </a:pPr>
            <a:r>
              <a:rPr lang="en-US" sz="2100" dirty="0" err="1"/>
              <a:t>Mmap</a:t>
            </a:r>
            <a:r>
              <a:rPr lang="en-US" sz="2100" dirty="0"/>
              <a:t> Call (HUGE chunks) </a:t>
            </a:r>
          </a:p>
          <a:p>
            <a:pPr marL="385763" indent="-385763">
              <a:buFont typeface="+mj-lt"/>
              <a:buAutoNum type="arabicPeriod" startAt="6"/>
            </a:pPr>
            <a:r>
              <a:rPr lang="en-US" sz="2100" dirty="0"/>
              <a:t>Extend heap with </a:t>
            </a:r>
            <a:r>
              <a:rPr lang="en-US" sz="2100" i="1" dirty="0" err="1"/>
              <a:t>sbrk</a:t>
            </a:r>
            <a:r>
              <a:rPr lang="en-US" sz="2100" dirty="0"/>
              <a:t> call</a:t>
            </a:r>
          </a:p>
          <a:p>
            <a:pPr marL="385763" indent="-385763">
              <a:buFont typeface="+mj-lt"/>
              <a:buAutoNum type="arabicPeriod" startAt="6"/>
            </a:pPr>
            <a:r>
              <a:rPr lang="en-US" sz="2100" dirty="0"/>
              <a:t> Discontinuous heap extension (</a:t>
            </a:r>
            <a:r>
              <a:rPr lang="en-US" sz="2100" dirty="0" err="1"/>
              <a:t>mmap</a:t>
            </a:r>
            <a:r>
              <a:rPr lang="en-US" sz="2100" dirty="0"/>
              <a:t>) </a:t>
            </a:r>
          </a:p>
          <a:p>
            <a:pPr marL="385763" indent="-385763">
              <a:buFont typeface="+mj-lt"/>
              <a:buAutoNum type="arabicPeriod" startAt="6"/>
            </a:pPr>
            <a:r>
              <a:rPr lang="en-US" sz="2100" dirty="0"/>
              <a:t> Null</a:t>
            </a:r>
          </a:p>
        </p:txBody>
      </p:sp>
    </p:spTree>
    <p:extLst>
      <p:ext uri="{BB962C8B-B14F-4D97-AF65-F5344CB8AC3E}">
        <p14:creationId xmlns:p14="http://schemas.microsoft.com/office/powerpoint/2010/main" val="313225138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3068F-0677-48E4-BF80-0476F4A15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Ordering – Malloc 1 Bins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A7C42-47CD-4BBC-A2C2-A9EE5148E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08760"/>
            <a:ext cx="3472833" cy="3549015"/>
          </a:xfrm>
        </p:spPr>
        <p:txBody>
          <a:bodyPr>
            <a:normAutofit/>
          </a:bodyPr>
          <a:lstStyle/>
          <a:p>
            <a:pPr marL="385763" indent="-385763">
              <a:buFont typeface="+mj-lt"/>
              <a:buAutoNum type="arabicPeriod"/>
            </a:pPr>
            <a:r>
              <a:rPr lang="en-US" sz="4000" dirty="0" err="1"/>
              <a:t>Tcache</a:t>
            </a:r>
            <a:endParaRPr lang="en-US" sz="4000" dirty="0"/>
          </a:p>
          <a:p>
            <a:pPr marL="385763" indent="-385763">
              <a:buFont typeface="+mj-lt"/>
              <a:buAutoNum type="arabicPeriod"/>
            </a:pPr>
            <a:r>
              <a:rPr lang="en-US" sz="4000" dirty="0" err="1"/>
              <a:t>Fastbin</a:t>
            </a:r>
            <a:r>
              <a:rPr lang="en-US" sz="4000" dirty="0"/>
              <a:t> </a:t>
            </a:r>
          </a:p>
          <a:p>
            <a:pPr marL="385763" indent="-385763">
              <a:buFont typeface="+mj-lt"/>
              <a:buAutoNum type="arabicPeriod"/>
            </a:pPr>
            <a:r>
              <a:rPr lang="en-US" sz="4000" dirty="0"/>
              <a:t>Small Bin </a:t>
            </a:r>
          </a:p>
        </p:txBody>
      </p:sp>
    </p:spTree>
    <p:extLst>
      <p:ext uri="{BB962C8B-B14F-4D97-AF65-F5344CB8AC3E}">
        <p14:creationId xmlns:p14="http://schemas.microsoft.com/office/powerpoint/2010/main" val="193323651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3068F-0677-48E4-BF80-0476F4A15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Ordering – Malloc 2 Bins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A7C42-47CD-4BBC-A2C2-A9EE5148E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508760"/>
            <a:ext cx="6109501" cy="3549015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en-US" sz="2800" dirty="0"/>
              <a:t>Unsorted Bin:</a:t>
            </a:r>
          </a:p>
          <a:p>
            <a:pPr marL="728663" lvl="1" indent="-385763">
              <a:buFont typeface="+mj-lt"/>
              <a:buAutoNum type="arabicPeriod"/>
            </a:pPr>
            <a:r>
              <a:rPr lang="en-US" sz="2800" dirty="0"/>
              <a:t>Consolidate chunks if large chunks size is asked for</a:t>
            </a:r>
          </a:p>
          <a:p>
            <a:pPr marL="728663" lvl="1" indent="-385763">
              <a:buFont typeface="+mj-lt"/>
              <a:buAutoNum type="arabicPeriod"/>
            </a:pPr>
            <a:r>
              <a:rPr lang="en-US" sz="2800" dirty="0"/>
              <a:t>Searches for an exact match</a:t>
            </a:r>
          </a:p>
          <a:p>
            <a:pPr marL="728663" lvl="1" indent="-385763">
              <a:buFont typeface="+mj-lt"/>
              <a:buAutoNum type="arabicPeriod"/>
            </a:pPr>
            <a:r>
              <a:rPr lang="en-US" sz="2800" dirty="0"/>
              <a:t>Puts unsorted bin items into </a:t>
            </a:r>
            <a:r>
              <a:rPr lang="en-US" sz="2800" dirty="0" err="1"/>
              <a:t>tcache</a:t>
            </a:r>
            <a:r>
              <a:rPr lang="en-US" sz="2800" dirty="0"/>
              <a:t>/small/large bins</a:t>
            </a:r>
          </a:p>
          <a:p>
            <a:pPr marL="385763" indent="-385763">
              <a:buFont typeface="+mj-lt"/>
              <a:buAutoNum type="arabicPeriod" startAt="4"/>
            </a:pPr>
            <a:r>
              <a:rPr lang="en-US" sz="2800" dirty="0"/>
              <a:t>Large Bins </a:t>
            </a:r>
          </a:p>
        </p:txBody>
      </p:sp>
    </p:spTree>
    <p:extLst>
      <p:ext uri="{BB962C8B-B14F-4D97-AF65-F5344CB8AC3E}">
        <p14:creationId xmlns:p14="http://schemas.microsoft.com/office/powerpoint/2010/main" val="195898579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3068F-0677-48E4-BF80-0476F4A15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Ordering – Malloc 3 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E7DC74C-BFC8-4357-A73B-D4FBA7050163}"/>
              </a:ext>
            </a:extLst>
          </p:cNvPr>
          <p:cNvSpPr txBox="1">
            <a:spLocks/>
          </p:cNvSpPr>
          <p:nvPr/>
        </p:nvSpPr>
        <p:spPr>
          <a:xfrm>
            <a:off x="628650" y="1486815"/>
            <a:ext cx="4199942" cy="312039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5763" indent="-385763">
              <a:buFont typeface="+mj-lt"/>
              <a:buAutoNum type="arabicPeriod" startAt="6"/>
            </a:pPr>
            <a:r>
              <a:rPr lang="en-US" sz="2100" dirty="0"/>
              <a:t>Bins larger than ‘exact fit’ bin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en-US" sz="2100" dirty="0"/>
              <a:t>Top Chunk Extension </a:t>
            </a:r>
          </a:p>
        </p:txBody>
      </p:sp>
      <p:pic>
        <p:nvPicPr>
          <p:cNvPr id="9" name="Picture 8" descr="Top Chunk">
            <a:extLst>
              <a:ext uri="{FF2B5EF4-FFF2-40B4-BE49-F238E27FC236}">
                <a16:creationId xmlns:a16="http://schemas.microsoft.com/office/drawing/2014/main" id="{417C0EBF-E119-2047-A142-0D80B3DA4D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7297" y="891703"/>
            <a:ext cx="2297337" cy="3534364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BAD2CBC-E279-7C42-8AD3-55D761D39BCA}"/>
              </a:ext>
            </a:extLst>
          </p:cNvPr>
          <p:cNvCxnSpPr>
            <a:cxnSpLocks/>
          </p:cNvCxnSpPr>
          <p:nvPr/>
        </p:nvCxnSpPr>
        <p:spPr>
          <a:xfrm>
            <a:off x="4663280" y="2952119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F3EAE10-FB7A-584B-AD31-7F8C87DA9C37}"/>
              </a:ext>
            </a:extLst>
          </p:cNvPr>
          <p:cNvCxnSpPr>
            <a:cxnSpLocks/>
          </p:cNvCxnSpPr>
          <p:nvPr/>
        </p:nvCxnSpPr>
        <p:spPr>
          <a:xfrm>
            <a:off x="3950898" y="2122098"/>
            <a:ext cx="712384" cy="1233578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B77AB3-DB6F-D045-B7D7-1E44D8169267}"/>
              </a:ext>
            </a:extLst>
          </p:cNvPr>
          <p:cNvCxnSpPr>
            <a:cxnSpLocks/>
          </p:cNvCxnSpPr>
          <p:nvPr/>
        </p:nvCxnSpPr>
        <p:spPr>
          <a:xfrm>
            <a:off x="3403133" y="2122097"/>
            <a:ext cx="547765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F45EE8D-B916-9B4D-B5F4-83E762D20C10}"/>
              </a:ext>
            </a:extLst>
          </p:cNvPr>
          <p:cNvCxnSpPr>
            <a:cxnSpLocks/>
          </p:cNvCxnSpPr>
          <p:nvPr/>
        </p:nvCxnSpPr>
        <p:spPr>
          <a:xfrm>
            <a:off x="4663282" y="2932981"/>
            <a:ext cx="0" cy="916043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27E8911-CAFC-B74B-A95F-2A51FD4EACE4}"/>
              </a:ext>
            </a:extLst>
          </p:cNvPr>
          <p:cNvCxnSpPr>
            <a:cxnSpLocks/>
          </p:cNvCxnSpPr>
          <p:nvPr/>
        </p:nvCxnSpPr>
        <p:spPr>
          <a:xfrm>
            <a:off x="4663281" y="3849024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222312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3068F-0677-48E4-BF80-0476F4A15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Ordering – Malloc 4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E7DC74C-BFC8-4357-A73B-D4FBA7050163}"/>
              </a:ext>
            </a:extLst>
          </p:cNvPr>
          <p:cNvSpPr txBox="1">
            <a:spLocks/>
          </p:cNvSpPr>
          <p:nvPr/>
        </p:nvSpPr>
        <p:spPr>
          <a:xfrm>
            <a:off x="628650" y="1486815"/>
            <a:ext cx="4199942" cy="312039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8"/>
            </a:pPr>
            <a:r>
              <a:rPr lang="en-US" sz="2100" dirty="0"/>
              <a:t>Extend heap with </a:t>
            </a:r>
            <a:r>
              <a:rPr lang="en-US" sz="2100" i="1" dirty="0" err="1"/>
              <a:t>sbrk</a:t>
            </a:r>
            <a:r>
              <a:rPr lang="en-US" sz="2100" dirty="0"/>
              <a:t> call: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700" dirty="0"/>
              <a:t>Lengthen the heap</a:t>
            </a:r>
          </a:p>
          <a:p>
            <a:pPr marL="385763" indent="-385763">
              <a:buFont typeface="+mj-lt"/>
              <a:buAutoNum type="arabicPeriod" startAt="8"/>
            </a:pPr>
            <a:r>
              <a:rPr lang="en-US" sz="2100" dirty="0"/>
              <a:t> </a:t>
            </a:r>
            <a:r>
              <a:rPr lang="en-US" sz="2100" dirty="0" err="1"/>
              <a:t>Mmap</a:t>
            </a:r>
            <a:r>
              <a:rPr lang="en-US" sz="2100" dirty="0"/>
              <a:t> Chunks (super large)</a:t>
            </a:r>
          </a:p>
          <a:p>
            <a:pPr marL="385763" indent="-385763">
              <a:buFont typeface="+mj-lt"/>
              <a:buAutoNum type="arabicPeriod" startAt="8"/>
            </a:pPr>
            <a:r>
              <a:rPr lang="en-US" sz="2100" dirty="0"/>
              <a:t> Null (nothing) :</a:t>
            </a:r>
          </a:p>
          <a:p>
            <a:pPr marL="842963" lvl="1" indent="-385763">
              <a:buFont typeface="+mj-lt"/>
              <a:buAutoNum type="arabicPeriod"/>
            </a:pPr>
            <a:r>
              <a:rPr lang="en-US" sz="1700" dirty="0"/>
              <a:t>Checkm8 bug is exactly this</a:t>
            </a:r>
          </a:p>
          <a:p>
            <a:pPr marL="842963" lvl="1" indent="-385763">
              <a:buFont typeface="+mj-lt"/>
              <a:buAutoNum type="arabicPeriod"/>
            </a:pPr>
            <a:r>
              <a:rPr lang="en-US" sz="1700" dirty="0">
                <a:hlinkClick r:id="rId2"/>
              </a:rPr>
              <a:t>https://github.com/axi0mX/alloc8</a:t>
            </a:r>
            <a:r>
              <a:rPr lang="en-US" sz="1700" dirty="0"/>
              <a:t> </a:t>
            </a:r>
          </a:p>
        </p:txBody>
      </p:sp>
      <p:pic>
        <p:nvPicPr>
          <p:cNvPr id="9" name="Picture 8" descr="Top Chunk">
            <a:extLst>
              <a:ext uri="{FF2B5EF4-FFF2-40B4-BE49-F238E27FC236}">
                <a16:creationId xmlns:a16="http://schemas.microsoft.com/office/drawing/2014/main" id="{417C0EBF-E119-2047-A142-0D80B3DA4D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7297" y="891703"/>
            <a:ext cx="2297337" cy="3534364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BAD2CBC-E279-7C42-8AD3-55D761D39BCA}"/>
              </a:ext>
            </a:extLst>
          </p:cNvPr>
          <p:cNvCxnSpPr>
            <a:cxnSpLocks/>
          </p:cNvCxnSpPr>
          <p:nvPr/>
        </p:nvCxnSpPr>
        <p:spPr>
          <a:xfrm>
            <a:off x="4663280" y="3771628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F3EAE10-FB7A-584B-AD31-7F8C87DA9C37}"/>
              </a:ext>
            </a:extLst>
          </p:cNvPr>
          <p:cNvCxnSpPr>
            <a:cxnSpLocks/>
          </p:cNvCxnSpPr>
          <p:nvPr/>
        </p:nvCxnSpPr>
        <p:spPr>
          <a:xfrm>
            <a:off x="4663280" y="1742537"/>
            <a:ext cx="0" cy="2001327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F45EE8D-B916-9B4D-B5F4-83E762D20C10}"/>
              </a:ext>
            </a:extLst>
          </p:cNvPr>
          <p:cNvCxnSpPr>
            <a:cxnSpLocks/>
          </p:cNvCxnSpPr>
          <p:nvPr/>
        </p:nvCxnSpPr>
        <p:spPr>
          <a:xfrm>
            <a:off x="4663282" y="3743864"/>
            <a:ext cx="0" cy="1043796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27E8911-CAFC-B74B-A95F-2A51FD4EACE4}"/>
              </a:ext>
            </a:extLst>
          </p:cNvPr>
          <p:cNvCxnSpPr>
            <a:cxnSpLocks/>
          </p:cNvCxnSpPr>
          <p:nvPr/>
        </p:nvCxnSpPr>
        <p:spPr>
          <a:xfrm>
            <a:off x="4663280" y="4787660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549C244-DC40-894C-AB71-227CAC5BB3F5}"/>
              </a:ext>
            </a:extLst>
          </p:cNvPr>
          <p:cNvCxnSpPr>
            <a:cxnSpLocks/>
          </p:cNvCxnSpPr>
          <p:nvPr/>
        </p:nvCxnSpPr>
        <p:spPr>
          <a:xfrm>
            <a:off x="4116364" y="1664354"/>
            <a:ext cx="569708" cy="100837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764864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FCDBF-74D5-2348-8180-88DCDD2EF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Factoids – Malloc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FAB1D28F-01A1-42E2-B8AE-73C6C6A295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0E25F2A-1493-40C1-AA84-97958EEE33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1794754"/>
              </p:ext>
            </p:extLst>
          </p:nvPr>
        </p:nvGraphicFramePr>
        <p:xfrm>
          <a:off x="3887391" y="740572"/>
          <a:ext cx="4629150" cy="3655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95620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43099-0469-4044-9810-125BB4991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to Inefficiency?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3510B-B712-8F4C-9B05-5BA36753F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Handmade Scribble Animation of a Stock Footage Video (100% Royalty-free)  26132261 | Shutterstock">
            <a:extLst>
              <a:ext uri="{FF2B5EF4-FFF2-40B4-BE49-F238E27FC236}">
                <a16:creationId xmlns:a16="http://schemas.microsoft.com/office/drawing/2014/main" id="{A768B4BD-1357-AF4E-B009-A907D0F233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3350" y="1498600"/>
            <a:ext cx="3797300" cy="214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356282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6D852-8101-447B-9C0C-685537705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 – Free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79B73-75E2-4A87-A0D5-1F50A6D6C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08760"/>
            <a:ext cx="3717083" cy="3120390"/>
          </a:xfrm>
        </p:spPr>
        <p:txBody>
          <a:bodyPr/>
          <a:lstStyle/>
          <a:p>
            <a:pPr marL="385763" indent="-385763">
              <a:buFont typeface="+mj-lt"/>
              <a:buAutoNum type="arabicPeriod"/>
            </a:pPr>
            <a:r>
              <a:rPr lang="en-US" dirty="0"/>
              <a:t>If null pointer, return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Free </a:t>
            </a:r>
            <a:r>
              <a:rPr lang="en-US" dirty="0" err="1"/>
              <a:t>mmap’ed</a:t>
            </a:r>
            <a:r>
              <a:rPr lang="en-US" dirty="0"/>
              <a:t> chunk back to system 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TCache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 err="1"/>
              <a:t>Fastbins</a:t>
            </a:r>
            <a:r>
              <a:rPr lang="en-US" dirty="0"/>
              <a:t> 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Consolidate with </a:t>
            </a:r>
            <a:r>
              <a:rPr lang="en-US" b="1" dirty="0"/>
              <a:t>neighboring</a:t>
            </a:r>
            <a:r>
              <a:rPr lang="en-US" dirty="0"/>
              <a:t> chunks (</a:t>
            </a:r>
            <a:r>
              <a:rPr lang="en-US" i="1" dirty="0"/>
              <a:t>small</a:t>
            </a:r>
            <a:r>
              <a:rPr lang="en-US" dirty="0"/>
              <a:t>, </a:t>
            </a:r>
            <a:r>
              <a:rPr lang="en-US" i="1" dirty="0"/>
              <a:t>large</a:t>
            </a:r>
            <a:r>
              <a:rPr lang="en-US" dirty="0"/>
              <a:t>, </a:t>
            </a:r>
            <a:r>
              <a:rPr lang="en-US" i="1" dirty="0"/>
              <a:t>unsorted</a:t>
            </a:r>
            <a:r>
              <a:rPr lang="en-US" dirty="0"/>
              <a:t>)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3BA4955-EA30-496C-BDB7-4559C94F7D23}"/>
              </a:ext>
            </a:extLst>
          </p:cNvPr>
          <p:cNvSpPr txBox="1">
            <a:spLocks/>
          </p:cNvSpPr>
          <p:nvPr/>
        </p:nvSpPr>
        <p:spPr>
          <a:xfrm>
            <a:off x="4731787" y="1508760"/>
            <a:ext cx="3717083" cy="312039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5763" indent="-385763">
              <a:buFont typeface="+mj-lt"/>
              <a:buAutoNum type="arabicPeriod" startAt="6"/>
            </a:pPr>
            <a:endParaRPr lang="en-US" sz="21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B6C3100-9C13-4001-918B-FABD1062BBC7}"/>
              </a:ext>
            </a:extLst>
          </p:cNvPr>
          <p:cNvSpPr txBox="1">
            <a:spLocks/>
          </p:cNvSpPr>
          <p:nvPr/>
        </p:nvSpPr>
        <p:spPr>
          <a:xfrm>
            <a:off x="4731787" y="1508760"/>
            <a:ext cx="3717083" cy="312039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5763" indent="-385763">
              <a:buFont typeface="+mj-lt"/>
              <a:buAutoNum type="arabicPeriod" startAt="6"/>
            </a:pPr>
            <a:r>
              <a:rPr lang="en-US" sz="2100" dirty="0"/>
              <a:t>If chunk adjacent to the top, then consolidate with the top chunk</a:t>
            </a:r>
          </a:p>
          <a:p>
            <a:pPr marL="385763" indent="-385763">
              <a:buFont typeface="+mj-lt"/>
              <a:buAutoNum type="arabicPeriod" startAt="6"/>
            </a:pPr>
            <a:r>
              <a:rPr lang="en-US" sz="2100" dirty="0"/>
              <a:t>Otherwise, add to the unsorted bin</a:t>
            </a:r>
          </a:p>
          <a:p>
            <a:pPr marL="385763" indent="-385763">
              <a:buFont typeface="+mj-lt"/>
              <a:buAutoNum type="arabicPeriod" startAt="6"/>
            </a:pPr>
            <a:r>
              <a:rPr lang="en-US" sz="2100" dirty="0"/>
              <a:t>If a free chunk size is larger than 65536, then </a:t>
            </a:r>
            <a:r>
              <a:rPr lang="en-US" sz="2100" b="1" dirty="0"/>
              <a:t>consolidate</a:t>
            </a:r>
            <a:r>
              <a:rPr lang="en-US" sz="2100" dirty="0"/>
              <a:t> </a:t>
            </a:r>
            <a:r>
              <a:rPr lang="en-US" sz="2100" i="1" dirty="0" err="1"/>
              <a:t>fastbins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1202482595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6D852-8101-447B-9C0C-685537705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 – Free 1 (Odd Ones Out)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79B73-75E2-4A87-A0D5-1F50A6D6C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08760"/>
            <a:ext cx="5164988" cy="3120390"/>
          </a:xfrm>
        </p:spPr>
        <p:txBody>
          <a:bodyPr>
            <a:noAutofit/>
          </a:bodyPr>
          <a:lstStyle/>
          <a:p>
            <a:pPr marL="385763" indent="-385763">
              <a:buFont typeface="+mj-lt"/>
              <a:buAutoNum type="arabicPeriod"/>
            </a:pPr>
            <a:r>
              <a:rPr lang="en-US" sz="4000" dirty="0"/>
              <a:t>If null pointer, return</a:t>
            </a:r>
          </a:p>
          <a:p>
            <a:pPr marL="385763" indent="-385763">
              <a:buFont typeface="+mj-lt"/>
              <a:buAutoNum type="arabicPeriod"/>
            </a:pPr>
            <a:r>
              <a:rPr lang="en-US" sz="4000" dirty="0"/>
              <a:t>Free </a:t>
            </a:r>
            <a:r>
              <a:rPr lang="en-US" sz="4000" dirty="0" err="1"/>
              <a:t>mmap’ed</a:t>
            </a:r>
            <a:r>
              <a:rPr lang="en-US" sz="4000" dirty="0"/>
              <a:t> chunk back to system (</a:t>
            </a:r>
            <a:r>
              <a:rPr lang="en-US" sz="4000" b="1" i="1" dirty="0" err="1"/>
              <a:t>munmap</a:t>
            </a:r>
            <a:r>
              <a:rPr lang="en-US" sz="4000" dirty="0"/>
              <a:t>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3BA4955-EA30-496C-BDB7-4559C94F7D23}"/>
              </a:ext>
            </a:extLst>
          </p:cNvPr>
          <p:cNvSpPr txBox="1">
            <a:spLocks/>
          </p:cNvSpPr>
          <p:nvPr/>
        </p:nvSpPr>
        <p:spPr>
          <a:xfrm>
            <a:off x="4731787" y="1508760"/>
            <a:ext cx="3717083" cy="312039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5763" indent="-385763">
              <a:buFont typeface="+mj-lt"/>
              <a:buAutoNum type="arabicPeriod" startAt="6"/>
            </a:pP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1169537457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6D852-8101-447B-9C0C-685537705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 – Free 2 (Atomic Bins)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79B73-75E2-4A87-A0D5-1F50A6D6C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08760"/>
            <a:ext cx="3717083" cy="312039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sz="4000" dirty="0"/>
              <a:t>TCache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en-US" sz="4000" dirty="0" err="1"/>
              <a:t>Fastbins</a:t>
            </a:r>
            <a:r>
              <a:rPr lang="en-US" sz="4000" dirty="0"/>
              <a:t> </a:t>
            </a:r>
          </a:p>
        </p:txBody>
      </p:sp>
      <p:pic>
        <p:nvPicPr>
          <p:cNvPr id="6" name="Picture 5" descr="Fastbin Diagram">
            <a:extLst>
              <a:ext uri="{FF2B5EF4-FFF2-40B4-BE49-F238E27FC236}">
                <a16:creationId xmlns:a16="http://schemas.microsoft.com/office/drawing/2014/main" id="{2A8A4BBB-47AA-EB4B-8E87-05CA81AA29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2130" y="1268019"/>
            <a:ext cx="1504118" cy="3008236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B5DC6C9-D4F6-2A41-963D-947F7235709D}"/>
              </a:ext>
            </a:extLst>
          </p:cNvPr>
          <p:cNvSpPr txBox="1">
            <a:spLocks/>
          </p:cNvSpPr>
          <p:nvPr/>
        </p:nvSpPr>
        <p:spPr>
          <a:xfrm>
            <a:off x="4669654" y="1296847"/>
            <a:ext cx="3717083" cy="9105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500" b="1" dirty="0"/>
              <a:t>TCache/</a:t>
            </a:r>
          </a:p>
        </p:txBody>
      </p:sp>
    </p:spTree>
    <p:extLst>
      <p:ext uri="{BB962C8B-B14F-4D97-AF65-F5344CB8AC3E}">
        <p14:creationId xmlns:p14="http://schemas.microsoft.com/office/powerpoint/2010/main" val="165296059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6D852-8101-447B-9C0C-685537705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98001"/>
            <a:ext cx="7886700" cy="994172"/>
          </a:xfrm>
        </p:spPr>
        <p:txBody>
          <a:bodyPr>
            <a:normAutofit/>
          </a:bodyPr>
          <a:lstStyle/>
          <a:p>
            <a:r>
              <a:rPr lang="en-US" dirty="0"/>
              <a:t>Process – Free 3 (Unsorted Bin)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79B73-75E2-4A87-A0D5-1F50A6D6C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08760"/>
            <a:ext cx="3717083" cy="312039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5"/>
            </a:pPr>
            <a:r>
              <a:rPr lang="en-US" dirty="0"/>
              <a:t>Consolidate with </a:t>
            </a:r>
            <a:r>
              <a:rPr lang="en-US" b="1" dirty="0"/>
              <a:t>neighboring</a:t>
            </a:r>
            <a:r>
              <a:rPr lang="en-US" dirty="0"/>
              <a:t> chunks (</a:t>
            </a:r>
            <a:r>
              <a:rPr lang="en-US" i="1" dirty="0"/>
              <a:t>small</a:t>
            </a:r>
            <a:r>
              <a:rPr lang="en-US" dirty="0"/>
              <a:t>, </a:t>
            </a:r>
            <a:r>
              <a:rPr lang="en-US" i="1" dirty="0"/>
              <a:t>large</a:t>
            </a:r>
            <a:r>
              <a:rPr lang="en-US" dirty="0"/>
              <a:t>, </a:t>
            </a:r>
            <a:r>
              <a:rPr lang="en-US" i="1" dirty="0"/>
              <a:t>unsorted</a:t>
            </a:r>
            <a:r>
              <a:rPr lang="en-US" dirty="0"/>
              <a:t>) 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en-US" sz="2400" dirty="0"/>
              <a:t>Otherwise, add to the unsorted bin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3BA4955-EA30-496C-BDB7-4559C94F7D23}"/>
              </a:ext>
            </a:extLst>
          </p:cNvPr>
          <p:cNvSpPr txBox="1">
            <a:spLocks/>
          </p:cNvSpPr>
          <p:nvPr/>
        </p:nvSpPr>
        <p:spPr>
          <a:xfrm>
            <a:off x="4731787" y="1508760"/>
            <a:ext cx="3717083" cy="312039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5763" indent="-385763">
              <a:buFont typeface="+mj-lt"/>
              <a:buAutoNum type="arabicPeriod" startAt="6"/>
            </a:pPr>
            <a:endParaRPr lang="en-US" sz="2100" dirty="0"/>
          </a:p>
        </p:txBody>
      </p:sp>
      <p:pic>
        <p:nvPicPr>
          <p:cNvPr id="6" name="Content Placeholder 7">
            <a:extLst>
              <a:ext uri="{FF2B5EF4-FFF2-40B4-BE49-F238E27FC236}">
                <a16:creationId xmlns:a16="http://schemas.microsoft.com/office/drawing/2014/main" id="{319C717E-F5BB-2048-8E48-90A37DDA00A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076"/>
          <a:stretch/>
        </p:blipFill>
        <p:spPr>
          <a:xfrm>
            <a:off x="5849957" y="939645"/>
            <a:ext cx="1480741" cy="3689505"/>
          </a:xfrm>
          <a:prstGeom prst="rect">
            <a:avLst/>
          </a:prstGeom>
        </p:spPr>
      </p:pic>
      <p:pic>
        <p:nvPicPr>
          <p:cNvPr id="7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689F7A2-9C60-9446-AF01-E9742AD7B8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8233" y="958437"/>
            <a:ext cx="1444616" cy="3651919"/>
          </a:xfrm>
          <a:prstGeom prst="rect">
            <a:avLst/>
          </a:prstGeom>
          <a:noFill/>
        </p:spPr>
      </p:pic>
      <p:pic>
        <p:nvPicPr>
          <p:cNvPr id="8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263AAAF8-77DB-9C41-8D52-5473902D474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0925"/>
          <a:stretch/>
        </p:blipFill>
        <p:spPr>
          <a:xfrm>
            <a:off x="7427806" y="958437"/>
            <a:ext cx="1444617" cy="3515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760421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6D852-8101-447B-9C0C-685537705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98001"/>
            <a:ext cx="8682404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Process – Free 4 (Top Chunk Combine)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79B73-75E2-4A87-A0D5-1F50A6D6C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08760"/>
            <a:ext cx="3717083" cy="312039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6"/>
            </a:pPr>
            <a:r>
              <a:rPr lang="en-US" sz="2400" dirty="0"/>
              <a:t>If chunk adjacent to the top chunk, then consolidate with the top chunk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C9574A0-E837-3643-A2F9-013E1F96C9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4003" y="1031238"/>
            <a:ext cx="2338643" cy="359791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A8A974D-8073-A44A-A9EE-220F979B09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0418" y="1031238"/>
            <a:ext cx="2338643" cy="3597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099878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6D852-8101-447B-9C0C-685537705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 – Free 5 (Finishing Up)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B6C3100-9C13-4001-918B-FABD1062BBC7}"/>
              </a:ext>
            </a:extLst>
          </p:cNvPr>
          <p:cNvSpPr txBox="1">
            <a:spLocks/>
          </p:cNvSpPr>
          <p:nvPr/>
        </p:nvSpPr>
        <p:spPr>
          <a:xfrm>
            <a:off x="628650" y="1273294"/>
            <a:ext cx="4743450" cy="312039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8"/>
            </a:pPr>
            <a:r>
              <a:rPr lang="en-US" sz="2100" dirty="0"/>
              <a:t>If freed chunk size is larger than 65536, then </a:t>
            </a:r>
            <a:r>
              <a:rPr lang="en-US" sz="2100" b="1" dirty="0"/>
              <a:t>consolidate</a:t>
            </a:r>
            <a:r>
              <a:rPr lang="en-US" sz="2100" dirty="0"/>
              <a:t> </a:t>
            </a:r>
            <a:r>
              <a:rPr lang="en-US" sz="2100" i="1" dirty="0" err="1"/>
              <a:t>fastbins</a:t>
            </a:r>
            <a:endParaRPr lang="en-US" sz="2100" i="1" dirty="0"/>
          </a:p>
          <a:p>
            <a:pPr marL="0" indent="0">
              <a:buNone/>
            </a:pPr>
            <a:r>
              <a:rPr lang="en-US" sz="2100" dirty="0"/>
              <a:t>Used to prevent long-term fragmentation in the heap </a:t>
            </a:r>
          </a:p>
        </p:txBody>
      </p:sp>
    </p:spTree>
    <p:extLst>
      <p:ext uri="{BB962C8B-B14F-4D97-AF65-F5344CB8AC3E}">
        <p14:creationId xmlns:p14="http://schemas.microsoft.com/office/powerpoint/2010/main" val="4231970354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7B90A004-42AC-4677-B264-02A9FC628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/>
          <a:lstStyle/>
          <a:p>
            <a:r>
              <a:rPr lang="en-US" dirty="0"/>
              <a:t>Factoids - Free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EB5971F-B138-4F96-AE82-4C09F81599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5150025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46666409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5E600-F6A4-2D45-93C6-46B191F35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all of this?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E4F7B-9CBD-0448-B4EE-052B95C6E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Hopefully, code execution via memory corruption by:</a:t>
            </a:r>
          </a:p>
          <a:p>
            <a:pPr lvl="1"/>
            <a:r>
              <a:rPr lang="en-US" dirty="0"/>
              <a:t>Corrupting metadata (size/prev_size) of chunks</a:t>
            </a:r>
          </a:p>
          <a:p>
            <a:pPr lvl="1"/>
            <a:r>
              <a:rPr lang="en-US" dirty="0"/>
              <a:t>Corrupting fd &amp; bk pointers of a freed chunk</a:t>
            </a:r>
          </a:p>
          <a:p>
            <a:pPr lvl="1"/>
            <a:r>
              <a:rPr lang="en-US" dirty="0"/>
              <a:t>Bypassing security mitigations added to malloc</a:t>
            </a:r>
          </a:p>
          <a:p>
            <a:r>
              <a:rPr lang="en-US" dirty="0"/>
              <a:t>Memory leaks (heap and </a:t>
            </a:r>
            <a:r>
              <a:rPr lang="en-US" dirty="0" err="1"/>
              <a:t>LibC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37145320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78DB5-36B9-994B-AFF4-D4ADCF6E3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- golf2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F7CB1-4875-6E42-81E5-FB1132419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Operations: </a:t>
            </a:r>
          </a:p>
          <a:p>
            <a:pPr lvl="1"/>
            <a:r>
              <a:rPr lang="en-US" dirty="0"/>
              <a:t>Malloc</a:t>
            </a:r>
          </a:p>
          <a:p>
            <a:pPr lvl="1"/>
            <a:r>
              <a:rPr lang="en-US" dirty="0"/>
              <a:t>Free</a:t>
            </a:r>
          </a:p>
          <a:p>
            <a:pPr lvl="1"/>
            <a:r>
              <a:rPr lang="en-US" dirty="0"/>
              <a:t>Show all pointers</a:t>
            </a:r>
          </a:p>
          <a:p>
            <a:r>
              <a:rPr lang="en-US" dirty="0"/>
              <a:t>Goal: </a:t>
            </a:r>
          </a:p>
          <a:p>
            <a:pPr lvl="1"/>
            <a:r>
              <a:rPr lang="en-US" dirty="0"/>
              <a:t>Get item 1 (0 indexed) into slot 10</a:t>
            </a:r>
          </a:p>
          <a:p>
            <a:r>
              <a:rPr lang="en-US" dirty="0"/>
              <a:t>Golf2: </a:t>
            </a:r>
          </a:p>
          <a:p>
            <a:pPr lvl="1"/>
            <a:r>
              <a:rPr lang="en-US" dirty="0"/>
              <a:t>Unsorted Bins - FIFO</a:t>
            </a:r>
          </a:p>
        </p:txBody>
      </p:sp>
    </p:spTree>
    <p:extLst>
      <p:ext uri="{BB962C8B-B14F-4D97-AF65-F5344CB8AC3E}">
        <p14:creationId xmlns:p14="http://schemas.microsoft.com/office/powerpoint/2010/main" val="2414688114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159E9-B416-5F44-A885-2918707F2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Golf 2 – Diagram 1 (FIFO) </a:t>
            </a:r>
          </a:p>
        </p:txBody>
      </p:sp>
      <p:pic>
        <p:nvPicPr>
          <p:cNvPr id="7" name="Picture 6" descr="Starting point">
            <a:extLst>
              <a:ext uri="{FF2B5EF4-FFF2-40B4-BE49-F238E27FC236}">
                <a16:creationId xmlns:a16="http://schemas.microsoft.com/office/drawing/2014/main" id="{FD939AF8-EA75-B14B-8568-254B79DE27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49" y="1127550"/>
            <a:ext cx="7007061" cy="3560498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5DD45D6-A323-A44E-9F6A-44D05D99F738}"/>
              </a:ext>
            </a:extLst>
          </p:cNvPr>
          <p:cNvCxnSpPr>
            <a:cxnSpLocks/>
          </p:cNvCxnSpPr>
          <p:nvPr/>
        </p:nvCxnSpPr>
        <p:spPr>
          <a:xfrm>
            <a:off x="1451784" y="1886427"/>
            <a:ext cx="3421874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7834466"/>
      </p:ext>
    </p:extLst>
  </p:cSld>
  <p:clrMapOvr>
    <a:masterClrMapping/>
  </p:clrMapOvr>
</p:sld>
</file>

<file path=ppt/theme/theme1.xml><?xml version="1.0" encoding="utf-8"?>
<a:theme xmlns:a="http://schemas.openxmlformats.org/drawingml/2006/main" name="SI Presentation Template 2016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 Presentation Template 2016" id="{4A944B32-5D56-4B66-9CCE-98342BECB114}" vid="{C7967BE2-A965-4679-84AD-C8DB6058DE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4710</Words>
  <Application>Microsoft Macintosh PowerPoint</Application>
  <PresentationFormat>On-screen Show (16:9)</PresentationFormat>
  <Paragraphs>753</Paragraphs>
  <Slides>153</Slides>
  <Notes>1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153</vt:i4>
      </vt:variant>
    </vt:vector>
  </HeadingPairs>
  <TitlesOfParts>
    <vt:vector size="158" baseType="lpstr">
      <vt:lpstr>Arial</vt:lpstr>
      <vt:lpstr>Avenir Book</vt:lpstr>
      <vt:lpstr>Avenir Medium</vt:lpstr>
      <vt:lpstr>Calibri</vt:lpstr>
      <vt:lpstr>SI Presentation Template 2016</vt:lpstr>
      <vt:lpstr>GLibC Malloc</vt:lpstr>
      <vt:lpstr>A Brief History</vt:lpstr>
      <vt:lpstr>Why Is Malloc Needed?</vt:lpstr>
      <vt:lpstr>Why Is Malloc Needed? (cont.)</vt:lpstr>
      <vt:lpstr>Heap is Good</vt:lpstr>
      <vt:lpstr>But Why Malloc?</vt:lpstr>
      <vt:lpstr>sbrk</vt:lpstr>
      <vt:lpstr>Inefficiency </vt:lpstr>
      <vt:lpstr>Solution to Inefficiency?</vt:lpstr>
      <vt:lpstr>Write an Allocator!</vt:lpstr>
      <vt:lpstr>Lots of Allocators…</vt:lpstr>
      <vt:lpstr>Outcome?</vt:lpstr>
      <vt:lpstr>DLMalloc</vt:lpstr>
      <vt:lpstr>DLMalloc-&gt;PTMalloc</vt:lpstr>
      <vt:lpstr>In General</vt:lpstr>
      <vt:lpstr>Two Main Interfaces</vt:lpstr>
      <vt:lpstr>GLibC</vt:lpstr>
      <vt:lpstr>GLibC Malloc-Foundation</vt:lpstr>
      <vt:lpstr>Must KNOW How Malloc Works</vt:lpstr>
      <vt:lpstr>Linked List (Singly) </vt:lpstr>
      <vt:lpstr>Linked List (Doubly) </vt:lpstr>
      <vt:lpstr>Head &amp; Tail</vt:lpstr>
      <vt:lpstr>Doubly Linked List Structs</vt:lpstr>
      <vt:lpstr>Doubly Linked List Qs</vt:lpstr>
      <vt:lpstr>Answers to Qs</vt:lpstr>
      <vt:lpstr>Implemented Data Structures</vt:lpstr>
      <vt:lpstr>Three Main Concepts</vt:lpstr>
      <vt:lpstr>Chunks</vt:lpstr>
      <vt:lpstr>Chunk Data Structure</vt:lpstr>
      <vt:lpstr>Size</vt:lpstr>
      <vt:lpstr>Size - Metadata</vt:lpstr>
      <vt:lpstr>Size - Metadata</vt:lpstr>
      <vt:lpstr>prev_inuse (p) bit</vt:lpstr>
      <vt:lpstr>prev_inuse (p) bit</vt:lpstr>
      <vt:lpstr>Prev_size</vt:lpstr>
      <vt:lpstr>Prev_size (cont.)</vt:lpstr>
      <vt:lpstr>Prev_size (cont.)</vt:lpstr>
      <vt:lpstr>Prev_size (cont.)</vt:lpstr>
      <vt:lpstr>Prev_size - example</vt:lpstr>
      <vt:lpstr>Fd &amp; Bk</vt:lpstr>
      <vt:lpstr>Fd &amp; Bk</vt:lpstr>
      <vt:lpstr>Fd &amp; Bk</vt:lpstr>
      <vt:lpstr>Memory vs. Chunks</vt:lpstr>
      <vt:lpstr>Qs - Chunks</vt:lpstr>
      <vt:lpstr>Answers - Chunks</vt:lpstr>
      <vt:lpstr>Top Chunk - Special</vt:lpstr>
      <vt:lpstr>Last Remainder Chunk</vt:lpstr>
      <vt:lpstr>Chunk Struct - Recap</vt:lpstr>
      <vt:lpstr>Chunk Struct – Recap (cont.)</vt:lpstr>
      <vt:lpstr>Challenge – Repair Fastbin Chunk</vt:lpstr>
      <vt:lpstr>Solution – Repair Fastbin Chunk</vt:lpstr>
      <vt:lpstr>Original Bins</vt:lpstr>
      <vt:lpstr>What’s Important?</vt:lpstr>
      <vt:lpstr>What is a bin?</vt:lpstr>
      <vt:lpstr>Smallbins</vt:lpstr>
      <vt:lpstr>Smallbins (cont. 2)</vt:lpstr>
      <vt:lpstr>Smallbins (cont. 3)</vt:lpstr>
      <vt:lpstr>Large Bin</vt:lpstr>
      <vt:lpstr>Large Bin – Extra Fields</vt:lpstr>
      <vt:lpstr>Large Bins Picture…</vt:lpstr>
      <vt:lpstr>Unsorted Bin</vt:lpstr>
      <vt:lpstr>Unsorted Bin (cont.)</vt:lpstr>
      <vt:lpstr>Coalescing (Consolidation)  </vt:lpstr>
      <vt:lpstr>Consolidation </vt:lpstr>
      <vt:lpstr>Consolidation Process (Visually) </vt:lpstr>
      <vt:lpstr>Consolidation Process (Visually) </vt:lpstr>
      <vt:lpstr>Consolidation Process (Visually) </vt:lpstr>
      <vt:lpstr>Consolidation </vt:lpstr>
      <vt:lpstr>Added Bins</vt:lpstr>
      <vt:lpstr>Fastbins -1 </vt:lpstr>
      <vt:lpstr>Fastbins - 2</vt:lpstr>
      <vt:lpstr>Fastbins (cont.)</vt:lpstr>
      <vt:lpstr>TCache Bins</vt:lpstr>
      <vt:lpstr>TCache - Chunk</vt:lpstr>
      <vt:lpstr>TCache Bins (cont.)</vt:lpstr>
      <vt:lpstr>TCache Bins – Issues  </vt:lpstr>
      <vt:lpstr>Qs – Bins </vt:lpstr>
      <vt:lpstr>Answers – Bins </vt:lpstr>
      <vt:lpstr>Arenas</vt:lpstr>
      <vt:lpstr>Arenas - Description</vt:lpstr>
      <vt:lpstr>malloc_state</vt:lpstr>
      <vt:lpstr>Arenas – Cont.</vt:lpstr>
      <vt:lpstr>Ordering!</vt:lpstr>
      <vt:lpstr>Ordering – Malloc Overview </vt:lpstr>
      <vt:lpstr>Ordering – Malloc 1 Bins </vt:lpstr>
      <vt:lpstr>Ordering – Malloc 2 Bins </vt:lpstr>
      <vt:lpstr>Ordering – Malloc 3  </vt:lpstr>
      <vt:lpstr>Ordering – Malloc 4 </vt:lpstr>
      <vt:lpstr>Factoids – Malloc</vt:lpstr>
      <vt:lpstr>Process – Free Overview</vt:lpstr>
      <vt:lpstr>Process – Free 1 (Odd Ones Out) </vt:lpstr>
      <vt:lpstr>Process – Free 2 (Atomic Bins)</vt:lpstr>
      <vt:lpstr>Process – Free 3 (Unsorted Bin)</vt:lpstr>
      <vt:lpstr>Process – Free 4 (Top Chunk Combine)</vt:lpstr>
      <vt:lpstr>Process – Free 5 (Finishing Up)</vt:lpstr>
      <vt:lpstr>Factoids - Free</vt:lpstr>
      <vt:lpstr>Why all of this?</vt:lpstr>
      <vt:lpstr>Challenge - golf2</vt:lpstr>
      <vt:lpstr>Golf 2 – Diagram 1 (FIFO) </vt:lpstr>
      <vt:lpstr>Golf 2 – Diagram 2 (allocate 3)</vt:lpstr>
      <vt:lpstr>Golf 2 – Diagram 3 (free chunk 0) </vt:lpstr>
      <vt:lpstr>Golf 2 – Diagram 4 (free chunk 1) </vt:lpstr>
      <vt:lpstr>Golf 2 – Diagram 5 (Allocate Freed Chunk) </vt:lpstr>
      <vt:lpstr>Golf 2 – Diagram 6 (Allocate 2nd Freed Chunk) </vt:lpstr>
      <vt:lpstr>Solution – FIFO </vt:lpstr>
      <vt:lpstr>Challenge - golf1</vt:lpstr>
      <vt:lpstr>Golf 1 – Diagram 1 (LIFO) </vt:lpstr>
      <vt:lpstr>Golf 1 – Diagram 2 (allocate 4)</vt:lpstr>
      <vt:lpstr>Golf 1 – Diagram 3 (free chunk 0) </vt:lpstr>
      <vt:lpstr>Golf 1 – Diagram 4 (free chunk 1) </vt:lpstr>
      <vt:lpstr>Golf 2 – Diagram 5 (Allocate 2nd Freed Chunk) </vt:lpstr>
      <vt:lpstr>Solution – LIFO </vt:lpstr>
      <vt:lpstr>Sizing in Malloc</vt:lpstr>
      <vt:lpstr>Sizing - Examples</vt:lpstr>
      <vt:lpstr>Lot of information…</vt:lpstr>
      <vt:lpstr>Why All of This?</vt:lpstr>
      <vt:lpstr>Importance…</vt:lpstr>
      <vt:lpstr>Importance… (cont.)</vt:lpstr>
      <vt:lpstr>Cheatsheet for important things!</vt:lpstr>
      <vt:lpstr>GLibC Explanations</vt:lpstr>
      <vt:lpstr>Heap Vulnerability Classes</vt:lpstr>
      <vt:lpstr>Buffer Overflows (Heap Edition)</vt:lpstr>
      <vt:lpstr>Use After Free</vt:lpstr>
      <vt:lpstr>Hotel Analogy – UAF </vt:lpstr>
      <vt:lpstr>UAF Explanation Diagram - 1</vt:lpstr>
      <vt:lpstr>UAF - Challenge</vt:lpstr>
      <vt:lpstr>UAF - Solution</vt:lpstr>
      <vt:lpstr>UAF – Solution Diagram 1</vt:lpstr>
      <vt:lpstr>UAF – Solution Diagram 2</vt:lpstr>
      <vt:lpstr>UAF – Solution Diagram 3</vt:lpstr>
      <vt:lpstr>UAF – Solution Diagram 4</vt:lpstr>
      <vt:lpstr>UAF – Solution Diagram 5</vt:lpstr>
      <vt:lpstr>UAF - Solution</vt:lpstr>
      <vt:lpstr>Use After Free – Wrap Up</vt:lpstr>
      <vt:lpstr>Double Free</vt:lpstr>
      <vt:lpstr>Double Free Explanation Diagram - 1</vt:lpstr>
      <vt:lpstr>Double Free Explanation Diagram - 2</vt:lpstr>
      <vt:lpstr>Hotel Analogy – Double Free</vt:lpstr>
      <vt:lpstr>Double Free - Challenges</vt:lpstr>
      <vt:lpstr>Double Free - Solution</vt:lpstr>
      <vt:lpstr>Double Free – Solution Diagram 1</vt:lpstr>
      <vt:lpstr>Double Free – Solution Diagram 2</vt:lpstr>
      <vt:lpstr>Double Free – Solution Diagram 3</vt:lpstr>
      <vt:lpstr>Double Free – Solution Diagram 4</vt:lpstr>
      <vt:lpstr>Double Free – Solution Diagram 5</vt:lpstr>
      <vt:lpstr>Double Free – Solution Diagram 6</vt:lpstr>
      <vt:lpstr>Double Free – Solution Diagram 7</vt:lpstr>
      <vt:lpstr>Double Free – Solution Diagram 8</vt:lpstr>
      <vt:lpstr>Double Free – Solution (again)</vt:lpstr>
      <vt:lpstr>Double Free - Troubles</vt:lpstr>
      <vt:lpstr>Double Free – Attack #2 </vt:lpstr>
      <vt:lpstr>Finding Bugs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GLibC Malloc</dc:title>
  <dc:creator>Microsoft Office User</dc:creator>
  <cp:lastModifiedBy>Microsoft Office User</cp:lastModifiedBy>
  <cp:revision>21</cp:revision>
  <dcterms:created xsi:type="dcterms:W3CDTF">2020-11-26T21:01:01Z</dcterms:created>
  <dcterms:modified xsi:type="dcterms:W3CDTF">2020-11-26T21:50:20Z</dcterms:modified>
</cp:coreProperties>
</file>