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5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74" r:id="rId23"/>
    <p:sldId id="478" r:id="rId24"/>
    <p:sldId id="475" r:id="rId25"/>
    <p:sldId id="479" r:id="rId26"/>
    <p:sldId id="477" r:id="rId27"/>
    <p:sldId id="480" r:id="rId28"/>
    <p:sldId id="493" r:id="rId29"/>
    <p:sldId id="400" r:id="rId30"/>
    <p:sldId id="402" r:id="rId31"/>
    <p:sldId id="403" r:id="rId32"/>
    <p:sldId id="411" r:id="rId33"/>
    <p:sldId id="404" r:id="rId34"/>
    <p:sldId id="407" r:id="rId35"/>
    <p:sldId id="481" r:id="rId36"/>
    <p:sldId id="441" r:id="rId37"/>
    <p:sldId id="405" r:id="rId38"/>
    <p:sldId id="408" r:id="rId39"/>
    <p:sldId id="287" r:id="rId40"/>
    <p:sldId id="291" r:id="rId41"/>
    <p:sldId id="288" r:id="rId42"/>
    <p:sldId id="455" r:id="rId43"/>
    <p:sldId id="456" r:id="rId44"/>
    <p:sldId id="414" r:id="rId45"/>
    <p:sldId id="418" r:id="rId46"/>
    <p:sldId id="482" r:id="rId47"/>
    <p:sldId id="483" r:id="rId48"/>
    <p:sldId id="484" r:id="rId49"/>
    <p:sldId id="485" r:id="rId50"/>
    <p:sldId id="487" r:id="rId51"/>
    <p:sldId id="415" r:id="rId52"/>
    <p:sldId id="416" r:id="rId53"/>
    <p:sldId id="417" r:id="rId54"/>
    <p:sldId id="419" r:id="rId55"/>
    <p:sldId id="420" r:id="rId56"/>
    <p:sldId id="434" r:id="rId57"/>
    <p:sldId id="435" r:id="rId58"/>
    <p:sldId id="421" r:id="rId59"/>
    <p:sldId id="423" r:id="rId60"/>
    <p:sldId id="443" r:id="rId61"/>
    <p:sldId id="412" r:id="rId62"/>
    <p:sldId id="432" r:id="rId63"/>
    <p:sldId id="413" r:id="rId64"/>
    <p:sldId id="424" r:id="rId65"/>
    <p:sldId id="445" r:id="rId66"/>
    <p:sldId id="494" r:id="rId67"/>
    <p:sldId id="488" r:id="rId68"/>
    <p:sldId id="489" r:id="rId69"/>
    <p:sldId id="490" r:id="rId70"/>
    <p:sldId id="491" r:id="rId71"/>
    <p:sldId id="492" r:id="rId72"/>
    <p:sldId id="451" r:id="rId73"/>
    <p:sldId id="452" r:id="rId74"/>
    <p:sldId id="453" r:id="rId75"/>
    <p:sldId id="454" r:id="rId76"/>
    <p:sldId id="471" r:id="rId77"/>
    <p:sldId id="427" r:id="rId78"/>
    <p:sldId id="428" r:id="rId79"/>
    <p:sldId id="457" r:id="rId80"/>
    <p:sldId id="459" r:id="rId81"/>
    <p:sldId id="460" r:id="rId82"/>
    <p:sldId id="461" r:id="rId83"/>
    <p:sldId id="462" r:id="rId84"/>
    <p:sldId id="463" r:id="rId85"/>
    <p:sldId id="465" r:id="rId86"/>
    <p:sldId id="467" r:id="rId87"/>
    <p:sldId id="468" r:id="rId88"/>
    <p:sldId id="466" r:id="rId89"/>
    <p:sldId id="469" r:id="rId90"/>
    <p:sldId id="458" r:id="rId91"/>
    <p:sldId id="470" r:id="rId92"/>
    <p:sldId id="442" r:id="rId93"/>
    <p:sldId id="429" r:id="rId9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4898" autoAdjust="0"/>
  </p:normalViewPr>
  <p:slideViewPr>
    <p:cSldViewPr snapToGrid="0" snapToObjects="1">
      <p:cViewPr varScale="1">
        <p:scale>
          <a:sx n="137" d="100"/>
          <a:sy n="137" d="100"/>
        </p:scale>
        <p:origin x="200" y="2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/>
            <a:t>Add back into bins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Add back into bins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4/6/21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4/6/21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Unlink macro with easy variable subs">
            <a:extLst>
              <a:ext uri="{FF2B5EF4-FFF2-40B4-BE49-F238E27FC236}">
                <a16:creationId xmlns:a16="http://schemas.microsoft.com/office/drawing/2014/main" id="{166B48B5-7057-944E-A382-6DACE7CF5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3" y="1089217"/>
            <a:ext cx="3339020" cy="1680867"/>
          </a:xfrm>
          <a:prstGeom prst="rect">
            <a:avLst/>
          </a:prstGeom>
        </p:spPr>
      </p:pic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pic>
        <p:nvPicPr>
          <p:cNvPr id="4" name="Picture 3" descr="Unlink remove FD &amp; BK for A, B and C">
            <a:extLst>
              <a:ext uri="{FF2B5EF4-FFF2-40B4-BE49-F238E27FC236}">
                <a16:creationId xmlns:a16="http://schemas.microsoft.com/office/drawing/2014/main" id="{2CD79E6A-B276-1F46-8F87-171DF15F5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689" y="2676682"/>
            <a:ext cx="5274024" cy="1883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3786889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628650" y="1786013"/>
            <a:ext cx="91090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628650" y="2028239"/>
            <a:ext cx="103219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013341" y="2899939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 and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the backward pointer (in doubly linked list) </a:t>
            </a:r>
          </a:p>
          <a:p>
            <a:endParaRPr lang="en-US" dirty="0"/>
          </a:p>
        </p:txBody>
      </p:sp>
      <p:pic>
        <p:nvPicPr>
          <p:cNvPr id="6" name="Picture 5" descr="Unlink remove FD &amp; BK for A, B and C">
            <a:extLst>
              <a:ext uri="{FF2B5EF4-FFF2-40B4-BE49-F238E27FC236}">
                <a16:creationId xmlns:a16="http://schemas.microsoft.com/office/drawing/2014/main" id="{291A52A2-407C-1744-86D6-D3A52565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15" y="1086550"/>
            <a:ext cx="5274024" cy="1883580"/>
          </a:xfrm>
          <a:prstGeom prst="rect">
            <a:avLst/>
          </a:prstGeom>
        </p:spPr>
      </p:pic>
      <p:pic>
        <p:nvPicPr>
          <p:cNvPr id="14" name="Picture 13" descr="Bottom of unlink macro">
            <a:extLst>
              <a:ext uri="{FF2B5EF4-FFF2-40B4-BE49-F238E27FC236}">
                <a16:creationId xmlns:a16="http://schemas.microsoft.com/office/drawing/2014/main" id="{D17F9249-B902-BB4F-ADBC-F3D4D09ED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56470"/>
            <a:ext cx="2605908" cy="11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EAAD52-98CC-5A45-8212-D119CEFDC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5" y="1067472"/>
            <a:ext cx="2605908" cy="1124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C-&gt;bk = 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516038" y="1510681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fix C-&gt;bk">
            <a:extLst>
              <a:ext uri="{FF2B5EF4-FFF2-40B4-BE49-F238E27FC236}">
                <a16:creationId xmlns:a16="http://schemas.microsoft.com/office/drawing/2014/main" id="{DECAF598-0D77-E744-9CB4-9A2C7788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851" y="1028114"/>
            <a:ext cx="5210478" cy="20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C-&gt;bk =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A-&gt;fd =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8B9040-355F-8544-8F16-56BC8DB8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7" y="1186322"/>
            <a:ext cx="2605908" cy="112411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516038" y="2161376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ix A-&gt;fd to be C">
            <a:extLst>
              <a:ext uri="{FF2B5EF4-FFF2-40B4-BE49-F238E27FC236}">
                <a16:creationId xmlns:a16="http://schemas.microsoft.com/office/drawing/2014/main" id="{2FA93D8C-2E03-184F-8B1B-C09D391B1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526" y="1218238"/>
            <a:ext cx="5005355" cy="192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Control A and C?</a:t>
            </a:r>
          </a:p>
        </p:txBody>
      </p:sp>
      <p:pic>
        <p:nvPicPr>
          <p:cNvPr id="8" name="Picture 7" descr="Unlink macro with easy variable subs">
            <a:extLst>
              <a:ext uri="{FF2B5EF4-FFF2-40B4-BE49-F238E27FC236}">
                <a16:creationId xmlns:a16="http://schemas.microsoft.com/office/drawing/2014/main" id="{7DB8258D-F2FF-6C40-BC89-E75F0044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50" y="1203164"/>
            <a:ext cx="6475226" cy="325963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785646" y="2571750"/>
            <a:ext cx="18532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785646" y="3009933"/>
            <a:ext cx="18532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97316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A</a:t>
            </a:r>
            <a:r>
              <a:rPr lang="en-US" dirty="0"/>
              <a:t> and </a:t>
            </a:r>
            <a:r>
              <a:rPr lang="en-US" b="1" i="1" dirty="0"/>
              <a:t>C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location</a:t>
            </a:r>
            <a:r>
              <a:rPr lang="en-US" dirty="0"/>
              <a:t> (C)of write and </a:t>
            </a:r>
            <a:r>
              <a:rPr lang="en-US" i="1" dirty="0"/>
              <a:t>value (A)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7" name="Content Placeholder 6" descr="Corrupted FD (C) and BK (B) chunks">
            <a:extLst>
              <a:ext uri="{FF2B5EF4-FFF2-40B4-BE49-F238E27FC236}">
                <a16:creationId xmlns:a16="http://schemas.microsoft.com/office/drawing/2014/main" id="{271C8763-4272-0A47-8EEE-38A18D6D5F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830" y="1268019"/>
            <a:ext cx="5873761" cy="2408242"/>
          </a:xfrm>
        </p:spPr>
      </p:pic>
      <p:pic>
        <p:nvPicPr>
          <p:cNvPr id="9" name="Picture 8" descr="Unlink macro with easy variable subs">
            <a:extLst>
              <a:ext uri="{FF2B5EF4-FFF2-40B4-BE49-F238E27FC236}">
                <a16:creationId xmlns:a16="http://schemas.microsoft.com/office/drawing/2014/main" id="{A56DB3B8-172C-A442-80B2-5EC57BF28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178" y="2932881"/>
            <a:ext cx="4095670" cy="206176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886658" y="4372558"/>
            <a:ext cx="12934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C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A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7" name="Content Placeholder 6" descr="Corrupted FD (C) and BK (B) chunks">
            <a:extLst>
              <a:ext uri="{FF2B5EF4-FFF2-40B4-BE49-F238E27FC236}">
                <a16:creationId xmlns:a16="http://schemas.microsoft.com/office/drawing/2014/main" id="{13C0F780-89B6-284A-BF52-5366DF82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76" y="956450"/>
            <a:ext cx="5873761" cy="24082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621516" y="2160571"/>
            <a:ext cx="9237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355707" y="991261"/>
            <a:ext cx="9237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20" name="Picture 19" descr="Unlink WHAT and WHERE sub">
            <a:extLst>
              <a:ext uri="{FF2B5EF4-FFF2-40B4-BE49-F238E27FC236}">
                <a16:creationId xmlns:a16="http://schemas.microsoft.com/office/drawing/2014/main" id="{2F6D7014-1CCB-5246-8C4A-932CEEF1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37" y="2925810"/>
            <a:ext cx="3965834" cy="17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WHAT and WHERE">
            <a:extLst>
              <a:ext uri="{FF2B5EF4-FFF2-40B4-BE49-F238E27FC236}">
                <a16:creationId xmlns:a16="http://schemas.microsoft.com/office/drawing/2014/main" id="{837868BE-3B6F-2947-87BF-06744B0F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9" y="1074705"/>
            <a:ext cx="6022392" cy="2150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C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A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04388542-5EDC-624D-A941-8FFE5057D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37" y="2925810"/>
            <a:ext cx="3965834" cy="17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6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link WHAT and WHERE sub">
            <a:extLst>
              <a:ext uri="{FF2B5EF4-FFF2-40B4-BE49-F238E27FC236}">
                <a16:creationId xmlns:a16="http://schemas.microsoft.com/office/drawing/2014/main" id="{5EF0B984-2378-4C41-8402-1CFD341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17881" b="14925"/>
          <a:stretch/>
        </p:blipFill>
        <p:spPr>
          <a:xfrm>
            <a:off x="4944048" y="3888665"/>
            <a:ext cx="3943350" cy="703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Write WHERE to WHAT">
            <a:extLst>
              <a:ext uri="{FF2B5EF4-FFF2-40B4-BE49-F238E27FC236}">
                <a16:creationId xmlns:a16="http://schemas.microsoft.com/office/drawing/2014/main" id="{236B341C-B88E-7140-A09E-44F0AFE9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4" y="1106694"/>
            <a:ext cx="5097498" cy="18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link WHAT and WHERE sub">
            <a:extLst>
              <a:ext uri="{FF2B5EF4-FFF2-40B4-BE49-F238E27FC236}">
                <a16:creationId xmlns:a16="http://schemas.microsoft.com/office/drawing/2014/main" id="{5EF0B984-2378-4C41-8402-1CFD341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17881" b="14925"/>
          <a:stretch/>
        </p:blipFill>
        <p:spPr>
          <a:xfrm>
            <a:off x="4374881" y="3888665"/>
            <a:ext cx="3943350" cy="703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375116" y="422342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nlink with shellcode">
            <a:extLst>
              <a:ext uri="{FF2B5EF4-FFF2-40B4-BE49-F238E27FC236}">
                <a16:creationId xmlns:a16="http://schemas.microsoft.com/office/drawing/2014/main" id="{328EC4B7-67FA-0B45-AAEE-8C0D7CC3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38" y="1268018"/>
            <a:ext cx="5063668" cy="18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1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A851F68-05FF-C347-A0AA-D49E1672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82351"/>
            <a:ext cx="5359023" cy="1913937"/>
          </a:xfrm>
          <a:prstGeom prst="rect">
            <a:avLst/>
          </a:prstGeom>
        </p:spPr>
      </p:pic>
      <p:pic>
        <p:nvPicPr>
          <p:cNvPr id="11" name="Picture 10" descr="Unlink WHAT and WHERE sub">
            <a:extLst>
              <a:ext uri="{FF2B5EF4-FFF2-40B4-BE49-F238E27FC236}">
                <a16:creationId xmlns:a16="http://schemas.microsoft.com/office/drawing/2014/main" id="{D1BB8929-39F9-5846-9ABB-0428C353F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953379" y="3888665"/>
            <a:ext cx="3943350" cy="7038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0B92DA-8A49-694A-A617-4A849B067B92}"/>
              </a:ext>
            </a:extLst>
          </p:cNvPr>
          <p:cNvCxnSpPr>
            <a:cxnSpLocks/>
          </p:cNvCxnSpPr>
          <p:nvPr/>
        </p:nvCxnSpPr>
        <p:spPr>
          <a:xfrm>
            <a:off x="4953379" y="4503345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1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link WHAT and WHERE sub">
            <a:extLst>
              <a:ext uri="{FF2B5EF4-FFF2-40B4-BE49-F238E27FC236}">
                <a16:creationId xmlns:a16="http://schemas.microsoft.com/office/drawing/2014/main" id="{5EF0B984-2378-4C41-8402-1CFD341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17881" b="14925"/>
          <a:stretch/>
        </p:blipFill>
        <p:spPr>
          <a:xfrm>
            <a:off x="4374881" y="3888665"/>
            <a:ext cx="3943350" cy="703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374881" y="4494015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K write to FD">
            <a:extLst>
              <a:ext uri="{FF2B5EF4-FFF2-40B4-BE49-F238E27FC236}">
                <a16:creationId xmlns:a16="http://schemas.microsoft.com/office/drawing/2014/main" id="{5325E413-9E23-F544-82B7-CE7080FC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75589"/>
            <a:ext cx="5633634" cy="20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9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E2EE-4C83-B54B-AD07-93D8B289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 write occurs in BOTH directions, either direction can be used for the arbitrary write</a:t>
            </a:r>
          </a:p>
          <a:p>
            <a:r>
              <a:rPr lang="en-US" dirty="0"/>
              <a:t>We just choose the </a:t>
            </a:r>
            <a:r>
              <a:rPr lang="en-US" i="1" dirty="0"/>
              <a:t>first</a:t>
            </a:r>
            <a:r>
              <a:rPr lang="en-US" dirty="0"/>
              <a:t> and went with it</a:t>
            </a:r>
          </a:p>
        </p:txBody>
      </p:sp>
    </p:spTree>
    <p:extLst>
      <p:ext uri="{BB962C8B-B14F-4D97-AF65-F5344CB8AC3E}">
        <p14:creationId xmlns:p14="http://schemas.microsoft.com/office/powerpoint/2010/main" val="378705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E478E75-E8BC-4543-839D-8D7B2C424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573" y="1369219"/>
            <a:ext cx="5832671" cy="230390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1092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6124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37C7BE-079B-E240-94B2-7C307519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7" y="955007"/>
            <a:ext cx="5633634" cy="222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5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offset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9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BK to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2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BK to the address of FD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 + y = FD;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FD to the address of BK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05173" y="1648267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733851-8AC7-B648-9CC3-08F3D2C3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09" y="984787"/>
            <a:ext cx="5366841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P-&gt;fd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+ 0x10</a:t>
            </a:r>
          </a:p>
          <a:p>
            <a:r>
              <a:rPr lang="en-US" dirty="0"/>
              <a:t>P + 0x10 = P-&gt;fd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3171311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95C3CE53-E2B0-CF47-A06C-EE7E174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534443" y="3563361"/>
            <a:ext cx="3943350" cy="7038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534443" y="3894968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07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2601335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 </a:t>
            </a:r>
            <a:r>
              <a:rPr lang="en-US" dirty="0"/>
              <a:t>(</a:t>
            </a:r>
            <a:r>
              <a:rPr lang="en-US" dirty="0" err="1"/>
              <a:t>LibC</a:t>
            </a:r>
            <a:r>
              <a:rPr lang="en-US" dirty="0"/>
              <a:t> print function):</a:t>
            </a:r>
          </a:p>
          <a:p>
            <a:pPr lvl="1"/>
            <a:r>
              <a:rPr lang="en-US" dirty="0"/>
              <a:t>Next slide has details on GOT</a:t>
            </a:r>
          </a:p>
          <a:p>
            <a:r>
              <a:rPr lang="en-US" dirty="0"/>
              <a:t>NO memory protections: </a:t>
            </a:r>
          </a:p>
          <a:p>
            <a:pPr lvl="1"/>
            <a:r>
              <a:rPr lang="en-US" dirty="0"/>
              <a:t>ASLR, RELRO, NX (on stack but not heap).</a:t>
            </a:r>
          </a:p>
          <a:p>
            <a:pPr lvl="1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Writing offset: </a:t>
            </a:r>
          </a:p>
          <a:p>
            <a:pPr lvl="1"/>
            <a:r>
              <a:rPr lang="en-US" dirty="0"/>
              <a:t>Bk (offset of 0x18) for the WHERE </a:t>
            </a:r>
          </a:p>
        </p:txBody>
      </p: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symbol address is put into the </a:t>
            </a:r>
            <a:r>
              <a:rPr lang="en-US" b="1" i="1" dirty="0"/>
              <a:t>Global Offset Table:</a:t>
            </a:r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pPr lvl="1"/>
            <a:r>
              <a:rPr lang="en-US" dirty="0"/>
              <a:t>For efficiency purposes!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8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E014-9A29-8E47-9C54-4030D3DB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5" y="263328"/>
            <a:ext cx="2982161" cy="2366564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4050" dirty="0"/>
              <a:t>Code -&gt;PLT -&gt;GOT</a:t>
            </a:r>
            <a:endParaRPr lang="en-US" sz="405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AEE0191-EA82-3D42-B628-A7B91704D5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3592" y="660949"/>
            <a:ext cx="6174590" cy="406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B94506-D7EE-574A-9C10-8CD87ED2E4CC}"/>
              </a:ext>
            </a:extLst>
          </p:cNvPr>
          <p:cNvSpPr txBox="1"/>
          <p:nvPr/>
        </p:nvSpPr>
        <p:spPr>
          <a:xfrm>
            <a:off x="7446156" y="2052086"/>
            <a:ext cx="15067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Function Pointer!</a:t>
            </a:r>
          </a:p>
        </p:txBody>
      </p:sp>
    </p:spTree>
    <p:extLst>
      <p:ext uri="{BB962C8B-B14F-4D97-AF65-F5344CB8AC3E}">
        <p14:creationId xmlns:p14="http://schemas.microsoft.com/office/powerpoint/2010/main" val="2640828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4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i="1" dirty="0"/>
              <a:t>unlink chunk</a:t>
            </a:r>
            <a:endParaRPr lang="en-US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Heap/Stack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145504" y="967376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3" name="Picture 12" descr="Unlink WHAT and WHERE sub">
            <a:extLst>
              <a:ext uri="{FF2B5EF4-FFF2-40B4-BE49-F238E27FC236}">
                <a16:creationId xmlns:a16="http://schemas.microsoft.com/office/drawing/2014/main" id="{8FB49F87-06FB-DA4C-9B60-C126F7F2F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145504" y="967376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Easy to read fake chunks :)">
            <a:extLst>
              <a:ext uri="{FF2B5EF4-FFF2-40B4-BE49-F238E27FC236}">
                <a16:creationId xmlns:a16="http://schemas.microsoft.com/office/drawing/2014/main" id="{DE5CBC1A-4532-734C-B534-A116D50E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79" y="1307906"/>
            <a:ext cx="5275967" cy="16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3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 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Where we are going to set it to">
            <a:extLst>
              <a:ext uri="{FF2B5EF4-FFF2-40B4-BE49-F238E27FC236}">
                <a16:creationId xmlns:a16="http://schemas.microsoft.com/office/drawing/2014/main" id="{FD56014D-39D5-BE4B-8B4D-EA222C7C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2" y="1408044"/>
            <a:ext cx="5090474" cy="16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3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2859907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FD + 0x18 = BK; (fourth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combat this offset, set the </a:t>
            </a:r>
            <a:r>
              <a:rPr lang="en-US" i="1" dirty="0"/>
              <a:t>FD</a:t>
            </a:r>
            <a:r>
              <a:rPr lang="en-US" dirty="0"/>
              <a:t> to be </a:t>
            </a:r>
            <a:r>
              <a:rPr lang="en-US" i="1" dirty="0"/>
              <a:t>GOT Entry – 0x18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PUTS for GOT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DCF193-99F8-2D4B-B4FF-4320D539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1" y="1267930"/>
            <a:ext cx="5231451" cy="16767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836907" y="1418095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152038" y="3709260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14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BK + 0x10 = FD;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09C8A-2432-D240-A44C-6117D1C92658}"/>
              </a:ext>
            </a:extLst>
          </p:cNvPr>
          <p:cNvCxnSpPr>
            <a:cxnSpLocks/>
          </p:cNvCxnSpPr>
          <p:nvPr/>
        </p:nvCxnSpPr>
        <p:spPr>
          <a:xfrm>
            <a:off x="836907" y="1647986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ellcode + 12 = GOT">
            <a:extLst>
              <a:ext uri="{FF2B5EF4-FFF2-40B4-BE49-F238E27FC236}">
                <a16:creationId xmlns:a16="http://schemas.microsoft.com/office/drawing/2014/main" id="{54E798A2-9E9E-2143-A200-7F043F66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9" y="1236846"/>
            <a:ext cx="5483220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8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8088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46558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4171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9014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150247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5883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4" y="967376"/>
            <a:ext cx="3008244" cy="1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51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2" name="Picture 11" descr="Unlink WHAT and WHERE sub">
            <a:extLst>
              <a:ext uri="{FF2B5EF4-FFF2-40B4-BE49-F238E27FC236}">
                <a16:creationId xmlns:a16="http://schemas.microsoft.com/office/drawing/2014/main" id="{AE3B6AA3-2CD6-5044-898C-427CF70D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3" y="967376"/>
            <a:ext cx="3078741" cy="13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02731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930DE7-404C-214A-948E-EBC79142B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6967" y="398630"/>
            <a:ext cx="1507033" cy="16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9902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Patched in </a:t>
            </a:r>
            <a:r>
              <a:rPr lang="en-US" dirty="0" err="1"/>
              <a:t>GLibC</a:t>
            </a:r>
            <a:r>
              <a:rPr lang="en-US" dirty="0"/>
              <a:t> Malloc over 20 years ago</a:t>
            </a:r>
          </a:p>
          <a:p>
            <a:r>
              <a:rPr lang="en-US" dirty="0"/>
              <a:t>Cannot write to non-writable memory (code pointers) 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bypass this check and </a:t>
            </a:r>
            <a:r>
              <a:rPr lang="en-US" i="1" dirty="0"/>
              <a:t>overwrite the pointer to the chunk itself! </a:t>
            </a:r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 (may require leak) 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4" y="3358715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1054" y="4393983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FD-&gt;bk = P</a:t>
            </a:r>
          </a:p>
          <a:p>
            <a:r>
              <a:rPr lang="en-US" dirty="0"/>
              <a:t>BK-&gt;fd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4" name="Content Placeholder 4" descr="Unsorted bin linked list diagram">
            <a:extLst>
              <a:ext uri="{FF2B5EF4-FFF2-40B4-BE49-F238E27FC236}">
                <a16:creationId xmlns:a16="http://schemas.microsoft.com/office/drawing/2014/main" id="{6860FAAE-19C7-DB41-ABA6-56557790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80" y="1131232"/>
            <a:ext cx="6009070" cy="2261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258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</p:txBody>
      </p:sp>
    </p:spTree>
    <p:extLst>
      <p:ext uri="{BB962C8B-B14F-4D97-AF65-F5344CB8AC3E}">
        <p14:creationId xmlns:p14="http://schemas.microsoft.com/office/powerpoint/2010/main" val="5685985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THIS pointer to bypass the check!</a:t>
            </a:r>
          </a:p>
        </p:txBody>
      </p:sp>
    </p:spTree>
    <p:extLst>
      <p:ext uri="{BB962C8B-B14F-4D97-AF65-F5344CB8AC3E}">
        <p14:creationId xmlns:p14="http://schemas.microsoft.com/office/powerpoint/2010/main" val="18582680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THIS</a:t>
            </a:r>
          </a:p>
          <a:p>
            <a:pPr lvl="1"/>
            <a:r>
              <a:rPr lang="en-US" dirty="0"/>
              <a:t>- 0x10 on the prev_size</a:t>
            </a:r>
          </a:p>
          <a:p>
            <a:pPr lvl="1"/>
            <a:endParaRPr lang="en-US" dirty="0"/>
          </a:p>
        </p:txBody>
      </p:sp>
      <p:pic>
        <p:nvPicPr>
          <p:cNvPr id="7" name="Content Placeholder 6" descr="Unsafe unlink fake chunk information">
            <a:extLst>
              <a:ext uri="{FF2B5EF4-FFF2-40B4-BE49-F238E27FC236}">
                <a16:creationId xmlns:a16="http://schemas.microsoft.com/office/drawing/2014/main" id="{82EF9DB5-F900-FA43-A632-24B35522F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501" y="1268019"/>
            <a:ext cx="3943350" cy="3234964"/>
          </a:xfrm>
        </p:spPr>
      </p:pic>
    </p:spTree>
    <p:extLst>
      <p:ext uri="{BB962C8B-B14F-4D97-AF65-F5344CB8AC3E}">
        <p14:creationId xmlns:p14="http://schemas.microsoft.com/office/powerpoint/2010/main" val="27240857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pic>
        <p:nvPicPr>
          <p:cNvPr id="12" name="Content Placeholder 11" descr="Fake FD on unsafe unlink">
            <a:extLst>
              <a:ext uri="{FF2B5EF4-FFF2-40B4-BE49-F238E27FC236}">
                <a16:creationId xmlns:a16="http://schemas.microsoft.com/office/drawing/2014/main" id="{51EAE596-BE11-074D-8BEC-B59954782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071" y="1257890"/>
            <a:ext cx="3909112" cy="3206876"/>
          </a:xfrm>
        </p:spPr>
      </p:pic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77732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456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ke bk for unsafe unlin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BK + 0x10 (fd) = Pointer!</a:t>
            </a:r>
          </a:p>
          <a:p>
            <a:r>
              <a:rPr lang="en-US" dirty="0"/>
              <a:t>Passes the SECOND part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684363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535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ypass the unlink security chec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FD-&gt;bk = Pointer!</a:t>
            </a:r>
          </a:p>
          <a:p>
            <a:r>
              <a:rPr lang="en-US" dirty="0"/>
              <a:t>BK-&gt;fd = Pointer!</a:t>
            </a:r>
          </a:p>
          <a:p>
            <a:r>
              <a:rPr lang="en-US" dirty="0"/>
              <a:t>Passes BOTH parts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58878" y="4869653"/>
            <a:ext cx="21870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982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93" y="1063706"/>
            <a:ext cx="7988407" cy="335647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1662152" y="376346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1662152" y="331478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795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DECB1-3E07-6C48-B9E3-96955483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7" y="1743217"/>
            <a:ext cx="6683725" cy="30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767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link results in pointer editing">
            <a:extLst>
              <a:ext uri="{FF2B5EF4-FFF2-40B4-BE49-F238E27FC236}">
                <a16:creationId xmlns:a16="http://schemas.microsoft.com/office/drawing/2014/main" id="{6AEE9D39-D1C9-1E48-B6CC-55C4F01FD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282" y="1003766"/>
            <a:ext cx="4137778" cy="33150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P-&gt;bk-&gt;fd = BK</a:t>
            </a:r>
          </a:p>
          <a:p>
            <a:r>
              <a:rPr lang="en-US" dirty="0"/>
              <a:t>P-&gt;fd-&gt;bk = FD</a:t>
            </a:r>
          </a:p>
          <a:p>
            <a:r>
              <a:rPr lang="en-US" dirty="0"/>
              <a:t>Overwrite the pointer itself!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4592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Use our pointer to overwrite itself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Overwrite the pointer used to bypass the unlink check</a:t>
            </a:r>
            <a:endParaRPr lang="en-US" dirty="0"/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pic>
        <p:nvPicPr>
          <p:cNvPr id="6" name="Content Placeholder 5" descr="Overwrite the pointer itself">
            <a:extLst>
              <a:ext uri="{FF2B5EF4-FFF2-40B4-BE49-F238E27FC236}">
                <a16:creationId xmlns:a16="http://schemas.microsoft.com/office/drawing/2014/main" id="{2A9CC603-4B44-F840-BB5F-05CEEE18B5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5830" y="1091374"/>
            <a:ext cx="3972220" cy="3182422"/>
          </a:xfrm>
        </p:spPr>
      </p:pic>
    </p:spTree>
    <p:extLst>
      <p:ext uri="{BB962C8B-B14F-4D97-AF65-F5344CB8AC3E}">
        <p14:creationId xmlns:p14="http://schemas.microsoft.com/office/powerpoint/2010/main" val="239353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4036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6850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74299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04D-2F9B-2D4B-BB6E-1DBC2C66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8B3-4287-5643-8B39-63515724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 </a:t>
            </a:r>
          </a:p>
          <a:p>
            <a:pPr lvl="1"/>
            <a:r>
              <a:rPr lang="en-US" dirty="0"/>
              <a:t>Unlink a fake chunk to overlap a large chunk of data</a:t>
            </a:r>
          </a:p>
          <a:p>
            <a:r>
              <a:rPr lang="en-US" dirty="0"/>
              <a:t>House of Storm: 	</a:t>
            </a:r>
          </a:p>
          <a:p>
            <a:pPr lvl="1"/>
            <a:r>
              <a:rPr lang="en-US" dirty="0"/>
              <a:t>Add in a chunk by corrupting free list pointers</a:t>
            </a:r>
          </a:p>
        </p:txBody>
      </p:sp>
    </p:spTree>
    <p:extLst>
      <p:ext uri="{BB962C8B-B14F-4D97-AF65-F5344CB8AC3E}">
        <p14:creationId xmlns:p14="http://schemas.microsoft.com/office/powerpoint/2010/main" val="35456158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2803</Words>
  <Application>Microsoft Macintosh PowerPoint</Application>
  <PresentationFormat>On-screen Show (16:9)</PresentationFormat>
  <Paragraphs>418</Paragraphs>
  <Slides>93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Avenir Book</vt:lpstr>
      <vt:lpstr>Avenir Medium</vt:lpstr>
      <vt:lpstr>Calibri</vt:lpstr>
      <vt:lpstr>Calibri Light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A and B</vt:lpstr>
      <vt:lpstr>Code – Edit Forward Pointer</vt:lpstr>
      <vt:lpstr>Code – Edit Back Pointer</vt:lpstr>
      <vt:lpstr>What If We Control A and C?</vt:lpstr>
      <vt:lpstr>Corrupted Unlink</vt:lpstr>
      <vt:lpstr>Why Is this Awesome?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Corrupted Unlink</vt:lpstr>
      <vt:lpstr>Code – FD and BK</vt:lpstr>
      <vt:lpstr>Code – Edit Forward Pointer</vt:lpstr>
      <vt:lpstr>Code – Edit Forward Pointer</vt:lpstr>
      <vt:lpstr>Code – Edit Backward Pointer</vt:lpstr>
      <vt:lpstr>Triggered</vt:lpstr>
      <vt:lpstr>Offset – Chunks and Structs</vt:lpstr>
      <vt:lpstr>Offset?</vt:lpstr>
      <vt:lpstr>Requirements</vt:lpstr>
      <vt:lpstr>Challenge1</vt:lpstr>
      <vt:lpstr>Shared Libraries Use in ELF</vt:lpstr>
      <vt:lpstr>Code -&gt;PLT -&gt;GOT</vt:lpstr>
      <vt:lpstr>Shared Libraries Use in ELF – What’s the Problem?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Challenge2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Drawbacks</vt:lpstr>
      <vt:lpstr>Mitigated</vt:lpstr>
      <vt:lpstr>Unsafe Unlink into Action!</vt:lpstr>
      <vt:lpstr>What about the Security Check?</vt:lpstr>
      <vt:lpstr>Unsafe Unlink Setup – 1 </vt:lpstr>
      <vt:lpstr>Unsafe Unlink Setup – 2 </vt:lpstr>
      <vt:lpstr>Unsafe Unlink Setup – 3 </vt:lpstr>
      <vt:lpstr>Unsafe Unlink Setup – 4 </vt:lpstr>
      <vt:lpstr>Unsafe Unlink Setup – 5 </vt:lpstr>
      <vt:lpstr>Unsafe Unlink Setup – 6 </vt:lpstr>
      <vt:lpstr>Remember This Macro?</vt:lpstr>
      <vt:lpstr>Actually Unlink Now!</vt:lpstr>
      <vt:lpstr>Unsafe Unlink Result</vt:lpstr>
      <vt:lpstr>Unsafe Unlink Result</vt:lpstr>
      <vt:lpstr>Puts All of This Together</vt:lpstr>
      <vt:lpstr>Unsafe Unlink DEMO</vt:lpstr>
      <vt:lpstr>Similar Techniques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35</cp:revision>
  <dcterms:created xsi:type="dcterms:W3CDTF">2021-04-01T21:54:59Z</dcterms:created>
  <dcterms:modified xsi:type="dcterms:W3CDTF">2021-04-07T04:21:03Z</dcterms:modified>
</cp:coreProperties>
</file>