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7" r:id="rId2"/>
    <p:sldId id="258" r:id="rId3"/>
    <p:sldId id="314" r:id="rId4"/>
    <p:sldId id="307" r:id="rId5"/>
    <p:sldId id="259" r:id="rId6"/>
    <p:sldId id="262" r:id="rId7"/>
    <p:sldId id="280" r:id="rId8"/>
    <p:sldId id="293" r:id="rId9"/>
    <p:sldId id="268" r:id="rId10"/>
    <p:sldId id="267" r:id="rId11"/>
    <p:sldId id="299" r:id="rId12"/>
    <p:sldId id="265" r:id="rId13"/>
    <p:sldId id="266" r:id="rId14"/>
    <p:sldId id="288" r:id="rId15"/>
    <p:sldId id="264" r:id="rId16"/>
    <p:sldId id="269" r:id="rId17"/>
    <p:sldId id="304" r:id="rId18"/>
    <p:sldId id="300" r:id="rId19"/>
    <p:sldId id="301" r:id="rId20"/>
    <p:sldId id="302" r:id="rId21"/>
    <p:sldId id="303" r:id="rId22"/>
    <p:sldId id="260" r:id="rId23"/>
    <p:sldId id="263" r:id="rId24"/>
    <p:sldId id="270" r:id="rId25"/>
    <p:sldId id="271" r:id="rId26"/>
    <p:sldId id="272" r:id="rId27"/>
    <p:sldId id="319" r:id="rId28"/>
    <p:sldId id="312" r:id="rId29"/>
    <p:sldId id="310" r:id="rId30"/>
    <p:sldId id="275" r:id="rId31"/>
    <p:sldId id="311" r:id="rId32"/>
    <p:sldId id="309" r:id="rId33"/>
    <p:sldId id="276" r:id="rId34"/>
    <p:sldId id="315" r:id="rId35"/>
    <p:sldId id="281" r:id="rId36"/>
    <p:sldId id="298" r:id="rId37"/>
    <p:sldId id="283" r:id="rId38"/>
    <p:sldId id="277" r:id="rId39"/>
    <p:sldId id="278" r:id="rId40"/>
    <p:sldId id="279" r:id="rId41"/>
    <p:sldId id="317" r:id="rId42"/>
    <p:sldId id="321" r:id="rId43"/>
    <p:sldId id="297" r:id="rId44"/>
    <p:sldId id="292" r:id="rId45"/>
    <p:sldId id="306" r:id="rId46"/>
    <p:sldId id="284" r:id="rId47"/>
    <p:sldId id="296" r:id="rId48"/>
    <p:sldId id="286" r:id="rId49"/>
    <p:sldId id="318" r:id="rId50"/>
    <p:sldId id="320" r:id="rId51"/>
    <p:sldId id="287" r:id="rId52"/>
    <p:sldId id="305" r:id="rId53"/>
    <p:sldId id="290" r:id="rId54"/>
    <p:sldId id="291" r:id="rId55"/>
  </p:sldIdLst>
  <p:sldSz cx="12192000" cy="6858000"/>
  <p:notesSz cx="6858000" cy="100599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1" autoAdjust="0"/>
    <p:restoredTop sz="77281" autoAdjust="0"/>
  </p:normalViewPr>
  <p:slideViewPr>
    <p:cSldViewPr snapToGrid="0">
      <p:cViewPr varScale="1">
        <p:scale>
          <a:sx n="89" d="100"/>
          <a:sy n="89" d="100"/>
        </p:scale>
        <p:origin x="84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8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-1902" y="-72"/>
      </p:cViewPr>
      <p:guideLst>
        <p:guide orient="horz" pos="316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04CBDB-FE4A-4D59-9CA9-65485F3416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5047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878A9-3D6E-41A7-9C6F-89A29AD034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5047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22657-00A2-4CD7-A11A-2740371A6BFA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1AF44-89B9-4EA5-ADCA-98CF0ED557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5243"/>
            <a:ext cx="2971800" cy="5047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6A126-8D95-47F7-BDC1-AFA63E0EBF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555243"/>
            <a:ext cx="2971800" cy="5047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2B0BD-315C-404A-AE66-45041FA15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77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5047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5047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DC64-337B-48ED-9BEC-7A1A2469A55F}" type="datetimeFigureOut">
              <a:rPr lang="en-US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257300"/>
            <a:ext cx="6035675" cy="3395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841369"/>
            <a:ext cx="5486400" cy="39611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5243"/>
            <a:ext cx="2971800" cy="5047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55243"/>
            <a:ext cx="2971800" cy="5047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2FD8F-A89F-415E-8BFB-B87307743F3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3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4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8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52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8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4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24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15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17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07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05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3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09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6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21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40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35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6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80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75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81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33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14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04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44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47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579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26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43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4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260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053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830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89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503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716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993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749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68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722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49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750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828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102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99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64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315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74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90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00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98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FD8F-A89F-415E-8BFB-B87307743F3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06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0FA6A8-DB45-43AB-85F8-E04F28C23C0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67DBE-097F-4032-8E25-0E8553A16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2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0FA6A8-DB45-43AB-85F8-E04F28C23C0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67DBE-097F-4032-8E25-0E8553A16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63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0FA6A8-DB45-43AB-85F8-E04F28C23C0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67DBE-097F-4032-8E25-0E8553A16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17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0FA6A8-DB45-43AB-85F8-E04F28C23C0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67DBE-097F-4032-8E25-0E8553A16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00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0FA6A8-DB45-43AB-85F8-E04F28C23C0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67DBE-097F-4032-8E25-0E8553A16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41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0FA6A8-DB45-43AB-85F8-E04F28C23C0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67DBE-097F-4032-8E25-0E8553A16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72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0FA6A8-DB45-43AB-85F8-E04F28C23C0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67DBE-097F-4032-8E25-0E8553A16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7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0FA6A8-DB45-43AB-85F8-E04F28C23C0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67DBE-097F-4032-8E25-0E8553A16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98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0FA6A8-DB45-43AB-85F8-E04F28C23C0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67DBE-097F-4032-8E25-0E8553A16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92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0FA6A8-DB45-43AB-85F8-E04F28C23C0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67DBE-097F-4032-8E25-0E8553A16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4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168" y="365125"/>
            <a:ext cx="7572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168" y="1899766"/>
            <a:ext cx="75726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95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M1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dbear.cc/product/iot-phat.html" TargetMode="External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nout.xyz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hyperlink" Target="https://shop.pimoroni.com/products/blink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hyperlink" Target="https://shop.pimoroni.com/products/scroll-phat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jpeg"/><Relationship Id="rId4" Type="http://schemas.openxmlformats.org/officeDocument/2006/relationships/image" Target="../media/image7.png"/><Relationship Id="rId9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iraklis/running-hashcat-in-amazons-aws-new-16-gpu-p2-16xlarge-instance-9963f607164c" TargetMode="External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nist.gov/800-63-3/sp800-63b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curityJon/PiKey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168" y="1692884"/>
            <a:ext cx="7572632" cy="1325563"/>
          </a:xfrm>
        </p:spPr>
        <p:txBody>
          <a:bodyPr/>
          <a:lstStyle/>
          <a:p>
            <a:pPr algn="ctr"/>
            <a:r>
              <a:rPr lang="en-GB" dirty="0"/>
              <a:t>Introducing </a:t>
            </a:r>
            <a:r>
              <a:rPr lang="en-GB" b="1" dirty="0" err="1"/>
              <a:t>PiKey</a:t>
            </a:r>
            <a:r>
              <a:rPr lang="en-GB" dirty="0"/>
              <a:t>: Hacking just like the Movies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168" y="4434214"/>
            <a:ext cx="7572632" cy="181689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Presented By</a:t>
            </a:r>
          </a:p>
          <a:p>
            <a:pPr marL="0" indent="0" algn="ctr">
              <a:buNone/>
            </a:pPr>
            <a:r>
              <a:rPr lang="en-GB" sz="2400" dirty="0"/>
              <a:t>Jon Aubrey - @SecurityJon</a:t>
            </a:r>
          </a:p>
          <a:p>
            <a:pPr marL="0" indent="0" algn="ctr">
              <a:buNone/>
            </a:pPr>
            <a:r>
              <a:rPr lang="en-GB" sz="2400" dirty="0"/>
              <a:t>Trevor Shingles - @_tshingles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997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 had a go!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441879387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bought a USB-Armory (£££££) to replicate the attack 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victim appeared to need drivers to be installed for the emulated network interface.</a:t>
            </a:r>
          </a:p>
          <a:p>
            <a:endParaRPr lang="en-US" dirty="0"/>
          </a:p>
          <a:p>
            <a:r>
              <a:rPr lang="en-US" dirty="0"/>
              <a:t>Both of these things made the threat minimal to a corporate environment.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9264" y="2434856"/>
            <a:ext cx="2998382" cy="11376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8959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Making it (slightly)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168" y="1690689"/>
            <a:ext cx="7957176" cy="35518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We then bought a Raspberry Pi Zero and replicated the attack on that – now cost to perform is down to £4!  </a:t>
            </a:r>
          </a:p>
          <a:p>
            <a:endParaRPr lang="en-US" dirty="0"/>
          </a:p>
          <a:p>
            <a:r>
              <a:rPr lang="en-US" dirty="0"/>
              <a:t>Drivers were still required…</a:t>
            </a:r>
          </a:p>
          <a:p>
            <a:endParaRPr lang="en-US" dirty="0"/>
          </a:p>
          <a:p>
            <a:r>
              <a:rPr lang="en-US" dirty="0"/>
              <a:t>Feedback was still an issue, hard to tell when the device had actually finished its work...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30474" y="5001573"/>
            <a:ext cx="2323326" cy="16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2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 got thinking…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168" y="2213638"/>
            <a:ext cx="7648832" cy="421905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Snagging creds is cool and all, but they're typically hashed when they come out of Responder so they need to be taken away and cracked somewhere else.</a:t>
            </a:r>
          </a:p>
          <a:p>
            <a:endParaRPr lang="en-US" dirty="0"/>
          </a:p>
          <a:p>
            <a:r>
              <a:rPr lang="en-US" dirty="0"/>
              <a:t>What if we could crack and </a:t>
            </a:r>
            <a:r>
              <a:rPr lang="en-US" u="sng" dirty="0"/>
              <a:t>reuse</a:t>
            </a:r>
            <a:r>
              <a:rPr lang="en-US" dirty="0"/>
              <a:t> them there and then?</a:t>
            </a:r>
          </a:p>
          <a:p>
            <a:endParaRPr lang="en-US" dirty="0"/>
          </a:p>
          <a:p>
            <a:r>
              <a:rPr lang="en-US" dirty="0"/>
              <a:t>How can we also improve the feedback given to the user so they know if the device is actually working?</a:t>
            </a:r>
          </a:p>
        </p:txBody>
      </p:sp>
      <p:sp>
        <p:nvSpPr>
          <p:cNvPr id="4" name="AutoShape 2" descr="Image result for meme high fiv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4908" y="595422"/>
            <a:ext cx="1894701" cy="1618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476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inception we must go deep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556" y="1752413"/>
            <a:ext cx="7566591" cy="427089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81168" y="365125"/>
            <a:ext cx="7572632" cy="1325563"/>
          </a:xfrm>
        </p:spPr>
        <p:txBody>
          <a:bodyPr/>
          <a:lstStyle/>
          <a:p>
            <a:r>
              <a:rPr lang="en-US" b="1" dirty="0"/>
              <a:t>We got thinking…</a:t>
            </a:r>
          </a:p>
        </p:txBody>
      </p:sp>
    </p:spTree>
    <p:extLst>
      <p:ext uri="{BB962C8B-B14F-4D97-AF65-F5344CB8AC3E}">
        <p14:creationId xmlns:p14="http://schemas.microsoft.com/office/powerpoint/2010/main" val="408140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USB Powered – even via the data USB port!</a:t>
            </a:r>
          </a:p>
          <a:p>
            <a:endParaRPr lang="en-GB" dirty="0"/>
          </a:p>
          <a:p>
            <a:r>
              <a:rPr lang="en-GB" dirty="0"/>
              <a:t>Can be put into USB Host or Slave mode (very important !!)</a:t>
            </a:r>
          </a:p>
          <a:p>
            <a:endParaRPr lang="en-GB" dirty="0"/>
          </a:p>
          <a:p>
            <a:r>
              <a:rPr lang="en-GB" dirty="0"/>
              <a:t>Small + Compact = Portable!</a:t>
            </a:r>
          </a:p>
          <a:p>
            <a:endParaRPr lang="en-GB" dirty="0"/>
          </a:p>
          <a:p>
            <a:r>
              <a:rPr lang="en-GB" dirty="0"/>
              <a:t>Cheap and easy to install</a:t>
            </a:r>
          </a:p>
          <a:p>
            <a:endParaRPr lang="en-GB" dirty="0"/>
          </a:p>
          <a:p>
            <a:r>
              <a:rPr lang="en-GB" dirty="0"/>
              <a:t>Customisable GPIO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Upsides of a Pi Zero</a:t>
            </a:r>
            <a:endParaRPr lang="en-GB" b="1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907" y="4075435"/>
            <a:ext cx="2143125" cy="214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229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168" y="365125"/>
            <a:ext cx="7771054" cy="1325563"/>
          </a:xfrm>
        </p:spPr>
        <p:txBody>
          <a:bodyPr/>
          <a:lstStyle/>
          <a:p>
            <a:r>
              <a:rPr lang="en-US" b="1" dirty="0"/>
              <a:t>Downsides of a Pi Zero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168" y="1899766"/>
            <a:ext cx="75726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 GHz single-core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ARM11</a:t>
            </a:r>
            <a:r>
              <a:rPr lang="en-US" dirty="0">
                <a:solidFill>
                  <a:srgbClr val="FFFFFF"/>
                </a:solidFill>
              </a:rPr>
              <a:t>76JZF-S Processor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512 MB of RAM (shared between GPU and Mainboard)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Password cracking on it is a little slow.....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8" name="Picture 4" descr="Image result for sad face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13987" y="1584356"/>
            <a:ext cx="1079625" cy="1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771" y="5077711"/>
            <a:ext cx="7528451" cy="6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6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Cracking in the 'Cloud'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clearly can't crack captured credentials on the Pi Zero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about using a online cracker instead? </a:t>
            </a:r>
          </a:p>
          <a:p>
            <a:endParaRPr lang="en-US" dirty="0"/>
          </a:p>
          <a:p>
            <a:r>
              <a:rPr lang="en-US" dirty="0"/>
              <a:t>We found a problem.....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642" y="4143937"/>
            <a:ext cx="3498111" cy="24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07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Responder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168" y="1942296"/>
            <a:ext cx="7572632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[HTTP] </a:t>
            </a:r>
            <a:r>
              <a:rPr lang="en-GB" b="1" dirty="0"/>
              <a:t>NTLMv2</a:t>
            </a:r>
            <a:r>
              <a:rPr lang="en-GB" dirty="0"/>
              <a:t> </a:t>
            </a:r>
            <a:r>
              <a:rPr lang="en-GB" b="1" dirty="0"/>
              <a:t>Client</a:t>
            </a:r>
            <a:r>
              <a:rPr lang="en-GB" dirty="0"/>
              <a:t> : 192.168.0.1 </a:t>
            </a:r>
          </a:p>
          <a:p>
            <a:pPr marL="0" indent="0">
              <a:buNone/>
            </a:pPr>
            <a:r>
              <a:rPr lang="en-GB" dirty="0"/>
              <a:t>[HTTP] </a:t>
            </a:r>
            <a:r>
              <a:rPr lang="en-GB" b="1" dirty="0"/>
              <a:t>NTLMv2</a:t>
            </a:r>
            <a:r>
              <a:rPr lang="en-GB" dirty="0"/>
              <a:t> </a:t>
            </a:r>
            <a:r>
              <a:rPr lang="en-GB" b="1" dirty="0"/>
              <a:t>Username</a:t>
            </a:r>
            <a:r>
              <a:rPr lang="en-GB" dirty="0"/>
              <a:t> : </a:t>
            </a:r>
            <a:r>
              <a:rPr lang="en-GB" b="1" dirty="0"/>
              <a:t>&lt;domain&gt;</a:t>
            </a:r>
            <a:r>
              <a:rPr lang="en-GB" dirty="0"/>
              <a:t>\&lt;user&gt; </a:t>
            </a:r>
          </a:p>
          <a:p>
            <a:pPr marL="0" indent="0">
              <a:buNone/>
            </a:pPr>
            <a:r>
              <a:rPr lang="en-GB" dirty="0"/>
              <a:t>[HTTP] </a:t>
            </a:r>
            <a:r>
              <a:rPr lang="en-GB" b="1" dirty="0"/>
              <a:t>NTLMv2</a:t>
            </a:r>
            <a:r>
              <a:rPr lang="en-GB" dirty="0"/>
              <a:t> </a:t>
            </a:r>
            <a:r>
              <a:rPr lang="en-GB" b="1" dirty="0"/>
              <a:t>Hash</a:t>
            </a:r>
            <a:r>
              <a:rPr lang="en-GB" dirty="0"/>
              <a:t> : </a:t>
            </a:r>
            <a:r>
              <a:rPr lang="en-GB" b="1" dirty="0"/>
              <a:t>&lt;domain&gt;</a:t>
            </a:r>
            <a:r>
              <a:rPr lang="en-GB" dirty="0"/>
              <a:t>::&lt;user&gt;:</a:t>
            </a:r>
            <a:r>
              <a:rPr lang="en-GB" dirty="0">
                <a:solidFill>
                  <a:srgbClr val="C00000"/>
                </a:solidFill>
              </a:rPr>
              <a:t>1122334455667788</a:t>
            </a:r>
            <a:r>
              <a:rPr lang="en-GB" dirty="0"/>
              <a:t>: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1CF5F432CA3E7C14E8F19E1C7C4D8526</a:t>
            </a:r>
            <a:r>
              <a:rPr lang="en-GB" dirty="0"/>
              <a:t>:0101000000000000C0653150DE09D201A34F6605A46B620C000000000200080053004D004200330001001E00570049004E002D00500052004800340039003200520051004100460056000400140053004D00420033002E006C006F00630061006C0003003400570049004E002D00500052004800340039003200520051004100460056002E0053004D00420033002E006C006F00630061006C000500140053004D00420033002E006C006F00630061006C0007000800C0653150DE09D20106000400020000000800300030000000000000000000000000200000DA29ABF7DF14C8C7174935F5116EB53C1E5BA7849801FC060BC7359FFA5AA50F0A0010000000000000000000000000000000000009001C0063006900660073002F0063006F006F006C0073007400750066006600000000000000000000000000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03"/>
          <a:stretch/>
        </p:blipFill>
        <p:spPr>
          <a:xfrm>
            <a:off x="9346019" y="365125"/>
            <a:ext cx="2522796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39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Free Online Crackers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0551" y="2171700"/>
            <a:ext cx="7572375" cy="24729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551" y="5207849"/>
            <a:ext cx="66579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60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Free Online Crackers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8763" y="1772979"/>
            <a:ext cx="6117442" cy="46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5968" y="2734611"/>
            <a:ext cx="7401182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 b="1" dirty="0"/>
              <a:t>Trevor Shingles</a:t>
            </a:r>
          </a:p>
          <a:p>
            <a:pPr marL="0" indent="0">
              <a:buNone/>
            </a:pPr>
            <a:endParaRPr lang="en-GB" sz="24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Helpdesk Analyst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800" dirty="0"/>
              <a:t>Network/Systems Administrator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2800" dirty="0"/>
              <a:t>Senior Infrastructure Consultant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</a:rPr>
              <a:t>Penetration Tester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Who are we?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F2AAF-4650-401A-A9B5-8A606EC55B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5301" y="1027906"/>
            <a:ext cx="2305050" cy="2617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2812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Calibri Light"/>
              </a:rPr>
              <a:t>Do it ourselves?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Running our own cloud cracker gives us the flexibility needed to crack NTLMv2 hashes.</a:t>
            </a:r>
          </a:p>
          <a:p>
            <a:endParaRPr lang="en-US" dirty="0"/>
          </a:p>
          <a:p>
            <a:r>
              <a:rPr lang="en-US" dirty="0"/>
              <a:t>It also means our client's sensitive data isn't being stored somewhere we don't want it to be.</a:t>
            </a:r>
          </a:p>
          <a:p>
            <a:endParaRPr lang="en-US" dirty="0"/>
          </a:p>
          <a:p>
            <a:r>
              <a:rPr lang="en-US" dirty="0"/>
              <a:t>We are in control…</a:t>
            </a:r>
          </a:p>
          <a:p>
            <a:endParaRPr lang="en-US" dirty="0">
              <a:solidFill>
                <a:srgbClr val="FFFFFF"/>
              </a:solidFill>
              <a:latin typeface="Calibri"/>
            </a:endParaRPr>
          </a:p>
          <a:p>
            <a:endParaRPr lang="en-US" dirty="0">
              <a:solidFill>
                <a:srgbClr val="FFFFFF"/>
              </a:solidFill>
              <a:latin typeface="Calibri"/>
            </a:endParaRPr>
          </a:p>
          <a:p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61" y="4539535"/>
            <a:ext cx="2546792" cy="19206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63224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AWS EC2 to the rescue!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All the benefits of the cloud (scalable, cheap…)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GPU cracking, great! 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Even the free t2.micro instance is already over 8x faster than the Pi Zero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still one little snag.....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6822" y="4668800"/>
            <a:ext cx="7266978" cy="712922"/>
          </a:xfrm>
          <a:prstGeom prst="rect">
            <a:avLst/>
          </a:prstGeom>
        </p:spPr>
      </p:pic>
      <p:pic>
        <p:nvPicPr>
          <p:cNvPr id="6" name="Picture 2" descr="Image result for happy face emoji island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9196" y="466859"/>
            <a:ext cx="1043412" cy="10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65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Image result for one does n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722" y="1942657"/>
            <a:ext cx="7603875" cy="449764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53502" y="2038350"/>
            <a:ext cx="7620940" cy="1325563"/>
          </a:xfrm>
        </p:spPr>
        <p:txBody>
          <a:bodyPr/>
          <a:lstStyle/>
          <a:p>
            <a:pPr algn="ctr"/>
            <a:r>
              <a:rPr lang="en-US" dirty="0">
                <a:ln w="19050">
                  <a:solidFill>
                    <a:schemeClr val="tx1"/>
                  </a:solidFill>
                </a:ln>
                <a:latin typeface="Impact" panose="020B0806030902050204" pitchFamily="34" charset="0"/>
              </a:rPr>
              <a:t>One does not simply go online…</a:t>
            </a:r>
            <a:endParaRPr lang="en-US" dirty="0">
              <a:ln w="19050">
                <a:solidFill>
                  <a:schemeClr val="tx1"/>
                </a:solidFill>
              </a:ln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781168" y="365125"/>
            <a:ext cx="7572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Cracking in the 'Cloud'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89398" y="5384587"/>
            <a:ext cx="76209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n w="19050">
                  <a:solidFill>
                    <a:schemeClr val="tx1"/>
                  </a:solidFill>
                </a:ln>
                <a:latin typeface="Impact" panose="020B0806030902050204" pitchFamily="34" charset="0"/>
              </a:rPr>
              <a:t>…with no network card</a:t>
            </a:r>
          </a:p>
        </p:txBody>
      </p:sp>
    </p:spTree>
    <p:extLst>
      <p:ext uri="{BB962C8B-B14F-4D97-AF65-F5344CB8AC3E}">
        <p14:creationId xmlns:p14="http://schemas.microsoft.com/office/powerpoint/2010/main" val="4158490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Adding Network Capabilities to the Pi Zero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  <a:latin typeface="Calibri Light"/>
            </a:endParaRPr>
          </a:p>
        </p:txBody>
      </p:sp>
      <p:pic>
        <p:nvPicPr>
          <p:cNvPr id="4" name="Picture 4" descr="Bluetooth 4.0 USB Module (2.1 compatible)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3633" y="2282677"/>
            <a:ext cx="2523782" cy="2529690"/>
          </a:xfrm>
          <a:prstGeom prst="rect">
            <a:avLst/>
          </a:prstGeom>
        </p:spPr>
      </p:pic>
      <p:pic>
        <p:nvPicPr>
          <p:cNvPr id="6" name="Picture 6" descr="BT2S Bluetooth to Serial Slave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5216" y="2282677"/>
            <a:ext cx="2697214" cy="2529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606" y="2282677"/>
            <a:ext cx="2529690" cy="252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1058" y="4845758"/>
            <a:ext cx="276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Errr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……??</a:t>
            </a:r>
          </a:p>
        </p:txBody>
      </p:sp>
    </p:spTree>
    <p:extLst>
      <p:ext uri="{BB962C8B-B14F-4D97-AF65-F5344CB8AC3E}">
        <p14:creationId xmlns:p14="http://schemas.microsoft.com/office/powerpoint/2010/main" val="3025880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solved – the </a:t>
            </a:r>
            <a:r>
              <a:rPr lang="en-US" b="1" dirty="0" err="1"/>
              <a:t>RedBear</a:t>
            </a:r>
            <a:r>
              <a:rPr lang="en-US" b="1" dirty="0"/>
              <a:t> </a:t>
            </a:r>
            <a:r>
              <a:rPr lang="en-US" b="1" dirty="0" err="1"/>
              <a:t>IoT</a:t>
            </a:r>
            <a:r>
              <a:rPr lang="en-US" b="1" dirty="0"/>
              <a:t> </a:t>
            </a:r>
            <a:r>
              <a:rPr lang="en-US" b="1" dirty="0" err="1"/>
              <a:t>pHAT</a:t>
            </a:r>
            <a:endParaRPr lang="en-US" b="1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25" y="1952625"/>
            <a:ext cx="7552895" cy="3784808"/>
          </a:xfrm>
          <a:prstGeom prst="rect">
            <a:avLst/>
          </a:prstGeom>
        </p:spPr>
      </p:pic>
      <p:pic>
        <p:nvPicPr>
          <p:cNvPr id="5" name="Picture 2" descr="https://redbear.cc/media/catalog/product/cache/1/image/1800x/040ec09b1e35df139433887a97daa66f/2/_/2_2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3572" y="4961145"/>
            <a:ext cx="31051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359979" y="5940910"/>
            <a:ext cx="4040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5"/>
              </a:rPr>
              <a:t>https://redbear.cc/product/iot-phat.html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993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 Bear </a:t>
            </a:r>
            <a:r>
              <a:rPr lang="en-US" b="1" dirty="0" err="1"/>
              <a:t>IoT</a:t>
            </a:r>
            <a:r>
              <a:rPr lang="en-US" b="1" dirty="0"/>
              <a:t> </a:t>
            </a:r>
            <a:r>
              <a:rPr lang="en-US" b="1" dirty="0" err="1"/>
              <a:t>pHat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168" y="1899766"/>
            <a:ext cx="7572632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The Red Bear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pHat</a:t>
            </a:r>
            <a:r>
              <a:rPr lang="en-US" dirty="0"/>
              <a:t> connects to the Pi Zero using it's GPIO pins</a:t>
            </a:r>
          </a:p>
          <a:p>
            <a:endParaRPr lang="en-US" dirty="0"/>
          </a:p>
          <a:p>
            <a:r>
              <a:rPr lang="en-US" dirty="0"/>
              <a:t>It presents a wireless network interface to the Pi Zero – plug and play!</a:t>
            </a:r>
          </a:p>
          <a:p>
            <a:endParaRPr lang="en-US" dirty="0"/>
          </a:p>
          <a:p>
            <a:r>
              <a:rPr lang="en-US" dirty="0"/>
              <a:t>No messing around with modems, just use standard TCP/IP protocols!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Don’t like soldering….solderless headers! You just need a hammer!!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Wireless….done!</a:t>
            </a:r>
          </a:p>
        </p:txBody>
      </p:sp>
      <p:pic>
        <p:nvPicPr>
          <p:cNvPr id="2050" name="Picture 2" descr="Image result for clipart tick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06747" y="5455217"/>
            <a:ext cx="563915" cy="5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791146" y="4238721"/>
            <a:ext cx="1019175" cy="3295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11516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167" y="365125"/>
            <a:ext cx="8075211" cy="1325563"/>
          </a:xfrm>
        </p:spPr>
        <p:txBody>
          <a:bodyPr/>
          <a:lstStyle/>
          <a:p>
            <a:r>
              <a:rPr lang="en-US" b="1" dirty="0"/>
              <a:t>Next, device feedback…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81167" y="1818124"/>
            <a:ext cx="733859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So far the </a:t>
            </a:r>
            <a:r>
              <a:rPr lang="en-US" dirty="0" err="1"/>
              <a:t>PiKey</a:t>
            </a:r>
            <a:r>
              <a:rPr lang="en-US" dirty="0"/>
              <a:t> takes about 1 –2 mins to work, if it works at all.</a:t>
            </a:r>
          </a:p>
          <a:p>
            <a:endParaRPr lang="en-US" dirty="0"/>
          </a:p>
          <a:p>
            <a:r>
              <a:rPr lang="en-US" dirty="0"/>
              <a:t>Understanding what's going with the device requires knowledge of how it works…</a:t>
            </a:r>
          </a:p>
          <a:p>
            <a:endParaRPr lang="en-US" dirty="0"/>
          </a:p>
          <a:p>
            <a:r>
              <a:rPr lang="en-US" dirty="0"/>
              <a:t>We need a way of giving user feedback! LED’s anyone??</a:t>
            </a:r>
          </a:p>
          <a:p>
            <a:endParaRPr lang="en-US" dirty="0"/>
          </a:p>
          <a:p>
            <a:r>
              <a:rPr lang="en-US" dirty="0"/>
              <a:t>But there is a problem with the GPIO pins..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330" y="5180224"/>
            <a:ext cx="1865670" cy="13974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4420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63089" y="2424113"/>
            <a:ext cx="2424112" cy="378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89092" y="2044184"/>
            <a:ext cx="23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Pimoroni</a:t>
            </a:r>
            <a:r>
              <a:rPr lang="en-GB" b="1" dirty="0">
                <a:solidFill>
                  <a:schemeClr val="bg1"/>
                </a:solidFill>
              </a:rPr>
              <a:t> Rainbow Hat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2532" y="2044184"/>
            <a:ext cx="151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PiHut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ZeroSeg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6113" y="2044184"/>
            <a:ext cx="188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RedBear</a:t>
            </a:r>
            <a:r>
              <a:rPr lang="en-GB" b="1" dirty="0">
                <a:solidFill>
                  <a:schemeClr val="bg1"/>
                </a:solidFill>
              </a:rPr>
              <a:t> IOT </a:t>
            </a:r>
            <a:r>
              <a:rPr lang="en-GB" b="1" dirty="0" err="1">
                <a:solidFill>
                  <a:schemeClr val="bg1"/>
                </a:solidFill>
              </a:rPr>
              <a:t>pHat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15067" y="2413516"/>
            <a:ext cx="2589522" cy="378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781168" y="365125"/>
            <a:ext cx="7572632" cy="1325563"/>
          </a:xfrm>
        </p:spPr>
        <p:txBody>
          <a:bodyPr/>
          <a:lstStyle/>
          <a:p>
            <a:r>
              <a:rPr lang="en-US" b="1" dirty="0" err="1"/>
              <a:t>RedBear</a:t>
            </a:r>
            <a:r>
              <a:rPr lang="en-US" b="1" dirty="0"/>
              <a:t> </a:t>
            </a:r>
            <a:r>
              <a:rPr lang="en-US" b="1" dirty="0" err="1"/>
              <a:t>IoT</a:t>
            </a:r>
            <a:r>
              <a:rPr lang="en-US" b="1" dirty="0"/>
              <a:t> </a:t>
            </a:r>
            <a:r>
              <a:rPr lang="en-US" b="1" dirty="0" err="1"/>
              <a:t>pHat</a:t>
            </a:r>
            <a:r>
              <a:rPr lang="en-US" b="1" dirty="0"/>
              <a:t> GPIO pins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5153" y="2424112"/>
            <a:ext cx="2408050" cy="378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90428" y="6488668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6"/>
              </a:rPr>
              <a:t>https://pinout.xyz/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881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Option 1 – </a:t>
            </a:r>
            <a:r>
              <a:rPr lang="en-GB" b="1" dirty="0" err="1"/>
              <a:t>Pimoroni</a:t>
            </a:r>
            <a:r>
              <a:rPr lang="en-GB" b="1" dirty="0"/>
              <a:t> </a:t>
            </a:r>
            <a:r>
              <a:rPr lang="en-GB" b="1" dirty="0" err="1"/>
              <a:t>Blinkt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078" y="1942189"/>
            <a:ext cx="4204957" cy="420495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692078" y="6392871"/>
            <a:ext cx="4586488" cy="4651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hlinkClick r:id="rId4"/>
              </a:rPr>
              <a:t>https://shop.pimoroni.com/products/blinkt</a:t>
            </a: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26" name="Picture 2" descr="Image result for pimoroni blinkt">
            <a:extLst>
              <a:ext uri="{FF2B5EF4-FFF2-40B4-BE49-F238E27FC236}">
                <a16:creationId xmlns:a16="http://schemas.microsoft.com/office/drawing/2014/main" id="{BC07B799-ADB6-4AD5-8651-1C2ECCDA2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74270" y="4820508"/>
            <a:ext cx="2312280" cy="132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245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Option 1 – </a:t>
            </a:r>
            <a:r>
              <a:rPr lang="en-GB" b="1" dirty="0" err="1"/>
              <a:t>Pimoroni</a:t>
            </a:r>
            <a:r>
              <a:rPr lang="en-GB" b="1" dirty="0"/>
              <a:t> </a:t>
            </a:r>
            <a:r>
              <a:rPr lang="en-GB" b="1" dirty="0" err="1"/>
              <a:t>Blinkt</a:t>
            </a:r>
            <a:endParaRPr lang="en-GB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729" y="1783634"/>
            <a:ext cx="3786398" cy="21216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DD24E4-38E7-400C-AD88-7F6A6A66FA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4799" y="4351374"/>
            <a:ext cx="3611706" cy="21216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7E1BC9-E455-45C7-805F-221DDCA2B0B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4799" y="1783634"/>
            <a:ext cx="3611706" cy="211125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10147B-E0CB-4494-B74E-665E8C1DBE9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729" y="4351374"/>
            <a:ext cx="3786398" cy="21216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8066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Who are we?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8818" y="1652116"/>
            <a:ext cx="7572632" cy="4824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sz="3600" b="1" dirty="0"/>
          </a:p>
          <a:p>
            <a:pPr marL="0" indent="0">
              <a:buNone/>
            </a:pPr>
            <a:endParaRPr lang="en-GB" sz="3600" b="1" dirty="0"/>
          </a:p>
          <a:p>
            <a:pPr marL="0" indent="0">
              <a:buNone/>
            </a:pPr>
            <a:r>
              <a:rPr lang="en-GB" sz="3600" b="1" dirty="0"/>
              <a:t>Jon Aubrey</a:t>
            </a:r>
            <a:r>
              <a:rPr lang="en-GB" b="1" dirty="0"/>
              <a:t> 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Helpdesk Analyst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/>
              <a:t>Developer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800" dirty="0"/>
              <a:t>Network Administrator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2800" dirty="0"/>
              <a:t>Systems Administrator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2800" dirty="0"/>
              <a:t>Penetration Tester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</a:rPr>
              <a:t>Security Architect</a:t>
            </a:r>
          </a:p>
          <a:p>
            <a:pPr marL="0" indent="0">
              <a:buNone/>
            </a:pPr>
            <a:endParaRPr lang="en-GB" i="1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4838" y="1095374"/>
            <a:ext cx="2195513" cy="26181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520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Blinkt</a:t>
            </a:r>
            <a:r>
              <a:rPr lang="en-US" b="1" dirty="0"/>
              <a:t> – Cheap and Dirty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/>
              </a:rPr>
              <a:t>Pros – 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alibri"/>
              </a:rPr>
              <a:t>Cheap and gives great feedback</a:t>
            </a:r>
          </a:p>
          <a:p>
            <a:endParaRPr lang="en-US" dirty="0">
              <a:solidFill>
                <a:srgbClr val="FFFFFF"/>
              </a:solidFill>
              <a:latin typeface="Calibri"/>
            </a:endParaRP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Cons – 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alibri"/>
              </a:rPr>
              <a:t>Requires soldering on an additional 4 wires and remapping GPIO pins in software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  <a:latin typeface="Calibri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latin typeface="Calibri"/>
              </a:rPr>
              <a:t>The </a:t>
            </a:r>
            <a:r>
              <a:rPr lang="en-US" dirty="0" err="1">
                <a:solidFill>
                  <a:srgbClr val="FFFFFF"/>
                </a:solidFill>
                <a:latin typeface="Calibri"/>
              </a:rPr>
              <a:t>Blinkt</a:t>
            </a:r>
            <a:r>
              <a:rPr lang="en-US" dirty="0">
                <a:solidFill>
                  <a:srgbClr val="FFFFFF"/>
                </a:solidFill>
                <a:latin typeface="Calibri"/>
              </a:rPr>
              <a:t> had to be wedged in between the </a:t>
            </a:r>
            <a:r>
              <a:rPr lang="en-US" dirty="0" err="1">
                <a:solidFill>
                  <a:srgbClr val="FFFFFF"/>
                </a:solidFill>
                <a:latin typeface="Calibri"/>
              </a:rPr>
              <a:t>RedBear</a:t>
            </a:r>
            <a:r>
              <a:rPr lang="en-US" dirty="0">
                <a:solidFill>
                  <a:srgbClr val="FFFFFF"/>
                </a:solidFill>
                <a:latin typeface="Calibri"/>
              </a:rPr>
              <a:t> Hat and the Pi Zero to keep it in place</a:t>
            </a:r>
          </a:p>
        </p:txBody>
      </p:sp>
    </p:spTree>
    <p:extLst>
      <p:ext uri="{BB962C8B-B14F-4D97-AF65-F5344CB8AC3E}">
        <p14:creationId xmlns:p14="http://schemas.microsoft.com/office/powerpoint/2010/main" val="1126950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Option 2 – </a:t>
            </a:r>
            <a:r>
              <a:rPr lang="en-GB" b="1" dirty="0" err="1"/>
              <a:t>Pimoroni</a:t>
            </a:r>
            <a:r>
              <a:rPr lang="en-GB" b="1" dirty="0"/>
              <a:t> </a:t>
            </a:r>
            <a:r>
              <a:rPr lang="en-GB" b="1" dirty="0" err="1"/>
              <a:t>ScrollPhat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1944" y="1900238"/>
            <a:ext cx="4351337" cy="435133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75089" y="6365978"/>
            <a:ext cx="4586488" cy="4651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hlinkClick r:id="rId4"/>
              </a:rPr>
              <a:t>https://shop.pimoroni.com/products/scroll-phat</a:t>
            </a: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052" name="Picture 4" descr="Image result for pimoroni scrollphat">
            <a:extLst>
              <a:ext uri="{FF2B5EF4-FFF2-40B4-BE49-F238E27FC236}">
                <a16:creationId xmlns:a16="http://schemas.microsoft.com/office/drawing/2014/main" id="{73515C4E-93E9-4CFD-82C2-BC55E0BEF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0800000">
            <a:off x="4285178" y="5048198"/>
            <a:ext cx="2179822" cy="122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611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 2 – </a:t>
            </a:r>
            <a:r>
              <a:rPr lang="en-US" b="1" dirty="0" err="1"/>
              <a:t>Pimoroni</a:t>
            </a:r>
            <a:r>
              <a:rPr lang="en-US" b="1" dirty="0"/>
              <a:t> </a:t>
            </a:r>
            <a:r>
              <a:rPr lang="en-US" b="1" dirty="0" err="1"/>
              <a:t>ScrollPhat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3659" y="1539575"/>
            <a:ext cx="3149130" cy="236184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3659" y="4238412"/>
            <a:ext cx="3143536" cy="235765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2846" y="1539575"/>
            <a:ext cx="3149133" cy="236184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8443" y="4238412"/>
            <a:ext cx="3143536" cy="235765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63269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ScrollPhat</a:t>
            </a:r>
            <a:r>
              <a:rPr lang="en-US" b="1" dirty="0"/>
              <a:t> – Easy, but Expensive</a:t>
            </a:r>
            <a:endParaRPr lang="en-US" b="1" dirty="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/>
              </a:rPr>
              <a:t>Pros – 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alibri"/>
              </a:rPr>
              <a:t>Slots straight on top of the Pi Zero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  <a:latin typeface="Calibri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latin typeface="Calibri"/>
              </a:rPr>
              <a:t>Individually addressable LEDs mean textual messages can be displayed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endParaRPr lang="en-US" dirty="0">
              <a:solidFill>
                <a:srgbClr val="FFFFFF"/>
              </a:solidFill>
              <a:latin typeface="Calibri"/>
            </a:endParaRP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Cons – 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alibri"/>
              </a:rPr>
              <a:t>Soldering on stacking headers is fiddly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  <a:latin typeface="Calibri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latin typeface="Calibri"/>
              </a:rPr>
              <a:t>More expensive than the </a:t>
            </a:r>
            <a:r>
              <a:rPr lang="en-US" dirty="0" err="1">
                <a:solidFill>
                  <a:srgbClr val="FFFFFF"/>
                </a:solidFill>
                <a:latin typeface="Calibri"/>
              </a:rPr>
              <a:t>Blinkt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4815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168" y="1899766"/>
            <a:ext cx="7572632" cy="455818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Cheap device to run the attack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Network capabilities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Password Cracking in the Cloud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User Feedback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Drivers Still Required</a:t>
            </a:r>
          </a:p>
        </p:txBody>
      </p:sp>
      <p:pic>
        <p:nvPicPr>
          <p:cNvPr id="4" name="Picture 2" descr="Image result for clipart tick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8507" y="1801425"/>
            <a:ext cx="563915" cy="5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lipart tick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8507" y="2721539"/>
            <a:ext cx="563915" cy="5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clipart tick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8507" y="3662609"/>
            <a:ext cx="563915" cy="5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lipart tick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12787" y="4591297"/>
            <a:ext cx="563915" cy="5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9478" y="5610162"/>
            <a:ext cx="518222" cy="5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28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Driverless Ethernet Gadget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168" y="1877457"/>
            <a:ext cx="7572632" cy="4351338"/>
          </a:xfrm>
        </p:spPr>
        <p:txBody>
          <a:bodyPr>
            <a:normAutofit/>
          </a:bodyPr>
          <a:lstStyle/>
          <a:p>
            <a:r>
              <a:rPr lang="en-GB" dirty="0"/>
              <a:t>Driverless Install (</a:t>
            </a:r>
            <a:r>
              <a:rPr lang="en-GB" dirty="0" err="1"/>
              <a:t>g_ether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"</a:t>
            </a:r>
            <a:r>
              <a:rPr lang="en-GB" dirty="0" err="1"/>
              <a:t>modprobe</a:t>
            </a:r>
            <a:r>
              <a:rPr lang="en-GB" dirty="0"/>
              <a:t> </a:t>
            </a:r>
            <a:r>
              <a:rPr lang="en-GB" dirty="0" err="1"/>
              <a:t>g_ether</a:t>
            </a:r>
            <a:r>
              <a:rPr lang="en-GB" dirty="0"/>
              <a:t> </a:t>
            </a:r>
            <a:r>
              <a:rPr lang="en-GB" dirty="0" err="1"/>
              <a:t>idVendor</a:t>
            </a:r>
            <a:r>
              <a:rPr lang="en-GB" dirty="0"/>
              <a:t>=0x04b3 </a:t>
            </a:r>
            <a:r>
              <a:rPr lang="en-GB" dirty="0" err="1"/>
              <a:t>idProduct</a:t>
            </a:r>
            <a:r>
              <a:rPr lang="en-GB" dirty="0"/>
              <a:t>=0x4010”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Windows appears to have a driver ready for his device, no driver download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437" y="4409394"/>
            <a:ext cx="3647079" cy="2202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476308" y="4388128"/>
            <a:ext cx="3607870" cy="22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41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last piece of the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168" y="1644578"/>
            <a:ext cx="7572632" cy="4351338"/>
          </a:xfrm>
        </p:spPr>
        <p:txBody>
          <a:bodyPr/>
          <a:lstStyle/>
          <a:p>
            <a:r>
              <a:rPr lang="en-GB" dirty="0"/>
              <a:t>HID Gadget for Keyboard Emulation (</a:t>
            </a:r>
            <a:r>
              <a:rPr lang="en-GB" dirty="0" err="1"/>
              <a:t>g_hid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g_hid</a:t>
            </a:r>
            <a:r>
              <a:rPr lang="en-GB" dirty="0"/>
              <a:t> module isn’t compiled correctly on “</a:t>
            </a:r>
            <a:r>
              <a:rPr lang="en-GB" dirty="0" err="1"/>
              <a:t>Raspbian</a:t>
            </a:r>
            <a:r>
              <a:rPr lang="en-GB" dirty="0"/>
              <a:t> Jessie </a:t>
            </a:r>
            <a:r>
              <a:rPr lang="en-GB" dirty="0" err="1"/>
              <a:t>Lite</a:t>
            </a:r>
            <a:r>
              <a:rPr lang="en-GB" dirty="0"/>
              <a:t>”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Needed to build our own Kernel module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Windows likes HID devices – No drivers needed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83" y="4500015"/>
            <a:ext cx="39814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94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We’re all done, right?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781168" y="1899766"/>
            <a:ext cx="7572632" cy="4351338"/>
          </a:xfrm>
        </p:spPr>
        <p:txBody>
          <a:bodyPr>
            <a:normAutofit/>
          </a:bodyPr>
          <a:lstStyle/>
          <a:p>
            <a:r>
              <a:rPr lang="en-GB" dirty="0"/>
              <a:t>We had two working devices sporting the latest and greatest LED’s arrays money can buy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Password Cracking in the Cloud worked perfectly</a:t>
            </a:r>
          </a:p>
          <a:p>
            <a:endParaRPr lang="en-GB" dirty="0"/>
          </a:p>
          <a:p>
            <a:r>
              <a:rPr lang="en-GB" dirty="0"/>
              <a:t>We only had to do a little bit of polishing to the code to finish off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Oh, but wait…..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7772" y="4990610"/>
            <a:ext cx="1632858" cy="163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9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…along came a Pi Zero </a:t>
            </a:r>
            <a:r>
              <a:rPr lang="en-US" b="1" u="sng" dirty="0"/>
              <a:t>(W)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Released the tail end of February 2017</a:t>
            </a:r>
          </a:p>
          <a:p>
            <a:endParaRPr lang="en-US" dirty="0">
              <a:solidFill>
                <a:srgbClr val="FFFFFF"/>
              </a:solidFill>
              <a:latin typeface="Calibri"/>
            </a:endParaRP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Updates the Pi Zero to include </a:t>
            </a:r>
            <a:r>
              <a:rPr lang="en-US" u="sng" dirty="0">
                <a:solidFill>
                  <a:srgbClr val="FFFFFF"/>
                </a:solidFill>
                <a:latin typeface="Calibri"/>
              </a:rPr>
              <a:t>WIRELESS NETWORK CAPABILTIES…..!</a:t>
            </a:r>
          </a:p>
          <a:p>
            <a:endParaRPr lang="en-US" dirty="0">
              <a:solidFill>
                <a:srgbClr val="FFFFFF"/>
              </a:solidFill>
              <a:latin typeface="Calibri"/>
            </a:endParaRP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Frees up the GPIO pins for any LEDs we want</a:t>
            </a:r>
          </a:p>
          <a:p>
            <a:endParaRPr lang="en-US" dirty="0">
              <a:solidFill>
                <a:srgbClr val="FFFFFF"/>
              </a:solidFill>
              <a:latin typeface="Calibri"/>
            </a:endParaRP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Uses an updated Kernel which breaks our HID module again </a:t>
            </a:r>
            <a:r>
              <a:rPr lang="en-US" dirty="0">
                <a:solidFill>
                  <a:srgbClr val="FFFFFF"/>
                </a:solidFill>
                <a:latin typeface="Calibri"/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34157" y="2479712"/>
            <a:ext cx="1848736" cy="1685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1919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 of that R&amp;D now redundant</a:t>
            </a:r>
            <a:r>
              <a:rPr lang="mr-IN" b="1" dirty="0"/>
              <a:t>…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886" y="1585011"/>
            <a:ext cx="5873195" cy="46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1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764129614"/>
              </p:ext>
            </p:extLst>
          </p:nvPr>
        </p:nvSpPr>
        <p:spPr/>
        <p:txBody>
          <a:bodyPr/>
          <a:lstStyle/>
          <a:p>
            <a:r>
              <a:rPr lang="en-US" b="1" dirty="0"/>
              <a:t>Disclaimer</a:t>
            </a:r>
          </a:p>
        </p:txBody>
      </p:sp>
      <p:sp>
        <p:nvSpPr>
          <p:cNvPr id="6" name="Content Placeholder 2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2901390050"/>
              </p:ext>
            </p:extLst>
          </p:nvPr>
        </p:nvSpPr>
        <p:spPr>
          <a:xfrm>
            <a:off x="3933568" y="2052166"/>
            <a:ext cx="757263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Our words are our own, we don't represent the companies we are working for and this work has no affiliation with them.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Our work is presented here in the interests of research and transparency and we cannot be held accountable for any damages that may come from the usage of the tool.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Be responsible!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463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Introducing the NEW </a:t>
            </a:r>
            <a:r>
              <a:rPr lang="en-US" b="1" dirty="0" err="1"/>
              <a:t>PiKey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  <a:latin typeface="Calibri"/>
              </a:rPr>
              <a:t>Pi Zero W!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alibri"/>
            </a:endParaRP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Client/Server side installers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alibri"/>
            </a:endParaRPr>
          </a:p>
          <a:p>
            <a:endParaRPr lang="en-US" dirty="0">
              <a:solidFill>
                <a:srgbClr val="FFFFFF"/>
              </a:solidFill>
              <a:latin typeface="Calibri"/>
            </a:endParaRPr>
          </a:p>
          <a:p>
            <a:endParaRPr lang="en-US" dirty="0">
              <a:solidFill>
                <a:srgbClr val="FFFFFF"/>
              </a:solidFill>
              <a:latin typeface="Calibri"/>
            </a:endParaRPr>
          </a:p>
          <a:p>
            <a:endParaRPr lang="en-US" dirty="0">
              <a:solidFill>
                <a:srgbClr val="FFFFFF"/>
              </a:solidFill>
              <a:latin typeface="Calibri"/>
            </a:endParaRPr>
          </a:p>
          <a:p>
            <a:r>
              <a:rPr lang="en-US" dirty="0" err="1">
                <a:solidFill>
                  <a:srgbClr val="FFFFFF"/>
                </a:solidFill>
                <a:latin typeface="Calibri"/>
              </a:rPr>
              <a:t>Pimoroni</a:t>
            </a:r>
            <a:r>
              <a:rPr lang="en-US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</a:rPr>
              <a:t>Blinkt</a:t>
            </a:r>
            <a:r>
              <a:rPr lang="en-US" dirty="0">
                <a:solidFill>
                  <a:srgbClr val="FFFFFF"/>
                </a:solidFill>
                <a:latin typeface="Calibri"/>
              </a:rPr>
              <a:t> (no fiddly wires needed now)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(Although we left in the code for the </a:t>
            </a:r>
            <a:r>
              <a:rPr lang="en-US" dirty="0" err="1">
                <a:solidFill>
                  <a:srgbClr val="FFFFFF"/>
                </a:solidFill>
                <a:latin typeface="Calibri"/>
              </a:rPr>
              <a:t>ScrollPhat</a:t>
            </a:r>
            <a:r>
              <a:rPr lang="en-US" dirty="0">
                <a:solidFill>
                  <a:srgbClr val="FFFFFF"/>
                </a:solidFill>
                <a:latin typeface="Calibri"/>
              </a:rPr>
              <a:t> too)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"/>
          <a:stretch/>
        </p:blipFill>
        <p:spPr>
          <a:xfrm>
            <a:off x="5975498" y="3434533"/>
            <a:ext cx="5186916" cy="163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20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178" y="227168"/>
            <a:ext cx="7572632" cy="1325563"/>
          </a:xfrm>
        </p:spPr>
        <p:txBody>
          <a:bodyPr/>
          <a:lstStyle/>
          <a:p>
            <a:r>
              <a:rPr lang="en-GB" b="1" dirty="0"/>
              <a:t>How to play</a:t>
            </a:r>
          </a:p>
        </p:txBody>
      </p:sp>
      <p:pic>
        <p:nvPicPr>
          <p:cNvPr id="2050" name="Picture 2" descr="Image result for cloud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6738" y="58124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8" name="Group 2047"/>
          <p:cNvGrpSpPr/>
          <p:nvPr/>
        </p:nvGrpSpPr>
        <p:grpSpPr>
          <a:xfrm>
            <a:off x="8330614" y="4316451"/>
            <a:ext cx="2370688" cy="2264007"/>
            <a:chOff x="8330614" y="4316451"/>
            <a:chExt cx="2370688" cy="2264007"/>
          </a:xfrm>
        </p:grpSpPr>
        <p:pic>
          <p:nvPicPr>
            <p:cNvPr id="6" name="Picture 2" descr="Cartoon Computer Screen - Clipart library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0614" y="4316451"/>
              <a:ext cx="2370688" cy="2264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8825023" y="4529470"/>
              <a:ext cx="1371600" cy="1093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5" name="Content Placeholder 4"/>
          <p:cNvPicPr>
            <a:picLocks noGrp="1" noChangeAspect="1"/>
          </p:cNvPicPr>
          <p:nvPr>
            <p:ph idx="1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3648" y="3668049"/>
            <a:ext cx="1686728" cy="12968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7" name="TextBox 26"/>
          <p:cNvSpPr txBox="1"/>
          <p:nvPr/>
        </p:nvSpPr>
        <p:spPr>
          <a:xfrm>
            <a:off x="5456183" y="5160827"/>
            <a:ext cx="2429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Plug in </a:t>
            </a:r>
            <a:r>
              <a:rPr lang="en-GB" sz="2800" dirty="0" err="1">
                <a:solidFill>
                  <a:schemeClr val="bg1"/>
                </a:solidFill>
              </a:rPr>
              <a:t>PiKey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(data port also powers the device via USB)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70955" y="4639084"/>
            <a:ext cx="1558645" cy="6394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80571" y="1870486"/>
            <a:ext cx="2429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Auto connects to configured Wi-Fi Hotspot</a:t>
            </a:r>
          </a:p>
        </p:txBody>
      </p:sp>
      <p:pic>
        <p:nvPicPr>
          <p:cNvPr id="38" name="Picture 4" descr="Image result for wifi bars clipart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1128" y="2751228"/>
            <a:ext cx="993990" cy="105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nector: Curved 2067"/>
          <p:cNvCxnSpPr/>
          <p:nvPr/>
        </p:nvCxnSpPr>
        <p:spPr>
          <a:xfrm rot="10800000" flipV="1">
            <a:off x="6639782" y="1795621"/>
            <a:ext cx="2856244" cy="26187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1720" y="2040604"/>
            <a:ext cx="653447" cy="126205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550504" y="5070547"/>
            <a:ext cx="3116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Gets installed as a new a network interface… Responder listens for credentials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68577" y="5368862"/>
            <a:ext cx="3116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Credentials received from Victim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84613" y="5190642"/>
            <a:ext cx="244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Sends received credentials to the Cloud Cracker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472457" y="3011014"/>
            <a:ext cx="2446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Cracked Creds sent back to </a:t>
            </a:r>
            <a:r>
              <a:rPr lang="en-GB" sz="2400" dirty="0" err="1">
                <a:solidFill>
                  <a:schemeClr val="bg1"/>
                </a:solidFill>
              </a:rPr>
              <a:t>PiKey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78701" y="5321713"/>
            <a:ext cx="3116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Gets installed as a HID Keyboard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50637" y="5414366"/>
            <a:ext cx="3116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Clear </a:t>
            </a:r>
            <a:r>
              <a:rPr lang="en-GB" sz="2400">
                <a:solidFill>
                  <a:schemeClr val="bg1"/>
                </a:solidFill>
              </a:rPr>
              <a:t>text password typed back into Victim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86959" y="4639084"/>
            <a:ext cx="988211" cy="91146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21911" y="4643066"/>
            <a:ext cx="591439" cy="887433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9695469" y="5970757"/>
            <a:ext cx="244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Unlocked!</a:t>
            </a:r>
          </a:p>
        </p:txBody>
      </p:sp>
    </p:spTree>
    <p:extLst>
      <p:ext uri="{BB962C8B-B14F-4D97-AF65-F5344CB8AC3E}">
        <p14:creationId xmlns:p14="http://schemas.microsoft.com/office/powerpoint/2010/main" val="40577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9" grpId="0"/>
      <p:bldP spid="29" grpId="1"/>
      <p:bldP spid="45" grpId="2"/>
      <p:bldP spid="45" grpId="3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618" y="2947516"/>
            <a:ext cx="6467732" cy="1719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96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650357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It works! \o/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8490" y="1501739"/>
            <a:ext cx="600075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973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long does this all take?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168" y="1899766"/>
            <a:ext cx="7572632" cy="4351338"/>
          </a:xfrm>
        </p:spPr>
        <p:txBody>
          <a:bodyPr/>
          <a:lstStyle/>
          <a:p>
            <a:r>
              <a:rPr lang="en-GB" dirty="0"/>
              <a:t>Typically, about 60-90 seconds…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472"/>
          <a:stretch/>
        </p:blipFill>
        <p:spPr>
          <a:xfrm>
            <a:off x="4029740" y="2894546"/>
            <a:ext cx="7815334" cy="243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9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Speeding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6620" y="1995459"/>
            <a:ext cx="7572632" cy="4351338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Kali 2017.1 now supports CUDA GPUs in the cloud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503" y="2586030"/>
            <a:ext cx="2638425" cy="4010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68" y="3204257"/>
            <a:ext cx="4580306" cy="1747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81167" y="5555069"/>
            <a:ext cx="4689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Source: </a:t>
            </a:r>
            <a:r>
              <a:rPr lang="en-GB" sz="1400" dirty="0">
                <a:solidFill>
                  <a:schemeClr val="bg1"/>
                </a:solidFill>
                <a:hlinkClick r:id="rId5"/>
              </a:rPr>
              <a:t>https://medium.com/@iraklis/running-hashcat-in-amazons-aws-new-16-gpu-p2-16xlarge-instance-9963f607164c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17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More POWA!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6620" y="1995459"/>
            <a:ext cx="7572632" cy="4351338"/>
          </a:xfrm>
        </p:spPr>
        <p:txBody>
          <a:bodyPr>
            <a:normAutofit/>
          </a:bodyPr>
          <a:lstStyle/>
          <a:p>
            <a:r>
              <a:rPr lang="en-GB" dirty="0"/>
              <a:t>Customise your wordlists/rules for the engagement.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Understand password rules already in place.</a:t>
            </a:r>
          </a:p>
        </p:txBody>
      </p:sp>
    </p:spTree>
    <p:extLst>
      <p:ext uri="{BB962C8B-B14F-4D97-AF65-F5344CB8AC3E}">
        <p14:creationId xmlns:p14="http://schemas.microsoft.com/office/powerpoint/2010/main" val="33529198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As a professional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 cracked credentials are stored on the device itself, so it doesn’t matter if it gets lost or compromised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SSH for passing hashes to and from the server</a:t>
            </a:r>
          </a:p>
          <a:p>
            <a:pPr lvl="1"/>
            <a:r>
              <a:rPr lang="en-GB" dirty="0"/>
              <a:t>Created during setup</a:t>
            </a:r>
          </a:p>
          <a:p>
            <a:endParaRPr lang="en-GB" dirty="0"/>
          </a:p>
          <a:p>
            <a:r>
              <a:rPr lang="en-GB" dirty="0"/>
              <a:t>Server stores all creds passed to it – original attack of cracking later can still be used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727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Only tested on Windows 7 </a:t>
            </a:r>
          </a:p>
          <a:p>
            <a:pPr lvl="1"/>
            <a:r>
              <a:rPr lang="en-GB" dirty="0"/>
              <a:t>(MS16-112 currently prevents this on Windows 10 - and everyone patches their environment right? [cough </a:t>
            </a:r>
            <a:r>
              <a:rPr lang="en-GB" dirty="0" err="1"/>
              <a:t>WannaCry</a:t>
            </a:r>
            <a:r>
              <a:rPr lang="en-GB" dirty="0"/>
              <a:t>])</a:t>
            </a:r>
          </a:p>
          <a:p>
            <a:endParaRPr lang="en-GB" dirty="0"/>
          </a:p>
          <a:p>
            <a:r>
              <a:rPr lang="en-GB" dirty="0"/>
              <a:t>Client ideally has to be fairly chatty on the network (lots of applications open)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You need a data connection on your phone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6254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20% success rate</a:t>
            </a:r>
          </a:p>
          <a:p>
            <a:endParaRPr lang="en-US" dirty="0"/>
          </a:p>
          <a:p>
            <a:r>
              <a:rPr lang="en-US" dirty="0"/>
              <a:t>Several technologies accidentally stop this in it’s tracks (automatic VPN/Firewalls when not on a approved network)</a:t>
            </a:r>
          </a:p>
          <a:p>
            <a:endParaRPr lang="en-US" dirty="0"/>
          </a:p>
          <a:p>
            <a:r>
              <a:rPr lang="en-US" dirty="0" err="1"/>
              <a:t>Optimised</a:t>
            </a:r>
            <a:r>
              <a:rPr lang="en-US" dirty="0"/>
              <a:t> wordlists (as well as more computing power) make a big difference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81168" y="365125"/>
            <a:ext cx="7572632" cy="1325563"/>
          </a:xfrm>
        </p:spPr>
        <p:txBody>
          <a:bodyPr/>
          <a:lstStyle/>
          <a:p>
            <a:r>
              <a:rPr lang="en-GB" b="1" dirty="0"/>
              <a:t>In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95313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425" y="1900238"/>
            <a:ext cx="7572375" cy="1262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FFFFFF"/>
                </a:solidFill>
              </a:rPr>
              <a:t>PiKey</a:t>
            </a:r>
            <a:r>
              <a:rPr lang="en-GB" dirty="0">
                <a:solidFill>
                  <a:srgbClr val="FFFFFF"/>
                </a:solidFill>
              </a:rPr>
              <a:t> is Physical Penetration Testing device used for the extraction and reuse of credentials on locked Microsoft Windows 7 systems.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a </a:t>
            </a:r>
            <a:r>
              <a:rPr lang="en-GB" b="1" dirty="0" err="1"/>
              <a:t>PiKey</a:t>
            </a:r>
            <a:r>
              <a:rPr lang="en-GB" b="1" dirty="0"/>
              <a:t>?</a:t>
            </a:r>
          </a:p>
        </p:txBody>
      </p:sp>
      <p:pic>
        <p:nvPicPr>
          <p:cNvPr id="2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809" y="3467477"/>
            <a:ext cx="3284690" cy="25080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9795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Blue Team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5894" y="1828800"/>
            <a:ext cx="6737873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3955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Blue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168" y="1899766"/>
            <a:ext cx="7572632" cy="2172504"/>
          </a:xfrm>
        </p:spPr>
        <p:txBody>
          <a:bodyPr/>
          <a:lstStyle/>
          <a:p>
            <a:r>
              <a:rPr lang="en-GB" dirty="0"/>
              <a:t>Endpoint Protection Software</a:t>
            </a:r>
          </a:p>
          <a:p>
            <a:endParaRPr lang="en-GB" sz="1050" dirty="0"/>
          </a:p>
          <a:p>
            <a:r>
              <a:rPr lang="en-GB" dirty="0"/>
              <a:t>Group Policy  – Hardware Restrictions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301" y="3689495"/>
            <a:ext cx="4368456" cy="289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72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Blue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168" y="1690689"/>
            <a:ext cx="7572632" cy="4890864"/>
          </a:xfrm>
        </p:spPr>
        <p:txBody>
          <a:bodyPr>
            <a:normAutofit/>
          </a:bodyPr>
          <a:lstStyle/>
          <a:p>
            <a:r>
              <a:rPr lang="en-GB" dirty="0"/>
              <a:t>Strong passwords!</a:t>
            </a:r>
          </a:p>
          <a:p>
            <a:pPr marL="0" indent="0">
              <a:buNone/>
            </a:pPr>
            <a:r>
              <a:rPr lang="en-GB" dirty="0"/>
              <a:t>New (May 2017) NIST SP800-63b Draft</a:t>
            </a:r>
          </a:p>
          <a:p>
            <a:pPr marL="0" indent="0">
              <a:buNone/>
            </a:pPr>
            <a:r>
              <a:rPr lang="en-GB" sz="1500" dirty="0">
                <a:hlinkClick r:id="rId3"/>
              </a:rPr>
              <a:t>https://pages.nist.gov/800-63-3/sp800-63b.html</a:t>
            </a:r>
            <a:endParaRPr lang="en-GB" sz="1500" dirty="0"/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And now for the more crazy ideas…</a:t>
            </a:r>
          </a:p>
          <a:p>
            <a:r>
              <a:rPr lang="en-GB" dirty="0"/>
              <a:t>Log off from your machine whenever you leave it</a:t>
            </a:r>
          </a:p>
          <a:p>
            <a:r>
              <a:rPr lang="en-GB" dirty="0"/>
              <a:t>Put superglue in your USB ports</a:t>
            </a:r>
          </a:p>
          <a:p>
            <a:r>
              <a:rPr lang="en-GB" dirty="0"/>
              <a:t>Switch to USB-C and hope the attacker doesn’t have an adaptor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995" y="3007453"/>
            <a:ext cx="7782921" cy="47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650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Build your own!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168" y="1899766"/>
            <a:ext cx="7828630" cy="4351338"/>
          </a:xfrm>
        </p:spPr>
        <p:txBody>
          <a:bodyPr/>
          <a:lstStyle/>
          <a:p>
            <a:r>
              <a:rPr lang="en-GB" dirty="0"/>
              <a:t>All the code needed to build and run the </a:t>
            </a:r>
            <a:r>
              <a:rPr lang="en-GB" dirty="0" err="1"/>
              <a:t>PiKey</a:t>
            </a:r>
            <a:r>
              <a:rPr lang="en-GB" dirty="0"/>
              <a:t> is available here:</a:t>
            </a:r>
          </a:p>
          <a:p>
            <a:pPr lvl="1"/>
            <a:r>
              <a:rPr lang="en-GB" dirty="0">
                <a:hlinkClick r:id="rId3"/>
              </a:rPr>
              <a:t>https://github.com/SecurityJon/PiKey</a:t>
            </a:r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(you will need to buy the hardware as well remember </a:t>
            </a:r>
            <a:r>
              <a:rPr lang="en-GB" dirty="0">
                <a:sym typeface="Wingdings" panose="05000000000000000000" pitchFamily="2" charset="2"/>
              </a:rPr>
              <a:t> 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4800" y="4423272"/>
            <a:ext cx="7594030" cy="105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14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1168" y="552309"/>
            <a:ext cx="3955550" cy="1325563"/>
          </a:xfrm>
        </p:spPr>
        <p:txBody>
          <a:bodyPr>
            <a:noAutofit/>
          </a:bodyPr>
          <a:lstStyle/>
          <a:p>
            <a:r>
              <a:rPr lang="en-GB" sz="6600" b="1" dirty="0"/>
              <a:t>Questions?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0150" y="2305049"/>
            <a:ext cx="5372100" cy="335280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4591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the beginning…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Back in 2016 Rob Fuller AKA '</a:t>
            </a:r>
            <a:r>
              <a:rPr lang="en-US" dirty="0" err="1"/>
              <a:t>Mubix</a:t>
            </a:r>
            <a:r>
              <a:rPr lang="en-US" dirty="0"/>
              <a:t>' discovered that </a:t>
            </a:r>
            <a:r>
              <a:rPr lang="en-US" dirty="0">
                <a:solidFill>
                  <a:srgbClr val="FFFFFF"/>
                </a:solidFill>
              </a:rPr>
              <a:t>USB Ethernet adapters can be plugged into locked Windows machines, and with some trickery can force the host machine to send network traffic through them</a:t>
            </a:r>
          </a:p>
          <a:p>
            <a:endParaRPr lang="en-US" dirty="0">
              <a:solidFill>
                <a:srgbClr val="FFFFFF"/>
              </a:solidFill>
              <a:latin typeface="Calibri"/>
            </a:endParaRPr>
          </a:p>
          <a:p>
            <a:r>
              <a:rPr lang="en-US" dirty="0">
                <a:solidFill>
                  <a:srgbClr val="FFFFFF"/>
                </a:solidFill>
                <a:latin typeface="Calibri"/>
              </a:rPr>
              <a:t>https://room362.com/post/2016/snagging-creds-from-locked-machines/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991" y="5153886"/>
            <a:ext cx="2828789" cy="14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1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this worked…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USB device emulated a network adapter.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Windows prefers newer/faster connections, therefore attempts to use the new adapter.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</a:t>
            </a:r>
            <a:r>
              <a:rPr lang="en-GB" dirty="0" err="1"/>
              <a:t>Spiderlabs</a:t>
            </a:r>
            <a:r>
              <a:rPr lang="en-GB" dirty="0"/>
              <a:t> tool 'Responder' is active on the device and scoops up creds sent into its database.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Device shuts down after it receives creds.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Unplug and take away to crack….</a:t>
            </a:r>
          </a:p>
        </p:txBody>
      </p:sp>
    </p:spTree>
    <p:extLst>
      <p:ext uri="{BB962C8B-B14F-4D97-AF65-F5344CB8AC3E}">
        <p14:creationId xmlns:p14="http://schemas.microsoft.com/office/powerpoint/2010/main" val="33045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 Pictures…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3600" y="3482939"/>
            <a:ext cx="1119466" cy="1222625"/>
          </a:xfrm>
        </p:spPr>
      </p:pic>
      <p:sp>
        <p:nvSpPr>
          <p:cNvPr id="6" name="Speech Bubble: Oval 5"/>
          <p:cNvSpPr/>
          <p:nvPr/>
        </p:nvSpPr>
        <p:spPr>
          <a:xfrm>
            <a:off x="4907027" y="1900719"/>
            <a:ext cx="2438995" cy="15822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Narrow" panose="020B0606020202030204" pitchFamily="34" charset="0"/>
              </a:rPr>
              <a:t>Hey, I’m a new network adapter. Send me traffic please…</a:t>
            </a:r>
          </a:p>
        </p:txBody>
      </p:sp>
      <p:pic>
        <p:nvPicPr>
          <p:cNvPr id="1026" name="Picture 2" descr="Cartoon Computer Screen - Clipart library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0372" y="2962247"/>
            <a:ext cx="2370688" cy="226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/>
          <p:cNvSpPr/>
          <p:nvPr/>
        </p:nvSpPr>
        <p:spPr>
          <a:xfrm>
            <a:off x="8914805" y="1109609"/>
            <a:ext cx="2438995" cy="15822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Narrow" panose="020B0606020202030204" pitchFamily="34" charset="0"/>
              </a:rPr>
              <a:t>No problem, have some credentials…</a:t>
            </a:r>
          </a:p>
        </p:txBody>
      </p:sp>
      <p:sp>
        <p:nvSpPr>
          <p:cNvPr id="9" name="Speech Bubble: Oval 8"/>
          <p:cNvSpPr/>
          <p:nvPr/>
        </p:nvSpPr>
        <p:spPr>
          <a:xfrm>
            <a:off x="5551377" y="4435144"/>
            <a:ext cx="1517243" cy="1010159"/>
          </a:xfrm>
          <a:prstGeom prst="wedgeEllipseCallout">
            <a:avLst>
              <a:gd name="adj1" fmla="val -47793"/>
              <a:gd name="adj2" fmla="val -54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Narrow" panose="020B0606020202030204" pitchFamily="34" charset="0"/>
              </a:rPr>
              <a:t>**sucker**</a:t>
            </a:r>
          </a:p>
        </p:txBody>
      </p:sp>
    </p:spTree>
    <p:extLst>
      <p:ext uri="{BB962C8B-B14F-4D97-AF65-F5344CB8AC3E}">
        <p14:creationId xmlns:p14="http://schemas.microsoft.com/office/powerpoint/2010/main" val="232381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Original Attack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As </a:t>
            </a:r>
            <a:r>
              <a:rPr lang="en-US" dirty="0" err="1"/>
              <a:t>Mubix</a:t>
            </a:r>
            <a:r>
              <a:rPr lang="en-US" dirty="0"/>
              <a:t> put it: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USB Ethernet + DHCP + Responder == Creds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The original attack could be performed on a USB-Armory or a Hak5 Lan Turtle.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Computers are chatty and are constantly sending traffic out their interfaces.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Worked on Windows 10 and earlier platforms.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6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1512</Words>
  <Application>Microsoft Office PowerPoint</Application>
  <PresentationFormat>Widescreen</PresentationFormat>
  <Paragraphs>349</Paragraphs>
  <Slides>54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Arial Narrow</vt:lpstr>
      <vt:lpstr>Calibri</vt:lpstr>
      <vt:lpstr>Calibri Light</vt:lpstr>
      <vt:lpstr>Impact</vt:lpstr>
      <vt:lpstr>Mangal</vt:lpstr>
      <vt:lpstr>Wingdings</vt:lpstr>
      <vt:lpstr>Office Theme</vt:lpstr>
      <vt:lpstr>Introducing PiKey: Hacking just like the Movies</vt:lpstr>
      <vt:lpstr>Who are we?</vt:lpstr>
      <vt:lpstr>Who are we?</vt:lpstr>
      <vt:lpstr>Disclaimer</vt:lpstr>
      <vt:lpstr>What is a PiKey?</vt:lpstr>
      <vt:lpstr>In the beginning…</vt:lpstr>
      <vt:lpstr>How this worked…</vt:lpstr>
      <vt:lpstr>In Pictures…</vt:lpstr>
      <vt:lpstr>Original Attack Cont…</vt:lpstr>
      <vt:lpstr>We had a go!</vt:lpstr>
      <vt:lpstr>Making it (slightly) better</vt:lpstr>
      <vt:lpstr>We got thinking…</vt:lpstr>
      <vt:lpstr>We got thinking…</vt:lpstr>
      <vt:lpstr>Upsides of a Pi Zero</vt:lpstr>
      <vt:lpstr>Downsides of a Pi Zero</vt:lpstr>
      <vt:lpstr>Cracking in the 'Cloud'</vt:lpstr>
      <vt:lpstr>Responder Output</vt:lpstr>
      <vt:lpstr>Using Free Online Crackers</vt:lpstr>
      <vt:lpstr>Using Free Online Crackers</vt:lpstr>
      <vt:lpstr>Do it ourselves?</vt:lpstr>
      <vt:lpstr>AWS EC2 to the rescue!</vt:lpstr>
      <vt:lpstr>One does not simply go online…</vt:lpstr>
      <vt:lpstr>Adding Network Capabilities to the Pi Zero </vt:lpstr>
      <vt:lpstr>Problem solved – the RedBear IoT pHAT</vt:lpstr>
      <vt:lpstr>Red Bear IoT pHat</vt:lpstr>
      <vt:lpstr>Next, device feedback…</vt:lpstr>
      <vt:lpstr>RedBear IoT pHat GPIO pins</vt:lpstr>
      <vt:lpstr>Option 1 – Pimoroni Blinkt</vt:lpstr>
      <vt:lpstr>Option 1 – Pimoroni Blinkt</vt:lpstr>
      <vt:lpstr>Blinkt – Cheap and Dirty</vt:lpstr>
      <vt:lpstr>Option 2 – Pimoroni ScrollPhat</vt:lpstr>
      <vt:lpstr>Option 2 – Pimoroni ScrollPhat</vt:lpstr>
      <vt:lpstr>ScrollPhat – Easy, but Expensive</vt:lpstr>
      <vt:lpstr>Recap</vt:lpstr>
      <vt:lpstr>Driverless Ethernet Gadget</vt:lpstr>
      <vt:lpstr>The last piece of the puzzle</vt:lpstr>
      <vt:lpstr>We’re all done, right?</vt:lpstr>
      <vt:lpstr>…along came a Pi Zero (W)</vt:lpstr>
      <vt:lpstr>All of that R&amp;D now redundant…</vt:lpstr>
      <vt:lpstr>Introducing the NEW PiKey</vt:lpstr>
      <vt:lpstr>How to play</vt:lpstr>
      <vt:lpstr>PowerPoint Presentation</vt:lpstr>
      <vt:lpstr>It works! \o/</vt:lpstr>
      <vt:lpstr>How long does this all take?</vt:lpstr>
      <vt:lpstr>Speeding things up</vt:lpstr>
      <vt:lpstr>More POWA!</vt:lpstr>
      <vt:lpstr>As a professional tool</vt:lpstr>
      <vt:lpstr>In the real world</vt:lpstr>
      <vt:lpstr>In the real world</vt:lpstr>
      <vt:lpstr>Blue Team</vt:lpstr>
      <vt:lpstr>Blue Team</vt:lpstr>
      <vt:lpstr>Blue Team</vt:lpstr>
      <vt:lpstr>Build your own!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Pi-Key: Hacking just like the Movies</dc:title>
  <dc:creator>Samantha Shingles</dc:creator>
  <cp:lastModifiedBy>Samantha Shingles</cp:lastModifiedBy>
  <cp:revision>531</cp:revision>
  <cp:lastPrinted>2017-06-05T17:34:54Z</cp:lastPrinted>
  <dcterms:created xsi:type="dcterms:W3CDTF">2017-04-26T13:21:09Z</dcterms:created>
  <dcterms:modified xsi:type="dcterms:W3CDTF">2017-06-08T18:00:50Z</dcterms:modified>
</cp:coreProperties>
</file>