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144000" cy="6858000" type="screen4x3"/>
  <p:notesSz cx="6858000" cy="9418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F761BB-5717-3748-83AB-D6F79D4F435A}">
          <p14:sldIdLst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nira Gunja" initials="MG" lastIdx="8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057"/>
    <a:srgbClr val="838383"/>
    <a:srgbClr val="00673F"/>
    <a:srgbClr val="89B19C"/>
    <a:srgbClr val="93B2C6"/>
    <a:srgbClr val="E4F6FB"/>
    <a:srgbClr val="104068"/>
    <a:srgbClr val="589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26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2120060618398099E-2"/>
          <c:y val="9.0694604145097002E-2"/>
          <c:w val="0.94002182714709004"/>
          <c:h val="0.78676692227201594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Sheet1!$A$2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3838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July–Sept. 2013</c:v>
                </c:pt>
                <c:pt idx="1">
                  <c:v>Feb.–April 2016</c:v>
                </c:pt>
              </c:strCache>
            </c:strRef>
          </c:cat>
          <c:val>
            <c:numRef>
              <c:f>Sheet1!$B$2:$C$2</c:f>
              <c:numCache>
                <c:formatCode>0</c:formatCode>
                <c:ptCount val="2"/>
                <c:pt idx="0">
                  <c:v>68.260000000000005</c:v>
                </c:pt>
                <c:pt idx="1">
                  <c:v>37.11</c:v>
                </c:pt>
              </c:numCache>
            </c:numRef>
          </c:val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rgbClr val="89B19C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July–Sept. 2013</c:v>
                </c:pt>
                <c:pt idx="1">
                  <c:v>Feb.–April 2016</c:v>
                </c:pt>
              </c:strCache>
            </c:strRef>
          </c:cat>
          <c:val>
            <c:numRef>
              <c:f>Sheet1!$B$3:$C$3</c:f>
              <c:numCache>
                <c:formatCode>0</c:formatCode>
                <c:ptCount val="2"/>
                <c:pt idx="0">
                  <c:v>62.83</c:v>
                </c:pt>
                <c:pt idx="1">
                  <c:v>20.55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rgbClr val="00673F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Sheet1!$B$1:$C$1</c:f>
              <c:strCache>
                <c:ptCount val="2"/>
                <c:pt idx="0">
                  <c:v>July–Sept. 2013</c:v>
                </c:pt>
                <c:pt idx="1">
                  <c:v>Feb.–April 2016</c:v>
                </c:pt>
              </c:strCache>
            </c:strRef>
          </c:cat>
          <c:val>
            <c:numRef>
              <c:f>Sheet1!$B$4:$C$4</c:f>
              <c:numCache>
                <c:formatCode>0</c:formatCode>
                <c:ptCount val="2"/>
                <c:pt idx="0">
                  <c:v>84.93</c:v>
                </c:pt>
                <c:pt idx="1">
                  <c:v>42.25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Latino</c:v>
                </c:pt>
              </c:strCache>
            </c:strRef>
          </c:tx>
          <c:spPr>
            <a:solidFill>
              <a:srgbClr val="1F497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Sheet1!$B$1:$C$1</c:f>
              <c:strCache>
                <c:ptCount val="2"/>
                <c:pt idx="0">
                  <c:v>July–Sept. 2013</c:v>
                </c:pt>
                <c:pt idx="1">
                  <c:v>Feb.–April 2016</c:v>
                </c:pt>
              </c:strCache>
            </c:strRef>
          </c:cat>
          <c:val>
            <c:numRef>
              <c:f>Sheet1!$B$5:$C$5</c:f>
              <c:numCache>
                <c:formatCode>0</c:formatCode>
                <c:ptCount val="2"/>
                <c:pt idx="0">
                  <c:v>71.72</c:v>
                </c:pt>
                <c:pt idx="1">
                  <c:v>54.7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235630608"/>
        <c:axId val="235633352"/>
      </c:barChart>
      <c:catAx>
        <c:axId val="235630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0">
                <a:solidFill>
                  <a:srgbClr val="566057"/>
                </a:solidFill>
              </a:defRPr>
            </a:pPr>
            <a:endParaRPr lang="en-US"/>
          </a:p>
        </c:txPr>
        <c:crossAx val="235633352"/>
        <c:crosses val="autoZero"/>
        <c:auto val="1"/>
        <c:lblAlgn val="ctr"/>
        <c:lblOffset val="100"/>
        <c:noMultiLvlLbl val="0"/>
      </c:catAx>
      <c:valAx>
        <c:axId val="235633352"/>
        <c:scaling>
          <c:orientation val="minMax"/>
          <c:max val="10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="0">
                <a:solidFill>
                  <a:srgbClr val="566057"/>
                </a:solidFill>
              </a:defRPr>
            </a:pPr>
            <a:endParaRPr lang="en-US"/>
          </a:p>
        </c:txPr>
        <c:crossAx val="235630608"/>
        <c:crosses val="autoZero"/>
        <c:crossBetween val="between"/>
        <c:majorUnit val="25"/>
      </c:valAx>
    </c:plotArea>
    <c:legend>
      <c:legendPos val="t"/>
      <c:layout>
        <c:manualLayout>
          <c:xMode val="edge"/>
          <c:yMode val="edge"/>
          <c:x val="0.27360420729531698"/>
          <c:y val="2.17155978232428E-2"/>
          <c:w val="0.451061088807305"/>
          <c:h val="7.4077911313717396E-2"/>
        </c:manualLayout>
      </c:layout>
      <c:overlay val="0"/>
      <c:txPr>
        <a:bodyPr/>
        <a:lstStyle/>
        <a:p>
          <a:pPr>
            <a:defRPr sz="1400" b="0">
              <a:solidFill>
                <a:srgbClr val="566057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 b="1">
          <a:latin typeface="Calibri" panose="020F0502020204030204" pitchFamily="34" charset="0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25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725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A32BC-E397-419D-9657-53B9C798192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46072"/>
            <a:ext cx="2971800" cy="4725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946072"/>
            <a:ext cx="2971800" cy="4725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EF01C-DE20-4F15-A686-77C1488E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25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25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CCDC-D79E-4B41-82ED-98FAF131AA39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9688" y="1177925"/>
            <a:ext cx="4238625" cy="31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532719"/>
            <a:ext cx="5486400" cy="37085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46072"/>
            <a:ext cx="2971800" cy="4725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946072"/>
            <a:ext cx="2971800" cy="4725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9D46F-0067-4F5C-95F7-24088124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0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669D-E2FC-4F32-848D-CBEED4636B7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37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hib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22072"/>
            <a:ext cx="9144000" cy="477054"/>
          </a:xfrm>
          <a:noFill/>
        </p:spPr>
        <p:txBody>
          <a:bodyPr anchor="t" anchorCtr="0"/>
          <a:lstStyle>
            <a:lvl1pPr>
              <a:defRPr sz="2600"/>
            </a:lvl1pPr>
          </a:lstStyle>
          <a:p>
            <a:pPr>
              <a:lnSpc>
                <a:spcPts val="3000"/>
              </a:lnSpc>
            </a:pPr>
            <a:endParaRPr lang="en-US" sz="2800" dirty="0">
              <a:solidFill>
                <a:srgbClr val="566057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17600" y="56896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-1429" y="30480"/>
            <a:ext cx="9145429" cy="301752"/>
          </a:xfrm>
        </p:spPr>
        <p:txBody>
          <a:bodyPr wrap="none" lIns="91440" tIns="0" rIns="91440" bIns="0"/>
          <a:lstStyle>
            <a:lvl1pPr marL="0" indent="0">
              <a:buNone/>
              <a:defRPr sz="1800"/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18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2223"/>
            <a:ext cx="8229600" cy="5078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2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501247"/>
            <a:ext cx="914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1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rgbClr val="566057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Georgia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Georgia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Georgia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Georgia" charset="0"/>
          <a:ea typeface="ＭＳ Ｐゴシック" charset="-128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rebuchet MS" charset="0"/>
          <a:ea typeface="ＭＳ Ｐゴシック" charset="-128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rebuchet MS" charset="0"/>
          <a:ea typeface="ＭＳ Ｐゴシック" charset="-128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rebuchet MS" charset="0"/>
          <a:ea typeface="ＭＳ Ｐゴシック" charset="-128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rgbClr val="566057"/>
          </a:solidFill>
          <a:latin typeface="Calibri" charset="0"/>
          <a:ea typeface="Calibri" charset="0"/>
          <a:cs typeface="Calibri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rgbClr val="566057"/>
          </a:solidFill>
          <a:latin typeface="Calibri" charset="0"/>
          <a:ea typeface="Calibri" charset="0"/>
          <a:cs typeface="Calibri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350" kern="1200">
          <a:solidFill>
            <a:srgbClr val="566057"/>
          </a:solidFill>
          <a:latin typeface="Calibri" charset="0"/>
          <a:ea typeface="Calibri" charset="0"/>
          <a:cs typeface="Calibri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rgbClr val="566057"/>
          </a:solidFill>
          <a:latin typeface="Calibri" charset="0"/>
          <a:ea typeface="Calibri" charset="0"/>
          <a:cs typeface="Calibri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rgbClr val="566057"/>
          </a:solidFill>
          <a:latin typeface="Calibri" charset="0"/>
          <a:ea typeface="Calibri" charset="0"/>
          <a:cs typeface="Calibri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1216152"/>
            <a:ext cx="9144000" cy="731520"/>
          </a:xfrm>
          <a:prstGeom prst="rect">
            <a:avLst/>
          </a:prstGeom>
          <a:solidFill>
            <a:schemeClr val="accent5"/>
          </a:solidFill>
        </p:spPr>
        <p:txBody>
          <a:bodyPr wrap="square" lIns="7315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Are you aware of the marketplaces also known as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Healthcare.gov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6" y="1347823"/>
            <a:ext cx="378391" cy="468179"/>
          </a:xfrm>
          <a:prstGeom prst="rect">
            <a:avLst/>
          </a:prstGeom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7894"/>
              </p:ext>
            </p:extLst>
          </p:nvPr>
        </p:nvGraphicFramePr>
        <p:xfrm>
          <a:off x="310896" y="2710302"/>
          <a:ext cx="8183880" cy="2899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91440"/>
            <a:ext cx="9144000" cy="892552"/>
          </a:xfrm>
        </p:spPr>
        <p:txBody>
          <a:bodyPr/>
          <a:lstStyle/>
          <a:p>
            <a:r>
              <a:rPr lang="en-US" dirty="0" smtClean="0"/>
              <a:t>After </a:t>
            </a:r>
            <a:r>
              <a:rPr lang="en-US" dirty="0"/>
              <a:t>Three </a:t>
            </a:r>
            <a:r>
              <a:rPr lang="en-US" dirty="0" smtClean="0"/>
              <a:t>Years of the ACA, </a:t>
            </a:r>
            <a:r>
              <a:rPr lang="en-US" dirty="0"/>
              <a:t>Large Shares of Uninsured Latinos and Blacks Are Still Unaware of </a:t>
            </a:r>
            <a:r>
              <a:rPr lang="en-US" dirty="0" smtClean="0"/>
              <a:t>Insurance </a:t>
            </a:r>
            <a:r>
              <a:rPr lang="en-US" dirty="0"/>
              <a:t>Marketplaces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1" y="5962114"/>
            <a:ext cx="787298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 anchorCtr="0">
            <a:spAutoFit/>
          </a:bodyPr>
          <a:lstStyle/>
          <a:p>
            <a:r>
              <a:rPr lang="en-US" sz="1100" dirty="0">
                <a:solidFill>
                  <a:srgbClr val="566057"/>
                </a:solidFill>
                <a:latin typeface="Calibri Light" charset="0"/>
                <a:ea typeface="Calibri Light" charset="0"/>
                <a:cs typeface="Calibri Light" charset="0"/>
              </a:rPr>
              <a:t>Note: The sample size for uninsured blacks </a:t>
            </a:r>
            <a:r>
              <a:rPr lang="en-US" sz="1100" dirty="0" smtClean="0">
                <a:solidFill>
                  <a:srgbClr val="566057"/>
                </a:solidFill>
                <a:latin typeface="Calibri Light" charset="0"/>
                <a:ea typeface="Calibri Light" charset="0"/>
                <a:cs typeface="Calibri Light" charset="0"/>
              </a:rPr>
              <a:t>is 85 in </a:t>
            </a:r>
            <a:r>
              <a:rPr lang="en-US" sz="1100" dirty="0">
                <a:solidFill>
                  <a:srgbClr val="566057"/>
                </a:solidFill>
                <a:latin typeface="Calibri Light" charset="0"/>
                <a:ea typeface="Calibri Light" charset="0"/>
                <a:cs typeface="Calibri Light" charset="0"/>
              </a:rPr>
              <a:t>The Commonwealth Fund Affordable Care Act Tracking Survey, </a:t>
            </a:r>
            <a:r>
              <a:rPr lang="en-US" sz="1100" dirty="0" smtClean="0">
                <a:solidFill>
                  <a:srgbClr val="566057"/>
                </a:solidFill>
                <a:latin typeface="Calibri Light" charset="0"/>
                <a:ea typeface="Calibri Light" charset="0"/>
                <a:cs typeface="Calibri Light" charset="0"/>
              </a:rPr>
              <a:t>February–April 2016. </a:t>
            </a:r>
            <a:endParaRPr lang="en-US" sz="1100" dirty="0">
              <a:solidFill>
                <a:srgbClr val="566057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012" y="2174127"/>
            <a:ext cx="592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566057"/>
                </a:solidFill>
                <a:latin typeface="Calibri" panose="020F0502020204030204" pitchFamily="34" charset="0"/>
              </a:rPr>
              <a:t>Percent </a:t>
            </a:r>
            <a:r>
              <a:rPr lang="en-US" sz="1400" i="1" dirty="0" smtClean="0">
                <a:solidFill>
                  <a:srgbClr val="566057"/>
                </a:solidFill>
                <a:latin typeface="Calibri" panose="020F0502020204030204" pitchFamily="34" charset="0"/>
              </a:rPr>
              <a:t>uninsured adults ages 19–64 who </a:t>
            </a:r>
            <a:r>
              <a:rPr lang="en-US" sz="1400" i="1" dirty="0">
                <a:solidFill>
                  <a:srgbClr val="566057"/>
                </a:solidFill>
                <a:latin typeface="Calibri" panose="020F0502020204030204" pitchFamily="34" charset="0"/>
              </a:rPr>
              <a:t>are </a:t>
            </a:r>
            <a:r>
              <a:rPr lang="en-US" sz="1400" i="1" u="sng" dirty="0">
                <a:solidFill>
                  <a:srgbClr val="566057"/>
                </a:solidFill>
                <a:latin typeface="Calibri" panose="020F0502020204030204" pitchFamily="34" charset="0"/>
              </a:rPr>
              <a:t>not</a:t>
            </a:r>
            <a:r>
              <a:rPr lang="en-US" sz="1400" i="1" dirty="0">
                <a:solidFill>
                  <a:srgbClr val="566057"/>
                </a:solidFill>
                <a:latin typeface="Calibri" panose="020F0502020204030204" pitchFamily="34" charset="0"/>
              </a:rPr>
              <a:t> aware of the </a:t>
            </a:r>
            <a:r>
              <a:rPr lang="en-US" sz="1400" i="1" dirty="0" smtClean="0">
                <a:solidFill>
                  <a:srgbClr val="566057"/>
                </a:solidFill>
                <a:latin typeface="Calibri" panose="020F0502020204030204" pitchFamily="34" charset="0"/>
              </a:rPr>
              <a:t>marketplaces</a:t>
            </a:r>
            <a:endParaRPr lang="en-US" sz="1400" i="1" dirty="0">
              <a:solidFill>
                <a:srgbClr val="566057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1" y="6210832"/>
            <a:ext cx="2172716" cy="647192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-1429" y="6403623"/>
            <a:ext cx="696073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566057"/>
                </a:solidFill>
                <a:latin typeface="Calibri Light" charset="0"/>
                <a:ea typeface="Calibri Light" charset="0"/>
                <a:cs typeface="Calibri Light" charset="0"/>
              </a:rPr>
              <a:t>Source: The Commonwealth Fund Affordable Care Act Tracking Survey, February–April 2016.</a:t>
            </a:r>
          </a:p>
        </p:txBody>
      </p:sp>
    </p:spTree>
    <p:extLst>
      <p:ext uri="{BB962C8B-B14F-4D97-AF65-F5344CB8AC3E}">
        <p14:creationId xmlns:p14="http://schemas.microsoft.com/office/powerpoint/2010/main" val="16992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WF_template_5-2014_white_bg">
  <a:themeElements>
    <a:clrScheme name="Tracking brief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04068"/>
      </a:accent1>
      <a:accent2>
        <a:srgbClr val="B8D9EC"/>
      </a:accent2>
      <a:accent3>
        <a:srgbClr val="89B19C"/>
      </a:accent3>
      <a:accent4>
        <a:srgbClr val="589478"/>
      </a:accent4>
      <a:accent5>
        <a:srgbClr val="308261"/>
      </a:accent5>
      <a:accent6>
        <a:srgbClr val="00673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racking brief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104068"/>
    </a:accent1>
    <a:accent2>
      <a:srgbClr val="B8D9EC"/>
    </a:accent2>
    <a:accent3>
      <a:srgbClr val="89B19C"/>
    </a:accent3>
    <a:accent4>
      <a:srgbClr val="589478"/>
    </a:accent4>
    <a:accent5>
      <a:srgbClr val="308261"/>
    </a:accent5>
    <a:accent6>
      <a:srgbClr val="00673F"/>
    </a:accent6>
    <a:hlink>
      <a:srgbClr val="0000FF"/>
    </a:hlink>
    <a:folHlink>
      <a:srgbClr val="800080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13896</TotalTime>
  <Words>81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Georgia</vt:lpstr>
      <vt:lpstr>Trebuchet MS</vt:lpstr>
      <vt:lpstr>CMWF_template_5-2014_white_bg</vt:lpstr>
      <vt:lpstr>After Three Years of the ACA, Large Shares of Uninsured Latinos and Blacks Are Still Unaware of Insurance Marketplaces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Americans' Experiences with ACA Marketplace Coverage: Affordability and Provider Network Satisfaction</dc:title>
  <dc:subject>Findings from the Commonwealth Fund Affordable Care Act Tracking Survey, February–April 2016</dc:subject>
  <dc:creator>Gunja Collins Doty Beutel</dc:creator>
  <cp:keywords/>
  <dc:description/>
  <cp:lastModifiedBy>Christine F. Haran</cp:lastModifiedBy>
  <cp:revision>638</cp:revision>
  <cp:lastPrinted>2016-08-10T16:16:40Z</cp:lastPrinted>
  <dcterms:created xsi:type="dcterms:W3CDTF">2016-04-08T19:22:54Z</dcterms:created>
  <dcterms:modified xsi:type="dcterms:W3CDTF">2016-08-17T18:03:06Z</dcterms:modified>
  <cp:category/>
</cp:coreProperties>
</file>