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51"/>
  </p:sldMasterIdLst>
  <p:notesMasterIdLst>
    <p:notesMasterId r:id="rId88"/>
  </p:notesMasterIdLst>
  <p:sldIdLst>
    <p:sldId id="256" r:id="rId52"/>
    <p:sldId id="288" r:id="rId53"/>
    <p:sldId id="289" r:id="rId54"/>
    <p:sldId id="291" r:id="rId55"/>
    <p:sldId id="292" r:id="rId56"/>
    <p:sldId id="337" r:id="rId57"/>
    <p:sldId id="295" r:id="rId58"/>
    <p:sldId id="307" r:id="rId59"/>
    <p:sldId id="308" r:id="rId60"/>
    <p:sldId id="319" r:id="rId61"/>
    <p:sldId id="296" r:id="rId62"/>
    <p:sldId id="301" r:id="rId63"/>
    <p:sldId id="302" r:id="rId64"/>
    <p:sldId id="303" r:id="rId65"/>
    <p:sldId id="304" r:id="rId66"/>
    <p:sldId id="300" r:id="rId67"/>
    <p:sldId id="305" r:id="rId68"/>
    <p:sldId id="306" r:id="rId69"/>
    <p:sldId id="336" r:id="rId70"/>
    <p:sldId id="324" r:id="rId71"/>
    <p:sldId id="310" r:id="rId72"/>
    <p:sldId id="312" r:id="rId73"/>
    <p:sldId id="313" r:id="rId74"/>
    <p:sldId id="315" r:id="rId75"/>
    <p:sldId id="317" r:id="rId76"/>
    <p:sldId id="316" r:id="rId77"/>
    <p:sldId id="335" r:id="rId78"/>
    <p:sldId id="334" r:id="rId79"/>
    <p:sldId id="330" r:id="rId80"/>
    <p:sldId id="331" r:id="rId81"/>
    <p:sldId id="332" r:id="rId82"/>
    <p:sldId id="333" r:id="rId83"/>
    <p:sldId id="314" r:id="rId84"/>
    <p:sldId id="320" r:id="rId85"/>
    <p:sldId id="322" r:id="rId86"/>
    <p:sldId id="323" r:id="rId87"/>
  </p:sldIdLst>
  <p:sldSz cx="9144000" cy="6858000" type="screen4x3"/>
  <p:notesSz cx="7010400" cy="9296400"/>
  <p:custDataLst>
    <p:tags r:id="rId8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275"/>
    <a:srgbClr val="002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723" autoAdjust="0"/>
  </p:normalViewPr>
  <p:slideViewPr>
    <p:cSldViewPr>
      <p:cViewPr>
        <p:scale>
          <a:sx n="66" d="100"/>
          <a:sy n="66" d="100"/>
        </p:scale>
        <p:origin x="-150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3264"/>
    </p:cViewPr>
  </p:sorterViewPr>
  <p:notesViewPr>
    <p:cSldViewPr>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4.xml"/><Relationship Id="rId63" Type="http://schemas.openxmlformats.org/officeDocument/2006/relationships/slide" Target="slides/slide12.xml"/><Relationship Id="rId68" Type="http://schemas.openxmlformats.org/officeDocument/2006/relationships/slide" Target="slides/slide17.xml"/><Relationship Id="rId76" Type="http://schemas.openxmlformats.org/officeDocument/2006/relationships/slide" Target="slides/slide25.xml"/><Relationship Id="rId84" Type="http://schemas.openxmlformats.org/officeDocument/2006/relationships/slide" Target="slides/slide33.xml"/><Relationship Id="rId89" Type="http://schemas.openxmlformats.org/officeDocument/2006/relationships/tags" Target="tags/tag1.xml"/><Relationship Id="rId7" Type="http://schemas.openxmlformats.org/officeDocument/2006/relationships/customXml" Target="../customXml/item7.xml"/><Relationship Id="rId71" Type="http://schemas.openxmlformats.org/officeDocument/2006/relationships/slide" Target="slides/slide20.xml"/><Relationship Id="rId9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2.xml"/><Relationship Id="rId58" Type="http://schemas.openxmlformats.org/officeDocument/2006/relationships/slide" Target="slides/slide7.xml"/><Relationship Id="rId66" Type="http://schemas.openxmlformats.org/officeDocument/2006/relationships/slide" Target="slides/slide15.xml"/><Relationship Id="rId74" Type="http://schemas.openxmlformats.org/officeDocument/2006/relationships/slide" Target="slides/slide23.xml"/><Relationship Id="rId79" Type="http://schemas.openxmlformats.org/officeDocument/2006/relationships/slide" Target="slides/slide28.xml"/><Relationship Id="rId87" Type="http://schemas.openxmlformats.org/officeDocument/2006/relationships/slide" Target="slides/slide36.xml"/><Relationship Id="rId5" Type="http://schemas.openxmlformats.org/officeDocument/2006/relationships/customXml" Target="../customXml/item5.xml"/><Relationship Id="rId61" Type="http://schemas.openxmlformats.org/officeDocument/2006/relationships/slide" Target="slides/slide10.xml"/><Relationship Id="rId82" Type="http://schemas.openxmlformats.org/officeDocument/2006/relationships/slide" Target="slides/slide31.xml"/><Relationship Id="rId90"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5.xml"/><Relationship Id="rId64" Type="http://schemas.openxmlformats.org/officeDocument/2006/relationships/slide" Target="slides/slide13.xml"/><Relationship Id="rId69" Type="http://schemas.openxmlformats.org/officeDocument/2006/relationships/slide" Target="slides/slide18.xml"/><Relationship Id="rId77" Type="http://schemas.openxmlformats.org/officeDocument/2006/relationships/slide" Target="slides/slide26.xml"/><Relationship Id="rId8" Type="http://schemas.openxmlformats.org/officeDocument/2006/relationships/customXml" Target="../customXml/item8.xml"/><Relationship Id="rId51" Type="http://schemas.openxmlformats.org/officeDocument/2006/relationships/slideMaster" Target="slideMasters/slideMaster1.xml"/><Relationship Id="rId72" Type="http://schemas.openxmlformats.org/officeDocument/2006/relationships/slide" Target="slides/slide21.xml"/><Relationship Id="rId80" Type="http://schemas.openxmlformats.org/officeDocument/2006/relationships/slide" Target="slides/slide29.xml"/><Relationship Id="rId85" Type="http://schemas.openxmlformats.org/officeDocument/2006/relationships/slide" Target="slides/slide34.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8.xml"/><Relationship Id="rId67" Type="http://schemas.openxmlformats.org/officeDocument/2006/relationships/slide" Target="slides/slide16.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3.xml"/><Relationship Id="rId62" Type="http://schemas.openxmlformats.org/officeDocument/2006/relationships/slide" Target="slides/slide11.xml"/><Relationship Id="rId70" Type="http://schemas.openxmlformats.org/officeDocument/2006/relationships/slide" Target="slides/slide19.xml"/><Relationship Id="rId75" Type="http://schemas.openxmlformats.org/officeDocument/2006/relationships/slide" Target="slides/slide24.xml"/><Relationship Id="rId83" Type="http://schemas.openxmlformats.org/officeDocument/2006/relationships/slide" Target="slides/slide3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6.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1.xml"/><Relationship Id="rId60" Type="http://schemas.openxmlformats.org/officeDocument/2006/relationships/slide" Target="slides/slide9.xml"/><Relationship Id="rId65" Type="http://schemas.openxmlformats.org/officeDocument/2006/relationships/slide" Target="slides/slide14.xml"/><Relationship Id="rId73" Type="http://schemas.openxmlformats.org/officeDocument/2006/relationships/slide" Target="slides/slide22.xml"/><Relationship Id="rId78" Type="http://schemas.openxmlformats.org/officeDocument/2006/relationships/slide" Target="slides/slide27.xml"/><Relationship Id="rId81" Type="http://schemas.openxmlformats.org/officeDocument/2006/relationships/slide" Target="slides/slide30.xml"/><Relationship Id="rId86" Type="http://schemas.openxmlformats.org/officeDocument/2006/relationships/slide" Target="slides/slide35.xml"/><Relationship Id="rId4" Type="http://schemas.openxmlformats.org/officeDocument/2006/relationships/customXml" Target="../customXml/item4.xml"/><Relationship Id="rId9" Type="http://schemas.openxmlformats.org/officeDocument/2006/relationships/customXml" Target="../customXml/item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0A94D-0BF5-4B1B-AB54-922459FD8AB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F5931C4-AB64-4D59-82A4-B268EA8C9504}">
      <dgm:prSet phldrT="[Text]" custT="1"/>
      <dgm:spPr>
        <a:solidFill>
          <a:schemeClr val="accent2"/>
        </a:solidFill>
        <a:ln>
          <a:solidFill>
            <a:schemeClr val="accent2"/>
          </a:solidFill>
        </a:ln>
      </dgm:spPr>
      <dgm:t>
        <a:bodyPr/>
        <a:lstStyle/>
        <a:p>
          <a:r>
            <a:rPr lang="en-US" sz="2200" dirty="0" smtClean="0">
              <a:latin typeface="+mn-lt"/>
              <a:cs typeface="Arial" pitchFamily="34" charset="0"/>
            </a:rPr>
            <a:t>Step 1</a:t>
          </a:r>
          <a:endParaRPr lang="en-US" sz="2200" dirty="0">
            <a:latin typeface="+mn-lt"/>
            <a:cs typeface="Arial" pitchFamily="34" charset="0"/>
          </a:endParaRPr>
        </a:p>
      </dgm:t>
    </dgm:pt>
    <dgm:pt modelId="{D9F0124C-D3E0-4706-8434-6FB21B12D5E6}" type="parTrans" cxnId="{7C79FE7C-5DA7-47AD-AC2D-A1B3D0C3F3B1}">
      <dgm:prSet/>
      <dgm:spPr/>
      <dgm:t>
        <a:bodyPr/>
        <a:lstStyle/>
        <a:p>
          <a:endParaRPr lang="en-US"/>
        </a:p>
      </dgm:t>
    </dgm:pt>
    <dgm:pt modelId="{9EA37037-B44B-4979-8391-4FBBAF84D720}" type="sibTrans" cxnId="{7C79FE7C-5DA7-47AD-AC2D-A1B3D0C3F3B1}">
      <dgm:prSet/>
      <dgm:spPr/>
      <dgm:t>
        <a:bodyPr/>
        <a:lstStyle/>
        <a:p>
          <a:endParaRPr lang="en-US"/>
        </a:p>
      </dgm:t>
    </dgm:pt>
    <dgm:pt modelId="{9DCB072A-996E-4AB3-A6DF-25B7D501569A}">
      <dgm:prSet phldrT="[Text]" custT="1"/>
      <dgm:spPr>
        <a:ln>
          <a:solidFill>
            <a:schemeClr val="accent2"/>
          </a:solidFill>
        </a:ln>
      </dgm:spPr>
      <dgm:t>
        <a:bodyPr/>
        <a:lstStyle/>
        <a:p>
          <a:r>
            <a:rPr lang="en-US" sz="2200" baseline="0" dirty="0" smtClean="0">
              <a:solidFill>
                <a:srgbClr val="003366"/>
              </a:solidFill>
              <a:latin typeface="+mn-lt"/>
              <a:cs typeface="Arial" pitchFamily="34" charset="0"/>
            </a:rPr>
            <a:t>Clarify program goal and brainstorm/define the elements of the program.</a:t>
          </a:r>
          <a:endParaRPr lang="en-US" sz="2300" baseline="0" dirty="0">
            <a:solidFill>
              <a:srgbClr val="003366"/>
            </a:solidFill>
            <a:latin typeface="+mn-lt"/>
            <a:cs typeface="Arial" pitchFamily="34" charset="0"/>
          </a:endParaRPr>
        </a:p>
      </dgm:t>
    </dgm:pt>
    <dgm:pt modelId="{E6347924-1DEE-4A04-9D31-1D23F01362D9}" type="parTrans" cxnId="{919E9834-4528-402D-9477-89761CA8A9BC}">
      <dgm:prSet/>
      <dgm:spPr/>
      <dgm:t>
        <a:bodyPr/>
        <a:lstStyle/>
        <a:p>
          <a:endParaRPr lang="en-US"/>
        </a:p>
      </dgm:t>
    </dgm:pt>
    <dgm:pt modelId="{6CFCC80B-388D-42F6-A61E-5AD30F8D3042}" type="sibTrans" cxnId="{919E9834-4528-402D-9477-89761CA8A9BC}">
      <dgm:prSet/>
      <dgm:spPr/>
      <dgm:t>
        <a:bodyPr/>
        <a:lstStyle/>
        <a:p>
          <a:endParaRPr lang="en-US"/>
        </a:p>
      </dgm:t>
    </dgm:pt>
    <dgm:pt modelId="{349E5BEB-789C-433A-A900-8056773882EC}">
      <dgm:prSet phldrT="[Text]" custT="1"/>
      <dgm:spPr>
        <a:solidFill>
          <a:schemeClr val="accent2"/>
        </a:solidFill>
        <a:ln>
          <a:solidFill>
            <a:schemeClr val="accent2"/>
          </a:solidFill>
        </a:ln>
      </dgm:spPr>
      <dgm:t>
        <a:bodyPr/>
        <a:lstStyle/>
        <a:p>
          <a:r>
            <a:rPr lang="en-US" sz="2200" dirty="0" smtClean="0">
              <a:latin typeface="+mn-lt"/>
              <a:cs typeface="Arial" pitchFamily="34" charset="0"/>
            </a:rPr>
            <a:t>Step 2</a:t>
          </a:r>
          <a:endParaRPr lang="en-US" sz="2200" dirty="0">
            <a:latin typeface="+mn-lt"/>
            <a:cs typeface="Arial" pitchFamily="34" charset="0"/>
          </a:endParaRPr>
        </a:p>
      </dgm:t>
    </dgm:pt>
    <dgm:pt modelId="{2ED38849-96C3-40E9-A832-00979BD82369}" type="parTrans" cxnId="{6C22AF0E-9527-4E24-854A-36EEBD9B0AE2}">
      <dgm:prSet/>
      <dgm:spPr/>
      <dgm:t>
        <a:bodyPr/>
        <a:lstStyle/>
        <a:p>
          <a:endParaRPr lang="en-US"/>
        </a:p>
      </dgm:t>
    </dgm:pt>
    <dgm:pt modelId="{D31932B7-F9CF-40B5-83F6-EC980F542D5B}" type="sibTrans" cxnId="{6C22AF0E-9527-4E24-854A-36EEBD9B0AE2}">
      <dgm:prSet/>
      <dgm:spPr/>
      <dgm:t>
        <a:bodyPr/>
        <a:lstStyle/>
        <a:p>
          <a:endParaRPr lang="en-US"/>
        </a:p>
      </dgm:t>
    </dgm:pt>
    <dgm:pt modelId="{668D3B5B-7189-4464-8CDA-E2C72644F648}">
      <dgm:prSet phldrT="[Text]" custT="1"/>
      <dgm:spPr>
        <a:ln>
          <a:solidFill>
            <a:schemeClr val="accent2"/>
          </a:solidFill>
        </a:ln>
      </dgm:spPr>
      <dgm:t>
        <a:bodyPr/>
        <a:lstStyle/>
        <a:p>
          <a:r>
            <a:rPr lang="en-US" sz="2200" baseline="0" dirty="0" smtClean="0">
              <a:solidFill>
                <a:srgbClr val="003366"/>
              </a:solidFill>
              <a:latin typeface="+mn-lt"/>
              <a:cs typeface="Arial" pitchFamily="34" charset="0"/>
            </a:rPr>
            <a:t>Verify the logic table with stakeholders.</a:t>
          </a:r>
          <a:endParaRPr lang="en-US" sz="2200" baseline="0" dirty="0">
            <a:solidFill>
              <a:srgbClr val="003366"/>
            </a:solidFill>
            <a:latin typeface="+mn-lt"/>
            <a:cs typeface="Arial" pitchFamily="34" charset="0"/>
          </a:endParaRPr>
        </a:p>
      </dgm:t>
    </dgm:pt>
    <dgm:pt modelId="{CA6815F2-E3B1-44B1-9F0B-89D175430E76}" type="parTrans" cxnId="{06256197-C2DC-4B47-967A-9C7CE91B830D}">
      <dgm:prSet/>
      <dgm:spPr/>
      <dgm:t>
        <a:bodyPr/>
        <a:lstStyle/>
        <a:p>
          <a:endParaRPr lang="en-US"/>
        </a:p>
      </dgm:t>
    </dgm:pt>
    <dgm:pt modelId="{42AC2282-E0E0-4913-8C68-625F0D147A14}" type="sibTrans" cxnId="{06256197-C2DC-4B47-967A-9C7CE91B830D}">
      <dgm:prSet/>
      <dgm:spPr/>
      <dgm:t>
        <a:bodyPr/>
        <a:lstStyle/>
        <a:p>
          <a:endParaRPr lang="en-US"/>
        </a:p>
      </dgm:t>
    </dgm:pt>
    <dgm:pt modelId="{359EC532-E209-465D-A994-F9178FE517A3}">
      <dgm:prSet phldrT="[Text]" custT="1"/>
      <dgm:spPr>
        <a:solidFill>
          <a:schemeClr val="accent2"/>
        </a:solidFill>
        <a:ln>
          <a:solidFill>
            <a:schemeClr val="accent2"/>
          </a:solidFill>
        </a:ln>
      </dgm:spPr>
      <dgm:t>
        <a:bodyPr/>
        <a:lstStyle/>
        <a:p>
          <a:r>
            <a:rPr lang="en-US" sz="2200" dirty="0" smtClean="0">
              <a:latin typeface="+mn-lt"/>
              <a:cs typeface="Arial" pitchFamily="34" charset="0"/>
            </a:rPr>
            <a:t>Step 3</a:t>
          </a:r>
          <a:endParaRPr lang="en-US" sz="2200" dirty="0">
            <a:latin typeface="+mn-lt"/>
            <a:cs typeface="Arial" pitchFamily="34" charset="0"/>
          </a:endParaRPr>
        </a:p>
      </dgm:t>
    </dgm:pt>
    <dgm:pt modelId="{323818EB-5994-4F39-B18A-6EE0259A77A0}" type="parTrans" cxnId="{AE0FDF64-986C-4244-9A2C-DF624305BE81}">
      <dgm:prSet/>
      <dgm:spPr/>
      <dgm:t>
        <a:bodyPr/>
        <a:lstStyle/>
        <a:p>
          <a:endParaRPr lang="en-US"/>
        </a:p>
      </dgm:t>
    </dgm:pt>
    <dgm:pt modelId="{B2A3410B-7637-4817-BBDA-370377180B27}" type="sibTrans" cxnId="{AE0FDF64-986C-4244-9A2C-DF624305BE81}">
      <dgm:prSet/>
      <dgm:spPr/>
      <dgm:t>
        <a:bodyPr/>
        <a:lstStyle/>
        <a:p>
          <a:endParaRPr lang="en-US"/>
        </a:p>
      </dgm:t>
    </dgm:pt>
    <dgm:pt modelId="{2298EC23-FE4C-4CF2-8AB5-4D8970EFDB80}">
      <dgm:prSet phldrT="[Text]" custT="1"/>
      <dgm:spPr>
        <a:ln>
          <a:solidFill>
            <a:schemeClr val="accent2"/>
          </a:solidFill>
        </a:ln>
      </dgm:spPr>
      <dgm:t>
        <a:bodyPr/>
        <a:lstStyle/>
        <a:p>
          <a:r>
            <a:rPr lang="en-US" sz="2200" baseline="0" dirty="0" smtClean="0">
              <a:solidFill>
                <a:srgbClr val="003366"/>
              </a:solidFill>
              <a:latin typeface="+mn-lt"/>
              <a:cs typeface="Arial" pitchFamily="34" charset="0"/>
            </a:rPr>
            <a:t>Develop a diagram and text describing logical relationships.</a:t>
          </a:r>
          <a:endParaRPr lang="en-US" sz="2200" baseline="0" dirty="0">
            <a:solidFill>
              <a:srgbClr val="003366"/>
            </a:solidFill>
            <a:latin typeface="+mn-lt"/>
            <a:cs typeface="Arial" pitchFamily="34" charset="0"/>
          </a:endParaRPr>
        </a:p>
      </dgm:t>
    </dgm:pt>
    <dgm:pt modelId="{CB0E843C-BC5E-4680-BC67-0AC83CE5E353}" type="parTrans" cxnId="{F8EB5765-8492-4A2F-B5E5-009A09DE9C20}">
      <dgm:prSet/>
      <dgm:spPr/>
      <dgm:t>
        <a:bodyPr/>
        <a:lstStyle/>
        <a:p>
          <a:endParaRPr lang="en-US"/>
        </a:p>
      </dgm:t>
    </dgm:pt>
    <dgm:pt modelId="{C32A0708-55BC-4E4D-A8DC-E563938C251D}" type="sibTrans" cxnId="{F8EB5765-8492-4A2F-B5E5-009A09DE9C20}">
      <dgm:prSet/>
      <dgm:spPr/>
      <dgm:t>
        <a:bodyPr/>
        <a:lstStyle/>
        <a:p>
          <a:endParaRPr lang="en-US"/>
        </a:p>
      </dgm:t>
    </dgm:pt>
    <dgm:pt modelId="{A3866B23-EA2B-48FD-8FB1-5B0B9E2F7268}">
      <dgm:prSet phldrT="[Text]" custT="1"/>
      <dgm:spPr>
        <a:solidFill>
          <a:schemeClr val="accent2"/>
        </a:solidFill>
        <a:ln>
          <a:solidFill>
            <a:schemeClr val="accent2"/>
          </a:solidFill>
        </a:ln>
      </dgm:spPr>
      <dgm:t>
        <a:bodyPr/>
        <a:lstStyle/>
        <a:p>
          <a:r>
            <a:rPr lang="en-US" sz="2200" dirty="0" smtClean="0">
              <a:latin typeface="+mn-lt"/>
              <a:cs typeface="Arial" pitchFamily="34" charset="0"/>
            </a:rPr>
            <a:t>Step 4</a:t>
          </a:r>
          <a:endParaRPr lang="en-US" sz="2200" dirty="0">
            <a:latin typeface="+mn-lt"/>
            <a:cs typeface="Arial" pitchFamily="34" charset="0"/>
          </a:endParaRPr>
        </a:p>
      </dgm:t>
    </dgm:pt>
    <dgm:pt modelId="{9DE9BDFC-84C0-4CB7-85DD-A79694DF1E63}" type="parTrans" cxnId="{C7D65629-AFFA-4F36-BFBC-9CD65939A0B1}">
      <dgm:prSet/>
      <dgm:spPr/>
      <dgm:t>
        <a:bodyPr/>
        <a:lstStyle/>
        <a:p>
          <a:endParaRPr lang="en-US"/>
        </a:p>
      </dgm:t>
    </dgm:pt>
    <dgm:pt modelId="{CB40F975-F17D-497E-A3F2-26B1A33447FA}" type="sibTrans" cxnId="{C7D65629-AFFA-4F36-BFBC-9CD65939A0B1}">
      <dgm:prSet/>
      <dgm:spPr/>
      <dgm:t>
        <a:bodyPr/>
        <a:lstStyle/>
        <a:p>
          <a:endParaRPr lang="en-US"/>
        </a:p>
      </dgm:t>
    </dgm:pt>
    <dgm:pt modelId="{B8370F1D-F496-46C1-AC26-AE713192E7A8}">
      <dgm:prSet phldrT="[Text]" custT="1"/>
      <dgm:spPr>
        <a:ln>
          <a:solidFill>
            <a:schemeClr val="accent2"/>
          </a:solidFill>
        </a:ln>
      </dgm:spPr>
      <dgm:t>
        <a:bodyPr/>
        <a:lstStyle/>
        <a:p>
          <a:r>
            <a:rPr lang="en-US" sz="2200" baseline="0" dirty="0" smtClean="0">
              <a:solidFill>
                <a:srgbClr val="003366"/>
              </a:solidFill>
              <a:latin typeface="+mn-lt"/>
              <a:cs typeface="Arial" pitchFamily="34" charset="0"/>
            </a:rPr>
            <a:t>Verify the logic model with stakeholders.</a:t>
          </a:r>
          <a:endParaRPr lang="en-US" sz="2200" baseline="0" dirty="0">
            <a:solidFill>
              <a:srgbClr val="003366"/>
            </a:solidFill>
            <a:latin typeface="+mn-lt"/>
            <a:cs typeface="Arial" pitchFamily="34" charset="0"/>
          </a:endParaRPr>
        </a:p>
      </dgm:t>
    </dgm:pt>
    <dgm:pt modelId="{65AB88F2-C485-48A5-9C0D-EA0E9388E21F}" type="parTrans" cxnId="{32FE8CEE-7029-4917-BF3D-EA08087AED33}">
      <dgm:prSet/>
      <dgm:spPr/>
      <dgm:t>
        <a:bodyPr/>
        <a:lstStyle/>
        <a:p>
          <a:endParaRPr lang="en-US"/>
        </a:p>
      </dgm:t>
    </dgm:pt>
    <dgm:pt modelId="{AEF1490E-3579-4BD3-BC95-DF0B6FA0544B}" type="sibTrans" cxnId="{32FE8CEE-7029-4917-BF3D-EA08087AED33}">
      <dgm:prSet/>
      <dgm:spPr/>
      <dgm:t>
        <a:bodyPr/>
        <a:lstStyle/>
        <a:p>
          <a:endParaRPr lang="en-US"/>
        </a:p>
      </dgm:t>
    </dgm:pt>
    <dgm:pt modelId="{86597EDE-CE4B-4C57-AB98-F7716584DF2C}" type="pres">
      <dgm:prSet presAssocID="{CA70A94D-0BF5-4B1B-AB54-922459FD8AB2}" presName="linearFlow" presStyleCnt="0">
        <dgm:presLayoutVars>
          <dgm:dir/>
          <dgm:animLvl val="lvl"/>
          <dgm:resizeHandles val="exact"/>
        </dgm:presLayoutVars>
      </dgm:prSet>
      <dgm:spPr/>
      <dgm:t>
        <a:bodyPr/>
        <a:lstStyle/>
        <a:p>
          <a:endParaRPr lang="en-US"/>
        </a:p>
      </dgm:t>
    </dgm:pt>
    <dgm:pt modelId="{D945D663-1A13-4503-8F1E-498765174C6F}" type="pres">
      <dgm:prSet presAssocID="{2F5931C4-AB64-4D59-82A4-B268EA8C9504}" presName="composite" presStyleCnt="0"/>
      <dgm:spPr/>
    </dgm:pt>
    <dgm:pt modelId="{14BFBABC-CB46-4063-AFA6-C4DF1F3472D2}" type="pres">
      <dgm:prSet presAssocID="{2F5931C4-AB64-4D59-82A4-B268EA8C9504}" presName="parentText" presStyleLbl="alignNode1" presStyleIdx="0" presStyleCnt="4" custLinFactNeighborY="0">
        <dgm:presLayoutVars>
          <dgm:chMax val="1"/>
          <dgm:bulletEnabled val="1"/>
        </dgm:presLayoutVars>
      </dgm:prSet>
      <dgm:spPr/>
      <dgm:t>
        <a:bodyPr/>
        <a:lstStyle/>
        <a:p>
          <a:endParaRPr lang="en-US"/>
        </a:p>
      </dgm:t>
    </dgm:pt>
    <dgm:pt modelId="{60E94E29-770B-4E12-B6AC-6E38A092EB06}" type="pres">
      <dgm:prSet presAssocID="{2F5931C4-AB64-4D59-82A4-B268EA8C9504}" presName="descendantText" presStyleLbl="alignAcc1" presStyleIdx="0" presStyleCnt="4">
        <dgm:presLayoutVars>
          <dgm:bulletEnabled val="1"/>
        </dgm:presLayoutVars>
      </dgm:prSet>
      <dgm:spPr/>
      <dgm:t>
        <a:bodyPr/>
        <a:lstStyle/>
        <a:p>
          <a:endParaRPr lang="en-US"/>
        </a:p>
      </dgm:t>
    </dgm:pt>
    <dgm:pt modelId="{932A5462-55B0-4FF4-94BB-CEFD9AB0EC96}" type="pres">
      <dgm:prSet presAssocID="{9EA37037-B44B-4979-8391-4FBBAF84D720}" presName="sp" presStyleCnt="0"/>
      <dgm:spPr/>
    </dgm:pt>
    <dgm:pt modelId="{DC8239BC-F6E9-41DB-8B1F-DEEB57AD1FEC}" type="pres">
      <dgm:prSet presAssocID="{349E5BEB-789C-433A-A900-8056773882EC}" presName="composite" presStyleCnt="0"/>
      <dgm:spPr/>
    </dgm:pt>
    <dgm:pt modelId="{87DB76DE-E665-4F2C-954A-EFC178FC73AC}" type="pres">
      <dgm:prSet presAssocID="{349E5BEB-789C-433A-A900-8056773882EC}" presName="parentText" presStyleLbl="alignNode1" presStyleIdx="1" presStyleCnt="4" custLinFactNeighborY="0">
        <dgm:presLayoutVars>
          <dgm:chMax val="1"/>
          <dgm:bulletEnabled val="1"/>
        </dgm:presLayoutVars>
      </dgm:prSet>
      <dgm:spPr/>
      <dgm:t>
        <a:bodyPr/>
        <a:lstStyle/>
        <a:p>
          <a:endParaRPr lang="en-US"/>
        </a:p>
      </dgm:t>
    </dgm:pt>
    <dgm:pt modelId="{26593E0B-407E-4F3C-B9A0-6E07CE9425C5}" type="pres">
      <dgm:prSet presAssocID="{349E5BEB-789C-433A-A900-8056773882EC}" presName="descendantText" presStyleLbl="alignAcc1" presStyleIdx="1" presStyleCnt="4">
        <dgm:presLayoutVars>
          <dgm:bulletEnabled val="1"/>
        </dgm:presLayoutVars>
      </dgm:prSet>
      <dgm:spPr/>
      <dgm:t>
        <a:bodyPr/>
        <a:lstStyle/>
        <a:p>
          <a:endParaRPr lang="en-US"/>
        </a:p>
      </dgm:t>
    </dgm:pt>
    <dgm:pt modelId="{1CAD987B-81B2-4F92-9073-ECFD96A5160C}" type="pres">
      <dgm:prSet presAssocID="{D31932B7-F9CF-40B5-83F6-EC980F542D5B}" presName="sp" presStyleCnt="0"/>
      <dgm:spPr/>
    </dgm:pt>
    <dgm:pt modelId="{1F4C03E4-82D4-4FE7-BAD8-79A1C8F1F4FE}" type="pres">
      <dgm:prSet presAssocID="{359EC532-E209-465D-A994-F9178FE517A3}" presName="composite" presStyleCnt="0"/>
      <dgm:spPr/>
    </dgm:pt>
    <dgm:pt modelId="{CE43079D-A48A-4723-96D3-EBFF628B3DA2}" type="pres">
      <dgm:prSet presAssocID="{359EC532-E209-465D-A994-F9178FE517A3}" presName="parentText" presStyleLbl="alignNode1" presStyleIdx="2" presStyleCnt="4">
        <dgm:presLayoutVars>
          <dgm:chMax val="1"/>
          <dgm:bulletEnabled val="1"/>
        </dgm:presLayoutVars>
      </dgm:prSet>
      <dgm:spPr/>
      <dgm:t>
        <a:bodyPr/>
        <a:lstStyle/>
        <a:p>
          <a:endParaRPr lang="en-US"/>
        </a:p>
      </dgm:t>
    </dgm:pt>
    <dgm:pt modelId="{30BE103A-456C-4ED1-A48E-99BE3E2F9E4D}" type="pres">
      <dgm:prSet presAssocID="{359EC532-E209-465D-A994-F9178FE517A3}" presName="descendantText" presStyleLbl="alignAcc1" presStyleIdx="2" presStyleCnt="4">
        <dgm:presLayoutVars>
          <dgm:bulletEnabled val="1"/>
        </dgm:presLayoutVars>
      </dgm:prSet>
      <dgm:spPr/>
      <dgm:t>
        <a:bodyPr/>
        <a:lstStyle/>
        <a:p>
          <a:endParaRPr lang="en-US"/>
        </a:p>
      </dgm:t>
    </dgm:pt>
    <dgm:pt modelId="{ED360B4B-6E93-4798-B790-D3F541EAA662}" type="pres">
      <dgm:prSet presAssocID="{B2A3410B-7637-4817-BBDA-370377180B27}" presName="sp" presStyleCnt="0"/>
      <dgm:spPr/>
    </dgm:pt>
    <dgm:pt modelId="{A9C3C8A8-762D-468E-B459-BDEE2312DEE0}" type="pres">
      <dgm:prSet presAssocID="{A3866B23-EA2B-48FD-8FB1-5B0B9E2F7268}" presName="composite" presStyleCnt="0"/>
      <dgm:spPr/>
    </dgm:pt>
    <dgm:pt modelId="{84624D0D-6ECF-4971-A79C-93F4753607CF}" type="pres">
      <dgm:prSet presAssocID="{A3866B23-EA2B-48FD-8FB1-5B0B9E2F7268}" presName="parentText" presStyleLbl="alignNode1" presStyleIdx="3" presStyleCnt="4">
        <dgm:presLayoutVars>
          <dgm:chMax val="1"/>
          <dgm:bulletEnabled val="1"/>
        </dgm:presLayoutVars>
      </dgm:prSet>
      <dgm:spPr/>
      <dgm:t>
        <a:bodyPr/>
        <a:lstStyle/>
        <a:p>
          <a:endParaRPr lang="en-US"/>
        </a:p>
      </dgm:t>
    </dgm:pt>
    <dgm:pt modelId="{F78AD706-6FDC-464C-89D1-1EC627C00C46}" type="pres">
      <dgm:prSet presAssocID="{A3866B23-EA2B-48FD-8FB1-5B0B9E2F7268}" presName="descendantText" presStyleLbl="alignAcc1" presStyleIdx="3" presStyleCnt="4">
        <dgm:presLayoutVars>
          <dgm:bulletEnabled val="1"/>
        </dgm:presLayoutVars>
      </dgm:prSet>
      <dgm:spPr/>
      <dgm:t>
        <a:bodyPr/>
        <a:lstStyle/>
        <a:p>
          <a:endParaRPr lang="en-US"/>
        </a:p>
      </dgm:t>
    </dgm:pt>
  </dgm:ptLst>
  <dgm:cxnLst>
    <dgm:cxn modelId="{F8EB5765-8492-4A2F-B5E5-009A09DE9C20}" srcId="{359EC532-E209-465D-A994-F9178FE517A3}" destId="{2298EC23-FE4C-4CF2-8AB5-4D8970EFDB80}" srcOrd="0" destOrd="0" parTransId="{CB0E843C-BC5E-4680-BC67-0AC83CE5E353}" sibTransId="{C32A0708-55BC-4E4D-A8DC-E563938C251D}"/>
    <dgm:cxn modelId="{9DD289DA-96CA-457C-B328-2703B346C255}" type="presOf" srcId="{CA70A94D-0BF5-4B1B-AB54-922459FD8AB2}" destId="{86597EDE-CE4B-4C57-AB98-F7716584DF2C}" srcOrd="0" destOrd="0" presId="urn:microsoft.com/office/officeart/2005/8/layout/chevron2"/>
    <dgm:cxn modelId="{4A134233-D232-44DE-8B88-0576BE7C2FC3}" type="presOf" srcId="{A3866B23-EA2B-48FD-8FB1-5B0B9E2F7268}" destId="{84624D0D-6ECF-4971-A79C-93F4753607CF}" srcOrd="0" destOrd="0" presId="urn:microsoft.com/office/officeart/2005/8/layout/chevron2"/>
    <dgm:cxn modelId="{40419A07-C613-4E37-A890-66950EA5B2D3}" type="presOf" srcId="{9DCB072A-996E-4AB3-A6DF-25B7D501569A}" destId="{60E94E29-770B-4E12-B6AC-6E38A092EB06}" srcOrd="0" destOrd="0" presId="urn:microsoft.com/office/officeart/2005/8/layout/chevron2"/>
    <dgm:cxn modelId="{3F08B8CB-651B-41F1-87DB-DF4A7CBF604C}" type="presOf" srcId="{2F5931C4-AB64-4D59-82A4-B268EA8C9504}" destId="{14BFBABC-CB46-4063-AFA6-C4DF1F3472D2}" srcOrd="0" destOrd="0" presId="urn:microsoft.com/office/officeart/2005/8/layout/chevron2"/>
    <dgm:cxn modelId="{6C22AF0E-9527-4E24-854A-36EEBD9B0AE2}" srcId="{CA70A94D-0BF5-4B1B-AB54-922459FD8AB2}" destId="{349E5BEB-789C-433A-A900-8056773882EC}" srcOrd="1" destOrd="0" parTransId="{2ED38849-96C3-40E9-A832-00979BD82369}" sibTransId="{D31932B7-F9CF-40B5-83F6-EC980F542D5B}"/>
    <dgm:cxn modelId="{4D54E135-D268-4171-BA4A-BE4E8D65EE26}" type="presOf" srcId="{359EC532-E209-465D-A994-F9178FE517A3}" destId="{CE43079D-A48A-4723-96D3-EBFF628B3DA2}" srcOrd="0" destOrd="0" presId="urn:microsoft.com/office/officeart/2005/8/layout/chevron2"/>
    <dgm:cxn modelId="{7C79FE7C-5DA7-47AD-AC2D-A1B3D0C3F3B1}" srcId="{CA70A94D-0BF5-4B1B-AB54-922459FD8AB2}" destId="{2F5931C4-AB64-4D59-82A4-B268EA8C9504}" srcOrd="0" destOrd="0" parTransId="{D9F0124C-D3E0-4706-8434-6FB21B12D5E6}" sibTransId="{9EA37037-B44B-4979-8391-4FBBAF84D720}"/>
    <dgm:cxn modelId="{A4D65DE0-9508-4B0A-91CC-5FB2000955C3}" type="presOf" srcId="{349E5BEB-789C-433A-A900-8056773882EC}" destId="{87DB76DE-E665-4F2C-954A-EFC178FC73AC}" srcOrd="0" destOrd="0" presId="urn:microsoft.com/office/officeart/2005/8/layout/chevron2"/>
    <dgm:cxn modelId="{06256197-C2DC-4B47-967A-9C7CE91B830D}" srcId="{349E5BEB-789C-433A-A900-8056773882EC}" destId="{668D3B5B-7189-4464-8CDA-E2C72644F648}" srcOrd="0" destOrd="0" parTransId="{CA6815F2-E3B1-44B1-9F0B-89D175430E76}" sibTransId="{42AC2282-E0E0-4913-8C68-625F0D147A14}"/>
    <dgm:cxn modelId="{32FE8CEE-7029-4917-BF3D-EA08087AED33}" srcId="{A3866B23-EA2B-48FD-8FB1-5B0B9E2F7268}" destId="{B8370F1D-F496-46C1-AC26-AE713192E7A8}" srcOrd="0" destOrd="0" parTransId="{65AB88F2-C485-48A5-9C0D-EA0E9388E21F}" sibTransId="{AEF1490E-3579-4BD3-BC95-DF0B6FA0544B}"/>
    <dgm:cxn modelId="{D9FF927B-D761-4097-B3EA-673A1C3D1D6A}" type="presOf" srcId="{B8370F1D-F496-46C1-AC26-AE713192E7A8}" destId="{F78AD706-6FDC-464C-89D1-1EC627C00C46}" srcOrd="0" destOrd="0" presId="urn:microsoft.com/office/officeart/2005/8/layout/chevron2"/>
    <dgm:cxn modelId="{CD58E287-8A45-4B20-9C1B-61290BB00D0A}" type="presOf" srcId="{2298EC23-FE4C-4CF2-8AB5-4D8970EFDB80}" destId="{30BE103A-456C-4ED1-A48E-99BE3E2F9E4D}" srcOrd="0" destOrd="0" presId="urn:microsoft.com/office/officeart/2005/8/layout/chevron2"/>
    <dgm:cxn modelId="{3B90DC6F-EA71-4EB5-A792-3F726A794CCE}" type="presOf" srcId="{668D3B5B-7189-4464-8CDA-E2C72644F648}" destId="{26593E0B-407E-4F3C-B9A0-6E07CE9425C5}" srcOrd="0" destOrd="0" presId="urn:microsoft.com/office/officeart/2005/8/layout/chevron2"/>
    <dgm:cxn modelId="{C7D65629-AFFA-4F36-BFBC-9CD65939A0B1}" srcId="{CA70A94D-0BF5-4B1B-AB54-922459FD8AB2}" destId="{A3866B23-EA2B-48FD-8FB1-5B0B9E2F7268}" srcOrd="3" destOrd="0" parTransId="{9DE9BDFC-84C0-4CB7-85DD-A79694DF1E63}" sibTransId="{CB40F975-F17D-497E-A3F2-26B1A33447FA}"/>
    <dgm:cxn modelId="{919E9834-4528-402D-9477-89761CA8A9BC}" srcId="{2F5931C4-AB64-4D59-82A4-B268EA8C9504}" destId="{9DCB072A-996E-4AB3-A6DF-25B7D501569A}" srcOrd="0" destOrd="0" parTransId="{E6347924-1DEE-4A04-9D31-1D23F01362D9}" sibTransId="{6CFCC80B-388D-42F6-A61E-5AD30F8D3042}"/>
    <dgm:cxn modelId="{AE0FDF64-986C-4244-9A2C-DF624305BE81}" srcId="{CA70A94D-0BF5-4B1B-AB54-922459FD8AB2}" destId="{359EC532-E209-465D-A994-F9178FE517A3}" srcOrd="2" destOrd="0" parTransId="{323818EB-5994-4F39-B18A-6EE0259A77A0}" sibTransId="{B2A3410B-7637-4817-BBDA-370377180B27}"/>
    <dgm:cxn modelId="{0C15C59E-7378-4E4D-8974-45898B953165}" type="presParOf" srcId="{86597EDE-CE4B-4C57-AB98-F7716584DF2C}" destId="{D945D663-1A13-4503-8F1E-498765174C6F}" srcOrd="0" destOrd="0" presId="urn:microsoft.com/office/officeart/2005/8/layout/chevron2"/>
    <dgm:cxn modelId="{A84834BD-9FDA-4E3F-B687-83E69664448D}" type="presParOf" srcId="{D945D663-1A13-4503-8F1E-498765174C6F}" destId="{14BFBABC-CB46-4063-AFA6-C4DF1F3472D2}" srcOrd="0" destOrd="0" presId="urn:microsoft.com/office/officeart/2005/8/layout/chevron2"/>
    <dgm:cxn modelId="{33F01A4A-423C-4661-A753-FBC1A45D5168}" type="presParOf" srcId="{D945D663-1A13-4503-8F1E-498765174C6F}" destId="{60E94E29-770B-4E12-B6AC-6E38A092EB06}" srcOrd="1" destOrd="0" presId="urn:microsoft.com/office/officeart/2005/8/layout/chevron2"/>
    <dgm:cxn modelId="{70DA563F-A5FC-44E2-9F5A-5532F5F46DA2}" type="presParOf" srcId="{86597EDE-CE4B-4C57-AB98-F7716584DF2C}" destId="{932A5462-55B0-4FF4-94BB-CEFD9AB0EC96}" srcOrd="1" destOrd="0" presId="urn:microsoft.com/office/officeart/2005/8/layout/chevron2"/>
    <dgm:cxn modelId="{322B013C-5006-4394-B497-1546CA0387FC}" type="presParOf" srcId="{86597EDE-CE4B-4C57-AB98-F7716584DF2C}" destId="{DC8239BC-F6E9-41DB-8B1F-DEEB57AD1FEC}" srcOrd="2" destOrd="0" presId="urn:microsoft.com/office/officeart/2005/8/layout/chevron2"/>
    <dgm:cxn modelId="{7CFD725F-89E3-4BCB-AECB-0D2EED89C130}" type="presParOf" srcId="{DC8239BC-F6E9-41DB-8B1F-DEEB57AD1FEC}" destId="{87DB76DE-E665-4F2C-954A-EFC178FC73AC}" srcOrd="0" destOrd="0" presId="urn:microsoft.com/office/officeart/2005/8/layout/chevron2"/>
    <dgm:cxn modelId="{16037F3E-24B7-4F45-B990-78DBD41E6FCB}" type="presParOf" srcId="{DC8239BC-F6E9-41DB-8B1F-DEEB57AD1FEC}" destId="{26593E0B-407E-4F3C-B9A0-6E07CE9425C5}" srcOrd="1" destOrd="0" presId="urn:microsoft.com/office/officeart/2005/8/layout/chevron2"/>
    <dgm:cxn modelId="{9FC18F13-71A1-4ECB-AB5F-8B8586C49402}" type="presParOf" srcId="{86597EDE-CE4B-4C57-AB98-F7716584DF2C}" destId="{1CAD987B-81B2-4F92-9073-ECFD96A5160C}" srcOrd="3" destOrd="0" presId="urn:microsoft.com/office/officeart/2005/8/layout/chevron2"/>
    <dgm:cxn modelId="{AC5CE919-B08F-4A7E-87D7-0A493F6F2908}" type="presParOf" srcId="{86597EDE-CE4B-4C57-AB98-F7716584DF2C}" destId="{1F4C03E4-82D4-4FE7-BAD8-79A1C8F1F4FE}" srcOrd="4" destOrd="0" presId="urn:microsoft.com/office/officeart/2005/8/layout/chevron2"/>
    <dgm:cxn modelId="{BA3F15C6-6536-4DC5-AD1E-0D9C5982594F}" type="presParOf" srcId="{1F4C03E4-82D4-4FE7-BAD8-79A1C8F1F4FE}" destId="{CE43079D-A48A-4723-96D3-EBFF628B3DA2}" srcOrd="0" destOrd="0" presId="urn:microsoft.com/office/officeart/2005/8/layout/chevron2"/>
    <dgm:cxn modelId="{5106BB55-2F71-402C-8934-E0B927D960C1}" type="presParOf" srcId="{1F4C03E4-82D4-4FE7-BAD8-79A1C8F1F4FE}" destId="{30BE103A-456C-4ED1-A48E-99BE3E2F9E4D}" srcOrd="1" destOrd="0" presId="urn:microsoft.com/office/officeart/2005/8/layout/chevron2"/>
    <dgm:cxn modelId="{A637163B-B042-40AD-8B23-FB16ACD82F29}" type="presParOf" srcId="{86597EDE-CE4B-4C57-AB98-F7716584DF2C}" destId="{ED360B4B-6E93-4798-B790-D3F541EAA662}" srcOrd="5" destOrd="0" presId="urn:microsoft.com/office/officeart/2005/8/layout/chevron2"/>
    <dgm:cxn modelId="{CC581BC7-8232-44B4-8227-4391EE4002BB}" type="presParOf" srcId="{86597EDE-CE4B-4C57-AB98-F7716584DF2C}" destId="{A9C3C8A8-762D-468E-B459-BDEE2312DEE0}" srcOrd="6" destOrd="0" presId="urn:microsoft.com/office/officeart/2005/8/layout/chevron2"/>
    <dgm:cxn modelId="{C7685DE8-2830-4026-BA7A-315D54ECEA1C}" type="presParOf" srcId="{A9C3C8A8-762D-468E-B459-BDEE2312DEE0}" destId="{84624D0D-6ECF-4971-A79C-93F4753607CF}" srcOrd="0" destOrd="0" presId="urn:microsoft.com/office/officeart/2005/8/layout/chevron2"/>
    <dgm:cxn modelId="{E21A1BF3-36B8-4B98-AD59-7180889D4283}" type="presParOf" srcId="{A9C3C8A8-762D-468E-B459-BDEE2312DEE0}" destId="{F78AD706-6FDC-464C-89D1-1EC627C00C46}"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FBABC-CB46-4063-AFA6-C4DF1F3472D2}">
      <dsp:nvSpPr>
        <dsp:cNvPr id="0" name=""/>
        <dsp:cNvSpPr/>
      </dsp:nvSpPr>
      <dsp:spPr>
        <a:xfrm rot="5400000">
          <a:off x="-179878" y="180033"/>
          <a:ext cx="1199190" cy="839433"/>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mn-lt"/>
              <a:cs typeface="Arial" pitchFamily="34" charset="0"/>
            </a:rPr>
            <a:t>Step 1</a:t>
          </a:r>
          <a:endParaRPr lang="en-US" sz="2200" kern="1200" dirty="0">
            <a:latin typeface="+mn-lt"/>
            <a:cs typeface="Arial" pitchFamily="34" charset="0"/>
          </a:endParaRPr>
        </a:p>
      </dsp:txBody>
      <dsp:txXfrm rot="-5400000">
        <a:off x="1" y="419872"/>
        <a:ext cx="839433" cy="359757"/>
      </dsp:txXfrm>
    </dsp:sp>
    <dsp:sp modelId="{60E94E29-770B-4E12-B6AC-6E38A092EB06}">
      <dsp:nvSpPr>
        <dsp:cNvPr id="0" name=""/>
        <dsp:cNvSpPr/>
      </dsp:nvSpPr>
      <dsp:spPr>
        <a:xfrm rot="5400000">
          <a:off x="3839979" y="-3000391"/>
          <a:ext cx="779473" cy="6780566"/>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smtClean="0">
              <a:solidFill>
                <a:srgbClr val="003366"/>
              </a:solidFill>
              <a:latin typeface="+mn-lt"/>
              <a:cs typeface="Arial" pitchFamily="34" charset="0"/>
            </a:rPr>
            <a:t>Clarify program goal and brainstorm/define the elements of the program.</a:t>
          </a:r>
          <a:endParaRPr lang="en-US" sz="2300" kern="1200" baseline="0" dirty="0">
            <a:solidFill>
              <a:srgbClr val="003366"/>
            </a:solidFill>
            <a:latin typeface="+mn-lt"/>
            <a:cs typeface="Arial" pitchFamily="34" charset="0"/>
          </a:endParaRPr>
        </a:p>
      </dsp:txBody>
      <dsp:txXfrm rot="-5400000">
        <a:off x="839433" y="38206"/>
        <a:ext cx="6742515" cy="703371"/>
      </dsp:txXfrm>
    </dsp:sp>
    <dsp:sp modelId="{87DB76DE-E665-4F2C-954A-EFC178FC73AC}">
      <dsp:nvSpPr>
        <dsp:cNvPr id="0" name=""/>
        <dsp:cNvSpPr/>
      </dsp:nvSpPr>
      <dsp:spPr>
        <a:xfrm rot="5400000">
          <a:off x="-179878" y="1231702"/>
          <a:ext cx="1199190" cy="839433"/>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mn-lt"/>
              <a:cs typeface="Arial" pitchFamily="34" charset="0"/>
            </a:rPr>
            <a:t>Step 2</a:t>
          </a:r>
          <a:endParaRPr lang="en-US" sz="2200" kern="1200" dirty="0">
            <a:latin typeface="+mn-lt"/>
            <a:cs typeface="Arial" pitchFamily="34" charset="0"/>
          </a:endParaRPr>
        </a:p>
      </dsp:txBody>
      <dsp:txXfrm rot="-5400000">
        <a:off x="1" y="1471541"/>
        <a:ext cx="839433" cy="359757"/>
      </dsp:txXfrm>
    </dsp:sp>
    <dsp:sp modelId="{26593E0B-407E-4F3C-B9A0-6E07CE9425C5}">
      <dsp:nvSpPr>
        <dsp:cNvPr id="0" name=""/>
        <dsp:cNvSpPr/>
      </dsp:nvSpPr>
      <dsp:spPr>
        <a:xfrm rot="5400000">
          <a:off x="3839979" y="-1948722"/>
          <a:ext cx="779473" cy="6780566"/>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smtClean="0">
              <a:solidFill>
                <a:srgbClr val="003366"/>
              </a:solidFill>
              <a:latin typeface="+mn-lt"/>
              <a:cs typeface="Arial" pitchFamily="34" charset="0"/>
            </a:rPr>
            <a:t>Verify the logic table with stakeholders.</a:t>
          </a:r>
          <a:endParaRPr lang="en-US" sz="2200" kern="1200" baseline="0" dirty="0">
            <a:solidFill>
              <a:srgbClr val="003366"/>
            </a:solidFill>
            <a:latin typeface="+mn-lt"/>
            <a:cs typeface="Arial" pitchFamily="34" charset="0"/>
          </a:endParaRPr>
        </a:p>
      </dsp:txBody>
      <dsp:txXfrm rot="-5400000">
        <a:off x="839433" y="1089875"/>
        <a:ext cx="6742515" cy="703371"/>
      </dsp:txXfrm>
    </dsp:sp>
    <dsp:sp modelId="{CE43079D-A48A-4723-96D3-EBFF628B3DA2}">
      <dsp:nvSpPr>
        <dsp:cNvPr id="0" name=""/>
        <dsp:cNvSpPr/>
      </dsp:nvSpPr>
      <dsp:spPr>
        <a:xfrm rot="5400000">
          <a:off x="-179878" y="2283371"/>
          <a:ext cx="1199190" cy="839433"/>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mn-lt"/>
              <a:cs typeface="Arial" pitchFamily="34" charset="0"/>
            </a:rPr>
            <a:t>Step 3</a:t>
          </a:r>
          <a:endParaRPr lang="en-US" sz="2200" kern="1200" dirty="0">
            <a:latin typeface="+mn-lt"/>
            <a:cs typeface="Arial" pitchFamily="34" charset="0"/>
          </a:endParaRPr>
        </a:p>
      </dsp:txBody>
      <dsp:txXfrm rot="-5400000">
        <a:off x="1" y="2523210"/>
        <a:ext cx="839433" cy="359757"/>
      </dsp:txXfrm>
    </dsp:sp>
    <dsp:sp modelId="{30BE103A-456C-4ED1-A48E-99BE3E2F9E4D}">
      <dsp:nvSpPr>
        <dsp:cNvPr id="0" name=""/>
        <dsp:cNvSpPr/>
      </dsp:nvSpPr>
      <dsp:spPr>
        <a:xfrm rot="5400000">
          <a:off x="3839979" y="-897052"/>
          <a:ext cx="779473" cy="6780566"/>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smtClean="0">
              <a:solidFill>
                <a:srgbClr val="003366"/>
              </a:solidFill>
              <a:latin typeface="+mn-lt"/>
              <a:cs typeface="Arial" pitchFamily="34" charset="0"/>
            </a:rPr>
            <a:t>Develop a diagram and text describing logical relationships.</a:t>
          </a:r>
          <a:endParaRPr lang="en-US" sz="2200" kern="1200" baseline="0" dirty="0">
            <a:solidFill>
              <a:srgbClr val="003366"/>
            </a:solidFill>
            <a:latin typeface="+mn-lt"/>
            <a:cs typeface="Arial" pitchFamily="34" charset="0"/>
          </a:endParaRPr>
        </a:p>
      </dsp:txBody>
      <dsp:txXfrm rot="-5400000">
        <a:off x="839433" y="2141545"/>
        <a:ext cx="6742515" cy="703371"/>
      </dsp:txXfrm>
    </dsp:sp>
    <dsp:sp modelId="{84624D0D-6ECF-4971-A79C-93F4753607CF}">
      <dsp:nvSpPr>
        <dsp:cNvPr id="0" name=""/>
        <dsp:cNvSpPr/>
      </dsp:nvSpPr>
      <dsp:spPr>
        <a:xfrm rot="5400000">
          <a:off x="-179878" y="3335041"/>
          <a:ext cx="1199190" cy="839433"/>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mn-lt"/>
              <a:cs typeface="Arial" pitchFamily="34" charset="0"/>
            </a:rPr>
            <a:t>Step 4</a:t>
          </a:r>
          <a:endParaRPr lang="en-US" sz="2200" kern="1200" dirty="0">
            <a:latin typeface="+mn-lt"/>
            <a:cs typeface="Arial" pitchFamily="34" charset="0"/>
          </a:endParaRPr>
        </a:p>
      </dsp:txBody>
      <dsp:txXfrm rot="-5400000">
        <a:off x="1" y="3574880"/>
        <a:ext cx="839433" cy="359757"/>
      </dsp:txXfrm>
    </dsp:sp>
    <dsp:sp modelId="{F78AD706-6FDC-464C-89D1-1EC627C00C46}">
      <dsp:nvSpPr>
        <dsp:cNvPr id="0" name=""/>
        <dsp:cNvSpPr/>
      </dsp:nvSpPr>
      <dsp:spPr>
        <a:xfrm rot="5400000">
          <a:off x="3839979" y="154616"/>
          <a:ext cx="779473" cy="6780566"/>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dirty="0" smtClean="0">
              <a:solidFill>
                <a:srgbClr val="003366"/>
              </a:solidFill>
              <a:latin typeface="+mn-lt"/>
              <a:cs typeface="Arial" pitchFamily="34" charset="0"/>
            </a:rPr>
            <a:t>Verify the logic model with stakeholders.</a:t>
          </a:r>
          <a:endParaRPr lang="en-US" sz="2200" kern="1200" baseline="0" dirty="0">
            <a:solidFill>
              <a:srgbClr val="003366"/>
            </a:solidFill>
            <a:latin typeface="+mn-lt"/>
            <a:cs typeface="Arial" pitchFamily="34" charset="0"/>
          </a:endParaRPr>
        </a:p>
      </dsp:txBody>
      <dsp:txXfrm rot="-5400000">
        <a:off x="839433" y="3193214"/>
        <a:ext cx="6742515" cy="7033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28601" y="0"/>
            <a:ext cx="4343400" cy="464820"/>
          </a:xfrm>
          <a:prstGeom prst="rect">
            <a:avLst/>
          </a:prstGeom>
        </p:spPr>
        <p:txBody>
          <a:bodyPr vert="horz" lIns="93177" tIns="46589" rIns="93177" bIns="46589"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228600" y="668135"/>
            <a:ext cx="43434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228600" y="4400436"/>
            <a:ext cx="434340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A9E7614-5992-487B-B1DE-1227F763A945}" type="slidenum">
              <a:rPr lang="en-US" smtClean="0"/>
              <a:t>‹#›</a:t>
            </a:fld>
            <a:endParaRPr lang="en-US"/>
          </a:p>
        </p:txBody>
      </p:sp>
      <p:sp>
        <p:nvSpPr>
          <p:cNvPr id="8" name="Text Box 8"/>
          <p:cNvSpPr txBox="1">
            <a:spLocks noChangeArrowheads="1"/>
          </p:cNvSpPr>
          <p:nvPr/>
        </p:nvSpPr>
        <p:spPr bwMode="auto">
          <a:xfrm>
            <a:off x="4759291" y="671172"/>
            <a:ext cx="2173287" cy="7956550"/>
          </a:xfrm>
          <a:prstGeom prst="rect">
            <a:avLst/>
          </a:prstGeom>
          <a:noFill/>
          <a:ln w="12700">
            <a:solidFill>
              <a:schemeClr val="tx1"/>
            </a:solidFill>
            <a:miter lim="800000"/>
            <a:headEnd/>
            <a:tailEnd/>
          </a:ln>
          <a:effectLst/>
        </p:spPr>
        <p:txBody>
          <a:bodyPr lIns="91952" tIns="45976" rIns="91952" bIns="45976">
            <a:spAutoFit/>
          </a:bodyPr>
          <a:lstStyle/>
          <a:p>
            <a:pPr algn="ctr" defTabSz="919163">
              <a:spcBef>
                <a:spcPct val="50000"/>
              </a:spcBef>
              <a:defRPr/>
            </a:pPr>
            <a:r>
              <a:rPr lang="en-US" sz="1200" b="0" u="none" dirty="0">
                <a:latin typeface="Arial" charset="0"/>
              </a:rPr>
              <a:t>Notes</a:t>
            </a:r>
          </a:p>
          <a:p>
            <a:pPr defTabSz="919163">
              <a:spcBef>
                <a:spcPct val="50000"/>
              </a:spcBef>
              <a:defRPr/>
            </a:pPr>
            <a:r>
              <a:rPr lang="en-US" sz="1200" u="none" dirty="0">
                <a:latin typeface="Arial"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defTabSz="919163">
              <a:spcBef>
                <a:spcPct val="50000"/>
              </a:spcBef>
              <a:defRPr/>
            </a:pPr>
            <a:endParaRPr lang="en-US" sz="1200" u="none" dirty="0">
              <a:latin typeface="Arial" charset="0"/>
            </a:endParaRPr>
          </a:p>
        </p:txBody>
      </p:sp>
    </p:spTree>
    <p:extLst>
      <p:ext uri="{BB962C8B-B14F-4D97-AF65-F5344CB8AC3E}">
        <p14:creationId xmlns:p14="http://schemas.microsoft.com/office/powerpoint/2010/main" val="21363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175" y="685800"/>
            <a:ext cx="4540250" cy="34051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1</a:t>
            </a:fld>
            <a:endParaRPr lang="en-US"/>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154640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668338"/>
            <a:ext cx="46482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9E7614-5992-487B-B1DE-1227F763A945}" type="slidenum">
              <a:rPr lang="en-US" smtClean="0"/>
              <a:t>10</a:t>
            </a:fld>
            <a:endParaRPr lang="en-US"/>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913958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xfrm>
            <a:off x="152400" y="86443"/>
            <a:ext cx="6780178" cy="464820"/>
          </a:xfrm>
          <a:prstGeom prst="rect">
            <a:avLst/>
          </a:prstGeom>
          <a:noFill/>
        </p:spPr>
        <p:txBody>
          <a:bodyPr/>
          <a:lstStyle/>
          <a:p>
            <a:r>
              <a:rPr lang="en-US" b="1" smtClean="0"/>
              <a:t>Picturing Your Program: An Introduction to Logic Modeling</a:t>
            </a:r>
            <a:endParaRPr lang="en-US" sz="1200" b="1" smtClean="0">
              <a:latin typeface="Arial" pitchFamily="34" charset="0"/>
            </a:endParaRPr>
          </a:p>
          <a:p>
            <a:endParaRPr lang="en-US" sz="1200" smtClean="0">
              <a:latin typeface="Times New Roman" pitchFamily="18" charset="0"/>
            </a:endParaRPr>
          </a:p>
        </p:txBody>
      </p:sp>
      <p:sp>
        <p:nvSpPr>
          <p:cNvPr id="111619" name="Rectangle 7"/>
          <p:cNvSpPr>
            <a:spLocks noGrp="1" noChangeArrowheads="1"/>
          </p:cNvSpPr>
          <p:nvPr>
            <p:ph type="sldNum" sz="quarter" idx="5"/>
          </p:nvPr>
        </p:nvSpPr>
        <p:spPr>
          <a:noFill/>
        </p:spPr>
        <p:txBody>
          <a:bodyPr/>
          <a:lstStyle/>
          <a:p>
            <a:fld id="{D0A4E28E-64A0-4A71-A8DC-C8802C8AA33E}" type="slidenum">
              <a:rPr lang="en-US" smtClean="0"/>
              <a:pPr/>
              <a:t>11</a:t>
            </a:fld>
            <a:endParaRPr lang="en-US" smtClean="0"/>
          </a:p>
        </p:txBody>
      </p:sp>
      <p:sp>
        <p:nvSpPr>
          <p:cNvPr id="111620" name="Rectangle 2"/>
          <p:cNvSpPr>
            <a:spLocks noGrp="1" noRot="1" noChangeAspect="1" noChangeArrowheads="1" noTextEdit="1"/>
          </p:cNvSpPr>
          <p:nvPr>
            <p:ph type="sldImg"/>
          </p:nvPr>
        </p:nvSpPr>
        <p:spPr>
          <a:xfrm>
            <a:off x="312738" y="685800"/>
            <a:ext cx="4086225" cy="3063875"/>
          </a:xfrm>
          <a:ln/>
        </p:spPr>
      </p:sp>
      <p:sp>
        <p:nvSpPr>
          <p:cNvPr id="111621" name="Rectangle 3"/>
          <p:cNvSpPr>
            <a:spLocks noGrp="1" noChangeArrowheads="1"/>
          </p:cNvSpPr>
          <p:nvPr>
            <p:ph type="body" idx="1"/>
            <p:custDataLst>
              <p:tags r:id="rId1"/>
            </p:custDataLst>
          </p:nvPr>
        </p:nvSpPr>
        <p:spPr>
          <a:xfrm>
            <a:off x="133350" y="3911600"/>
            <a:ext cx="4286250" cy="4168775"/>
          </a:xfrm>
          <a:noFill/>
          <a:ln/>
        </p:spPr>
        <p:txBody>
          <a:bodyPr lIns="91424" tIns="45712" rIns="91424" bIns="45712"/>
          <a:lstStyle/>
          <a:p>
            <a:pPr eaLnBrk="1" hangingPunct="1">
              <a:buFont typeface="Webdings" pitchFamily="18" charset="2"/>
              <a:buChar char=""/>
            </a:pP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NOTES</a:t>
            </a:r>
            <a:r>
              <a:rPr lang="en-US" b="1" dirty="0" smtClean="0">
                <a:solidFill>
                  <a:srgbClr val="000000"/>
                </a:solidFill>
                <a:latin typeface="Arial" pitchFamily="34" charset="0"/>
                <a:cs typeface="Times New Roman" pitchFamily="18" charset="0"/>
              </a:rPr>
              <a:t>: </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extLst>
      <p:ext uri="{BB962C8B-B14F-4D97-AF65-F5344CB8AC3E}">
        <p14:creationId xmlns:p14="http://schemas.microsoft.com/office/powerpoint/2010/main" val="2671513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sym typeface="Webdings" pitchFamily="18" charset="2"/>
              </a:rPr>
              <a:t></a:t>
            </a:r>
            <a:r>
              <a:rPr lang="en-US" dirty="0" smtClean="0">
                <a:latin typeface="Arial" pitchFamily="34" charset="0"/>
              </a:rPr>
              <a:t> </a:t>
            </a:r>
            <a:r>
              <a:rPr lang="en-US" b="1" u="sng" dirty="0" smtClean="0">
                <a:latin typeface="Arial" pitchFamily="34" charset="0"/>
              </a:rPr>
              <a:t>NOTES:</a:t>
            </a:r>
          </a:p>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12</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665847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7"/>
          <p:cNvSpPr>
            <a:spLocks noGrp="1" noChangeArrowheads="1"/>
          </p:cNvSpPr>
          <p:nvPr>
            <p:ph type="sldNum" sz="quarter" idx="5"/>
          </p:nvPr>
        </p:nvSpPr>
        <p:spPr>
          <a:noFill/>
        </p:spPr>
        <p:txBody>
          <a:bodyPr/>
          <a:lstStyle/>
          <a:p>
            <a:fld id="{33CF77CE-40D6-4FFB-B13E-2411D20A2ADF}" type="slidenum">
              <a:rPr lang="en-US" smtClean="0"/>
              <a:pPr/>
              <a:t>13</a:t>
            </a:fld>
            <a:endParaRPr lang="en-US" smtClean="0"/>
          </a:p>
        </p:txBody>
      </p:sp>
      <p:sp>
        <p:nvSpPr>
          <p:cNvPr id="117764" name="Rectangle 2"/>
          <p:cNvSpPr>
            <a:spLocks noGrp="1" noRot="1" noChangeAspect="1" noChangeArrowheads="1" noTextEdit="1"/>
          </p:cNvSpPr>
          <p:nvPr>
            <p:ph type="sldImg"/>
          </p:nvPr>
        </p:nvSpPr>
        <p:spPr>
          <a:xfrm>
            <a:off x="350838" y="715963"/>
            <a:ext cx="4076700" cy="3057525"/>
          </a:xfrm>
          <a:ln/>
        </p:spPr>
      </p:sp>
      <p:sp>
        <p:nvSpPr>
          <p:cNvPr id="117765" name="Rectangle 3"/>
          <p:cNvSpPr>
            <a:spLocks noGrp="1" noChangeArrowheads="1"/>
          </p:cNvSpPr>
          <p:nvPr>
            <p:ph type="body" idx="1"/>
            <p:custDataLst>
              <p:tags r:id="rId1"/>
            </p:custDataLst>
          </p:nvPr>
        </p:nvSpPr>
        <p:spPr>
          <a:xfrm>
            <a:off x="350520" y="4282440"/>
            <a:ext cx="4076740" cy="4183063"/>
          </a:xfrm>
          <a:noFill/>
          <a:ln/>
        </p:spPr>
        <p:txBody>
          <a:bodyPr/>
          <a:lstStyle/>
          <a:p>
            <a:pPr eaLnBrk="1" hangingPunct="1"/>
            <a:r>
              <a:rPr lang="en-US" sz="1100" dirty="0" smtClean="0">
                <a:solidFill>
                  <a:srgbClr val="000000"/>
                </a:solidFill>
                <a:latin typeface="Arial" pitchFamily="34" charset="0"/>
                <a:ea typeface="ＭＳ Ｐゴシック" charset="-128"/>
                <a:cs typeface="Times New Roman" pitchFamily="18" charset="0"/>
                <a:sym typeface="Webdings" pitchFamily="18" charset="2"/>
              </a:rPr>
              <a:t></a:t>
            </a:r>
            <a:r>
              <a:rPr lang="en-US" sz="1100" dirty="0" smtClean="0">
                <a:solidFill>
                  <a:srgbClr val="000000"/>
                </a:solidFill>
                <a:latin typeface="Arial" pitchFamily="34" charset="0"/>
                <a:ea typeface="ＭＳ Ｐゴシック" charset="-128"/>
                <a:cs typeface="Times New Roman" pitchFamily="18" charset="0"/>
              </a:rPr>
              <a:t> </a:t>
            </a:r>
            <a:r>
              <a:rPr lang="en-US" sz="1100" b="1" u="sng" dirty="0" smtClean="0">
                <a:solidFill>
                  <a:srgbClr val="000000"/>
                </a:solidFill>
                <a:latin typeface="Arial" pitchFamily="34" charset="0"/>
                <a:ea typeface="ＭＳ Ｐゴシック" charset="-128"/>
                <a:cs typeface="Times New Roman" pitchFamily="18" charset="0"/>
              </a:rPr>
              <a:t>NOTES</a:t>
            </a:r>
            <a:r>
              <a:rPr lang="en-US" sz="1100" b="1" dirty="0" smtClean="0">
                <a:solidFill>
                  <a:srgbClr val="000000"/>
                </a:solidFill>
                <a:latin typeface="Arial" pitchFamily="34" charset="0"/>
                <a:ea typeface="ＭＳ Ｐゴシック" charset="-128"/>
                <a:cs typeface="Times New Roman" pitchFamily="18" charset="0"/>
              </a:rPr>
              <a:t>: </a:t>
            </a:r>
            <a:endParaRPr lang="en-US" sz="1100" dirty="0" smtClean="0">
              <a:latin typeface="Arial" pitchFamily="34" charset="0"/>
              <a:ea typeface="ＭＳ Ｐゴシック" charset="-128"/>
              <a:cs typeface="Times New Roman" pitchFamily="18" charset="0"/>
            </a:endParaRPr>
          </a:p>
          <a:p>
            <a:pPr marL="171450" indent="-171450" eaLnBrk="1" hangingPunct="1">
              <a:buFont typeface="Arial" panose="020B0604020202020204" pitchFamily="34" charset="0"/>
              <a:buChar char="•"/>
            </a:pPr>
            <a:endParaRPr lang="en-US" sz="1100" dirty="0" smtClean="0">
              <a:latin typeface="Arial" pitchFamily="34" charset="0"/>
              <a:ea typeface="ＭＳ Ｐゴシック" charset="-128"/>
              <a:cs typeface="Times New Roman" pitchFamily="18" charset="0"/>
            </a:endParaRPr>
          </a:p>
          <a:p>
            <a:endParaRPr lang="en-US" sz="1100" dirty="0" smtClean="0">
              <a:latin typeface="Arial" pitchFamily="34" charset="0"/>
            </a:endParaRPr>
          </a:p>
        </p:txBody>
      </p:sp>
      <p:sp>
        <p:nvSpPr>
          <p:cNvPr id="6" name="Rectangle 2"/>
          <p:cNvSpPr>
            <a:spLocks noGrp="1" noChangeArrowheads="1"/>
          </p:cNvSpPr>
          <p:nvPr>
            <p:ph type="hdr" sz="quarter"/>
          </p:nvPr>
        </p:nvSpPr>
        <p:spPr>
          <a:xfrm>
            <a:off x="163513" y="69850"/>
            <a:ext cx="6694487" cy="463550"/>
          </a:xfrm>
          <a:prstGeom prst="rect">
            <a:avLst/>
          </a:prstGeom>
          <a:noFill/>
        </p:spPr>
        <p:txBody>
          <a:bodyPr/>
          <a:lstStyle/>
          <a:p>
            <a:r>
              <a:rPr lang="en-US" b="1" smtClean="0"/>
              <a:t>Picturing Your Program: An Introduction to Logic Modeling</a:t>
            </a:r>
            <a:endParaRPr lang="en-US" sz="1200" b="1" smtClean="0">
              <a:latin typeface="Arial" pitchFamily="34" charset="0"/>
            </a:endParaRPr>
          </a:p>
          <a:p>
            <a:endParaRPr lang="en-US" sz="1200" dirty="0" smtClean="0">
              <a:latin typeface="Times New Roman" pitchFamily="18" charset="0"/>
            </a:endParaRPr>
          </a:p>
        </p:txBody>
      </p:sp>
    </p:spTree>
    <p:extLst>
      <p:ext uri="{BB962C8B-B14F-4D97-AF65-F5344CB8AC3E}">
        <p14:creationId xmlns:p14="http://schemas.microsoft.com/office/powerpoint/2010/main" val="761483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custDataLst>
              <p:tags r:id="rId1"/>
            </p:custDataLst>
          </p:nvPr>
        </p:nvSpPr>
        <p:spPr/>
        <p:txBody>
          <a:bodyPr>
            <a:normAutofit/>
          </a:bodyPr>
          <a:lstStyle/>
          <a:p>
            <a:r>
              <a:rPr lang="en-US" dirty="0" smtClean="0">
                <a:latin typeface="Arial" pitchFamily="34" charset="0"/>
                <a:sym typeface="Webdings" pitchFamily="18" charset="2"/>
              </a:rPr>
              <a:t></a:t>
            </a:r>
            <a:r>
              <a:rPr lang="en-US" dirty="0" smtClean="0">
                <a:latin typeface="Arial" pitchFamily="34" charset="0"/>
              </a:rPr>
              <a:t> </a:t>
            </a:r>
            <a:r>
              <a:rPr lang="en-US" b="1" u="sng" dirty="0" smtClean="0">
                <a:latin typeface="Arial" pitchFamily="34" charset="0"/>
              </a:rPr>
              <a:t>NOTES:</a:t>
            </a:r>
          </a:p>
          <a:p>
            <a:pPr>
              <a:buFont typeface="Arial" pitchFamily="34" charset="0"/>
              <a:buChar char="•"/>
            </a:pPr>
            <a:endParaRPr lang="en-US" dirty="0" smtClean="0">
              <a:latin typeface="Arial" pitchFamily="34" charset="0"/>
            </a:endParaRPr>
          </a:p>
          <a:p>
            <a:pPr>
              <a:buFont typeface="Arial" pitchFamily="34" charset="0"/>
              <a:buChar char="•"/>
            </a:pPr>
            <a:endParaRPr lang="en-US" dirty="0"/>
          </a:p>
        </p:txBody>
      </p:sp>
      <p:sp>
        <p:nvSpPr>
          <p:cNvPr id="4" name="Header Placeholder 3"/>
          <p:cNvSpPr>
            <a:spLocks noGrp="1"/>
          </p:cNvSpPr>
          <p:nvPr>
            <p:ph type="hdr" sz="quarter" idx="10"/>
          </p:nvPr>
        </p:nvSpPr>
        <p:spPr>
          <a:xfrm>
            <a:off x="163513" y="24130"/>
            <a:ext cx="6694487" cy="463550"/>
          </a:xfrm>
          <a:prstGeom prst="rect">
            <a:avLst/>
          </a:prstGeom>
        </p:spPr>
        <p:txBody>
          <a:bodyPr/>
          <a:lstStyle/>
          <a:p>
            <a:pPr>
              <a:defRPr/>
            </a:pPr>
            <a:r>
              <a:rPr lang="en-US" b="1" dirty="0" smtClean="0"/>
              <a:t>Picturing Your Program: An Introduction to Logic Modeling</a:t>
            </a:r>
            <a:endParaRPr lang="en-US" b="1" dirty="0" smtClean="0">
              <a:latin typeface="Arial" charset="0"/>
            </a:endParaRPr>
          </a:p>
          <a:p>
            <a:pPr>
              <a:defRPr/>
            </a:pPr>
            <a:endParaRPr lang="en-US" dirty="0"/>
          </a:p>
        </p:txBody>
      </p:sp>
      <p:sp>
        <p:nvSpPr>
          <p:cNvPr id="5" name="Slide Number Placeholder 4"/>
          <p:cNvSpPr>
            <a:spLocks noGrp="1"/>
          </p:cNvSpPr>
          <p:nvPr>
            <p:ph type="sldNum" sz="quarter" idx="11"/>
          </p:nvPr>
        </p:nvSpPr>
        <p:spPr/>
        <p:txBody>
          <a:bodyPr/>
          <a:lstStyle/>
          <a:p>
            <a:pPr>
              <a:defRPr/>
            </a:pPr>
            <a:fld id="{D87B287D-6EA6-4F6B-8EC9-069195A98B61}" type="slidenum">
              <a:rPr lang="en-US" smtClean="0"/>
              <a:pPr>
                <a:defRPr/>
              </a:pPr>
              <a:t>14</a:t>
            </a:fld>
            <a:endParaRPr lang="en-US" dirty="0"/>
          </a:p>
        </p:txBody>
      </p:sp>
    </p:spTree>
    <p:extLst>
      <p:ext uri="{BB962C8B-B14F-4D97-AF65-F5344CB8AC3E}">
        <p14:creationId xmlns:p14="http://schemas.microsoft.com/office/powerpoint/2010/main" val="370223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custDataLst>
              <p:tags r:id="rId1"/>
            </p:custDataLst>
          </p:nvPr>
        </p:nvSpPr>
        <p:spPr>
          <a:xfrm>
            <a:off x="228600" y="4195446"/>
            <a:ext cx="4343400" cy="4872354"/>
          </a:xfrm>
        </p:spPr>
        <p:txBody>
          <a:bodyPr>
            <a:normAutofit/>
          </a:bodyPr>
          <a:lstStyle/>
          <a:p>
            <a:r>
              <a:rPr lang="en-US" sz="1300" dirty="0" smtClean="0">
                <a:latin typeface="Arial" pitchFamily="34" charset="0"/>
                <a:sym typeface="Webdings" pitchFamily="18" charset="2"/>
              </a:rPr>
              <a:t></a:t>
            </a:r>
            <a:r>
              <a:rPr lang="en-US" sz="1300" dirty="0" smtClean="0">
                <a:latin typeface="Arial" pitchFamily="34" charset="0"/>
              </a:rPr>
              <a:t> </a:t>
            </a:r>
            <a:r>
              <a:rPr lang="en-US" sz="1300" b="1" u="sng" dirty="0" smtClean="0">
                <a:latin typeface="Arial" pitchFamily="34" charset="0"/>
              </a:rPr>
              <a:t>NOTES:</a:t>
            </a: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p:txBody>
      </p:sp>
      <p:sp>
        <p:nvSpPr>
          <p:cNvPr id="4" name="Header Placeholder 3"/>
          <p:cNvSpPr>
            <a:spLocks noGrp="1"/>
          </p:cNvSpPr>
          <p:nvPr>
            <p:ph type="hdr" sz="quarter" idx="10"/>
          </p:nvPr>
        </p:nvSpPr>
        <p:spPr>
          <a:xfrm>
            <a:off x="163513" y="24130"/>
            <a:ext cx="6694487" cy="463550"/>
          </a:xfrm>
          <a:prstGeom prst="rect">
            <a:avLst/>
          </a:prstGeom>
        </p:spPr>
        <p:txBody>
          <a:bodyPr/>
          <a:lstStyle/>
          <a:p>
            <a:pPr>
              <a:defRPr/>
            </a:pPr>
            <a:r>
              <a:rPr lang="en-US" b="1" dirty="0" smtClean="0"/>
              <a:t>Picturing Your Program: An Introduction to Logic Modeling</a:t>
            </a:r>
            <a:endParaRPr lang="en-US" b="1" dirty="0" smtClean="0">
              <a:latin typeface="Arial" charset="0"/>
            </a:endParaRPr>
          </a:p>
          <a:p>
            <a:pPr>
              <a:defRPr/>
            </a:pPr>
            <a:endParaRPr lang="en-US" dirty="0"/>
          </a:p>
        </p:txBody>
      </p:sp>
      <p:sp>
        <p:nvSpPr>
          <p:cNvPr id="5" name="Slide Number Placeholder 4"/>
          <p:cNvSpPr>
            <a:spLocks noGrp="1"/>
          </p:cNvSpPr>
          <p:nvPr>
            <p:ph type="sldNum" sz="quarter" idx="11"/>
          </p:nvPr>
        </p:nvSpPr>
        <p:spPr/>
        <p:txBody>
          <a:bodyPr/>
          <a:lstStyle/>
          <a:p>
            <a:pPr>
              <a:defRPr/>
            </a:pPr>
            <a:fld id="{D87B287D-6EA6-4F6B-8EC9-069195A98B61}" type="slidenum">
              <a:rPr lang="en-US" smtClean="0"/>
              <a:pPr>
                <a:defRPr/>
              </a:pPr>
              <a:t>15</a:t>
            </a:fld>
            <a:endParaRPr lang="en-US" dirty="0"/>
          </a:p>
        </p:txBody>
      </p:sp>
    </p:spTree>
    <p:extLst>
      <p:ext uri="{BB962C8B-B14F-4D97-AF65-F5344CB8AC3E}">
        <p14:creationId xmlns:p14="http://schemas.microsoft.com/office/powerpoint/2010/main" val="620902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xfrm>
            <a:off x="163513" y="24130"/>
            <a:ext cx="6694487" cy="463550"/>
          </a:xfrm>
          <a:prstGeom prst="rect">
            <a:avLst/>
          </a:prstGeo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
        <p:nvSpPr>
          <p:cNvPr id="121859" name="Rectangle 7"/>
          <p:cNvSpPr>
            <a:spLocks noGrp="1" noChangeArrowheads="1"/>
          </p:cNvSpPr>
          <p:nvPr>
            <p:ph type="sldNum" sz="quarter" idx="5"/>
          </p:nvPr>
        </p:nvSpPr>
        <p:spPr>
          <a:noFill/>
        </p:spPr>
        <p:txBody>
          <a:bodyPr/>
          <a:lstStyle/>
          <a:p>
            <a:fld id="{8CA4C257-DFC0-4C7C-9459-9968EE8A5628}" type="slidenum">
              <a:rPr lang="en-US" smtClean="0"/>
              <a:pPr/>
              <a:t>16</a:t>
            </a:fld>
            <a:endParaRPr lang="en-US" smtClean="0"/>
          </a:p>
        </p:txBody>
      </p:sp>
      <p:sp>
        <p:nvSpPr>
          <p:cNvPr id="121860" name="Rectangle 2"/>
          <p:cNvSpPr>
            <a:spLocks noGrp="1" noRot="1" noChangeAspect="1" noChangeArrowheads="1" noTextEdit="1"/>
          </p:cNvSpPr>
          <p:nvPr>
            <p:ph type="sldImg"/>
          </p:nvPr>
        </p:nvSpPr>
        <p:spPr>
          <a:xfrm>
            <a:off x="309563" y="690563"/>
            <a:ext cx="4119562" cy="3089275"/>
          </a:xfrm>
          <a:ln/>
        </p:spPr>
      </p:sp>
      <p:sp>
        <p:nvSpPr>
          <p:cNvPr id="121861" name="Rectangle 3"/>
          <p:cNvSpPr>
            <a:spLocks noGrp="1" noChangeArrowheads="1"/>
          </p:cNvSpPr>
          <p:nvPr>
            <p:ph type="body" idx="1"/>
            <p:custDataLst>
              <p:tags r:id="rId1"/>
            </p:custDataLst>
          </p:nvPr>
        </p:nvSpPr>
        <p:spPr>
          <a:xfrm>
            <a:off x="90488" y="3911600"/>
            <a:ext cx="4424362" cy="4921250"/>
          </a:xfrm>
          <a:noFill/>
          <a:ln/>
        </p:spPr>
        <p:txBody>
          <a:bodyPr/>
          <a:lstStyle/>
          <a:p>
            <a:r>
              <a:rPr lang="en-US" dirty="0" smtClean="0">
                <a:solidFill>
                  <a:srgbClr val="000000"/>
                </a:solidFill>
                <a:latin typeface="Arial" pitchFamily="34" charset="0"/>
                <a:cs typeface="Times New Roman" pitchFamily="18" charset="0"/>
                <a:sym typeface="Webdings" pitchFamily="18" charset="2"/>
              </a:rPr>
              <a:t></a:t>
            </a:r>
            <a:r>
              <a:rPr lang="en-US" dirty="0" smtClean="0">
                <a:latin typeface="Arial" pitchFamily="34" charset="0"/>
              </a:rPr>
              <a:t> </a:t>
            </a:r>
            <a:r>
              <a:rPr lang="en-US" b="1" u="sng" dirty="0" smtClean="0">
                <a:latin typeface="Arial" pitchFamily="34" charset="0"/>
              </a:rPr>
              <a:t>NOTES:</a:t>
            </a:r>
          </a:p>
          <a:p>
            <a:pPr>
              <a:buFontTx/>
              <a:buChar char="•"/>
            </a:pPr>
            <a:endParaRPr lang="en-US"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extLst>
      <p:ext uri="{BB962C8B-B14F-4D97-AF65-F5344CB8AC3E}">
        <p14:creationId xmlns:p14="http://schemas.microsoft.com/office/powerpoint/2010/main" val="1309013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7"/>
          <p:cNvSpPr>
            <a:spLocks noGrp="1" noChangeArrowheads="1"/>
          </p:cNvSpPr>
          <p:nvPr>
            <p:ph type="sldNum" sz="quarter" idx="5"/>
          </p:nvPr>
        </p:nvSpPr>
        <p:spPr>
          <a:noFill/>
        </p:spPr>
        <p:txBody>
          <a:bodyPr/>
          <a:lstStyle/>
          <a:p>
            <a:fld id="{CC1C1BBE-3AFC-47DC-8F05-2FE5E20ABC56}" type="slidenum">
              <a:rPr lang="en-US" smtClean="0"/>
              <a:pPr/>
              <a:t>17</a:t>
            </a:fld>
            <a:endParaRPr lang="en-US" dirty="0" smtClean="0"/>
          </a:p>
        </p:txBody>
      </p:sp>
      <p:sp>
        <p:nvSpPr>
          <p:cNvPr id="129028" name="Rectangle 2"/>
          <p:cNvSpPr>
            <a:spLocks noGrp="1" noRot="1" noChangeAspect="1" noChangeArrowheads="1" noTextEdit="1"/>
          </p:cNvSpPr>
          <p:nvPr>
            <p:ph type="sldImg"/>
          </p:nvPr>
        </p:nvSpPr>
        <p:spPr>
          <a:xfrm>
            <a:off x="173038" y="671513"/>
            <a:ext cx="4454525" cy="3340100"/>
          </a:xfrm>
          <a:ln/>
        </p:spPr>
      </p:sp>
      <p:sp>
        <p:nvSpPr>
          <p:cNvPr id="129029" name="Rectangle 3"/>
          <p:cNvSpPr>
            <a:spLocks noGrp="1" noChangeArrowheads="1"/>
          </p:cNvSpPr>
          <p:nvPr>
            <p:ph type="body" idx="1"/>
            <p:custDataLst>
              <p:tags r:id="rId1"/>
            </p:custDataLst>
          </p:nvPr>
        </p:nvSpPr>
        <p:spPr>
          <a:noFill/>
          <a:ln/>
        </p:spPr>
        <p:txBody>
          <a:bodyPr/>
          <a:lstStyle/>
          <a:p>
            <a:pPr eaLnBrk="1" hangingPunct="1"/>
            <a:r>
              <a:rPr lang="en-US" dirty="0" smtClean="0">
                <a:solidFill>
                  <a:srgbClr val="000000"/>
                </a:solidFill>
                <a:latin typeface="Arial" pitchFamily="34" charset="0"/>
                <a:ea typeface="ＭＳ Ｐゴシック" charset="-128"/>
                <a:cs typeface="Times New Roman" pitchFamily="18" charset="0"/>
                <a:sym typeface="Webdings" pitchFamily="18" charset="2"/>
              </a:rPr>
              <a:t></a:t>
            </a:r>
            <a:r>
              <a:rPr lang="en-US" dirty="0" smtClean="0">
                <a:solidFill>
                  <a:srgbClr val="000000"/>
                </a:solidFill>
                <a:latin typeface="Arial" pitchFamily="34" charset="0"/>
                <a:ea typeface="ＭＳ Ｐゴシック" charset="-128"/>
                <a:cs typeface="Times New Roman" pitchFamily="18" charset="0"/>
              </a:rPr>
              <a:t> </a:t>
            </a:r>
            <a:r>
              <a:rPr lang="en-US" b="1" u="sng" dirty="0" smtClean="0">
                <a:solidFill>
                  <a:srgbClr val="000000"/>
                </a:solidFill>
                <a:latin typeface="Arial" pitchFamily="34" charset="0"/>
                <a:ea typeface="ＭＳ Ｐゴシック" charset="-128"/>
                <a:cs typeface="Times New Roman" pitchFamily="18" charset="0"/>
              </a:rPr>
              <a:t>NOTES</a:t>
            </a:r>
            <a:r>
              <a:rPr lang="en-US" b="1" dirty="0" smtClean="0">
                <a:solidFill>
                  <a:srgbClr val="000000"/>
                </a:solidFill>
                <a:latin typeface="Arial" pitchFamily="34" charset="0"/>
                <a:ea typeface="ＭＳ Ｐゴシック" charset="-128"/>
                <a:cs typeface="Times New Roman" pitchFamily="18" charset="0"/>
              </a:rPr>
              <a:t>: </a:t>
            </a:r>
          </a:p>
          <a:p>
            <a:pPr eaLnBrk="1" hangingPunct="1">
              <a:buFontTx/>
              <a:buChar char="•"/>
            </a:pPr>
            <a:endParaRPr lang="en-US" dirty="0" smtClean="0">
              <a:latin typeface="Arial" pitchFamily="34" charset="0"/>
              <a:ea typeface="ＭＳ Ｐゴシック" charset="-128"/>
              <a:cs typeface="Times New Roman" pitchFamily="18" charset="0"/>
            </a:endParaRPr>
          </a:p>
          <a:p>
            <a:pPr eaLnBrk="1" hangingPunct="1"/>
            <a:endParaRPr lang="en-US" dirty="0" smtClean="0">
              <a:latin typeface="Arial" pitchFamily="34" charset="0"/>
            </a:endParaRPr>
          </a:p>
        </p:txBody>
      </p:sp>
      <p:sp>
        <p:nvSpPr>
          <p:cNvPr id="6" name="Rectangle 2"/>
          <p:cNvSpPr>
            <a:spLocks noGrp="1" noChangeArrowheads="1"/>
          </p:cNvSpPr>
          <p:nvPr>
            <p:ph type="hdr" sz="quarter"/>
          </p:nvPr>
        </p:nvSpPr>
        <p:spPr>
          <a:xfrm>
            <a:off x="163513" y="24130"/>
            <a:ext cx="6694487" cy="463550"/>
          </a:xfrm>
          <a:prstGeom prst="rect">
            <a:avLst/>
          </a:prstGeo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Tree>
    <p:extLst>
      <p:ext uri="{BB962C8B-B14F-4D97-AF65-F5344CB8AC3E}">
        <p14:creationId xmlns:p14="http://schemas.microsoft.com/office/powerpoint/2010/main" val="3792890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7"/>
          <p:cNvSpPr>
            <a:spLocks noGrp="1" noChangeArrowheads="1"/>
          </p:cNvSpPr>
          <p:nvPr>
            <p:ph type="sldNum" sz="quarter" idx="5"/>
          </p:nvPr>
        </p:nvSpPr>
        <p:spPr>
          <a:noFill/>
        </p:spPr>
        <p:txBody>
          <a:bodyPr/>
          <a:lstStyle/>
          <a:p>
            <a:fld id="{3D8A21B1-D167-4443-B9DE-D9F005673F1A}" type="slidenum">
              <a:rPr lang="en-US" smtClean="0"/>
              <a:pPr/>
              <a:t>18</a:t>
            </a:fld>
            <a:endParaRPr lang="en-US" smtClean="0"/>
          </a:p>
        </p:txBody>
      </p:sp>
      <p:sp>
        <p:nvSpPr>
          <p:cNvPr id="130052" name="Rectangle 2"/>
          <p:cNvSpPr>
            <a:spLocks noGrp="1" noRot="1" noChangeAspect="1" noChangeArrowheads="1" noTextEdit="1"/>
          </p:cNvSpPr>
          <p:nvPr>
            <p:ph type="sldImg"/>
          </p:nvPr>
        </p:nvSpPr>
        <p:spPr>
          <a:xfrm>
            <a:off x="173038" y="671513"/>
            <a:ext cx="4454525" cy="3340100"/>
          </a:xfrm>
          <a:ln/>
        </p:spPr>
      </p:sp>
      <p:sp>
        <p:nvSpPr>
          <p:cNvPr id="130053" name="Rectangle 3"/>
          <p:cNvSpPr>
            <a:spLocks noGrp="1" noChangeArrowheads="1"/>
          </p:cNvSpPr>
          <p:nvPr>
            <p:ph type="body" idx="1"/>
            <p:custDataLst>
              <p:tags r:id="rId1"/>
            </p:custDataLst>
          </p:nvPr>
        </p:nvSpPr>
        <p:spPr>
          <a:noFill/>
          <a:ln/>
        </p:spPr>
        <p:txBody>
          <a:bodyPr/>
          <a:lstStyle/>
          <a:p>
            <a:pPr eaLnBrk="1" hangingPunct="1"/>
            <a:r>
              <a:rPr lang="en-US" dirty="0" smtClean="0">
                <a:solidFill>
                  <a:srgbClr val="000000"/>
                </a:solidFill>
                <a:latin typeface="Arial" pitchFamily="34" charset="0"/>
                <a:ea typeface="ＭＳ Ｐゴシック" charset="-128"/>
                <a:cs typeface="Times New Roman" pitchFamily="18" charset="0"/>
                <a:sym typeface="Webdings" pitchFamily="18" charset="2"/>
              </a:rPr>
              <a:t></a:t>
            </a:r>
            <a:r>
              <a:rPr lang="en-US" dirty="0" smtClean="0">
                <a:solidFill>
                  <a:srgbClr val="000000"/>
                </a:solidFill>
                <a:latin typeface="Arial" pitchFamily="34" charset="0"/>
                <a:ea typeface="ＭＳ Ｐゴシック" charset="-128"/>
                <a:cs typeface="Times New Roman" pitchFamily="18" charset="0"/>
              </a:rPr>
              <a:t> </a:t>
            </a:r>
            <a:r>
              <a:rPr lang="en-US" b="1" u="sng" dirty="0" smtClean="0">
                <a:solidFill>
                  <a:srgbClr val="000000"/>
                </a:solidFill>
                <a:latin typeface="Arial" pitchFamily="34" charset="0"/>
                <a:ea typeface="ＭＳ Ｐゴシック" charset="-128"/>
                <a:cs typeface="Times New Roman" pitchFamily="18" charset="0"/>
              </a:rPr>
              <a:t>NOTES</a:t>
            </a:r>
            <a:r>
              <a:rPr lang="en-US" b="1" dirty="0" smtClean="0">
                <a:solidFill>
                  <a:srgbClr val="000000"/>
                </a:solidFill>
                <a:latin typeface="Arial" pitchFamily="34" charset="0"/>
                <a:ea typeface="ＭＳ Ｐゴシック" charset="-128"/>
                <a:cs typeface="Times New Roman" pitchFamily="18" charset="0"/>
              </a:rPr>
              <a:t>: </a:t>
            </a:r>
          </a:p>
          <a:p>
            <a:pPr eaLnBrk="1" hangingPunct="1">
              <a:buFontTx/>
              <a:buChar char="•"/>
            </a:pPr>
            <a:endParaRPr lang="en-US" dirty="0" smtClean="0">
              <a:latin typeface="Arial" pitchFamily="34" charset="0"/>
              <a:ea typeface="ＭＳ Ｐゴシック" charset="-128"/>
              <a:cs typeface="Times New Roman" pitchFamily="18" charset="0"/>
            </a:endParaRPr>
          </a:p>
          <a:p>
            <a:pPr eaLnBrk="1" hangingPunct="1">
              <a:buFontTx/>
              <a:buChar char="•"/>
            </a:pPr>
            <a:endParaRPr lang="en-US" dirty="0" smtClean="0">
              <a:latin typeface="Arial" pitchFamily="34" charset="0"/>
              <a:ea typeface="ＭＳ Ｐゴシック" charset="-128"/>
              <a:cs typeface="Times New Roman" pitchFamily="18" charset="0"/>
            </a:endParaRPr>
          </a:p>
          <a:p>
            <a:pPr eaLnBrk="1" hangingPunct="1"/>
            <a:endParaRPr lang="en-US" dirty="0" smtClean="0">
              <a:latin typeface="Arial" pitchFamily="34" charset="0"/>
            </a:endParaRPr>
          </a:p>
        </p:txBody>
      </p:sp>
      <p:sp>
        <p:nvSpPr>
          <p:cNvPr id="6" name="Rectangle 2"/>
          <p:cNvSpPr>
            <a:spLocks noGrp="1" noChangeArrowheads="1"/>
          </p:cNvSpPr>
          <p:nvPr>
            <p:ph type="hdr" sz="quarter"/>
          </p:nvPr>
        </p:nvSpPr>
        <p:spPr>
          <a:xfrm>
            <a:off x="163513" y="24130"/>
            <a:ext cx="6694487" cy="463550"/>
          </a:xfrm>
          <a:prstGeom prst="rect">
            <a:avLst/>
          </a:prstGeo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Tree>
    <p:extLst>
      <p:ext uri="{BB962C8B-B14F-4D97-AF65-F5344CB8AC3E}">
        <p14:creationId xmlns:p14="http://schemas.microsoft.com/office/powerpoint/2010/main" val="2029574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xfrm>
            <a:off x="152400" y="86443"/>
            <a:ext cx="6780178" cy="464820"/>
          </a:xfrm>
          <a:prstGeom prst="rect">
            <a:avLst/>
          </a:prstGeom>
          <a:noFill/>
        </p:spPr>
        <p:txBody>
          <a:bodyPr/>
          <a:lstStyle/>
          <a:p>
            <a:r>
              <a:rPr lang="en-US" b="1" smtClean="0"/>
              <a:t>Picturing Your Program: An Introduction to Logic Modeling</a:t>
            </a:r>
            <a:endParaRPr lang="en-US" sz="1200" b="1" smtClean="0">
              <a:latin typeface="Arial" pitchFamily="34" charset="0"/>
            </a:endParaRPr>
          </a:p>
          <a:p>
            <a:endParaRPr lang="en-US" sz="1200" smtClean="0">
              <a:latin typeface="Times New Roman" pitchFamily="18" charset="0"/>
            </a:endParaRPr>
          </a:p>
        </p:txBody>
      </p:sp>
      <p:sp>
        <p:nvSpPr>
          <p:cNvPr id="83971" name="Rectangle 7"/>
          <p:cNvSpPr>
            <a:spLocks noGrp="1" noChangeArrowheads="1"/>
          </p:cNvSpPr>
          <p:nvPr>
            <p:ph type="sldNum" sz="quarter" idx="5"/>
          </p:nvPr>
        </p:nvSpPr>
        <p:spPr>
          <a:noFill/>
        </p:spPr>
        <p:txBody>
          <a:bodyPr/>
          <a:lstStyle/>
          <a:p>
            <a:fld id="{22A83F23-D861-40A6-B008-F3F9DBC911D5}" type="slidenum">
              <a:rPr lang="en-US" smtClean="0"/>
              <a:pPr/>
              <a:t>20</a:t>
            </a:fld>
            <a:endParaRPr lang="en-US" dirty="0" smtClean="0"/>
          </a:p>
        </p:txBody>
      </p:sp>
      <p:sp>
        <p:nvSpPr>
          <p:cNvPr id="83972" name="Rectangle 2"/>
          <p:cNvSpPr>
            <a:spLocks noGrp="1" noRot="1" noChangeAspect="1" noChangeArrowheads="1" noTextEdit="1"/>
          </p:cNvSpPr>
          <p:nvPr>
            <p:ph type="sldImg"/>
          </p:nvPr>
        </p:nvSpPr>
        <p:spPr>
          <a:xfrm>
            <a:off x="230188" y="695325"/>
            <a:ext cx="4125912" cy="3094038"/>
          </a:xfrm>
          <a:ln/>
        </p:spPr>
      </p:sp>
      <p:sp>
        <p:nvSpPr>
          <p:cNvPr id="83973" name="Rectangle 3"/>
          <p:cNvSpPr>
            <a:spLocks noGrp="1" noChangeArrowheads="1"/>
          </p:cNvSpPr>
          <p:nvPr>
            <p:ph type="body" idx="1"/>
            <p:custDataLst>
              <p:tags r:id="rId1"/>
            </p:custDataLst>
          </p:nvPr>
        </p:nvSpPr>
        <p:spPr>
          <a:xfrm>
            <a:off x="138113" y="3911600"/>
            <a:ext cx="4279900" cy="4560888"/>
          </a:xfrm>
          <a:noFill/>
          <a:ln/>
        </p:spPr>
        <p:txBody>
          <a:bodyPr/>
          <a:lstStyle/>
          <a:p>
            <a:pPr eaLnBrk="1" hangingPunct="1"/>
            <a:r>
              <a:rPr lang="en-US" dirty="0" smtClean="0">
                <a:solidFill>
                  <a:srgbClr val="000000"/>
                </a:solidFill>
                <a:latin typeface="Arial" pitchFamily="34" charset="0"/>
                <a:cs typeface="Times New Roman" pitchFamily="18" charset="0"/>
                <a:sym typeface="Webdings" pitchFamily="18" charset="2"/>
              </a:rPr>
              <a:t></a:t>
            </a:r>
            <a:r>
              <a:rPr lang="en-US" dirty="0" smtClean="0">
                <a:latin typeface="Arial" pitchFamily="34" charset="0"/>
              </a:rPr>
              <a:t> </a:t>
            </a:r>
            <a:r>
              <a:rPr lang="en-US" b="1" u="sng" dirty="0" smtClean="0">
                <a:latin typeface="Arial" pitchFamily="34" charset="0"/>
              </a:rPr>
              <a:t>NOTES:</a:t>
            </a:r>
          </a:p>
          <a:p>
            <a:pPr eaLnBrk="1" hangingPunct="1"/>
            <a:endParaRPr lang="en-US" b="1" u="sng" dirty="0" smtClean="0">
              <a:latin typeface="Arial" pitchFamily="34" charset="0"/>
            </a:endParaRPr>
          </a:p>
        </p:txBody>
      </p:sp>
    </p:spTree>
    <p:extLst>
      <p:ext uri="{BB962C8B-B14F-4D97-AF65-F5344CB8AC3E}">
        <p14:creationId xmlns:p14="http://schemas.microsoft.com/office/powerpoint/2010/main" val="2155244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pitchFamily="34" charset="0"/>
                <a:cs typeface="Times New Roman" pitchFamily="18" charset="0"/>
                <a:sym typeface="Webdings" pitchFamily="18" charset="2"/>
              </a:rPr>
              <a:t></a:t>
            </a: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NOTES</a:t>
            </a:r>
            <a:r>
              <a:rPr lang="en-US" b="1" dirty="0" smtClean="0">
                <a:solidFill>
                  <a:srgbClr val="000000"/>
                </a:solidFill>
                <a:latin typeface="Arial" pitchFamily="34" charset="0"/>
                <a:cs typeface="Times New Roman" pitchFamily="18" charset="0"/>
              </a:rPr>
              <a:t>: </a:t>
            </a:r>
          </a:p>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2</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2446274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21</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325510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22</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2949746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8E3AB-B987-4C74-AAE4-05C0A1D97EDF}" type="slidenum">
              <a:rPr lang="en-US" smtClean="0">
                <a:solidFill>
                  <a:prstClr val="black"/>
                </a:solidFill>
              </a:rPr>
              <a:pPr/>
              <a:t>23</a:t>
            </a:fld>
            <a:endParaRPr lang="en-US" dirty="0">
              <a:solidFill>
                <a:prstClr val="black"/>
              </a:solidFill>
            </a:endParaRPr>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2760742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24</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3151568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25</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44069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26</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292457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xfrm>
            <a:off x="152400" y="86443"/>
            <a:ext cx="6780178" cy="464820"/>
          </a:xfrm>
          <a:prstGeom prst="rect">
            <a:avLst/>
          </a:prstGeo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
        <p:nvSpPr>
          <p:cNvPr id="79875" name="Rectangle 7"/>
          <p:cNvSpPr>
            <a:spLocks noGrp="1" noChangeArrowheads="1"/>
          </p:cNvSpPr>
          <p:nvPr>
            <p:ph type="sldNum" sz="quarter" idx="5"/>
          </p:nvPr>
        </p:nvSpPr>
        <p:spPr>
          <a:noFill/>
        </p:spPr>
        <p:txBody>
          <a:bodyPr/>
          <a:lstStyle/>
          <a:p>
            <a:fld id="{91A1A751-C9F6-442A-A5AA-937152D80BB8}" type="slidenum">
              <a:rPr lang="en-US" smtClean="0"/>
              <a:pPr/>
              <a:t>28</a:t>
            </a:fld>
            <a:endParaRPr lang="en-US" dirty="0" smtClean="0"/>
          </a:p>
        </p:txBody>
      </p:sp>
      <p:sp>
        <p:nvSpPr>
          <p:cNvPr id="79876" name="Rectangle 2"/>
          <p:cNvSpPr>
            <a:spLocks noGrp="1" noRot="1" noChangeAspect="1" noChangeArrowheads="1" noTextEdit="1"/>
          </p:cNvSpPr>
          <p:nvPr>
            <p:ph type="sldImg"/>
          </p:nvPr>
        </p:nvSpPr>
        <p:spPr>
          <a:xfrm>
            <a:off x="234950" y="695325"/>
            <a:ext cx="4121150" cy="3090863"/>
          </a:xfrm>
          <a:ln/>
        </p:spPr>
      </p:sp>
      <p:sp>
        <p:nvSpPr>
          <p:cNvPr id="79877" name="Rectangle 3"/>
          <p:cNvSpPr>
            <a:spLocks noGrp="1" noChangeArrowheads="1"/>
          </p:cNvSpPr>
          <p:nvPr>
            <p:ph type="body" idx="1"/>
            <p:custDataLst>
              <p:tags r:id="rId1"/>
            </p:custDataLst>
          </p:nvPr>
        </p:nvSpPr>
        <p:spPr>
          <a:xfrm>
            <a:off x="76200" y="3870960"/>
            <a:ext cx="4279900" cy="5257800"/>
          </a:xfrm>
          <a:noFill/>
          <a:ln/>
        </p:spPr>
        <p:txBody>
          <a:bodyPr>
            <a:normAutofit/>
          </a:bodyPr>
          <a:lstStyle/>
          <a:p>
            <a:pPr marL="171450" indent="-171450" eaLnBrk="1" hangingPunct="1">
              <a:buFont typeface="Webdings" panose="05030102010509060703" pitchFamily="18" charset="2"/>
              <a:buChar char=""/>
            </a:pPr>
            <a:r>
              <a:rPr lang="en-US" b="1" u="sng" dirty="0" smtClean="0">
                <a:solidFill>
                  <a:srgbClr val="000000"/>
                </a:solidFill>
                <a:latin typeface="Arial" pitchFamily="34" charset="0"/>
                <a:cs typeface="Times New Roman" pitchFamily="18" charset="0"/>
              </a:rPr>
              <a:t>NOTES</a:t>
            </a:r>
            <a:r>
              <a:rPr lang="en-US" b="1" dirty="0" smtClean="0">
                <a:solidFill>
                  <a:srgbClr val="000000"/>
                </a:solidFill>
                <a:latin typeface="Arial" pitchFamily="34" charset="0"/>
                <a:cs typeface="Times New Roman" pitchFamily="18" charset="0"/>
              </a:rPr>
              <a:t>:</a:t>
            </a:r>
          </a:p>
          <a:p>
            <a:pPr eaLnBrk="1" hangingPunct="1"/>
            <a:r>
              <a:rPr lang="en-US" b="1" dirty="0" smtClean="0">
                <a:solidFill>
                  <a:srgbClr val="000000"/>
                </a:solidFill>
                <a:latin typeface="Arial" pitchFamily="34" charset="0"/>
                <a:cs typeface="Times New Roman" pitchFamily="18" charset="0"/>
              </a:rPr>
              <a:t> </a:t>
            </a:r>
            <a:endParaRPr lang="en-US" dirty="0" smtClean="0">
              <a:latin typeface="Arial" pitchFamily="34" charset="0"/>
              <a:cs typeface="Times New Roman" pitchFamily="18" charset="0"/>
            </a:endParaRPr>
          </a:p>
          <a:p>
            <a:pPr eaLnBrk="1" hangingPunct="1">
              <a:buFont typeface="Arial" pitchFamily="34" charset="0"/>
              <a:buChar char="•"/>
            </a:pPr>
            <a:r>
              <a:rPr lang="en-US" dirty="0" smtClean="0">
                <a:latin typeface="Arial" pitchFamily="34" charset="0"/>
              </a:rPr>
              <a:t>. </a:t>
            </a:r>
            <a:endParaRPr lang="en-US" b="1" dirty="0" smtClean="0">
              <a:latin typeface="Arial" pitchFamily="34" charset="0"/>
            </a:endParaRPr>
          </a:p>
          <a:p>
            <a:pPr>
              <a:spcBef>
                <a:spcPct val="0"/>
              </a:spcBef>
              <a:buFontTx/>
              <a:buChar char="•"/>
            </a:pPr>
            <a:endParaRPr lang="en-US" b="1" dirty="0" smtClean="0">
              <a:latin typeface="Arial" pitchFamily="34" charset="0"/>
            </a:endParaRPr>
          </a:p>
        </p:txBody>
      </p:sp>
    </p:spTree>
    <p:extLst>
      <p:ext uri="{BB962C8B-B14F-4D97-AF65-F5344CB8AC3E}">
        <p14:creationId xmlns:p14="http://schemas.microsoft.com/office/powerpoint/2010/main" val="2885612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xfrm>
            <a:off x="163513" y="69850"/>
            <a:ext cx="6694487" cy="463550"/>
          </a:xfr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
        <p:nvSpPr>
          <p:cNvPr id="144387" name="Rectangle 7"/>
          <p:cNvSpPr>
            <a:spLocks noGrp="1" noChangeArrowheads="1"/>
          </p:cNvSpPr>
          <p:nvPr>
            <p:ph type="sldNum" sz="quarter" idx="5"/>
          </p:nvPr>
        </p:nvSpPr>
        <p:spPr>
          <a:noFill/>
        </p:spPr>
        <p:txBody>
          <a:bodyPr/>
          <a:lstStyle/>
          <a:p>
            <a:fld id="{5D25553A-79DD-4133-8F3C-14B79CA02B96}" type="slidenum">
              <a:rPr lang="en-US" smtClean="0"/>
              <a:pPr/>
              <a:t>29</a:t>
            </a:fld>
            <a:endParaRPr lang="en-US" smtClean="0"/>
          </a:p>
        </p:txBody>
      </p:sp>
      <p:sp>
        <p:nvSpPr>
          <p:cNvPr id="144388" name="Rectangle 2"/>
          <p:cNvSpPr>
            <a:spLocks noGrp="1" noRot="1" noChangeAspect="1" noChangeArrowheads="1" noTextEdit="1"/>
          </p:cNvSpPr>
          <p:nvPr>
            <p:ph type="sldImg"/>
          </p:nvPr>
        </p:nvSpPr>
        <p:spPr>
          <a:xfrm>
            <a:off x="355600" y="690563"/>
            <a:ext cx="4116388" cy="3087687"/>
          </a:xfrm>
          <a:ln/>
        </p:spPr>
      </p:sp>
      <p:sp>
        <p:nvSpPr>
          <p:cNvPr id="144389" name="Rectangle 3"/>
          <p:cNvSpPr>
            <a:spLocks noGrp="1" noChangeArrowheads="1"/>
          </p:cNvSpPr>
          <p:nvPr>
            <p:ph type="body" idx="1"/>
            <p:custDataLst>
              <p:tags r:id="rId1"/>
            </p:custDataLst>
          </p:nvPr>
        </p:nvSpPr>
        <p:spPr>
          <a:xfrm>
            <a:off x="77788" y="3898900"/>
            <a:ext cx="4440237" cy="5275580"/>
          </a:xfrm>
          <a:noFill/>
          <a:ln/>
        </p:spPr>
        <p:txBody>
          <a:bodyPr/>
          <a:lstStyle/>
          <a:p>
            <a:pPr eaLnBrk="1" hangingPunct="1">
              <a:buFont typeface="Webdings" pitchFamily="18" charset="2"/>
              <a:buChar char=""/>
            </a:pP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SCRIPT</a:t>
            </a:r>
            <a:r>
              <a:rPr lang="en-US" b="1" dirty="0" smtClean="0">
                <a:solidFill>
                  <a:srgbClr val="000000"/>
                </a:solidFill>
                <a:latin typeface="Arial" pitchFamily="34" charset="0"/>
                <a:cs typeface="Times New Roman" pitchFamily="18" charset="0"/>
              </a:rPr>
              <a:t>: </a:t>
            </a:r>
          </a:p>
          <a:p>
            <a:pPr eaLnBrk="1" hangingPunct="1">
              <a:buFont typeface="Webdings" pitchFamily="18" charset="2"/>
              <a:buNone/>
            </a:pPr>
            <a:endParaRPr lang="en-US" sz="500" dirty="0" smtClean="0">
              <a:latin typeface="Arial" pitchFamily="34" charset="0"/>
            </a:endParaRPr>
          </a:p>
          <a:p>
            <a:pPr eaLnBrk="1" hangingPunct="1">
              <a:buFontTx/>
              <a:buChar char="•"/>
            </a:pPr>
            <a:endParaRPr lang="en-US" dirty="0" smtClean="0">
              <a:latin typeface="Arial" pitchFamily="34" charset="0"/>
            </a:endParaRPr>
          </a:p>
          <a:p>
            <a:pPr eaLnBrk="1" hangingPunct="1">
              <a:buFont typeface="Wingdings 2" pitchFamily="18" charset="2"/>
              <a:buChar char="?"/>
            </a:pPr>
            <a:endParaRPr lang="en-US" b="1" dirty="0" smtClean="0">
              <a:latin typeface="Arial" pitchFamily="34" charset="0"/>
            </a:endParaRPr>
          </a:p>
          <a:p>
            <a:pPr eaLnBrk="1" hangingPunct="1"/>
            <a:endParaRPr lang="en-US" b="1" dirty="0" smtClean="0">
              <a:latin typeface="Arial" pitchFamily="34" charset="0"/>
            </a:endParaRPr>
          </a:p>
        </p:txBody>
      </p:sp>
    </p:spTree>
    <p:extLst>
      <p:ext uri="{BB962C8B-B14F-4D97-AF65-F5344CB8AC3E}">
        <p14:creationId xmlns:p14="http://schemas.microsoft.com/office/powerpoint/2010/main" val="612497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xfrm>
            <a:off x="163513" y="24130"/>
            <a:ext cx="6694487" cy="463550"/>
          </a:xfr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
        <p:nvSpPr>
          <p:cNvPr id="145411" name="Rectangle 7"/>
          <p:cNvSpPr>
            <a:spLocks noGrp="1" noChangeArrowheads="1"/>
          </p:cNvSpPr>
          <p:nvPr>
            <p:ph type="sldNum" sz="quarter" idx="5"/>
          </p:nvPr>
        </p:nvSpPr>
        <p:spPr>
          <a:noFill/>
        </p:spPr>
        <p:txBody>
          <a:bodyPr/>
          <a:lstStyle/>
          <a:p>
            <a:fld id="{3C4343D3-3082-4218-A521-421E5C2129E4}" type="slidenum">
              <a:rPr lang="en-US" smtClean="0"/>
              <a:pPr/>
              <a:t>30</a:t>
            </a:fld>
            <a:endParaRPr lang="en-US" smtClean="0"/>
          </a:p>
        </p:txBody>
      </p:sp>
      <p:sp>
        <p:nvSpPr>
          <p:cNvPr id="145412" name="Rectangle 2"/>
          <p:cNvSpPr>
            <a:spLocks noGrp="1" noRot="1" noChangeAspect="1" noChangeArrowheads="1" noTextEdit="1"/>
          </p:cNvSpPr>
          <p:nvPr>
            <p:ph type="sldImg"/>
          </p:nvPr>
        </p:nvSpPr>
        <p:spPr>
          <a:xfrm>
            <a:off x="350838" y="690563"/>
            <a:ext cx="4119562" cy="3089275"/>
          </a:xfrm>
          <a:ln/>
        </p:spPr>
      </p:sp>
      <p:sp>
        <p:nvSpPr>
          <p:cNvPr id="145413" name="Rectangle 3"/>
          <p:cNvSpPr>
            <a:spLocks noGrp="1" noChangeArrowheads="1"/>
          </p:cNvSpPr>
          <p:nvPr>
            <p:ph type="body" idx="1"/>
            <p:custDataLst>
              <p:tags r:id="rId1"/>
            </p:custDataLst>
          </p:nvPr>
        </p:nvSpPr>
        <p:spPr>
          <a:xfrm>
            <a:off x="77788" y="3886200"/>
            <a:ext cx="4440237" cy="4879975"/>
          </a:xfrm>
          <a:noFill/>
          <a:ln/>
        </p:spPr>
        <p:txBody>
          <a:bodyPr>
            <a:normAutofit/>
          </a:bodyPr>
          <a:lstStyle/>
          <a:p>
            <a:pPr marR="0">
              <a:lnSpc>
                <a:spcPct val="115000"/>
              </a:lnSpc>
              <a:spcBef>
                <a:spcPts val="0"/>
              </a:spcBef>
              <a:spcAft>
                <a:spcPts val="0"/>
              </a:spcAft>
            </a:pPr>
            <a:r>
              <a:rPr lang="en-US" dirty="0" smtClean="0">
                <a:solidFill>
                  <a:srgbClr val="000000"/>
                </a:solidFill>
                <a:latin typeface="Webdings"/>
                <a:ea typeface="Times New Roman"/>
                <a:cs typeface="Webdings"/>
              </a:rPr>
              <a:t></a:t>
            </a:r>
            <a:r>
              <a:rPr lang="en-US" dirty="0" smtClean="0">
                <a:solidFill>
                  <a:srgbClr val="000000"/>
                </a:solidFill>
                <a:latin typeface="Arial"/>
                <a:ea typeface="Times New Roman"/>
                <a:cs typeface="Times New Roman"/>
              </a:rPr>
              <a:t> </a:t>
            </a:r>
            <a:r>
              <a:rPr lang="en-US" b="1" u="sng" dirty="0" smtClean="0">
                <a:solidFill>
                  <a:srgbClr val="000000"/>
                </a:solidFill>
                <a:latin typeface="Arial"/>
                <a:ea typeface="Times New Roman"/>
                <a:cs typeface="Times New Roman"/>
              </a:rPr>
              <a:t>SCRIPT</a:t>
            </a:r>
            <a:r>
              <a:rPr lang="en-US" b="1" dirty="0" smtClean="0">
                <a:solidFill>
                  <a:srgbClr val="000000"/>
                </a:solidFill>
                <a:latin typeface="Arial"/>
                <a:ea typeface="Times New Roman"/>
                <a:cs typeface="Times New Roman"/>
              </a:rPr>
              <a:t>: </a:t>
            </a:r>
            <a:endParaRPr lang="en-US" dirty="0" smtClean="0">
              <a:latin typeface="Calibri"/>
              <a:ea typeface="Times New Roman"/>
              <a:cs typeface="Times New Roman"/>
            </a:endParaRPr>
          </a:p>
          <a:p>
            <a:pPr marR="0">
              <a:lnSpc>
                <a:spcPct val="115000"/>
              </a:lnSpc>
              <a:spcBef>
                <a:spcPts val="0"/>
              </a:spcBef>
              <a:spcAft>
                <a:spcPts val="0"/>
              </a:spcAft>
            </a:pPr>
            <a:r>
              <a:rPr lang="en-US" dirty="0" smtClean="0">
                <a:solidFill>
                  <a:srgbClr val="000000"/>
                </a:solidFill>
                <a:latin typeface="Arial"/>
                <a:ea typeface="Times New Roman"/>
                <a:cs typeface="Times New Roman"/>
              </a:rPr>
              <a:t> </a:t>
            </a:r>
            <a:endParaRPr lang="en-US" dirty="0" smtClean="0">
              <a:latin typeface="Calibri"/>
              <a:ea typeface="Times New Roman"/>
              <a:cs typeface="Times New Roman"/>
            </a:endParaRPr>
          </a:p>
        </p:txBody>
      </p:sp>
    </p:spTree>
    <p:extLst>
      <p:ext uri="{BB962C8B-B14F-4D97-AF65-F5344CB8AC3E}">
        <p14:creationId xmlns:p14="http://schemas.microsoft.com/office/powerpoint/2010/main" val="2241887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xfrm>
            <a:off x="196056" y="49530"/>
            <a:ext cx="4343400" cy="464820"/>
          </a:xfr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
        <p:nvSpPr>
          <p:cNvPr id="146435" name="Rectangle 7"/>
          <p:cNvSpPr>
            <a:spLocks noGrp="1" noChangeArrowheads="1"/>
          </p:cNvSpPr>
          <p:nvPr>
            <p:ph type="sldNum" sz="quarter" idx="5"/>
          </p:nvPr>
        </p:nvSpPr>
        <p:spPr>
          <a:noFill/>
        </p:spPr>
        <p:txBody>
          <a:bodyPr/>
          <a:lstStyle/>
          <a:p>
            <a:fld id="{9AF2DD6B-7773-4A62-8E70-EA6F61769648}" type="slidenum">
              <a:rPr lang="en-US" smtClean="0"/>
              <a:pPr/>
              <a:t>31</a:t>
            </a:fld>
            <a:endParaRPr lang="en-US" smtClean="0"/>
          </a:p>
        </p:txBody>
      </p:sp>
      <p:sp>
        <p:nvSpPr>
          <p:cNvPr id="146436" name="Rectangle 2"/>
          <p:cNvSpPr>
            <a:spLocks noGrp="1" noRot="1" noChangeAspect="1" noChangeArrowheads="1" noTextEdit="1"/>
          </p:cNvSpPr>
          <p:nvPr>
            <p:ph type="sldImg"/>
          </p:nvPr>
        </p:nvSpPr>
        <p:spPr>
          <a:xfrm>
            <a:off x="327025" y="669925"/>
            <a:ext cx="4081463" cy="3060700"/>
          </a:xfrm>
          <a:ln/>
        </p:spPr>
      </p:sp>
      <p:sp>
        <p:nvSpPr>
          <p:cNvPr id="146437" name="Rectangle 3"/>
          <p:cNvSpPr>
            <a:spLocks noGrp="1" noChangeArrowheads="1"/>
          </p:cNvSpPr>
          <p:nvPr>
            <p:ph type="body" idx="1"/>
            <p:custDataLst>
              <p:tags r:id="rId1"/>
            </p:custDataLst>
          </p:nvPr>
        </p:nvSpPr>
        <p:spPr>
          <a:xfrm>
            <a:off x="152400" y="3886200"/>
            <a:ext cx="4191000" cy="5151120"/>
          </a:xfrm>
          <a:noFill/>
          <a:ln/>
        </p:spPr>
        <p:txBody>
          <a:bodyPr>
            <a:normAutofit/>
          </a:bodyPr>
          <a:lstStyle/>
          <a:p>
            <a:pPr eaLnBrk="1" hangingPunct="1">
              <a:buFont typeface="Webdings" pitchFamily="18" charset="2"/>
              <a:buChar char=""/>
            </a:pP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SCRIPT</a:t>
            </a:r>
            <a:r>
              <a:rPr lang="en-US" b="1" dirty="0" smtClean="0">
                <a:solidFill>
                  <a:srgbClr val="000000"/>
                </a:solidFill>
                <a:latin typeface="Arial" pitchFamily="34" charset="0"/>
                <a:cs typeface="Times New Roman" pitchFamily="18" charset="0"/>
              </a:rPr>
              <a:t>: </a:t>
            </a:r>
          </a:p>
          <a:p>
            <a:pPr eaLnBrk="1" hangingPunct="1">
              <a:buFontTx/>
              <a:buChar char="•"/>
            </a:pPr>
            <a:endParaRPr lang="en-US" dirty="0" smtClean="0">
              <a:latin typeface="Arial" pitchFamily="34" charset="0"/>
            </a:endParaRPr>
          </a:p>
        </p:txBody>
      </p:sp>
    </p:spTree>
    <p:extLst>
      <p:ext uri="{BB962C8B-B14F-4D97-AF65-F5344CB8AC3E}">
        <p14:creationId xmlns:p14="http://schemas.microsoft.com/office/powerpoint/2010/main" val="2612352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pitchFamily="34" charset="0"/>
                <a:cs typeface="Times New Roman" pitchFamily="18" charset="0"/>
                <a:sym typeface="Webdings" pitchFamily="18" charset="2"/>
              </a:rPr>
              <a:t></a:t>
            </a:r>
            <a:r>
              <a:rPr lang="en-US" b="1" u="sng" dirty="0" smtClean="0">
                <a:solidFill>
                  <a:srgbClr val="000000"/>
                </a:solidFill>
                <a:latin typeface="Arial" pitchFamily="34" charset="0"/>
                <a:cs typeface="Times New Roman" pitchFamily="18" charset="0"/>
              </a:rPr>
              <a:t> NOTES</a:t>
            </a:r>
            <a:r>
              <a:rPr lang="en-US" b="1" dirty="0" smtClean="0">
                <a:solidFill>
                  <a:srgbClr val="000000"/>
                </a:solidFill>
                <a:latin typeface="Arial" pitchFamily="34" charset="0"/>
                <a:cs typeface="Times New Roman" pitchFamily="18" charset="0"/>
              </a:rPr>
              <a:t>: </a:t>
            </a:r>
          </a:p>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3</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408743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p>
            <a:r>
              <a:rPr lang="en-US" b="1" smtClean="0"/>
              <a:t>Picturing Your Program: An Introduction to Logic Modeling</a:t>
            </a:r>
            <a:endParaRPr lang="en-US" sz="1200" b="1" smtClean="0">
              <a:latin typeface="Arial" pitchFamily="34" charset="0"/>
            </a:endParaRPr>
          </a:p>
          <a:p>
            <a:endParaRPr lang="en-US" sz="1200" smtClean="0">
              <a:latin typeface="Times New Roman" pitchFamily="18" charset="0"/>
            </a:endParaRPr>
          </a:p>
        </p:txBody>
      </p:sp>
      <p:sp>
        <p:nvSpPr>
          <p:cNvPr id="147459" name="Rectangle 7"/>
          <p:cNvSpPr>
            <a:spLocks noGrp="1" noChangeArrowheads="1"/>
          </p:cNvSpPr>
          <p:nvPr>
            <p:ph type="sldNum" sz="quarter" idx="5"/>
          </p:nvPr>
        </p:nvSpPr>
        <p:spPr>
          <a:noFill/>
        </p:spPr>
        <p:txBody>
          <a:bodyPr/>
          <a:lstStyle/>
          <a:p>
            <a:fld id="{F8F5C5A1-0500-4F20-93B6-B4E56EFF5D1E}" type="slidenum">
              <a:rPr lang="en-US" smtClean="0"/>
              <a:pPr/>
              <a:t>32</a:t>
            </a:fld>
            <a:endParaRPr lang="en-US" smtClean="0"/>
          </a:p>
        </p:txBody>
      </p:sp>
      <p:sp>
        <p:nvSpPr>
          <p:cNvPr id="147460" name="Rectangle 2"/>
          <p:cNvSpPr>
            <a:spLocks noGrp="1" noRot="1" noChangeAspect="1" noChangeArrowheads="1" noTextEdit="1"/>
          </p:cNvSpPr>
          <p:nvPr>
            <p:ph type="sldImg"/>
          </p:nvPr>
        </p:nvSpPr>
        <p:spPr>
          <a:xfrm>
            <a:off x="328613" y="669925"/>
            <a:ext cx="4079875" cy="3060700"/>
          </a:xfrm>
          <a:ln/>
        </p:spPr>
      </p:sp>
      <p:sp>
        <p:nvSpPr>
          <p:cNvPr id="147461" name="Rectangle 3"/>
          <p:cNvSpPr>
            <a:spLocks noGrp="1" noChangeArrowheads="1"/>
          </p:cNvSpPr>
          <p:nvPr>
            <p:ph type="body" idx="1"/>
            <p:custDataLst>
              <p:tags r:id="rId1"/>
            </p:custDataLst>
          </p:nvPr>
        </p:nvSpPr>
        <p:spPr>
          <a:xfrm>
            <a:off x="122238" y="3886200"/>
            <a:ext cx="4221162" cy="4183063"/>
          </a:xfrm>
          <a:noFill/>
          <a:ln/>
        </p:spPr>
        <p:txBody>
          <a:bodyPr/>
          <a:lstStyle/>
          <a:p>
            <a:pPr eaLnBrk="1" hangingPunct="1">
              <a:buFont typeface="Webdings" pitchFamily="18" charset="2"/>
              <a:buChar char=""/>
            </a:pP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SCRIPT</a:t>
            </a:r>
            <a:r>
              <a:rPr lang="en-US" b="1" dirty="0" smtClean="0">
                <a:solidFill>
                  <a:srgbClr val="000000"/>
                </a:solidFill>
                <a:latin typeface="Arial" pitchFamily="34" charset="0"/>
                <a:cs typeface="Times New Roman" pitchFamily="18" charset="0"/>
              </a:rPr>
              <a:t>: </a:t>
            </a:r>
          </a:p>
          <a:p>
            <a:pPr eaLnBrk="1" hangingPunct="1">
              <a:buFontTx/>
              <a:buChar char="•"/>
            </a:pPr>
            <a:endParaRPr lang="en-US" dirty="0" smtClean="0">
              <a:latin typeface="Arial" pitchFamily="34" charset="0"/>
            </a:endParaRPr>
          </a:p>
          <a:p>
            <a:pPr eaLnBrk="1" hangingPunct="1"/>
            <a:endParaRPr lang="en-US" dirty="0" smtClean="0">
              <a:latin typeface="Arial" pitchFamily="34" charset="0"/>
            </a:endParaRPr>
          </a:p>
          <a:p>
            <a:pPr eaLnBrk="1" hangingPunct="1">
              <a:buFontTx/>
              <a:buChar char="•"/>
            </a:pPr>
            <a:endParaRPr lang="en-US" dirty="0" smtClean="0">
              <a:latin typeface="Arial" pitchFamily="34" charset="0"/>
            </a:endParaRPr>
          </a:p>
          <a:p>
            <a:pPr eaLnBrk="1" hangingPunct="1">
              <a:buFontTx/>
              <a:buChar char="•"/>
            </a:pPr>
            <a:endParaRPr lang="en-US" dirty="0" smtClean="0">
              <a:latin typeface="Arial" pitchFamily="34" charset="0"/>
            </a:endParaRPr>
          </a:p>
          <a:p>
            <a:pPr eaLnBrk="1" hangingPunct="1"/>
            <a:endParaRPr lang="en-US" dirty="0" smtClean="0">
              <a:latin typeface="Arial" pitchFamily="34" charset="0"/>
            </a:endParaRPr>
          </a:p>
          <a:p>
            <a:pPr eaLnBrk="1" hangingPunct="1"/>
            <a:endParaRPr lang="en-US" b="1" dirty="0" smtClean="0">
              <a:latin typeface="Arial" pitchFamily="34" charset="0"/>
            </a:endParaRPr>
          </a:p>
          <a:p>
            <a:pPr eaLnBrk="1" hangingPunct="1"/>
            <a:endParaRPr lang="en-US" dirty="0" smtClean="0">
              <a:latin typeface="Arial" pitchFamily="34" charset="0"/>
            </a:endParaRPr>
          </a:p>
        </p:txBody>
      </p:sp>
    </p:spTree>
    <p:extLst>
      <p:ext uri="{BB962C8B-B14F-4D97-AF65-F5344CB8AC3E}">
        <p14:creationId xmlns:p14="http://schemas.microsoft.com/office/powerpoint/2010/main" val="42104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E7614-5992-487B-B1DE-1227F763A945}" type="slidenum">
              <a:rPr lang="en-US" smtClean="0"/>
              <a:t>33</a:t>
            </a:fld>
            <a:endParaRPr lang="en-US" dirty="0"/>
          </a:p>
        </p:txBody>
      </p:sp>
      <p:sp>
        <p:nvSpPr>
          <p:cNvPr id="5" name="Rectangle 2"/>
          <p:cNvSpPr>
            <a:spLocks noGrp="1" noChangeArrowheads="1"/>
          </p:cNvSpPr>
          <p:nvPr>
            <p:ph type="hdr" sz="quarter"/>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4067857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668338"/>
            <a:ext cx="4648200" cy="348615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sym typeface="Webdings" pitchFamily="18" charset="2"/>
              </a:rPr>
              <a:t></a:t>
            </a: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NOTES</a:t>
            </a:r>
            <a:r>
              <a:rPr lang="en-US" b="1" dirty="0" smtClean="0">
                <a:solidFill>
                  <a:srgbClr val="000000"/>
                </a:solidFill>
                <a:latin typeface="Arial" pitchFamily="34" charset="0"/>
                <a:cs typeface="Times New Roman" pitchFamily="18" charset="0"/>
              </a:rPr>
              <a:t>: </a:t>
            </a:r>
          </a:p>
          <a:p>
            <a:endParaRPr lang="en-US" dirty="0"/>
          </a:p>
        </p:txBody>
      </p:sp>
      <p:sp>
        <p:nvSpPr>
          <p:cNvPr id="5" name="Slide Number Placeholder 4"/>
          <p:cNvSpPr>
            <a:spLocks noGrp="1"/>
          </p:cNvSpPr>
          <p:nvPr>
            <p:ph type="sldNum" sz="quarter" idx="11"/>
          </p:nvPr>
        </p:nvSpPr>
        <p:spPr/>
        <p:txBody>
          <a:bodyPr/>
          <a:lstStyle/>
          <a:p>
            <a:pPr>
              <a:defRPr/>
            </a:pPr>
            <a:fld id="{D87B287D-6EA6-4F6B-8EC9-069195A98B61}" type="slidenum">
              <a:rPr lang="en-US" smtClean="0"/>
              <a:pPr>
                <a:defRPr/>
              </a:pPr>
              <a:t>34</a:t>
            </a:fld>
            <a:endParaRPr lang="en-US" dirty="0"/>
          </a:p>
        </p:txBody>
      </p:sp>
      <p:sp>
        <p:nvSpPr>
          <p:cNvPr id="6" name="Rectangle 2"/>
          <p:cNvSpPr>
            <a:spLocks noGrp="1" noChangeArrowheads="1"/>
          </p:cNvSpPr>
          <p:nvPr>
            <p:ph type="hdr" sz="quarter" idx="10"/>
          </p:nvPr>
        </p:nvSpPr>
        <p:spPr>
          <a:xfrm>
            <a:off x="89140" y="190412"/>
            <a:ext cx="6694487" cy="463550"/>
          </a:xfrm>
          <a:prstGeom prst="rect">
            <a:avLst/>
          </a:prstGeom>
          <a:noFill/>
        </p:spPr>
        <p:txBody>
          <a:bodyPr/>
          <a:lstStyle/>
          <a:p>
            <a:r>
              <a:rPr lang="en-US" b="1" i="0" dirty="0" smtClean="0"/>
              <a:t>Picturing Your Program:  An Introduction to Logic Modeling</a:t>
            </a:r>
            <a:endParaRPr lang="en-US" b="1" i="0" dirty="0"/>
          </a:p>
        </p:txBody>
      </p:sp>
    </p:spTree>
    <p:extLst>
      <p:ext uri="{BB962C8B-B14F-4D97-AF65-F5344CB8AC3E}">
        <p14:creationId xmlns:p14="http://schemas.microsoft.com/office/powerpoint/2010/main" val="1305437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hdr" sz="quarter"/>
          </p:nvPr>
        </p:nvSpPr>
        <p:spPr>
          <a:xfrm>
            <a:off x="163513" y="0"/>
            <a:ext cx="6694487" cy="463550"/>
          </a:xfrm>
          <a:prstGeom prst="rect">
            <a:avLst/>
          </a:prstGeom>
          <a:noFill/>
        </p:spPr>
        <p:txBody>
          <a:bodyPr/>
          <a:lstStyle/>
          <a:p>
            <a:endParaRPr lang="en-US" sz="1200" b="1" i="0" dirty="0" smtClean="0">
              <a:latin typeface="Arial" charset="0"/>
              <a:ea typeface="ＭＳ Ｐゴシック"/>
              <a:cs typeface="ＭＳ Ｐゴシック"/>
            </a:endParaRPr>
          </a:p>
          <a:p>
            <a:endParaRPr lang="en-US" sz="1200" i="0" dirty="0" smtClean="0">
              <a:latin typeface="Times New Roman" pitchFamily="18" charset="0"/>
              <a:ea typeface="ＭＳ Ｐゴシック"/>
              <a:cs typeface="ＭＳ Ｐゴシック"/>
            </a:endParaRPr>
          </a:p>
        </p:txBody>
      </p:sp>
      <p:sp>
        <p:nvSpPr>
          <p:cNvPr id="131074" name="Rectangle 7"/>
          <p:cNvSpPr>
            <a:spLocks noGrp="1" noChangeArrowheads="1"/>
          </p:cNvSpPr>
          <p:nvPr>
            <p:ph type="sldNum" sz="quarter" idx="5"/>
          </p:nvPr>
        </p:nvSpPr>
        <p:spPr>
          <a:noFill/>
        </p:spPr>
        <p:txBody>
          <a:bodyPr/>
          <a:lstStyle/>
          <a:p>
            <a:fld id="{F06B5C9D-41FA-4FB0-9366-9BDD468F0A3E}" type="slidenum">
              <a:rPr lang="en-US" smtClean="0">
                <a:latin typeface="Times New Roman" pitchFamily="18" charset="0"/>
                <a:ea typeface="ＭＳ Ｐゴシック"/>
                <a:cs typeface="ＭＳ Ｐゴシック"/>
              </a:rPr>
              <a:pPr/>
              <a:t>35</a:t>
            </a:fld>
            <a:endParaRPr lang="en-US" smtClean="0">
              <a:latin typeface="Times New Roman" pitchFamily="18" charset="0"/>
              <a:ea typeface="ＭＳ Ｐゴシック"/>
              <a:cs typeface="ＭＳ Ｐゴシック"/>
            </a:endParaRPr>
          </a:p>
        </p:txBody>
      </p:sp>
      <p:sp>
        <p:nvSpPr>
          <p:cNvPr id="131075" name="Rectangle 2"/>
          <p:cNvSpPr>
            <a:spLocks noGrp="1" noRot="1" noChangeAspect="1" noChangeArrowheads="1" noTextEdit="1"/>
          </p:cNvSpPr>
          <p:nvPr>
            <p:ph type="sldImg"/>
          </p:nvPr>
        </p:nvSpPr>
        <p:spPr>
          <a:xfrm>
            <a:off x="320675" y="669925"/>
            <a:ext cx="4084638" cy="3062288"/>
          </a:xfrm>
          <a:ln/>
        </p:spPr>
      </p:sp>
      <p:sp>
        <p:nvSpPr>
          <p:cNvPr id="6" name="Rectangle 2"/>
          <p:cNvSpPr txBox="1">
            <a:spLocks noChangeArrowheads="1"/>
          </p:cNvSpPr>
          <p:nvPr/>
        </p:nvSpPr>
        <p:spPr>
          <a:xfrm>
            <a:off x="315913" y="152400"/>
            <a:ext cx="6694487" cy="463550"/>
          </a:xfrm>
          <a:prstGeom prst="rect">
            <a:avLst/>
          </a:prstGeom>
          <a:noFill/>
        </p:spPr>
        <p:txBody>
          <a:bodyPr vert="horz" lIns="91440" tIns="45720" rIns="91440" bIns="45720" rtlCol="0"/>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b="1" dirty="0" smtClean="0">
                <a:latin typeface="+mj-lt"/>
              </a:rPr>
              <a:t>Picturing Your Program</a:t>
            </a:r>
            <a:r>
              <a:rPr kumimoji="0" lang="en-US" sz="1400" b="1" i="0" u="none" strike="noStrike" kern="1200" cap="none" spc="0" normalizeH="0" baseline="0" noProof="0" dirty="0" smtClean="0">
                <a:ln>
                  <a:noFill/>
                </a:ln>
                <a:solidFill>
                  <a:schemeClr val="tx1"/>
                </a:solidFill>
                <a:effectLst/>
                <a:uLnTx/>
                <a:uFillTx/>
                <a:latin typeface="+mj-lt"/>
                <a:ea typeface="+mn-ea"/>
                <a:cs typeface="+mn-cs"/>
              </a:rPr>
              <a:t>: Introduction to Logic Modeling</a:t>
            </a:r>
            <a:endParaRPr kumimoji="0" lang="en-US" sz="1400" b="1" i="0" u="none" strike="noStrike" kern="1200" cap="none" spc="0" normalizeH="0" baseline="0" noProof="0" dirty="0">
              <a:ln>
                <a:noFill/>
              </a:ln>
              <a:solidFill>
                <a:schemeClr val="tx1"/>
              </a:solidFill>
              <a:effectLst/>
              <a:uLnTx/>
              <a:uFillTx/>
              <a:latin typeface="+mj-lt"/>
              <a:ea typeface="+mn-ea"/>
              <a:cs typeface="+mn-cs"/>
            </a:endParaRPr>
          </a:p>
        </p:txBody>
      </p:sp>
      <p:sp>
        <p:nvSpPr>
          <p:cNvPr id="7" name="Notes Placeholder 6"/>
          <p:cNvSpPr>
            <a:spLocks noGrp="1"/>
          </p:cNvSpPr>
          <p:nvPr>
            <p:ph type="body" sz="quarter" idx="10"/>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sym typeface="Webdings" pitchFamily="18" charset="2"/>
              </a:rPr>
              <a:t></a:t>
            </a: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NOTES</a:t>
            </a:r>
            <a:r>
              <a:rPr lang="en-US" b="1" dirty="0" smtClean="0">
                <a:solidFill>
                  <a:srgbClr val="000000"/>
                </a:solidFill>
                <a:latin typeface="Arial" pitchFamily="34" charset="0"/>
                <a:cs typeface="Times New Roman" pitchFamily="18" charset="0"/>
              </a:rPr>
              <a:t>: </a:t>
            </a:r>
          </a:p>
          <a:p>
            <a:endParaRPr lang="en-US" dirty="0"/>
          </a:p>
        </p:txBody>
      </p:sp>
    </p:spTree>
    <p:extLst>
      <p:ext uri="{BB962C8B-B14F-4D97-AF65-F5344CB8AC3E}">
        <p14:creationId xmlns:p14="http://schemas.microsoft.com/office/powerpoint/2010/main" val="426487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668338"/>
            <a:ext cx="4648200" cy="348615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sym typeface="Webdings" pitchFamily="18" charset="2"/>
              </a:rPr>
              <a:t></a:t>
            </a: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NOTES</a:t>
            </a:r>
            <a:r>
              <a:rPr lang="en-US" b="1" dirty="0" smtClean="0">
                <a:solidFill>
                  <a:srgbClr val="000000"/>
                </a:solidFill>
                <a:latin typeface="Arial" pitchFamily="34" charset="0"/>
                <a:cs typeface="Times New Roman" pitchFamily="18" charset="0"/>
              </a:rPr>
              <a:t>: </a:t>
            </a:r>
          </a:p>
          <a:p>
            <a:endParaRPr lang="en-US" dirty="0"/>
          </a:p>
        </p:txBody>
      </p:sp>
      <p:sp>
        <p:nvSpPr>
          <p:cNvPr id="5" name="Slide Number Placeholder 4"/>
          <p:cNvSpPr>
            <a:spLocks noGrp="1"/>
          </p:cNvSpPr>
          <p:nvPr>
            <p:ph type="sldNum" sz="quarter" idx="11"/>
          </p:nvPr>
        </p:nvSpPr>
        <p:spPr/>
        <p:txBody>
          <a:bodyPr/>
          <a:lstStyle/>
          <a:p>
            <a:pPr>
              <a:defRPr/>
            </a:pPr>
            <a:fld id="{D87B287D-6EA6-4F6B-8EC9-069195A98B61}" type="slidenum">
              <a:rPr lang="en-US" smtClean="0"/>
              <a:pPr>
                <a:defRPr/>
              </a:pPr>
              <a:t>36</a:t>
            </a:fld>
            <a:endParaRPr lang="en-US" dirty="0"/>
          </a:p>
        </p:txBody>
      </p:sp>
      <p:sp>
        <p:nvSpPr>
          <p:cNvPr id="6" name="Rectangle 2"/>
          <p:cNvSpPr>
            <a:spLocks noGrp="1" noChangeArrowheads="1"/>
          </p:cNvSpPr>
          <p:nvPr>
            <p:ph type="hdr" sz="quarter" idx="10"/>
          </p:nvPr>
        </p:nvSpPr>
        <p:spPr>
          <a:xfrm>
            <a:off x="76200" y="190412"/>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284052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hdr" sz="quarter"/>
          </p:nvPr>
        </p:nvSpPr>
        <p:spPr>
          <a:xfrm>
            <a:off x="152400" y="86443"/>
            <a:ext cx="6780178" cy="464820"/>
          </a:xfrm>
          <a:prstGeom prst="rect">
            <a:avLst/>
          </a:prstGeom>
          <a:noFill/>
        </p:spPr>
        <p:txBody>
          <a:bodyPr/>
          <a:lstStyle/>
          <a:p>
            <a:r>
              <a:rPr lang="en-US" dirty="0" smtClean="0">
                <a:latin typeface="Arial Unicode MS" pitchFamily="34" charset="-128"/>
                <a:ea typeface="ＭＳ Ｐゴシック"/>
                <a:cs typeface="ＭＳ Ｐゴシック"/>
              </a:rPr>
              <a:t>2010 Program Evaluation Competition Workshop:</a:t>
            </a:r>
          </a:p>
          <a:p>
            <a:r>
              <a:rPr lang="en-US" sz="1400" b="1" i="0" dirty="0" smtClean="0">
                <a:latin typeface="Arial Unicode MS" pitchFamily="34" charset="-128"/>
                <a:ea typeface="ＭＳ Ｐゴシック"/>
                <a:cs typeface="ＭＳ Ｐゴシック"/>
              </a:rPr>
              <a:t>Introduction to Program Evaluation</a:t>
            </a:r>
          </a:p>
          <a:p>
            <a:endParaRPr lang="en-US" sz="1200" b="1" i="0" dirty="0" smtClean="0">
              <a:latin typeface="Arial" charset="0"/>
              <a:ea typeface="ＭＳ Ｐゴシック"/>
              <a:cs typeface="ＭＳ Ｐゴシック"/>
            </a:endParaRPr>
          </a:p>
          <a:p>
            <a:endParaRPr lang="en-US" sz="1200" i="0" dirty="0" smtClean="0">
              <a:latin typeface="Times New Roman" pitchFamily="18" charset="0"/>
              <a:ea typeface="ＭＳ Ｐゴシック"/>
              <a:cs typeface="ＭＳ Ｐゴシック"/>
            </a:endParaRPr>
          </a:p>
        </p:txBody>
      </p:sp>
      <p:sp>
        <p:nvSpPr>
          <p:cNvPr id="57346" name="Rectangle 7"/>
          <p:cNvSpPr>
            <a:spLocks noGrp="1" noChangeArrowheads="1"/>
          </p:cNvSpPr>
          <p:nvPr>
            <p:ph type="sldNum" sz="quarter" idx="5"/>
          </p:nvPr>
        </p:nvSpPr>
        <p:spPr>
          <a:noFill/>
        </p:spPr>
        <p:txBody>
          <a:bodyPr/>
          <a:lstStyle/>
          <a:p>
            <a:fld id="{054EA90D-E8CB-4E93-8EB8-6CDEA3D96ED5}" type="slidenum">
              <a:rPr lang="en-US" smtClean="0">
                <a:latin typeface="Times New Roman" pitchFamily="18" charset="0"/>
                <a:ea typeface="ＭＳ Ｐゴシック"/>
                <a:cs typeface="ＭＳ Ｐゴシック"/>
              </a:rPr>
              <a:pPr/>
              <a:t>4</a:t>
            </a:fld>
            <a:endParaRPr lang="en-US" dirty="0" smtClean="0">
              <a:latin typeface="Times New Roman" pitchFamily="18" charset="0"/>
              <a:ea typeface="ＭＳ Ｐゴシック"/>
              <a:cs typeface="ＭＳ Ｐゴシック"/>
            </a:endParaRPr>
          </a:p>
        </p:txBody>
      </p:sp>
      <p:sp>
        <p:nvSpPr>
          <p:cNvPr id="57347" name="Rectangle 2"/>
          <p:cNvSpPr>
            <a:spLocks noGrp="1" noRot="1" noChangeAspect="1" noChangeArrowheads="1" noTextEdit="1"/>
          </p:cNvSpPr>
          <p:nvPr>
            <p:ph type="sldImg"/>
          </p:nvPr>
        </p:nvSpPr>
        <p:spPr>
          <a:xfrm>
            <a:off x="314325" y="669925"/>
            <a:ext cx="4079875" cy="3060700"/>
          </a:xfrm>
          <a:ln/>
        </p:spPr>
      </p:sp>
      <p:sp>
        <p:nvSpPr>
          <p:cNvPr id="57348" name="Rectangle 3"/>
          <p:cNvSpPr>
            <a:spLocks noGrp="1" noChangeArrowheads="1"/>
          </p:cNvSpPr>
          <p:nvPr>
            <p:ph type="body" idx="1"/>
          </p:nvPr>
        </p:nvSpPr>
        <p:spPr>
          <a:xfrm>
            <a:off x="76200" y="3883025"/>
            <a:ext cx="4343400" cy="4879975"/>
          </a:xfrm>
          <a:noFill/>
          <a:ln/>
        </p:spPr>
        <p:txBody>
          <a:bodyPr/>
          <a:lstStyle/>
          <a:p>
            <a:pPr eaLnBrk="1" hangingPunct="1">
              <a:buFont typeface="Webdings" pitchFamily="18" charset="2"/>
              <a:buChar char=""/>
            </a:pPr>
            <a:r>
              <a:rPr lang="en-US" b="1" dirty="0" smtClean="0">
                <a:solidFill>
                  <a:srgbClr val="000000"/>
                </a:solidFill>
                <a:latin typeface="Arial" charset="0"/>
                <a:ea typeface="ＭＳ Ｐゴシック"/>
                <a:cs typeface="Times New Roman" pitchFamily="18" charset="0"/>
              </a:rPr>
              <a:t> </a:t>
            </a:r>
            <a:r>
              <a:rPr lang="en-US" b="1" u="sng" dirty="0" smtClean="0">
                <a:solidFill>
                  <a:srgbClr val="000000"/>
                </a:solidFill>
                <a:latin typeface="Arial" charset="0"/>
                <a:ea typeface="ＭＳ Ｐゴシック"/>
                <a:cs typeface="Times New Roman" pitchFamily="18" charset="0"/>
              </a:rPr>
              <a:t>NOTES</a:t>
            </a:r>
            <a:r>
              <a:rPr lang="en-US" b="1" dirty="0" smtClean="0">
                <a:solidFill>
                  <a:srgbClr val="000000"/>
                </a:solidFill>
                <a:latin typeface="Arial" charset="0"/>
                <a:ea typeface="ＭＳ Ｐゴシック"/>
                <a:cs typeface="Times New Roman" pitchFamily="18" charset="0"/>
              </a:rPr>
              <a:t>: </a:t>
            </a:r>
          </a:p>
          <a:p>
            <a:pPr eaLnBrk="1" hangingPunct="1">
              <a:buFont typeface="Webdings" pitchFamily="18" charset="2"/>
              <a:buNone/>
            </a:pPr>
            <a:endParaRPr lang="en-US" dirty="0" smtClean="0">
              <a:latin typeface="Arial" charset="0"/>
              <a:ea typeface="ＭＳ Ｐゴシック"/>
              <a:cs typeface="ＭＳ Ｐゴシック"/>
            </a:endParaRPr>
          </a:p>
          <a:p>
            <a:pPr eaLnBrk="1" hangingPunct="1"/>
            <a:endParaRPr lang="en-US" dirty="0" smtClean="0">
              <a:latin typeface="Arial" charset="0"/>
              <a:ea typeface="ＭＳ Ｐゴシック"/>
              <a:cs typeface="ＭＳ Ｐゴシック"/>
            </a:endParaRPr>
          </a:p>
          <a:p>
            <a:pPr eaLnBrk="1" hangingPunct="1">
              <a:buFontTx/>
              <a:buChar char="•"/>
            </a:pPr>
            <a:endParaRPr lang="en-US" dirty="0" smtClean="0">
              <a:latin typeface="Arial" charset="0"/>
              <a:ea typeface="ＭＳ Ｐゴシック"/>
              <a:cs typeface="ＭＳ Ｐゴシック"/>
            </a:endParaRPr>
          </a:p>
          <a:p>
            <a:pPr eaLnBrk="1" hangingPunct="1"/>
            <a:endParaRPr lang="en-US" dirty="0" smtClean="0">
              <a:latin typeface="Arial" charset="0"/>
              <a:ea typeface="ＭＳ Ｐゴシック"/>
              <a:cs typeface="ＭＳ Ｐゴシック"/>
            </a:endParaRPr>
          </a:p>
        </p:txBody>
      </p:sp>
    </p:spTree>
    <p:extLst>
      <p:ext uri="{BB962C8B-B14F-4D97-AF65-F5344CB8AC3E}">
        <p14:creationId xmlns:p14="http://schemas.microsoft.com/office/powerpoint/2010/main" val="253353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C1D0079-37DB-4DD3-B51F-D39AC27B53A5}" type="slidenum">
              <a:rPr lang="en-US" smtClean="0"/>
              <a:pPr/>
              <a:t>5</a:t>
            </a:fld>
            <a:endParaRPr lang="en-US" dirty="0" smtClean="0"/>
          </a:p>
        </p:txBody>
      </p:sp>
      <p:sp>
        <p:nvSpPr>
          <p:cNvPr id="81923" name="Rectangle 2"/>
          <p:cNvSpPr>
            <a:spLocks noGrp="1" noRot="1" noChangeAspect="1" noChangeArrowheads="1" noTextEdit="1"/>
          </p:cNvSpPr>
          <p:nvPr>
            <p:ph type="sldImg"/>
          </p:nvPr>
        </p:nvSpPr>
        <p:spPr>
          <a:xfrm>
            <a:off x="307975" y="690563"/>
            <a:ext cx="4116388" cy="3089275"/>
          </a:xfrm>
          <a:ln/>
        </p:spPr>
      </p:sp>
      <p:sp>
        <p:nvSpPr>
          <p:cNvPr id="81924" name="Rectangle 3"/>
          <p:cNvSpPr>
            <a:spLocks noGrp="1" noChangeArrowheads="1"/>
          </p:cNvSpPr>
          <p:nvPr>
            <p:ph type="body" idx="1"/>
            <p:custDataLst>
              <p:tags r:id="rId1"/>
            </p:custDataLst>
          </p:nvPr>
        </p:nvSpPr>
        <p:spPr>
          <a:xfrm>
            <a:off x="90488" y="3911600"/>
            <a:ext cx="4424362" cy="4921250"/>
          </a:xfrm>
          <a:noFill/>
          <a:ln/>
        </p:spPr>
        <p:txBody>
          <a:bodyPr/>
          <a:lstStyle/>
          <a:p>
            <a:pPr eaLnBrk="1" hangingPunct="1"/>
            <a:r>
              <a:rPr lang="en-US" dirty="0" smtClean="0">
                <a:latin typeface="Arial" pitchFamily="34" charset="0"/>
              </a:rPr>
              <a:t> </a:t>
            </a:r>
            <a:r>
              <a:rPr lang="en-US" dirty="0" smtClean="0">
                <a:solidFill>
                  <a:srgbClr val="000000"/>
                </a:solidFill>
                <a:latin typeface="Arial" pitchFamily="34" charset="0"/>
                <a:cs typeface="Times New Roman" pitchFamily="18" charset="0"/>
                <a:sym typeface="Webdings" pitchFamily="18" charset="2"/>
              </a:rPr>
              <a:t> </a:t>
            </a:r>
            <a:r>
              <a:rPr lang="en-US" b="1" u="sng" dirty="0" smtClean="0">
                <a:solidFill>
                  <a:srgbClr val="000000"/>
                </a:solidFill>
                <a:latin typeface="Arial" pitchFamily="34" charset="0"/>
                <a:cs typeface="Times New Roman" pitchFamily="18" charset="0"/>
                <a:sym typeface="Webdings" pitchFamily="18" charset="2"/>
              </a:rPr>
              <a:t>NOTES:</a:t>
            </a:r>
            <a:endParaRPr lang="en-US" b="1" u="sng" dirty="0" smtClean="0">
              <a:latin typeface="Arial" pitchFamily="34" charset="0"/>
            </a:endParaRPr>
          </a:p>
          <a:p>
            <a:r>
              <a:rPr lang="en-US" dirty="0">
                <a:latin typeface="Arial" pitchFamily="34" charset="0"/>
              </a:rPr>
              <a:t> </a:t>
            </a:r>
          </a:p>
          <a:p>
            <a:pPr eaLnBrk="1" hangingPunct="1"/>
            <a:endParaRPr lang="en-US" dirty="0" smtClean="0">
              <a:latin typeface="Arial" pitchFamily="34" charset="0"/>
            </a:endParaRPr>
          </a:p>
        </p:txBody>
      </p:sp>
      <p:sp>
        <p:nvSpPr>
          <p:cNvPr id="6" name="Rectangle 2"/>
          <p:cNvSpPr>
            <a:spLocks noGrp="1" noChangeArrowheads="1"/>
          </p:cNvSpPr>
          <p:nvPr>
            <p:ph type="hdr" sz="quarter"/>
          </p:nvPr>
        </p:nvSpPr>
        <p:spPr>
          <a:xfrm>
            <a:off x="163513" y="69850"/>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363412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DA902A54-0F49-4476-B9E0-8BAB5530F8E0}" type="slidenum">
              <a:rPr lang="en-US" smtClean="0">
                <a:latin typeface="Times New Roman" pitchFamily="18" charset="0"/>
                <a:ea typeface="ＭＳ Ｐゴシック"/>
                <a:cs typeface="ＭＳ Ｐゴシック"/>
              </a:rPr>
              <a:pPr/>
              <a:t>6</a:t>
            </a:fld>
            <a:endParaRPr lang="en-US" dirty="0" smtClean="0">
              <a:latin typeface="Times New Roman" pitchFamily="18" charset="0"/>
              <a:ea typeface="ＭＳ Ｐゴシック"/>
              <a:cs typeface="ＭＳ Ｐゴシック"/>
            </a:endParaRPr>
          </a:p>
        </p:txBody>
      </p:sp>
      <p:sp>
        <p:nvSpPr>
          <p:cNvPr id="61442" name="Rectangle 7"/>
          <p:cNvSpPr txBox="1">
            <a:spLocks noGrp="1" noChangeArrowheads="1"/>
          </p:cNvSpPr>
          <p:nvPr/>
        </p:nvSpPr>
        <p:spPr bwMode="auto">
          <a:xfrm>
            <a:off x="3973513" y="8832850"/>
            <a:ext cx="3036887" cy="463550"/>
          </a:xfrm>
          <a:prstGeom prst="rect">
            <a:avLst/>
          </a:prstGeom>
          <a:noFill/>
          <a:ln w="9525">
            <a:noFill/>
            <a:miter lim="800000"/>
            <a:headEnd/>
            <a:tailEnd/>
          </a:ln>
        </p:spPr>
        <p:txBody>
          <a:bodyPr lIns="91926" tIns="45962" rIns="91926" bIns="45962" anchor="b"/>
          <a:lstStyle/>
          <a:p>
            <a:pPr algn="r" defTabSz="915988"/>
            <a:fld id="{9458E712-C9B0-4227-AF5C-962655AEB46A}" type="slidenum">
              <a:rPr lang="en-US" sz="1200"/>
              <a:pPr algn="r" defTabSz="915988"/>
              <a:t>6</a:t>
            </a:fld>
            <a:endParaRPr lang="en-US" sz="1200" dirty="0"/>
          </a:p>
        </p:txBody>
      </p:sp>
      <p:sp>
        <p:nvSpPr>
          <p:cNvPr id="61443" name="Rectangle 2"/>
          <p:cNvSpPr>
            <a:spLocks noGrp="1" noRot="1" noChangeAspect="1" noChangeArrowheads="1" noTextEdit="1"/>
          </p:cNvSpPr>
          <p:nvPr>
            <p:ph type="sldImg"/>
          </p:nvPr>
        </p:nvSpPr>
        <p:spPr>
          <a:xfrm>
            <a:off x="231775" y="695325"/>
            <a:ext cx="4124325" cy="3094038"/>
          </a:xfrm>
          <a:ln/>
        </p:spPr>
      </p:sp>
      <p:sp>
        <p:nvSpPr>
          <p:cNvPr id="8" name="Notes Placeholder 7"/>
          <p:cNvSpPr>
            <a:spLocks noGrp="1"/>
          </p:cNvSpPr>
          <p:nvPr>
            <p:ph type="body" sz="quarter" idx="10"/>
          </p:nvPr>
        </p:nvSpPr>
        <p:spPr>
          <a:xfrm>
            <a:off x="228600" y="4021138"/>
            <a:ext cx="4343400" cy="5046662"/>
          </a:xfrm>
        </p:spPr>
        <p:txBody>
          <a:bodyPr>
            <a:normAutofit/>
          </a:bodyPr>
          <a:lstStyle/>
          <a:p>
            <a:r>
              <a:rPr lang="en-US" dirty="0">
                <a:latin typeface="Arial" pitchFamily="34" charset="0"/>
              </a:rPr>
              <a:t> </a:t>
            </a:r>
            <a:r>
              <a:rPr lang="en-US" dirty="0">
                <a:solidFill>
                  <a:srgbClr val="000000"/>
                </a:solidFill>
                <a:latin typeface="Arial" pitchFamily="34" charset="0"/>
                <a:cs typeface="Times New Roman" pitchFamily="18" charset="0"/>
                <a:sym typeface="Webdings" pitchFamily="18" charset="2"/>
              </a:rPr>
              <a:t> </a:t>
            </a:r>
            <a:r>
              <a:rPr lang="en-US" b="1" u="sng" dirty="0">
                <a:solidFill>
                  <a:srgbClr val="000000"/>
                </a:solidFill>
                <a:latin typeface="Arial" pitchFamily="34" charset="0"/>
                <a:cs typeface="Times New Roman" pitchFamily="18" charset="0"/>
                <a:sym typeface="Webdings" pitchFamily="18" charset="2"/>
              </a:rPr>
              <a:t>NOTES</a:t>
            </a:r>
            <a:r>
              <a:rPr lang="en-US" b="1" u="sng" dirty="0" smtClean="0">
                <a:solidFill>
                  <a:srgbClr val="000000"/>
                </a:solidFill>
                <a:latin typeface="Arial" pitchFamily="34" charset="0"/>
                <a:cs typeface="Times New Roman" pitchFamily="18" charset="0"/>
                <a:sym typeface="Webdings" pitchFamily="18" charset="2"/>
              </a:rPr>
              <a:t>:</a:t>
            </a:r>
          </a:p>
          <a:p>
            <a:endParaRPr lang="en-US" dirty="0"/>
          </a:p>
        </p:txBody>
      </p:sp>
      <p:sp>
        <p:nvSpPr>
          <p:cNvPr id="9" name="Rectangle 2"/>
          <p:cNvSpPr>
            <a:spLocks noGrp="1" noChangeArrowheads="1"/>
          </p:cNvSpPr>
          <p:nvPr>
            <p:ph type="hdr" sz="quarter"/>
          </p:nvPr>
        </p:nvSpPr>
        <p:spPr>
          <a:xfrm>
            <a:off x="163513" y="0"/>
            <a:ext cx="6694487" cy="463550"/>
          </a:xfrm>
          <a:prstGeom prst="rect">
            <a:avLst/>
          </a:prstGeom>
          <a:noFill/>
        </p:spPr>
        <p:txBody>
          <a:bodyPr/>
          <a:lstStyle/>
          <a:p>
            <a:r>
              <a:rPr lang="en-US" b="1" i="0" dirty="0" smtClean="0"/>
              <a:t>Picturing Your Program: Introduction to Logic Modeling</a:t>
            </a:r>
            <a:endParaRPr lang="en-US" b="1" i="0" dirty="0"/>
          </a:p>
        </p:txBody>
      </p:sp>
    </p:spTree>
    <p:extLst>
      <p:ext uri="{BB962C8B-B14F-4D97-AF65-F5344CB8AC3E}">
        <p14:creationId xmlns:p14="http://schemas.microsoft.com/office/powerpoint/2010/main" val="203779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xfrm>
            <a:off x="163513" y="24130"/>
            <a:ext cx="6694487" cy="463550"/>
          </a:xfrm>
          <a:prstGeom prst="rect">
            <a:avLst/>
          </a:prstGeo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
        <p:nvSpPr>
          <p:cNvPr id="108547" name="Rectangle 7"/>
          <p:cNvSpPr>
            <a:spLocks noGrp="1" noChangeArrowheads="1"/>
          </p:cNvSpPr>
          <p:nvPr>
            <p:ph type="sldNum" sz="quarter" idx="5"/>
          </p:nvPr>
        </p:nvSpPr>
        <p:spPr>
          <a:noFill/>
        </p:spPr>
        <p:txBody>
          <a:bodyPr/>
          <a:lstStyle/>
          <a:p>
            <a:fld id="{2F200E37-00BA-43E2-BD69-172E2BC45BBD}" type="slidenum">
              <a:rPr lang="en-US" smtClean="0"/>
              <a:pPr/>
              <a:t>7</a:t>
            </a:fld>
            <a:endParaRPr lang="en-US" dirty="0" smtClean="0"/>
          </a:p>
        </p:txBody>
      </p:sp>
      <p:sp>
        <p:nvSpPr>
          <p:cNvPr id="108548" name="Rectangle 2"/>
          <p:cNvSpPr>
            <a:spLocks noGrp="1" noRot="1" noChangeAspect="1" noChangeArrowheads="1" noTextEdit="1"/>
          </p:cNvSpPr>
          <p:nvPr>
            <p:ph type="sldImg"/>
          </p:nvPr>
        </p:nvSpPr>
        <p:spPr>
          <a:xfrm>
            <a:off x="173038" y="671513"/>
            <a:ext cx="4454525" cy="3340100"/>
          </a:xfrm>
          <a:ln/>
        </p:spPr>
      </p:sp>
      <p:sp>
        <p:nvSpPr>
          <p:cNvPr id="108549" name="Rectangle 3"/>
          <p:cNvSpPr>
            <a:spLocks noGrp="1" noChangeArrowheads="1"/>
          </p:cNvSpPr>
          <p:nvPr>
            <p:ph type="body" idx="1"/>
            <p:custDataLst>
              <p:tags r:id="rId1"/>
            </p:custDataLst>
          </p:nvPr>
        </p:nvSpPr>
        <p:spPr>
          <a:xfrm>
            <a:off x="188119" y="4195446"/>
            <a:ext cx="4424362" cy="4921250"/>
          </a:xfrm>
          <a:noFill/>
          <a:ln/>
        </p:spPr>
        <p:txBody>
          <a:bodyPr>
            <a:normAutofit/>
          </a:bodyPr>
          <a:lstStyle/>
          <a:p>
            <a:pPr eaLnBrk="1" hangingPunct="1">
              <a:buFont typeface="Webdings" pitchFamily="18" charset="2"/>
              <a:buChar char=""/>
            </a:pPr>
            <a:r>
              <a:rPr lang="en-US" b="1" dirty="0" smtClean="0">
                <a:solidFill>
                  <a:srgbClr val="000000"/>
                </a:solidFill>
                <a:latin typeface="Arial" pitchFamily="34" charset="0"/>
                <a:cs typeface="Times New Roman" pitchFamily="18" charset="0"/>
              </a:rPr>
              <a:t> </a:t>
            </a:r>
            <a:r>
              <a:rPr lang="en-US" b="1" u="sng" dirty="0" smtClean="0">
                <a:solidFill>
                  <a:srgbClr val="000000"/>
                </a:solidFill>
                <a:latin typeface="Arial" pitchFamily="34" charset="0"/>
                <a:cs typeface="Times New Roman" pitchFamily="18" charset="0"/>
              </a:rPr>
              <a:t>NOTES</a:t>
            </a:r>
            <a:r>
              <a:rPr lang="en-US" b="1" dirty="0" smtClean="0">
                <a:solidFill>
                  <a:srgbClr val="000000"/>
                </a:solidFill>
                <a:latin typeface="Arial" pitchFamily="34" charset="0"/>
                <a:cs typeface="Times New Roman" pitchFamily="18" charset="0"/>
              </a:rPr>
              <a:t>: </a:t>
            </a:r>
          </a:p>
          <a:p>
            <a:pPr eaLnBrk="1" hangingPunct="1">
              <a:buFont typeface="Webdings" pitchFamily="18" charset="2"/>
              <a:buChar char=""/>
            </a:pPr>
            <a:endParaRPr lang="en-US" sz="900" dirty="0" smtClean="0">
              <a:latin typeface="Arial" pitchFamily="34" charset="0"/>
            </a:endParaRPr>
          </a:p>
          <a:p>
            <a:pPr lvl="1" eaLnBrk="1" hangingPunct="1"/>
            <a:endParaRPr lang="en-US" dirty="0" smtClean="0">
              <a:latin typeface="Arial" pitchFamily="34" charset="0"/>
            </a:endParaRPr>
          </a:p>
        </p:txBody>
      </p:sp>
    </p:spTree>
    <p:extLst>
      <p:ext uri="{BB962C8B-B14F-4D97-AF65-F5344CB8AC3E}">
        <p14:creationId xmlns:p14="http://schemas.microsoft.com/office/powerpoint/2010/main" val="419346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xfrm>
            <a:off x="152400" y="86443"/>
            <a:ext cx="6780178" cy="464820"/>
          </a:xfrm>
          <a:prstGeom prst="rect">
            <a:avLst/>
          </a:prstGeom>
          <a:noFill/>
        </p:spPr>
        <p:txBody>
          <a:bodyPr/>
          <a:lstStyle/>
          <a:p>
            <a:r>
              <a:rPr lang="en-US" b="1" dirty="0" smtClean="0"/>
              <a:t>Picturing Your Program: An Introduction to Logic Modeling</a:t>
            </a:r>
            <a:endParaRPr lang="en-US" sz="1200" b="1" dirty="0" smtClean="0">
              <a:latin typeface="Arial" pitchFamily="34" charset="0"/>
            </a:endParaRPr>
          </a:p>
          <a:p>
            <a:endParaRPr lang="en-US" sz="1200" dirty="0" smtClean="0">
              <a:latin typeface="Times New Roman" pitchFamily="18" charset="0"/>
            </a:endParaRPr>
          </a:p>
        </p:txBody>
      </p:sp>
      <p:sp>
        <p:nvSpPr>
          <p:cNvPr id="109571" name="Rectangle 7"/>
          <p:cNvSpPr>
            <a:spLocks noGrp="1" noChangeArrowheads="1"/>
          </p:cNvSpPr>
          <p:nvPr>
            <p:ph type="sldNum" sz="quarter" idx="5"/>
          </p:nvPr>
        </p:nvSpPr>
        <p:spPr>
          <a:noFill/>
        </p:spPr>
        <p:txBody>
          <a:bodyPr/>
          <a:lstStyle/>
          <a:p>
            <a:fld id="{C68F3553-E55E-4229-B6A9-15FFF40BE4A7}" type="slidenum">
              <a:rPr lang="en-US" smtClean="0"/>
              <a:pPr/>
              <a:t>8</a:t>
            </a:fld>
            <a:endParaRPr lang="en-US" dirty="0" smtClean="0"/>
          </a:p>
        </p:txBody>
      </p:sp>
      <p:sp>
        <p:nvSpPr>
          <p:cNvPr id="109572" name="Rectangle 2"/>
          <p:cNvSpPr>
            <a:spLocks noGrp="1" noRot="1" noChangeAspect="1" noChangeArrowheads="1" noTextEdit="1"/>
          </p:cNvSpPr>
          <p:nvPr>
            <p:ph type="sldImg"/>
          </p:nvPr>
        </p:nvSpPr>
        <p:spPr>
          <a:xfrm>
            <a:off x="314325" y="692150"/>
            <a:ext cx="4103688" cy="3078163"/>
          </a:xfrm>
          <a:ln/>
        </p:spPr>
      </p:sp>
      <p:sp>
        <p:nvSpPr>
          <p:cNvPr id="109573" name="Rectangle 3"/>
          <p:cNvSpPr>
            <a:spLocks noGrp="1" noChangeArrowheads="1"/>
          </p:cNvSpPr>
          <p:nvPr>
            <p:ph type="body" idx="1"/>
            <p:custDataLst>
              <p:tags r:id="rId1"/>
            </p:custDataLst>
          </p:nvPr>
        </p:nvSpPr>
        <p:spPr>
          <a:xfrm>
            <a:off x="314324" y="3917950"/>
            <a:ext cx="4103689" cy="4692650"/>
          </a:xfrm>
          <a:noFill/>
          <a:ln/>
        </p:spPr>
        <p:txBody>
          <a:bodyPr lIns="91424" tIns="45712" rIns="91424" bIns="45712">
            <a:normAutofit/>
          </a:bodyPr>
          <a:lstStyle/>
          <a:p>
            <a:pPr eaLnBrk="1" hangingPunct="1">
              <a:lnSpc>
                <a:spcPct val="80000"/>
              </a:lnSpc>
              <a:buFont typeface="Webdings"/>
              <a:buChar char=""/>
            </a:pPr>
            <a:r>
              <a:rPr lang="en-US" b="1" u="sng" dirty="0" smtClean="0">
                <a:latin typeface="Arial" pitchFamily="34" charset="0"/>
              </a:rPr>
              <a:t>NOTES:</a:t>
            </a:r>
          </a:p>
          <a:p>
            <a:pPr eaLnBrk="1" hangingPunct="1">
              <a:lnSpc>
                <a:spcPct val="80000"/>
              </a:lnSpc>
            </a:pPr>
            <a:endParaRPr lang="en-US" b="1" dirty="0" smtClean="0">
              <a:latin typeface="Arial" pitchFamily="34" charset="0"/>
            </a:endParaRPr>
          </a:p>
          <a:p>
            <a:pPr eaLnBrk="1" hangingPunct="1">
              <a:lnSpc>
                <a:spcPct val="80000"/>
              </a:lnSpc>
              <a:buFontTx/>
              <a:buChar char="•"/>
            </a:pPr>
            <a:endParaRPr lang="en-US" sz="1000" dirty="0" smtClean="0">
              <a:latin typeface="Arial" pitchFamily="34" charset="0"/>
            </a:endParaRPr>
          </a:p>
          <a:p>
            <a:pPr eaLnBrk="1" hangingPunct="1">
              <a:lnSpc>
                <a:spcPct val="80000"/>
              </a:lnSpc>
              <a:buFontTx/>
              <a:buChar char="•"/>
            </a:pPr>
            <a:endParaRPr lang="en-US" sz="1000" dirty="0" smtClean="0">
              <a:latin typeface="Arial" pitchFamily="34" charset="0"/>
            </a:endParaRPr>
          </a:p>
          <a:p>
            <a:pPr lvl="1" eaLnBrk="1" hangingPunct="1">
              <a:lnSpc>
                <a:spcPct val="80000"/>
              </a:lnSpc>
            </a:pPr>
            <a:r>
              <a:rPr lang="en-US" sz="1000" dirty="0" smtClean="0">
                <a:latin typeface="Arial" pitchFamily="34" charset="0"/>
              </a:rPr>
              <a:t> </a:t>
            </a:r>
          </a:p>
        </p:txBody>
      </p:sp>
    </p:spTree>
    <p:extLst>
      <p:ext uri="{BB962C8B-B14F-4D97-AF65-F5344CB8AC3E}">
        <p14:creationId xmlns:p14="http://schemas.microsoft.com/office/powerpoint/2010/main" val="2631265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038" y="671513"/>
            <a:ext cx="4454525" cy="3340100"/>
          </a:xfrm>
        </p:spPr>
      </p:sp>
      <p:sp>
        <p:nvSpPr>
          <p:cNvPr id="3" name="Notes Placeholder 2"/>
          <p:cNvSpPr>
            <a:spLocks noGrp="1"/>
          </p:cNvSpPr>
          <p:nvPr>
            <p:ph type="body" idx="1"/>
            <p:custDataLst>
              <p:tags r:id="rId1"/>
            </p:custDataLst>
          </p:nvPr>
        </p:nvSpPr>
        <p:spPr>
          <a:xfrm>
            <a:off x="228600" y="4400435"/>
            <a:ext cx="4343400" cy="4429531"/>
          </a:xfrm>
        </p:spPr>
        <p:txBody>
          <a:bodyPr>
            <a:normAutofit/>
          </a:bodyPr>
          <a:lstStyle/>
          <a:p>
            <a:r>
              <a:rPr lang="en-US" dirty="0" smtClean="0">
                <a:latin typeface="Arial" pitchFamily="34" charset="0"/>
                <a:sym typeface="Webdings" pitchFamily="18" charset="2"/>
              </a:rPr>
              <a:t></a:t>
            </a:r>
            <a:r>
              <a:rPr lang="en-US" dirty="0" smtClean="0">
                <a:latin typeface="Arial" pitchFamily="34" charset="0"/>
              </a:rPr>
              <a:t> </a:t>
            </a:r>
            <a:r>
              <a:rPr lang="en-US" b="1" u="sng" dirty="0" smtClean="0">
                <a:latin typeface="Arial" pitchFamily="34" charset="0"/>
              </a:rPr>
              <a:t>NOTES:</a:t>
            </a:r>
          </a:p>
          <a:p>
            <a:endParaRPr lang="en-US" b="1" u="sng" dirty="0" smtClean="0">
              <a:latin typeface="Arial" pitchFamily="34" charset="0"/>
            </a:endParaRPr>
          </a:p>
          <a:p>
            <a:endParaRPr lang="en-US" dirty="0"/>
          </a:p>
        </p:txBody>
      </p:sp>
      <p:sp>
        <p:nvSpPr>
          <p:cNvPr id="4" name="Header Placeholder 3"/>
          <p:cNvSpPr>
            <a:spLocks noGrp="1"/>
          </p:cNvSpPr>
          <p:nvPr>
            <p:ph type="hdr" sz="quarter" idx="10"/>
          </p:nvPr>
        </p:nvSpPr>
        <p:spPr>
          <a:xfrm>
            <a:off x="163513" y="69850"/>
            <a:ext cx="6694487" cy="463550"/>
          </a:xfrm>
          <a:prstGeom prst="rect">
            <a:avLst/>
          </a:prstGeom>
        </p:spPr>
        <p:txBody>
          <a:bodyPr/>
          <a:lstStyle/>
          <a:p>
            <a:pPr>
              <a:defRPr/>
            </a:pPr>
            <a:r>
              <a:rPr lang="en-US" b="1" dirty="0" smtClean="0"/>
              <a:t>Picturing Your Program: An Introduction to Logic Modeling</a:t>
            </a:r>
            <a:endParaRPr lang="en-US" b="1" dirty="0" smtClean="0">
              <a:latin typeface="Arial" charset="0"/>
            </a:endParaRPr>
          </a:p>
          <a:p>
            <a:pPr>
              <a:defRPr/>
            </a:pPr>
            <a:endParaRPr lang="en-US" dirty="0"/>
          </a:p>
        </p:txBody>
      </p:sp>
      <p:sp>
        <p:nvSpPr>
          <p:cNvPr id="5" name="Slide Number Placeholder 4"/>
          <p:cNvSpPr>
            <a:spLocks noGrp="1"/>
          </p:cNvSpPr>
          <p:nvPr>
            <p:ph type="sldNum" sz="quarter" idx="11"/>
          </p:nvPr>
        </p:nvSpPr>
        <p:spPr/>
        <p:txBody>
          <a:bodyPr/>
          <a:lstStyle/>
          <a:p>
            <a:pPr>
              <a:defRPr/>
            </a:pPr>
            <a:fld id="{D87B287D-6EA6-4F6B-8EC9-069195A98B61}" type="slidenum">
              <a:rPr lang="en-US" smtClean="0"/>
              <a:pPr>
                <a:defRPr/>
              </a:pPr>
              <a:t>9</a:t>
            </a:fld>
            <a:endParaRPr lang="en-US" dirty="0"/>
          </a:p>
        </p:txBody>
      </p:sp>
    </p:spTree>
    <p:extLst>
      <p:ext uri="{BB962C8B-B14F-4D97-AF65-F5344CB8AC3E}">
        <p14:creationId xmlns:p14="http://schemas.microsoft.com/office/powerpoint/2010/main" val="340278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FF9224-B49D-474E-B647-1599741D4637}" type="datetime1">
              <a:rPr lang="en-US" smtClean="0"/>
              <a:t>9/26/2016</a:t>
            </a:fld>
            <a:endParaRPr lang="en-US"/>
          </a:p>
        </p:txBody>
      </p:sp>
      <p:sp>
        <p:nvSpPr>
          <p:cNvPr id="6" name="Slide Number Placeholder 5"/>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543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239000" cy="4953000"/>
          </a:xfrm>
        </p:spPr>
        <p:txBody>
          <a:bodyPr/>
          <a:lstStyle/>
          <a:p>
            <a:pPr lvl="0"/>
            <a:endParaRPr lang="en-US" noProof="0" dirty="0" smtClean="0"/>
          </a:p>
        </p:txBody>
      </p:sp>
      <p:sp>
        <p:nvSpPr>
          <p:cNvPr id="4" name="Rectangle 6"/>
          <p:cNvSpPr>
            <a:spLocks noGrp="1" noChangeArrowheads="1"/>
          </p:cNvSpPr>
          <p:nvPr>
            <p:ph type="sldNum" sz="quarter" idx="10"/>
          </p:nvPr>
        </p:nvSpPr>
        <p:spPr>
          <a:ln/>
        </p:spPr>
        <p:txBody>
          <a:bodyPr/>
          <a:lstStyle>
            <a:lvl1pPr>
              <a:defRPr/>
            </a:lvl1pPr>
          </a:lstStyle>
          <a:p>
            <a:pPr>
              <a:defRPr/>
            </a:pPr>
            <a:fld id="{759AF591-8FB1-4F83-86B1-DC92BE98FA9A}" type="slidenum">
              <a:rPr lang="en-US"/>
              <a:pPr>
                <a:defRPr/>
              </a:pPr>
              <a:t>‹#›</a:t>
            </a:fld>
            <a:endParaRPr lang="en-US" dirty="0"/>
          </a:p>
        </p:txBody>
      </p:sp>
    </p:spTree>
    <p:extLst>
      <p:ext uri="{BB962C8B-B14F-4D97-AF65-F5344CB8AC3E}">
        <p14:creationId xmlns:p14="http://schemas.microsoft.com/office/powerpoint/2010/main" val="15588567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0"/>
            <a:ext cx="7543800" cy="655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1BFB83F-D528-4ACE-B2CF-07FF1FA6D978}" type="slidenum">
              <a:rPr lang="en-US"/>
              <a:pPr>
                <a:defRPr/>
              </a:pPr>
              <a:t>‹#›</a:t>
            </a:fld>
            <a:endParaRPr lang="en-US" dirty="0"/>
          </a:p>
        </p:txBody>
      </p:sp>
    </p:spTree>
    <p:extLst>
      <p:ext uri="{BB962C8B-B14F-4D97-AF65-F5344CB8AC3E}">
        <p14:creationId xmlns:p14="http://schemas.microsoft.com/office/powerpoint/2010/main" val="12268921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2AB38-081A-489A-8144-E0AFB86F5A43}" type="datetime1">
              <a:rPr lang="en-US" smtClean="0"/>
              <a:t>9/26/2016</a:t>
            </a:fld>
            <a:endParaRPr lang="en-US"/>
          </a:p>
        </p:txBody>
      </p:sp>
      <p:sp>
        <p:nvSpPr>
          <p:cNvPr id="6" name="Slide Number Placeholder 5"/>
          <p:cNvSpPr>
            <a:spLocks noGrp="1"/>
          </p:cNvSpPr>
          <p:nvPr>
            <p:ph type="sldNum" sz="quarter" idx="12"/>
          </p:nvPr>
        </p:nvSpPr>
        <p:spPr/>
        <p:txBody>
          <a:bodyPr/>
          <a:lstStyle/>
          <a:p>
            <a:fld id="{F89C5925-A26B-4AE2-9C32-B455F1EE346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ABCC63-B189-49F8-97C8-74CB117A6844}" type="datetime1">
              <a:rPr lang="en-US" smtClean="0"/>
              <a:t>9/26/2016</a:t>
            </a:fld>
            <a:endParaRPr lang="en-US"/>
          </a:p>
        </p:txBody>
      </p:sp>
      <p:sp>
        <p:nvSpPr>
          <p:cNvPr id="5" name="Slide Number Placeholder 4"/>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3156AF-A64B-49ED-99CF-30095C0EF48F}" type="datetime1">
              <a:rPr lang="en-US" smtClean="0"/>
              <a:t>9/26/2016</a:t>
            </a:fld>
            <a:endParaRPr lang="en-US"/>
          </a:p>
        </p:txBody>
      </p:sp>
      <p:sp>
        <p:nvSpPr>
          <p:cNvPr id="6" name="Slide Number Placeholder 5"/>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539915-DBE4-4FD4-B6CF-12EF825B4ADB}" type="datetime1">
              <a:rPr lang="en-US" smtClean="0"/>
              <a:t>9/26/2016</a:t>
            </a:fld>
            <a:endParaRPr lang="en-US"/>
          </a:p>
        </p:txBody>
      </p:sp>
      <p:sp>
        <p:nvSpPr>
          <p:cNvPr id="7" name="Slide Number Placeholder 6"/>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796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19400"/>
            <a:ext cx="4040188" cy="3540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796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19400"/>
            <a:ext cx="4041775" cy="3540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7ADA1-3868-4844-A0D4-0B35D3F17968}" type="datetime1">
              <a:rPr lang="en-US" smtClean="0"/>
              <a:t>9/26/2016</a:t>
            </a:fld>
            <a:endParaRPr lang="en-US"/>
          </a:p>
        </p:txBody>
      </p:sp>
      <p:sp>
        <p:nvSpPr>
          <p:cNvPr id="9" name="Slide Number Placeholder 8"/>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441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00250"/>
            <a:ext cx="3008313" cy="4279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492875"/>
            <a:ext cx="2133600" cy="365125"/>
          </a:xfrm>
        </p:spPr>
        <p:txBody>
          <a:bodyPr/>
          <a:lstStyle/>
          <a:p>
            <a:fld id="{DC112B85-9DAA-4A7D-8275-DBAE291ED9B7}" type="datetime1">
              <a:rPr lang="en-US" smtClean="0"/>
              <a:t>9/26/2016</a:t>
            </a:fld>
            <a:endParaRPr lang="en-US"/>
          </a:p>
        </p:txBody>
      </p:sp>
      <p:sp>
        <p:nvSpPr>
          <p:cNvPr id="7" name="Slide Number Placeholder 6"/>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5D63A-F3D8-4410-B6F1-407C0E2F75B7}" type="datetime1">
              <a:rPr lang="en-US" smtClean="0"/>
              <a:t>9/26/2016</a:t>
            </a:fld>
            <a:endParaRPr lang="en-US"/>
          </a:p>
        </p:txBody>
      </p:sp>
      <p:sp>
        <p:nvSpPr>
          <p:cNvPr id="7" name="Slide Number Placeholder 6"/>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D5A1B-0131-49AF-9F76-456D87377E14}" type="datetime1">
              <a:rPr lang="en-US" smtClean="0"/>
              <a:t>9/26/2016</a:t>
            </a:fld>
            <a:endParaRPr lang="en-US"/>
          </a:p>
        </p:txBody>
      </p:sp>
      <p:sp>
        <p:nvSpPr>
          <p:cNvPr id="4" name="Slide Number Placeholder 3"/>
          <p:cNvSpPr>
            <a:spLocks noGrp="1"/>
          </p:cNvSpPr>
          <p:nvPr>
            <p:ph type="sldNum" sz="quarter" idx="12"/>
          </p:nvPr>
        </p:nvSpPr>
        <p:spPr/>
        <p:txBody>
          <a:bodyPr/>
          <a:lstStyle/>
          <a:p>
            <a:fld id="{F89C5925-A26B-4AE2-9C32-B455F1EE34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33599"/>
            <a:ext cx="8229600" cy="40386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2133600" cy="228600"/>
          </a:xfrm>
          <a:prstGeom prst="rect">
            <a:avLst/>
          </a:prstGeom>
        </p:spPr>
        <p:txBody>
          <a:bodyPr vert="horz" lIns="91440" tIns="45720" rIns="91440" bIns="45720" rtlCol="0" anchor="ctr"/>
          <a:lstStyle>
            <a:lvl1pPr algn="l">
              <a:defRPr sz="1200">
                <a:solidFill>
                  <a:schemeClr val="bg1">
                    <a:lumMod val="65000"/>
                  </a:schemeClr>
                </a:solidFill>
              </a:defRPr>
            </a:lvl1pPr>
          </a:lstStyle>
          <a:p>
            <a:fld id="{A67415A1-5A67-419E-8894-AA70704F6D30}" type="datetime1">
              <a:rPr lang="en-US" smtClean="0"/>
              <a:t>9/26/2016</a:t>
            </a:fld>
            <a:endParaRPr lang="en-US"/>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bg1">
                    <a:lumMod val="65000"/>
                  </a:schemeClr>
                </a:solidFill>
              </a:defRPr>
            </a:lvl1pPr>
          </a:lstStyle>
          <a:p>
            <a:fld id="{F89C5925-A26B-4AE2-9C32-B455F1EE34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defTabSz="914400" rtl="0" eaLnBrk="1" latinLnBrk="0" hangingPunct="1">
        <a:spcBef>
          <a:spcPct val="0"/>
        </a:spcBef>
        <a:buNone/>
        <a:defRPr sz="4200" b="1" i="0" kern="1200" spc="-40" normalizeH="0" baseline="0">
          <a:solidFill>
            <a:srgbClr val="215D8C"/>
          </a:solidFill>
          <a:latin typeface="Calibri"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1.xml"/><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7.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8.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1.xml"/><Relationship Id="rId1" Type="http://schemas.openxmlformats.org/officeDocument/2006/relationships/tags" Target="../tags/tag4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xml"/><Relationship Id="rId7"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286000"/>
            <a:ext cx="6705600" cy="1828800"/>
          </a:xfrm>
        </p:spPr>
        <p:txBody>
          <a:bodyPr>
            <a:normAutofit fontScale="90000"/>
          </a:bodyPr>
          <a:lstStyle/>
          <a:p>
            <a:r>
              <a:rPr lang="en-US" dirty="0" smtClean="0"/>
              <a:t/>
            </a:r>
            <a:br>
              <a:rPr lang="en-US" dirty="0" smtClean="0"/>
            </a:br>
            <a:r>
              <a:rPr lang="en-US" sz="6000" dirty="0"/>
              <a:t>Picturing Your Program: An Introduction To Logic Modeling</a:t>
            </a:r>
          </a:p>
        </p:txBody>
      </p:sp>
      <p:sp>
        <p:nvSpPr>
          <p:cNvPr id="3" name="Subtitle 2"/>
          <p:cNvSpPr>
            <a:spLocks noGrp="1"/>
          </p:cNvSpPr>
          <p:nvPr>
            <p:ph type="subTitle" idx="1"/>
          </p:nvPr>
        </p:nvSpPr>
        <p:spPr>
          <a:xfrm>
            <a:off x="1371600" y="4419600"/>
            <a:ext cx="6400800" cy="1752600"/>
          </a:xfrm>
        </p:spPr>
        <p:txBody>
          <a:bodyPr/>
          <a:lstStyle/>
          <a:p>
            <a:r>
              <a:rPr lang="en-US" sz="2700" b="1" dirty="0"/>
              <a:t>Yvonne Watson</a:t>
            </a:r>
          </a:p>
          <a:p>
            <a:r>
              <a:rPr lang="en-US" sz="2700" dirty="0"/>
              <a:t>U.S. Environmental Protection Agency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When can logic models be used?</a:t>
            </a:r>
            <a:endParaRPr lang="en-US" dirty="0"/>
          </a:p>
        </p:txBody>
      </p:sp>
      <p:sp>
        <p:nvSpPr>
          <p:cNvPr id="4" name="Content Placeholder 3"/>
          <p:cNvSpPr>
            <a:spLocks noGrp="1"/>
          </p:cNvSpPr>
          <p:nvPr>
            <p:ph sz="half" idx="1"/>
          </p:nvPr>
        </p:nvSpPr>
        <p:spPr>
          <a:xfrm>
            <a:off x="228600" y="1589566"/>
            <a:ext cx="4267200" cy="4963633"/>
          </a:xfrm>
        </p:spPr>
        <p:txBody>
          <a:bodyPr>
            <a:normAutofit fontScale="70000" lnSpcReduction="20000"/>
          </a:bodyPr>
          <a:lstStyle/>
          <a:p>
            <a:pPr marL="0" indent="0">
              <a:buNone/>
            </a:pPr>
            <a:r>
              <a:rPr lang="en-US" b="1" dirty="0"/>
              <a:t>Work with grantees: </a:t>
            </a:r>
          </a:p>
          <a:p>
            <a:r>
              <a:rPr lang="en-US" dirty="0"/>
              <a:t>Ensure grantee compliance </a:t>
            </a:r>
            <a:r>
              <a:rPr lang="en-US" dirty="0" smtClean="0"/>
              <a:t>and accurate reporting of activities, outputs and outcomes</a:t>
            </a:r>
            <a:endParaRPr lang="en-US" dirty="0"/>
          </a:p>
          <a:p>
            <a:pPr marL="0" indent="0">
              <a:buNone/>
            </a:pPr>
            <a:endParaRPr lang="en-US" b="1" dirty="0" smtClean="0"/>
          </a:p>
          <a:p>
            <a:pPr marL="0" indent="0">
              <a:buNone/>
            </a:pPr>
            <a:r>
              <a:rPr lang="en-US" b="1" dirty="0" smtClean="0"/>
              <a:t>During </a:t>
            </a:r>
            <a:r>
              <a:rPr lang="en-US" b="1" dirty="0"/>
              <a:t>planning to:</a:t>
            </a:r>
          </a:p>
          <a:p>
            <a:r>
              <a:rPr lang="en-US" dirty="0"/>
              <a:t>clarify program strategy</a:t>
            </a:r>
          </a:p>
          <a:p>
            <a:r>
              <a:rPr lang="en-US" dirty="0"/>
              <a:t>identify appropriate outcome targets (and avoid over-promising)</a:t>
            </a:r>
          </a:p>
          <a:p>
            <a:r>
              <a:rPr lang="en-US" dirty="0" smtClean="0"/>
              <a:t>negotiate </a:t>
            </a:r>
            <a:r>
              <a:rPr lang="en-US" dirty="0"/>
              <a:t>roles and responsibilities</a:t>
            </a:r>
          </a:p>
          <a:p>
            <a:pPr marL="0" indent="0">
              <a:buNone/>
            </a:pPr>
            <a:endParaRPr lang="en-US" b="1" dirty="0" smtClean="0"/>
          </a:p>
          <a:p>
            <a:pPr marL="0" indent="0">
              <a:buNone/>
            </a:pPr>
            <a:r>
              <a:rPr lang="en-US" b="1" dirty="0"/>
              <a:t>During advocacy to:</a:t>
            </a:r>
          </a:p>
          <a:p>
            <a:r>
              <a:rPr lang="en-US" dirty="0"/>
              <a:t>justify why the program will work</a:t>
            </a:r>
          </a:p>
          <a:p>
            <a:r>
              <a:rPr lang="en-US" dirty="0"/>
              <a:t>explain how resource investments will be used</a:t>
            </a:r>
          </a:p>
          <a:p>
            <a:endParaRPr lang="en-US" dirty="0"/>
          </a:p>
        </p:txBody>
      </p:sp>
      <p:sp>
        <p:nvSpPr>
          <p:cNvPr id="5" name="Content Placeholder 4"/>
          <p:cNvSpPr>
            <a:spLocks noGrp="1"/>
          </p:cNvSpPr>
          <p:nvPr>
            <p:ph sz="half" idx="2"/>
          </p:nvPr>
        </p:nvSpPr>
        <p:spPr>
          <a:xfrm>
            <a:off x="4844901" y="1589566"/>
            <a:ext cx="3886200" cy="4887433"/>
          </a:xfrm>
        </p:spPr>
        <p:txBody>
          <a:bodyPr>
            <a:normAutofit fontScale="70000" lnSpcReduction="20000"/>
          </a:bodyPr>
          <a:lstStyle/>
          <a:p>
            <a:pPr marL="0" indent="0">
              <a:buNone/>
            </a:pPr>
            <a:r>
              <a:rPr lang="en-US" b="1" dirty="0" smtClean="0"/>
              <a:t>During </a:t>
            </a:r>
            <a:r>
              <a:rPr lang="en-US" b="1" dirty="0"/>
              <a:t>staff and stakeholder orientation to:</a:t>
            </a:r>
          </a:p>
          <a:p>
            <a:r>
              <a:rPr lang="en-US" dirty="0"/>
              <a:t>explain how the overall program works</a:t>
            </a:r>
          </a:p>
          <a:p>
            <a:r>
              <a:rPr lang="en-US" dirty="0"/>
              <a:t>show how different people can work together</a:t>
            </a:r>
          </a:p>
          <a:p>
            <a:r>
              <a:rPr lang="en-US" dirty="0"/>
              <a:t>define what each person is expected to do</a:t>
            </a:r>
          </a:p>
          <a:p>
            <a:pPr marL="0" indent="0">
              <a:buNone/>
            </a:pPr>
            <a:endParaRPr lang="en-US" b="1" dirty="0" smtClean="0"/>
          </a:p>
          <a:p>
            <a:pPr marL="0" indent="0">
              <a:buNone/>
            </a:pPr>
            <a:r>
              <a:rPr lang="en-US" b="1" dirty="0" smtClean="0"/>
              <a:t>During </a:t>
            </a:r>
            <a:r>
              <a:rPr lang="en-US" b="1" dirty="0"/>
              <a:t>implementation to:</a:t>
            </a:r>
          </a:p>
          <a:p>
            <a:r>
              <a:rPr lang="en-US" dirty="0"/>
              <a:t>provide an inventory of what you have and what you need to operate the program or initiative</a:t>
            </a:r>
          </a:p>
          <a:p>
            <a:r>
              <a:rPr lang="en-US" dirty="0" smtClean="0"/>
              <a:t>make </a:t>
            </a:r>
            <a:r>
              <a:rPr lang="en-US" dirty="0"/>
              <a:t>mid-course adjustments</a:t>
            </a:r>
          </a:p>
          <a:p>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F89C5925-A26B-4AE2-9C32-B455F1EE3462}" type="slidenum">
              <a:rPr lang="en-US" smtClean="0"/>
              <a:t>10</a:t>
            </a:fld>
            <a:endParaRPr lang="en-US" dirty="0"/>
          </a:p>
        </p:txBody>
      </p:sp>
      <p:sp>
        <p:nvSpPr>
          <p:cNvPr id="6" name="Rectangle 5"/>
          <p:cNvSpPr/>
          <p:nvPr/>
        </p:nvSpPr>
        <p:spPr>
          <a:xfrm>
            <a:off x="609600" y="6550089"/>
            <a:ext cx="7924800" cy="253916"/>
          </a:xfrm>
          <a:prstGeom prst="rect">
            <a:avLst/>
          </a:prstGeom>
        </p:spPr>
        <p:txBody>
          <a:bodyPr wrap="square">
            <a:spAutoFit/>
          </a:bodyPr>
          <a:lstStyle/>
          <a:p>
            <a:r>
              <a:rPr lang="en-US" sz="1050" b="1" dirty="0" smtClean="0"/>
              <a:t>Source: </a:t>
            </a:r>
            <a:r>
              <a:rPr lang="en-US" sz="1050" dirty="0" smtClean="0"/>
              <a:t>http</a:t>
            </a:r>
            <a:r>
              <a:rPr lang="en-US" sz="1050" dirty="0"/>
              <a:t>://ctb.ku.edu/en/table-of-contents/overview/models-for-community-health-and-development/logic-model-development/main</a:t>
            </a:r>
          </a:p>
        </p:txBody>
      </p:sp>
    </p:spTree>
    <p:extLst>
      <p:ext uri="{BB962C8B-B14F-4D97-AF65-F5344CB8AC3E}">
        <p14:creationId xmlns:p14="http://schemas.microsoft.com/office/powerpoint/2010/main" val="957776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533400"/>
            <a:ext cx="8153400" cy="990600"/>
          </a:xfrm>
        </p:spPr>
        <p:txBody>
          <a:bodyPr>
            <a:noAutofit/>
          </a:bodyPr>
          <a:lstStyle/>
          <a:p>
            <a:r>
              <a:rPr lang="en-US" dirty="0" smtClean="0"/>
              <a:t>How do you develop a logic model? </a:t>
            </a:r>
          </a:p>
        </p:txBody>
      </p:sp>
      <p:sp>
        <p:nvSpPr>
          <p:cNvPr id="36868" name="Slide Number Placeholder 3"/>
          <p:cNvSpPr>
            <a:spLocks noGrp="1"/>
          </p:cNvSpPr>
          <p:nvPr>
            <p:ph type="sldNum" sz="quarter" idx="12"/>
          </p:nvPr>
        </p:nvSpPr>
        <p:spPr>
          <a:xfrm>
            <a:off x="0" y="1219200"/>
            <a:ext cx="612648" cy="365125"/>
          </a:xfrm>
        </p:spPr>
        <p:txBody>
          <a:bodyPr/>
          <a:lstStyle/>
          <a:p>
            <a:endParaRPr lang="en-US" sz="1200" b="1" dirty="0" smtClean="0">
              <a:solidFill>
                <a:schemeClr val="bg1"/>
              </a:solidFill>
            </a:endParaRPr>
          </a:p>
          <a:p>
            <a:r>
              <a:rPr lang="en-US" sz="1200" b="1" dirty="0" smtClean="0">
                <a:solidFill>
                  <a:schemeClr val="bg1"/>
                </a:solidFill>
              </a:rPr>
              <a:t>10</a:t>
            </a:r>
          </a:p>
          <a:p>
            <a:endParaRPr lang="en-US" sz="1200" b="1" dirty="0" smtClean="0">
              <a:solidFill>
                <a:schemeClr val="bg1"/>
              </a:solidFill>
            </a:endParaRPr>
          </a:p>
        </p:txBody>
      </p:sp>
      <p:graphicFrame>
        <p:nvGraphicFramePr>
          <p:cNvPr id="5" name="Diagram 4"/>
          <p:cNvGraphicFramePr/>
          <p:nvPr>
            <p:custDataLst>
              <p:tags r:id="rId2"/>
            </p:custDataLst>
            <p:extLst>
              <p:ext uri="{D42A27DB-BD31-4B8C-83A1-F6EECF244321}">
                <p14:modId xmlns:p14="http://schemas.microsoft.com/office/powerpoint/2010/main" val="1926865153"/>
              </p:ext>
            </p:extLst>
          </p:nvPr>
        </p:nvGraphicFramePr>
        <p:xfrm>
          <a:off x="609600" y="2046292"/>
          <a:ext cx="7620000" cy="43545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782590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990600"/>
          </a:xfrm>
        </p:spPr>
        <p:txBody>
          <a:bodyPr/>
          <a:lstStyle/>
          <a:p>
            <a:r>
              <a:rPr lang="en-US" dirty="0"/>
              <a:t>Case Study: Tools for Schools (</a:t>
            </a:r>
            <a:r>
              <a:rPr lang="en-US" dirty="0" err="1"/>
              <a:t>TfS</a:t>
            </a:r>
            <a:r>
              <a:rPr lang="en-US" dirty="0"/>
              <a:t>)</a:t>
            </a:r>
          </a:p>
        </p:txBody>
      </p:sp>
      <p:pic>
        <p:nvPicPr>
          <p:cNvPr id="5" name="Content Placeholder 4"/>
          <p:cNvPicPr>
            <a:picLocks noGrp="1" noChangeAspect="1"/>
          </p:cNvPicPr>
          <p:nvPr>
            <p:ph idx="1"/>
          </p:nvPr>
        </p:nvPicPr>
        <p:blipFill rotWithShape="1">
          <a:blip r:embed="rId3"/>
          <a:srcRect l="10534" t="13670" r="12098" b="30393"/>
          <a:stretch/>
        </p:blipFill>
        <p:spPr>
          <a:xfrm>
            <a:off x="0" y="2057400"/>
            <a:ext cx="4742646" cy="2743200"/>
          </a:xfrm>
          <a:prstGeom prst="rect">
            <a:avLst/>
          </a:prstGeom>
        </p:spPr>
      </p:pic>
      <p:sp>
        <p:nvSpPr>
          <p:cNvPr id="3" name="Slide Number Placeholder 2"/>
          <p:cNvSpPr>
            <a:spLocks noGrp="1"/>
          </p:cNvSpPr>
          <p:nvPr>
            <p:ph type="sldNum" sz="quarter" idx="12"/>
          </p:nvPr>
        </p:nvSpPr>
        <p:spPr/>
        <p:txBody>
          <a:bodyPr>
            <a:normAutofit fontScale="92500" lnSpcReduction="20000"/>
          </a:bodyPr>
          <a:lstStyle/>
          <a:p>
            <a:r>
              <a:rPr lang="en-US" dirty="0" smtClean="0"/>
              <a:t>11</a:t>
            </a:r>
            <a:endParaRPr lang="en-US" dirty="0"/>
          </a:p>
        </p:txBody>
      </p:sp>
      <p:sp>
        <p:nvSpPr>
          <p:cNvPr id="6" name="Rectangle 3"/>
          <p:cNvSpPr txBox="1">
            <a:spLocks noChangeArrowheads="1"/>
          </p:cNvSpPr>
          <p:nvPr/>
        </p:nvSpPr>
        <p:spPr>
          <a:xfrm>
            <a:off x="4555366" y="1600201"/>
            <a:ext cx="4360033" cy="4876800"/>
          </a:xfrm>
          <a:prstGeom prst="rect">
            <a:avLst/>
          </a:prstGeom>
        </p:spPr>
        <p:txBody>
          <a:bodyPr vert="horz">
            <a:noAutofit/>
          </a:bodyPr>
          <a:lstStyle>
            <a:lvl1pPr marL="320025" indent="-320025"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8" indent="-274306" algn="l" rtl="0" eaLnBrk="1" latinLnBrk="0" hangingPunct="1">
              <a:spcBef>
                <a:spcPts val="551"/>
              </a:spcBef>
              <a:buClr>
                <a:schemeClr val="accent1"/>
              </a:buClr>
              <a:buSzPct val="70000"/>
              <a:buFont typeface="Wingdings 2"/>
              <a:buChar char=""/>
              <a:defRPr kumimoji="0" sz="2601" kern="1200">
                <a:solidFill>
                  <a:schemeClr val="tx1"/>
                </a:solidFill>
                <a:latin typeface="+mn-lt"/>
                <a:ea typeface="+mn-ea"/>
                <a:cs typeface="+mn-cs"/>
              </a:defRPr>
            </a:lvl2pPr>
            <a:lvl3pPr marL="914354" indent="-228589"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1" indent="-228589"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9" indent="-228589"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5" indent="-228589" algn="l" rtl="0" eaLnBrk="1" latinLnBrk="0" hangingPunct="1">
              <a:spcBef>
                <a:spcPct val="20000"/>
              </a:spcBef>
              <a:buClr>
                <a:schemeClr val="accent1"/>
              </a:buClr>
              <a:buFont typeface="Wingdings"/>
              <a:buChar char="§"/>
              <a:defRPr kumimoji="0" sz="1801" kern="1200" baseline="0">
                <a:solidFill>
                  <a:schemeClr val="tx1"/>
                </a:solidFill>
                <a:latin typeface="+mn-lt"/>
                <a:ea typeface="+mn-ea"/>
                <a:cs typeface="+mn-cs"/>
              </a:defRPr>
            </a:lvl6pPr>
            <a:lvl7pPr marL="2377321" indent="-228589" algn="l" rtl="0" eaLnBrk="1" latinLnBrk="0" hangingPunct="1">
              <a:spcBef>
                <a:spcPct val="20000"/>
              </a:spcBef>
              <a:buClr>
                <a:schemeClr val="accent2"/>
              </a:buClr>
              <a:buFont typeface="Wingdings"/>
              <a:buChar char="§"/>
              <a:defRPr kumimoji="0" sz="1801" kern="1200" baseline="0">
                <a:solidFill>
                  <a:schemeClr val="tx1"/>
                </a:solidFill>
                <a:latin typeface="+mn-lt"/>
                <a:ea typeface="+mn-ea"/>
                <a:cs typeface="+mn-cs"/>
              </a:defRPr>
            </a:lvl7pPr>
            <a:lvl8pPr marL="2651627" indent="-228589" algn="l" rtl="0" eaLnBrk="1" latinLnBrk="0" hangingPunct="1">
              <a:spcBef>
                <a:spcPct val="20000"/>
              </a:spcBef>
              <a:buClr>
                <a:schemeClr val="accent3"/>
              </a:buClr>
              <a:buFont typeface="Wingdings"/>
              <a:buChar char="§"/>
              <a:defRPr kumimoji="0" sz="1801" kern="1200" baseline="0">
                <a:solidFill>
                  <a:schemeClr val="tx1"/>
                </a:solidFill>
                <a:latin typeface="+mn-lt"/>
                <a:ea typeface="+mn-ea"/>
                <a:cs typeface="+mn-cs"/>
              </a:defRPr>
            </a:lvl8pPr>
            <a:lvl9pPr marL="2925934" indent="-228589" algn="l" rtl="0" eaLnBrk="1" latinLnBrk="0" hangingPunct="1">
              <a:spcBef>
                <a:spcPct val="20000"/>
              </a:spcBef>
              <a:buClr>
                <a:schemeClr val="accent4"/>
              </a:buClr>
              <a:buFont typeface="Wingdings"/>
              <a:buChar char="§"/>
              <a:defRPr kumimoji="0" sz="1801" kern="1200" baseline="0">
                <a:solidFill>
                  <a:schemeClr val="tx1"/>
                </a:solidFill>
                <a:latin typeface="+mn-lt"/>
                <a:ea typeface="+mn-ea"/>
                <a:cs typeface="+mn-cs"/>
              </a:defRPr>
            </a:lvl9pPr>
          </a:lstStyle>
          <a:p>
            <a:pPr>
              <a:lnSpc>
                <a:spcPct val="90000"/>
              </a:lnSpc>
              <a:buFont typeface="Wingdings" pitchFamily="2" charset="2"/>
              <a:buNone/>
            </a:pPr>
            <a:r>
              <a:rPr lang="en-US" dirty="0" smtClean="0"/>
              <a:t>	</a:t>
            </a:r>
            <a:r>
              <a:rPr lang="en-US" sz="2400" dirty="0" smtClean="0"/>
              <a:t>Launched in 1995 and managed by EPA Indoor Environments Division (IED) of the Office of Radiation and Indoor Air (ORIA).  </a:t>
            </a:r>
          </a:p>
          <a:p>
            <a:pPr>
              <a:lnSpc>
                <a:spcPct val="90000"/>
              </a:lnSpc>
              <a:buFont typeface="Wingdings" pitchFamily="2" charset="2"/>
              <a:buNone/>
            </a:pPr>
            <a:r>
              <a:rPr lang="en-US" sz="2400" dirty="0" smtClean="0"/>
              <a:t>	</a:t>
            </a:r>
          </a:p>
          <a:p>
            <a:pPr>
              <a:lnSpc>
                <a:spcPct val="90000"/>
              </a:lnSpc>
              <a:buFont typeface="Wingdings" pitchFamily="2" charset="2"/>
              <a:buNone/>
            </a:pPr>
            <a:r>
              <a:rPr lang="en-US" sz="2400" dirty="0" smtClean="0"/>
              <a:t>	Voluntary outreach program provides schools with an IAQ Tools for Schools Action Kit, which provides guidance to school personnel on adopting proactive IAQ management practices to improve indoor air quality.  </a:t>
            </a:r>
          </a:p>
        </p:txBody>
      </p:sp>
    </p:spTree>
    <p:extLst>
      <p:ext uri="{BB962C8B-B14F-4D97-AF65-F5344CB8AC3E}">
        <p14:creationId xmlns:p14="http://schemas.microsoft.com/office/powerpoint/2010/main" val="2014513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xfrm>
            <a:off x="60325" y="174380"/>
            <a:ext cx="394371" cy="365125"/>
          </a:xfrm>
          <a:noFill/>
        </p:spPr>
        <p:txBody>
          <a:bodyPr>
            <a:normAutofit/>
          </a:bodyPr>
          <a:lstStyle/>
          <a:p>
            <a:fld id="{19B9B4B9-CF6F-4E0A-9660-A744F5330ED5}" type="slidenum">
              <a:rPr lang="en-US" b="1" smtClean="0">
                <a:solidFill>
                  <a:schemeClr val="bg2">
                    <a:lumMod val="25000"/>
                  </a:schemeClr>
                </a:solidFill>
                <a:latin typeface="Tw Cen MT" panose="020B0602020104020603" pitchFamily="34" charset="0"/>
              </a:rPr>
              <a:pPr/>
              <a:t>13</a:t>
            </a:fld>
            <a:endParaRPr lang="en-US" b="1" dirty="0" smtClean="0">
              <a:solidFill>
                <a:schemeClr val="bg2">
                  <a:lumMod val="25000"/>
                </a:schemeClr>
              </a:solidFill>
              <a:latin typeface="Tw Cen MT" panose="020B0602020104020603" pitchFamily="34" charset="0"/>
            </a:endParaRPr>
          </a:p>
        </p:txBody>
      </p:sp>
      <p:sp>
        <p:nvSpPr>
          <p:cNvPr id="43012" name="Rectangle 3"/>
          <p:cNvSpPr>
            <a:spLocks noGrp="1" noChangeArrowheads="1"/>
          </p:cNvSpPr>
          <p:nvPr>
            <p:ph type="title" idx="4294967295"/>
          </p:nvPr>
        </p:nvSpPr>
        <p:spPr>
          <a:xfrm>
            <a:off x="1" y="-228600"/>
            <a:ext cx="9144000" cy="1155700"/>
          </a:xfrm>
        </p:spPr>
        <p:txBody>
          <a:bodyPr>
            <a:noAutofit/>
          </a:bodyPr>
          <a:lstStyle/>
          <a:p>
            <a:r>
              <a:rPr lang="en-US" sz="2200" dirty="0"/>
              <a:t>Step 1.  Clarify the program goal and </a:t>
            </a:r>
            <a:r>
              <a:rPr lang="en-US" sz="2200" dirty="0" smtClean="0"/>
              <a:t>brainstorm/define </a:t>
            </a:r>
            <a:r>
              <a:rPr lang="en-US" sz="2200" dirty="0"/>
              <a:t>the program elements </a:t>
            </a:r>
            <a:endParaRPr lang="en-US" sz="2200" dirty="0" smtClean="0">
              <a:latin typeface="Tw Cen MT" panose="020B0602020104020603" pitchFamily="34" charset="0"/>
            </a:endParaRPr>
          </a:p>
        </p:txBody>
      </p:sp>
      <p:graphicFrame>
        <p:nvGraphicFramePr>
          <p:cNvPr id="2434181" name="Group 133"/>
          <p:cNvGraphicFramePr>
            <a:graphicFrameLocks noGrp="1"/>
          </p:cNvGraphicFramePr>
          <p:nvPr>
            <p:ph type="tbl" idx="4294967295"/>
            <p:extLst>
              <p:ext uri="{D42A27DB-BD31-4B8C-83A1-F6EECF244321}">
                <p14:modId xmlns:p14="http://schemas.microsoft.com/office/powerpoint/2010/main" val="3607519857"/>
              </p:ext>
            </p:extLst>
          </p:nvPr>
        </p:nvGraphicFramePr>
        <p:xfrm>
          <a:off x="60325" y="1011238"/>
          <a:ext cx="9083676" cy="5933716"/>
        </p:xfrm>
        <a:graphic>
          <a:graphicData uri="http://schemas.openxmlformats.org/drawingml/2006/table">
            <a:tbl>
              <a:tblPr/>
              <a:tblGrid>
                <a:gridCol w="1158876"/>
                <a:gridCol w="1219200"/>
                <a:gridCol w="1304907"/>
                <a:gridCol w="1252530"/>
                <a:gridCol w="1260468"/>
                <a:gridCol w="1414487"/>
                <a:gridCol w="1473208"/>
              </a:tblGrid>
              <a:tr h="228600">
                <a:tc gridSpan="7">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defRPr/>
                      </a:pPr>
                      <a:r>
                        <a:rPr lang="en-US" sz="1200" b="1" u="none" dirty="0" smtClean="0">
                          <a:latin typeface="Arial" panose="020B0604020202020204" pitchFamily="34" charset="0"/>
                          <a:cs typeface="Arial" panose="020B0604020202020204" pitchFamily="34" charset="0"/>
                        </a:rPr>
                        <a:t>Goal: </a:t>
                      </a:r>
                      <a:r>
                        <a:rPr lang="en-US" sz="1200" b="0" u="none" dirty="0" smtClean="0">
                          <a:latin typeface="Arial" panose="020B0604020202020204" pitchFamily="34" charset="0"/>
                          <a:cs typeface="Arial" panose="020B0604020202020204" pitchFamily="34" charset="0"/>
                        </a:rPr>
                        <a:t>Provide outreach, guidance &amp; tools to assist school systems in reducing exposure to indoor contaminants by identifying, correcting and preventing indoor air quality (IAQ) problems (including asthma, allergy, and respiratory triggers) in the school environment. </a:t>
                      </a:r>
                      <a:endParaRPr lang="en-US" sz="1200" b="0" dirty="0" smtClean="0">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200" b="1" i="0" u="none" strike="noStrike" cap="none" normalizeH="0" baseline="0" dirty="0" smtClean="0">
                          <a:ln>
                            <a:noFill/>
                          </a:ln>
                          <a:solidFill>
                            <a:srgbClr val="CC6600"/>
                          </a:solidFill>
                          <a:effectLst/>
                          <a:latin typeface="Arial" charset="0"/>
                        </a:rPr>
                        <a:t>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200" b="1" i="0" u="none" strike="noStrike" cap="none" normalizeH="0" baseline="0" dirty="0" smtClean="0">
                          <a:ln>
                            <a:noFill/>
                          </a:ln>
                          <a:solidFill>
                            <a:srgbClr val="006600"/>
                          </a:solidFill>
                          <a:effectLst/>
                          <a:latin typeface="Arial" charset="0"/>
                        </a:rPr>
                        <a:t>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200" b="1" i="0" u="none" strike="noStrike" cap="none" normalizeH="0" baseline="0" dirty="0" smtClean="0">
                          <a:ln>
                            <a:noFill/>
                          </a:ln>
                          <a:solidFill>
                            <a:srgbClr val="006600"/>
                          </a:solidFill>
                          <a:effectLst/>
                          <a:latin typeface="Arial" charset="0"/>
                        </a:rPr>
                        <a:t>Outputs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200" b="1" i="0" u="none" strike="noStrike" cap="none" normalizeH="0" baseline="0" dirty="0" smtClean="0">
                          <a:ln>
                            <a:noFill/>
                          </a:ln>
                          <a:solidFill>
                            <a:srgbClr val="006600"/>
                          </a:solidFill>
                          <a:effectLst/>
                          <a:latin typeface="Arial" charset="0"/>
                        </a:rPr>
                        <a:t>Customer reached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200" b="1" i="0" u="none" strike="noStrike" cap="none" normalizeH="0" baseline="0" dirty="0" smtClean="0">
                          <a:ln>
                            <a:noFill/>
                          </a:ln>
                          <a:solidFill>
                            <a:srgbClr val="003366"/>
                          </a:solidFill>
                          <a:effectLst/>
                          <a:latin typeface="Arial" charset="0"/>
                        </a:rPr>
                        <a:t>Short-term Outcome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200" b="1" i="0" u="none" strike="noStrike" cap="none" normalizeH="0" baseline="0" dirty="0" smtClean="0">
                          <a:ln>
                            <a:noFill/>
                          </a:ln>
                          <a:solidFill>
                            <a:srgbClr val="003366"/>
                          </a:solidFill>
                          <a:effectLst/>
                          <a:latin typeface="Arial" charset="0"/>
                        </a:rPr>
                        <a:t>Intermediate Outcome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200" b="1" i="0" u="none" strike="noStrike" cap="none" normalizeH="0" baseline="0" dirty="0" smtClean="0">
                          <a:ln>
                            <a:noFill/>
                          </a:ln>
                          <a:solidFill>
                            <a:srgbClr val="003366"/>
                          </a:solidFill>
                          <a:effectLst/>
                          <a:latin typeface="Arial" charset="0"/>
                        </a:rPr>
                        <a:t>Long-term Outcomes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00148">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CC6600"/>
                          </a:solidFill>
                          <a:effectLst/>
                          <a:latin typeface="Arial" charset="0"/>
                        </a:rPr>
                        <a:t>19 EPA FTE (HQ &amp; Regions)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CC6600"/>
                          </a:solidFill>
                          <a:effectLst/>
                          <a:latin typeface="Arial" charset="0"/>
                        </a:rPr>
                        <a:t>Annual Budget</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CC6600"/>
                          </a:solidFill>
                          <a:effectLst/>
                          <a:latin typeface="Arial" charset="0"/>
                        </a:rPr>
                        <a:t>Grant funding</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CC6600"/>
                          </a:solidFill>
                          <a:effectLst/>
                          <a:latin typeface="Arial" charset="0"/>
                        </a:rPr>
                        <a:t>EPA Contractor support</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050" b="0" i="0" u="none" strike="noStrike" cap="none" normalizeH="0" baseline="0" dirty="0" smtClean="0">
                        <a:ln>
                          <a:noFill/>
                        </a:ln>
                        <a:solidFill>
                          <a:srgbClr val="CC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Provide education/ outreach </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Conduct program recruitment</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Develop &amp; distribute IAQ management products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Raise public IAQ awareness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Trainings, symposia, conferences, walkthroughs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err="1" smtClean="0">
                          <a:ln>
                            <a:noFill/>
                          </a:ln>
                          <a:solidFill>
                            <a:srgbClr val="006600"/>
                          </a:solidFill>
                          <a:effectLst/>
                          <a:latin typeface="Arial" charset="0"/>
                        </a:rPr>
                        <a:t>TfS</a:t>
                      </a:r>
                      <a:r>
                        <a:rPr kumimoji="0" lang="en-US" sz="1050" b="0" i="0" u="none" strike="noStrike" cap="none" normalizeH="0" baseline="0" dirty="0" smtClean="0">
                          <a:ln>
                            <a:noFill/>
                          </a:ln>
                          <a:solidFill>
                            <a:srgbClr val="006600"/>
                          </a:solidFill>
                          <a:effectLst/>
                          <a:latin typeface="Arial" charset="0"/>
                        </a:rPr>
                        <a:t> products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IAQ hotline reports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Articles, trade press, media tracking reports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State &amp; Local health officials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State &amp; local education officials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School officials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Teachers &amp; students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Facilities staff</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School nurses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Unions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Community groups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Architects &amp; facility planners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6600"/>
                          </a:solidFill>
                          <a:effectLst/>
                          <a:latin typeface="Arial" charset="0"/>
                        </a:rPr>
                        <a:t>General 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3366"/>
                          </a:solidFill>
                          <a:effectLst/>
                          <a:latin typeface="Arial" charset="0"/>
                        </a:rPr>
                        <a:t>Increased awareness of IAQ &amp; effective IAQ management practices from federal/state efforts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3366"/>
                          </a:solidFill>
                          <a:effectLst/>
                          <a:latin typeface="Arial" charset="0"/>
                        </a:rPr>
                        <a:t>Development of IAQ management plan, policies &amp; communications plan from federal &amp; state efforts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3366"/>
                          </a:solidFill>
                          <a:effectLst/>
                          <a:latin typeface="Arial" charset="0"/>
                        </a:rPr>
                        <a:t>Implementation/ institutionalization of IAQ policies &amp; practices from federal &amp; state efforts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003366"/>
                          </a:solidFill>
                          <a:effectLst/>
                          <a:latin typeface="Arial" charset="0"/>
                        </a:rPr>
                        <a:t>Decrease in asthma, allergy, &amp; other IAQ symptoms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501">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CC6600"/>
                          </a:solidFill>
                          <a:effectLst/>
                          <a:latin typeface="Arial" charset="0"/>
                        </a:rPr>
                        <a:t>National Partners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050" b="0" i="0" u="none" strike="noStrike" cap="none" normalizeH="0" baseline="0" dirty="0" smtClean="0">
                        <a:ln>
                          <a:noFill/>
                        </a:ln>
                        <a:solidFill>
                          <a:srgbClr val="CC6600"/>
                        </a:solidFill>
                        <a:effectLst/>
                        <a:latin typeface="Arial" charset="0"/>
                      </a:endParaRP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050" b="0" i="0" u="none" strike="noStrike" cap="none" normalizeH="0" baseline="0" dirty="0" smtClean="0">
                        <a:ln>
                          <a:noFill/>
                        </a:ln>
                        <a:solidFill>
                          <a:srgbClr val="CC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defRPr/>
                      </a:pPr>
                      <a:r>
                        <a:rPr kumimoji="0" lang="en-US" sz="1050" b="0" i="0" u="none" strike="noStrike" cap="none" normalizeH="0" baseline="0" dirty="0" smtClean="0">
                          <a:ln>
                            <a:noFill/>
                          </a:ln>
                          <a:solidFill>
                            <a:srgbClr val="006600"/>
                          </a:solidFill>
                          <a:effectLst/>
                          <a:latin typeface="Arial" charset="0"/>
                        </a:rPr>
                        <a:t>Conduct research</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defRPr/>
                      </a:pPr>
                      <a:r>
                        <a:rPr kumimoji="0" lang="en-US" sz="1050" b="0" i="0" u="none" strike="noStrike" cap="none" normalizeH="0" baseline="0" dirty="0" smtClean="0">
                          <a:ln>
                            <a:noFill/>
                          </a:ln>
                          <a:solidFill>
                            <a:srgbClr val="006600"/>
                          </a:solidFill>
                          <a:effectLst/>
                          <a:latin typeface="Arial" charset="0"/>
                        </a:rPr>
                        <a:t>Management awards program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defRPr/>
                      </a:pPr>
                      <a:r>
                        <a:rPr kumimoji="0" lang="en-US" sz="1050" b="0" i="0" u="none" strike="noStrike" cap="none" normalizeH="0" baseline="0" dirty="0" smtClean="0">
                          <a:ln>
                            <a:noFill/>
                          </a:ln>
                          <a:solidFill>
                            <a:srgbClr val="006600"/>
                          </a:solidFill>
                          <a:effectLst/>
                          <a:latin typeface="Arial" charset="0"/>
                        </a:rPr>
                        <a:t>Publications, case studies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defRPr/>
                      </a:pPr>
                      <a:r>
                        <a:rPr kumimoji="0" lang="en-US" sz="1050" b="0" i="0" u="none" strike="noStrike" cap="none" normalizeH="0" baseline="0" dirty="0" smtClean="0">
                          <a:ln>
                            <a:noFill/>
                          </a:ln>
                          <a:solidFill>
                            <a:srgbClr val="006600"/>
                          </a:solidFill>
                          <a:effectLst/>
                          <a:latin typeface="Arial" charset="0"/>
                        </a:rPr>
                        <a:t>Issue awards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50" b="0" i="0" u="none" strike="noStrike" cap="none" normalizeH="0" baseline="0" dirty="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defRPr/>
                      </a:pPr>
                      <a:endParaRPr kumimoji="0" lang="en-US" sz="1050" b="0" i="0" u="none" strike="noStrike" cap="none" normalizeH="0" baseline="0" dirty="0" smtClean="0">
                        <a:ln>
                          <a:noFill/>
                        </a:ln>
                        <a:solidFill>
                          <a:srgbClr val="003366"/>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50" b="0" i="0" u="none" strike="noStrike" cap="none" normalizeH="0" baseline="0" dirty="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351">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50" b="0" i="0" u="none" strike="noStrike" cap="none" normalizeH="0" baseline="0" dirty="0" smtClean="0">
                          <a:ln>
                            <a:noFill/>
                          </a:ln>
                          <a:solidFill>
                            <a:srgbClr val="CC6600"/>
                          </a:solidFill>
                          <a:effectLst/>
                          <a:latin typeface="Arial" charset="0"/>
                        </a:rPr>
                        <a:t>State and Local Partners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258">
                <a:tc gridSpan="7">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External factors: Budget constraints, existing mandates, competing priorities, bond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200" b="1" i="0" u="none" strike="noStrike" cap="none" normalizeH="0" baseline="0" dirty="0" smtClean="0">
                        <a:ln>
                          <a:noFill/>
                        </a:ln>
                        <a:solidFill>
                          <a:srgbClr val="00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200" b="0" i="0" u="none" strike="noStrike" cap="none" normalizeH="0" baseline="0" dirty="0" smtClean="0">
                        <a:ln>
                          <a:noFill/>
                        </a:ln>
                        <a:solidFill>
                          <a:srgbClr val="00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dirty="0" smtClean="0">
                        <a:ln>
                          <a:noFill/>
                        </a:ln>
                        <a:solidFill>
                          <a:srgbClr val="0066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200" b="1" i="0" u="none" strike="noStrike" cap="none" normalizeH="0" baseline="0" dirty="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200" b="1" i="0" u="none" strike="noStrike" cap="none" normalizeH="0" baseline="0" dirty="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200" b="1" i="0" u="none" strike="noStrike" cap="none" normalizeH="0" baseline="0" dirty="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57" name="Text Box 42"/>
          <p:cNvSpPr txBox="1">
            <a:spLocks noChangeArrowheads="1"/>
          </p:cNvSpPr>
          <p:nvPr/>
        </p:nvSpPr>
        <p:spPr bwMode="auto">
          <a:xfrm rot="-5400000">
            <a:off x="13494" y="2150269"/>
            <a:ext cx="488950" cy="395288"/>
          </a:xfrm>
          <a:prstGeom prst="rect">
            <a:avLst/>
          </a:prstGeom>
          <a:noFill/>
          <a:ln w="9525">
            <a:noFill/>
            <a:miter lim="800000"/>
            <a:headEnd/>
            <a:tailEnd/>
          </a:ln>
        </p:spPr>
        <p:txBody>
          <a:bodyPr vert="eaVert">
            <a:spAutoFit/>
          </a:bodyPr>
          <a:lstStyle/>
          <a:p>
            <a:pPr>
              <a:spcBef>
                <a:spcPct val="50000"/>
              </a:spcBef>
            </a:pPr>
            <a:endParaRPr lang="en-US" sz="2000" u="none">
              <a:solidFill>
                <a:srgbClr val="003366"/>
              </a:solidFill>
              <a:latin typeface="Arial" pitchFamily="34" charset="0"/>
            </a:endParaRPr>
          </a:p>
        </p:txBody>
      </p:sp>
    </p:spTree>
    <p:custDataLst>
      <p:tags r:id="rId1"/>
    </p:custDataLst>
    <p:extLst>
      <p:ext uri="{BB962C8B-B14F-4D97-AF65-F5344CB8AC3E}">
        <p14:creationId xmlns:p14="http://schemas.microsoft.com/office/powerpoint/2010/main" val="36691941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153400" cy="990600"/>
          </a:xfrm>
        </p:spPr>
        <p:txBody>
          <a:bodyPr>
            <a:noAutofit/>
          </a:bodyPr>
          <a:lstStyle/>
          <a:p>
            <a:r>
              <a:rPr lang="en-US" dirty="0"/>
              <a:t>Step 2. Verify the logic table with </a:t>
            </a:r>
            <a:r>
              <a:rPr lang="en-US" dirty="0" smtClean="0"/>
              <a:t>stakeholders</a:t>
            </a:r>
            <a:endParaRPr lang="en-US" dirty="0"/>
          </a:p>
        </p:txBody>
      </p:sp>
      <p:sp>
        <p:nvSpPr>
          <p:cNvPr id="3" name="Slide Number Placeholder 2"/>
          <p:cNvSpPr>
            <a:spLocks noGrp="1"/>
          </p:cNvSpPr>
          <p:nvPr>
            <p:ph type="sldNum" sz="quarter" idx="12"/>
          </p:nvPr>
        </p:nvSpPr>
        <p:spPr>
          <a:xfrm>
            <a:off x="17319" y="2028640"/>
            <a:ext cx="592281" cy="365125"/>
          </a:xfrm>
        </p:spPr>
        <p:txBody>
          <a:bodyPr/>
          <a:lstStyle/>
          <a:p>
            <a:fld id="{B7A4240F-6E5B-4994-A20A-3CE7AEFD0CFE}" type="slidenum">
              <a:rPr lang="en-US" sz="1200" b="1" smtClean="0">
                <a:solidFill>
                  <a:schemeClr val="bg1"/>
                </a:solidFill>
              </a:rPr>
              <a:pPr/>
              <a:t>14</a:t>
            </a:fld>
            <a:endParaRPr lang="en-US" sz="1200" b="1" dirty="0">
              <a:solidFill>
                <a:schemeClr val="bg1"/>
              </a:solidFill>
            </a:endParaRPr>
          </a:p>
        </p:txBody>
      </p:sp>
      <p:sp>
        <p:nvSpPr>
          <p:cNvPr id="18" name="PPTShape_5"/>
          <p:cNvSpPr txBox="1">
            <a:spLocks noChangeArrowheads="1"/>
          </p:cNvSpPr>
          <p:nvPr/>
        </p:nvSpPr>
        <p:spPr bwMode="auto">
          <a:xfrm>
            <a:off x="8053825" y="4528505"/>
            <a:ext cx="1013460" cy="1313491"/>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Long-term Outcome:</a:t>
            </a:r>
          </a:p>
          <a:p>
            <a:pPr algn="ctr" eaLnBrk="0" hangingPunct="0">
              <a:defRPr/>
            </a:pPr>
            <a:r>
              <a:rPr lang="en-US" sz="1200" b="0" u="none" dirty="0" smtClean="0"/>
              <a:t>Decrease in IAQ Triggers </a:t>
            </a:r>
          </a:p>
          <a:p>
            <a:pPr algn="ctr" eaLnBrk="0" hangingPunct="0">
              <a:defRPr/>
            </a:pPr>
            <a:r>
              <a:rPr lang="en-US" sz="1200" b="0" u="none" dirty="0" smtClean="0"/>
              <a:t>Decrease in Asthma</a:t>
            </a:r>
            <a:endParaRPr lang="en-US" sz="1200" b="0" u="none" dirty="0"/>
          </a:p>
        </p:txBody>
      </p:sp>
      <p:sp>
        <p:nvSpPr>
          <p:cNvPr id="26" name="Rectangle 25"/>
          <p:cNvSpPr/>
          <p:nvPr/>
        </p:nvSpPr>
        <p:spPr>
          <a:xfrm>
            <a:off x="275336" y="2598213"/>
            <a:ext cx="8887183" cy="830997"/>
          </a:xfrm>
          <a:prstGeom prst="rect">
            <a:avLst/>
          </a:prstGeom>
        </p:spPr>
        <p:txBody>
          <a:bodyPr wrap="square">
            <a:spAutoFit/>
          </a:bodyPr>
          <a:lstStyle/>
          <a:p>
            <a:r>
              <a:rPr lang="en-US" sz="1600" b="1" u="none" dirty="0" smtClean="0"/>
              <a:t>Program Goal/Purpose: </a:t>
            </a:r>
            <a:r>
              <a:rPr lang="en-US" sz="1600" b="0" u="none" dirty="0" smtClean="0"/>
              <a:t>Provide outreach, guidance &amp; tools to assist school systems in reducing exposure to indoor contaminants by identifying, correcting and preventing indoor air quality (IAQ) problems (including asthma, allergy, and respiratory triggers) in the school environment. </a:t>
            </a:r>
            <a:endParaRPr lang="en-US" sz="1600" dirty="0"/>
          </a:p>
        </p:txBody>
      </p:sp>
      <p:sp>
        <p:nvSpPr>
          <p:cNvPr id="39" name="PPTShape_18"/>
          <p:cNvSpPr txBox="1">
            <a:spLocks noChangeArrowheads="1"/>
          </p:cNvSpPr>
          <p:nvPr/>
        </p:nvSpPr>
        <p:spPr bwMode="auto">
          <a:xfrm>
            <a:off x="849153" y="4203231"/>
            <a:ext cx="723900" cy="240989"/>
          </a:xfrm>
          <a:prstGeom prst="rect">
            <a:avLst/>
          </a:prstGeom>
          <a:noFill/>
          <a:ln w="12700" cap="rnd">
            <a:noFill/>
            <a:prstDash val="sysDot"/>
            <a:miter lim="800000"/>
            <a:headEnd/>
            <a:tailEnd/>
          </a:ln>
        </p:spPr>
        <p:txBody>
          <a:bodyPr wrap="square" lIns="55778" tIns="27889" rIns="55778" bIns="27889">
            <a:spAutoFit/>
          </a:bodyPr>
          <a:lstStyle/>
          <a:p>
            <a:pPr algn="ctr"/>
            <a:r>
              <a:rPr lang="en-US" sz="1200" i="1" u="none" dirty="0" smtClean="0">
                <a:solidFill>
                  <a:srgbClr val="000000"/>
                </a:solidFill>
                <a:latin typeface="Arial" pitchFamily="34" charset="0"/>
              </a:rPr>
              <a:t>If…then</a:t>
            </a:r>
            <a:endParaRPr lang="en-US" sz="1200" b="0" i="1" u="none" dirty="0">
              <a:latin typeface="Arial" pitchFamily="34" charset="0"/>
            </a:endParaRPr>
          </a:p>
        </p:txBody>
      </p:sp>
      <p:cxnSp>
        <p:nvCxnSpPr>
          <p:cNvPr id="51" name="Shape 50"/>
          <p:cNvCxnSpPr/>
          <p:nvPr/>
        </p:nvCxnSpPr>
        <p:spPr bwMode="auto">
          <a:xfrm rot="5400000" flipH="1" flipV="1">
            <a:off x="1084495" y="4085490"/>
            <a:ext cx="21435" cy="1293970"/>
          </a:xfrm>
          <a:prstGeom prst="bentConnector3">
            <a:avLst>
              <a:gd name="adj1" fmla="val 1166480"/>
            </a:avLst>
          </a:prstGeom>
          <a:solidFill>
            <a:schemeClr val="accent1"/>
          </a:solidFill>
          <a:ln w="19050" cap="flat" cmpd="sng" algn="ctr">
            <a:solidFill>
              <a:schemeClr val="tx1"/>
            </a:solidFill>
            <a:prstDash val="solid"/>
            <a:round/>
            <a:headEnd type="none" w="med" len="med"/>
            <a:tailEnd type="arrow"/>
          </a:ln>
          <a:effectLst/>
        </p:spPr>
      </p:cxnSp>
      <p:sp>
        <p:nvSpPr>
          <p:cNvPr id="72" name="PPTShape_10"/>
          <p:cNvSpPr txBox="1">
            <a:spLocks noChangeArrowheads="1"/>
          </p:cNvSpPr>
          <p:nvPr/>
        </p:nvSpPr>
        <p:spPr bwMode="auto">
          <a:xfrm>
            <a:off x="8018332" y="3228230"/>
            <a:ext cx="723900" cy="240989"/>
          </a:xfrm>
          <a:prstGeom prst="rect">
            <a:avLst/>
          </a:prstGeom>
          <a:noFill/>
          <a:ln w="12700" cap="rnd">
            <a:noFill/>
            <a:prstDash val="sysDot"/>
            <a:miter lim="800000"/>
            <a:headEnd/>
            <a:tailEnd/>
          </a:ln>
        </p:spPr>
        <p:txBody>
          <a:bodyPr wrap="square" lIns="55778" tIns="27889" rIns="55778" bIns="27889">
            <a:spAutoFit/>
          </a:bodyPr>
          <a:lstStyle/>
          <a:p>
            <a:pPr algn="ctr"/>
            <a:r>
              <a:rPr lang="en-US" sz="1200" i="1" u="none" dirty="0" smtClean="0">
                <a:solidFill>
                  <a:srgbClr val="000000"/>
                </a:solidFill>
                <a:latin typeface="Arial" pitchFamily="34" charset="0"/>
              </a:rPr>
              <a:t>If…then</a:t>
            </a:r>
            <a:endParaRPr lang="en-US" sz="1200" b="0" i="1" u="none" dirty="0">
              <a:latin typeface="Arial" pitchFamily="34" charset="0"/>
            </a:endParaRPr>
          </a:p>
        </p:txBody>
      </p:sp>
      <p:sp>
        <p:nvSpPr>
          <p:cNvPr id="73" name="PPTShape_11"/>
          <p:cNvSpPr txBox="1">
            <a:spLocks noChangeArrowheads="1"/>
          </p:cNvSpPr>
          <p:nvPr/>
        </p:nvSpPr>
        <p:spPr bwMode="auto">
          <a:xfrm>
            <a:off x="2281958" y="4041018"/>
            <a:ext cx="693640" cy="240989"/>
          </a:xfrm>
          <a:prstGeom prst="rect">
            <a:avLst/>
          </a:prstGeom>
          <a:noFill/>
          <a:ln w="12700" cap="rnd">
            <a:noFill/>
            <a:prstDash val="sysDot"/>
            <a:miter lim="800000"/>
            <a:headEnd/>
            <a:tailEnd/>
          </a:ln>
        </p:spPr>
        <p:txBody>
          <a:bodyPr wrap="square" lIns="55778" tIns="27889" rIns="55778" bIns="27889">
            <a:spAutoFit/>
          </a:bodyPr>
          <a:lstStyle/>
          <a:p>
            <a:pPr algn="ctr"/>
            <a:r>
              <a:rPr lang="en-US" sz="1200" i="1" u="none" dirty="0" smtClean="0">
                <a:solidFill>
                  <a:srgbClr val="000000"/>
                </a:solidFill>
                <a:latin typeface="Arial" pitchFamily="34" charset="0"/>
              </a:rPr>
              <a:t>If…then</a:t>
            </a:r>
            <a:endParaRPr lang="en-US" sz="1200" b="0" i="1" u="none" dirty="0">
              <a:latin typeface="Arial" pitchFamily="34" charset="0"/>
            </a:endParaRPr>
          </a:p>
        </p:txBody>
      </p:sp>
      <p:sp>
        <p:nvSpPr>
          <p:cNvPr id="74" name="PPTShape_12"/>
          <p:cNvSpPr txBox="1">
            <a:spLocks noChangeArrowheads="1"/>
          </p:cNvSpPr>
          <p:nvPr/>
        </p:nvSpPr>
        <p:spPr bwMode="auto">
          <a:xfrm>
            <a:off x="3912175" y="3865528"/>
            <a:ext cx="723900" cy="240989"/>
          </a:xfrm>
          <a:prstGeom prst="rect">
            <a:avLst/>
          </a:prstGeom>
          <a:noFill/>
          <a:ln w="12700" cap="rnd">
            <a:noFill/>
            <a:prstDash val="sysDot"/>
            <a:miter lim="800000"/>
            <a:headEnd/>
            <a:tailEnd/>
          </a:ln>
        </p:spPr>
        <p:txBody>
          <a:bodyPr wrap="square" lIns="55778" tIns="27889" rIns="55778" bIns="27889">
            <a:spAutoFit/>
          </a:bodyPr>
          <a:lstStyle/>
          <a:p>
            <a:pPr algn="ctr"/>
            <a:r>
              <a:rPr lang="en-US" sz="1200" i="1" u="none" dirty="0" smtClean="0">
                <a:solidFill>
                  <a:srgbClr val="000000"/>
                </a:solidFill>
                <a:latin typeface="Arial" pitchFamily="34" charset="0"/>
              </a:rPr>
              <a:t>If…then</a:t>
            </a:r>
            <a:endParaRPr lang="en-US" sz="1200" b="0" i="1" u="none" dirty="0">
              <a:latin typeface="Arial" pitchFamily="34" charset="0"/>
            </a:endParaRPr>
          </a:p>
        </p:txBody>
      </p:sp>
      <p:sp>
        <p:nvSpPr>
          <p:cNvPr id="75" name="PPTShape_19"/>
          <p:cNvSpPr txBox="1">
            <a:spLocks noChangeArrowheads="1"/>
          </p:cNvSpPr>
          <p:nvPr/>
        </p:nvSpPr>
        <p:spPr bwMode="auto">
          <a:xfrm>
            <a:off x="5368028" y="3769115"/>
            <a:ext cx="850523" cy="240989"/>
          </a:xfrm>
          <a:prstGeom prst="rect">
            <a:avLst/>
          </a:prstGeom>
          <a:noFill/>
          <a:ln w="12700" cap="rnd">
            <a:noFill/>
            <a:prstDash val="sysDot"/>
            <a:miter lim="800000"/>
            <a:headEnd/>
            <a:tailEnd/>
          </a:ln>
        </p:spPr>
        <p:txBody>
          <a:bodyPr wrap="square" lIns="55778" tIns="27889" rIns="55778" bIns="27889">
            <a:spAutoFit/>
          </a:bodyPr>
          <a:lstStyle/>
          <a:p>
            <a:pPr algn="ctr"/>
            <a:r>
              <a:rPr lang="en-US" sz="1200" i="1" u="none" dirty="0" smtClean="0">
                <a:solidFill>
                  <a:srgbClr val="000000"/>
                </a:solidFill>
                <a:latin typeface="Arial" pitchFamily="34" charset="0"/>
              </a:rPr>
              <a:t>If…then</a:t>
            </a:r>
            <a:endParaRPr lang="en-US" sz="1200" b="0" i="1" u="none" dirty="0">
              <a:latin typeface="Arial" pitchFamily="34" charset="0"/>
            </a:endParaRPr>
          </a:p>
        </p:txBody>
      </p:sp>
      <p:sp>
        <p:nvSpPr>
          <p:cNvPr id="76" name="PPTShape_20"/>
          <p:cNvSpPr txBox="1">
            <a:spLocks noChangeArrowheads="1"/>
          </p:cNvSpPr>
          <p:nvPr/>
        </p:nvSpPr>
        <p:spPr bwMode="auto">
          <a:xfrm>
            <a:off x="6705600" y="3509229"/>
            <a:ext cx="723900" cy="240989"/>
          </a:xfrm>
          <a:prstGeom prst="rect">
            <a:avLst/>
          </a:prstGeom>
          <a:noFill/>
          <a:ln w="12700" cap="rnd">
            <a:noFill/>
            <a:prstDash val="sysDot"/>
            <a:miter lim="800000"/>
            <a:headEnd/>
            <a:tailEnd/>
          </a:ln>
        </p:spPr>
        <p:txBody>
          <a:bodyPr wrap="square" lIns="55778" tIns="27889" rIns="55778" bIns="27889">
            <a:spAutoFit/>
          </a:bodyPr>
          <a:lstStyle/>
          <a:p>
            <a:pPr algn="ctr"/>
            <a:r>
              <a:rPr lang="en-US" sz="1200" i="1" u="none" dirty="0" smtClean="0">
                <a:solidFill>
                  <a:srgbClr val="000000"/>
                </a:solidFill>
                <a:latin typeface="Arial" pitchFamily="34" charset="0"/>
              </a:rPr>
              <a:t>If…then</a:t>
            </a:r>
            <a:endParaRPr lang="en-US" sz="1200" b="0" i="1" u="none" dirty="0">
              <a:latin typeface="Arial" pitchFamily="34" charset="0"/>
            </a:endParaRPr>
          </a:p>
        </p:txBody>
      </p:sp>
      <p:cxnSp>
        <p:nvCxnSpPr>
          <p:cNvPr id="31" name="PPTShape_7"/>
          <p:cNvCxnSpPr/>
          <p:nvPr/>
        </p:nvCxnSpPr>
        <p:spPr bwMode="auto">
          <a:xfrm rot="16200000" flipH="1">
            <a:off x="6917473" y="3377104"/>
            <a:ext cx="66062" cy="1299924"/>
          </a:xfrm>
          <a:prstGeom prst="bentConnector3">
            <a:avLst>
              <a:gd name="adj1" fmla="val -346039"/>
            </a:avLst>
          </a:prstGeom>
          <a:solidFill>
            <a:schemeClr val="accent1"/>
          </a:solidFill>
          <a:ln w="19050" cap="flat" cmpd="sng" algn="ctr">
            <a:solidFill>
              <a:schemeClr val="tx1"/>
            </a:solidFill>
            <a:prstDash val="solid"/>
            <a:round/>
            <a:headEnd type="none" w="med" len="med"/>
            <a:tailEnd type="arrow"/>
          </a:ln>
          <a:effectLst/>
        </p:spPr>
      </p:cxnSp>
      <p:sp>
        <p:nvSpPr>
          <p:cNvPr id="12" name="Text Box 5"/>
          <p:cNvSpPr txBox="1">
            <a:spLocks noChangeArrowheads="1"/>
          </p:cNvSpPr>
          <p:nvPr/>
        </p:nvSpPr>
        <p:spPr bwMode="auto">
          <a:xfrm>
            <a:off x="0" y="4860800"/>
            <a:ext cx="1097280" cy="982734"/>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400" b="1" u="none" dirty="0" smtClean="0"/>
              <a:t>Resources:   </a:t>
            </a:r>
            <a:r>
              <a:rPr lang="en-US" sz="1400" b="0" u="none" dirty="0" smtClean="0"/>
              <a:t>19 EPA FTE</a:t>
            </a:r>
          </a:p>
          <a:p>
            <a:pPr algn="ctr" eaLnBrk="0" hangingPunct="0">
              <a:defRPr/>
            </a:pPr>
            <a:r>
              <a:rPr lang="en-US" sz="1400" b="0" u="none" dirty="0" smtClean="0"/>
              <a:t>(HQ &amp; Regions)</a:t>
            </a:r>
            <a:endParaRPr lang="en-US" sz="1400" b="0" u="none" dirty="0"/>
          </a:p>
        </p:txBody>
      </p:sp>
      <p:sp>
        <p:nvSpPr>
          <p:cNvPr id="13" name="PPTShape_0"/>
          <p:cNvSpPr txBox="1">
            <a:spLocks noChangeArrowheads="1"/>
          </p:cNvSpPr>
          <p:nvPr/>
        </p:nvSpPr>
        <p:spPr bwMode="auto">
          <a:xfrm>
            <a:off x="1262062" y="4839365"/>
            <a:ext cx="1023938" cy="100584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eaLnBrk="0" hangingPunct="0">
              <a:defRPr/>
            </a:pPr>
            <a:r>
              <a:rPr lang="en-US" sz="1400" b="1" u="none" dirty="0" smtClean="0"/>
              <a:t>Activities: </a:t>
            </a:r>
            <a:r>
              <a:rPr lang="en-US" sz="1400" b="0" u="none" dirty="0" smtClean="0"/>
              <a:t>Provide education/ outreach</a:t>
            </a:r>
            <a:endParaRPr lang="en-US" sz="1400" b="0" u="none" dirty="0"/>
          </a:p>
        </p:txBody>
      </p:sp>
      <p:sp>
        <p:nvSpPr>
          <p:cNvPr id="14" name="PPTShape_1"/>
          <p:cNvSpPr txBox="1">
            <a:spLocks noChangeArrowheads="1"/>
          </p:cNvSpPr>
          <p:nvPr/>
        </p:nvSpPr>
        <p:spPr bwMode="auto">
          <a:xfrm>
            <a:off x="2436463" y="4695301"/>
            <a:ext cx="1181100" cy="114300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Outputs: </a:t>
            </a:r>
            <a:r>
              <a:rPr lang="en-US" sz="1200" b="0" u="none" dirty="0" smtClean="0"/>
              <a:t>Training, symposium, conferences, walkthroughs</a:t>
            </a:r>
            <a:endParaRPr lang="en-US" sz="1200" b="0" u="none" dirty="0"/>
          </a:p>
        </p:txBody>
      </p:sp>
      <p:sp>
        <p:nvSpPr>
          <p:cNvPr id="15" name="PPTShape_2"/>
          <p:cNvSpPr txBox="1">
            <a:spLocks noChangeArrowheads="1"/>
          </p:cNvSpPr>
          <p:nvPr/>
        </p:nvSpPr>
        <p:spPr bwMode="auto">
          <a:xfrm>
            <a:off x="3808551" y="4496791"/>
            <a:ext cx="1188720" cy="1342545"/>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Customers:</a:t>
            </a:r>
          </a:p>
          <a:p>
            <a:pPr algn="ctr" eaLnBrk="0" hangingPunct="0">
              <a:defRPr/>
            </a:pPr>
            <a:r>
              <a:rPr lang="en-US" sz="1200" b="0" u="none" dirty="0" smtClean="0"/>
              <a:t>School officials, teachers &amp; students, facilities staff, school nurses</a:t>
            </a:r>
            <a:endParaRPr lang="en-US" sz="1200" b="0" u="none" dirty="0"/>
          </a:p>
        </p:txBody>
      </p:sp>
      <p:sp>
        <p:nvSpPr>
          <p:cNvPr id="16" name="PPTShape_3"/>
          <p:cNvSpPr txBox="1">
            <a:spLocks noChangeArrowheads="1"/>
          </p:cNvSpPr>
          <p:nvPr/>
        </p:nvSpPr>
        <p:spPr bwMode="auto">
          <a:xfrm>
            <a:off x="5228862" y="4404360"/>
            <a:ext cx="1239202" cy="146304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Short-term Outcome:</a:t>
            </a:r>
          </a:p>
          <a:p>
            <a:pPr algn="ctr" eaLnBrk="0" hangingPunct="0">
              <a:defRPr/>
            </a:pPr>
            <a:r>
              <a:rPr lang="en-US" sz="1200" b="0" u="none" dirty="0" smtClean="0"/>
              <a:t>Increased awareness of IAQ &amp; effective management practices</a:t>
            </a:r>
            <a:endParaRPr lang="en-US" sz="1200" b="0" u="none" dirty="0"/>
          </a:p>
        </p:txBody>
      </p:sp>
      <p:sp>
        <p:nvSpPr>
          <p:cNvPr id="17" name="PPTShape_4"/>
          <p:cNvSpPr txBox="1">
            <a:spLocks noChangeArrowheads="1"/>
          </p:cNvSpPr>
          <p:nvPr/>
        </p:nvSpPr>
        <p:spPr bwMode="auto">
          <a:xfrm>
            <a:off x="6647103" y="4434080"/>
            <a:ext cx="1252538" cy="141732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Intermediate Outcome: </a:t>
            </a:r>
            <a:r>
              <a:rPr lang="en-US" sz="1200" b="0" u="none" dirty="0" smtClean="0"/>
              <a:t>Development &amp; implementation of IAQ plan, policies &amp; practices</a:t>
            </a:r>
            <a:endParaRPr lang="en-US" sz="1200" b="0" u="none" dirty="0"/>
          </a:p>
        </p:txBody>
      </p:sp>
      <p:cxnSp>
        <p:nvCxnSpPr>
          <p:cNvPr id="56" name="Shape 50"/>
          <p:cNvCxnSpPr/>
          <p:nvPr/>
        </p:nvCxnSpPr>
        <p:spPr bwMode="auto">
          <a:xfrm rot="5400000" flipH="1" flipV="1">
            <a:off x="2618061" y="3922823"/>
            <a:ext cx="21435" cy="1293970"/>
          </a:xfrm>
          <a:prstGeom prst="bentConnector3">
            <a:avLst>
              <a:gd name="adj1" fmla="val 1166480"/>
            </a:avLst>
          </a:prstGeom>
          <a:solidFill>
            <a:schemeClr val="accent1"/>
          </a:solidFill>
          <a:ln w="19050" cap="flat" cmpd="sng" algn="ctr">
            <a:solidFill>
              <a:schemeClr val="tx1"/>
            </a:solidFill>
            <a:prstDash val="solid"/>
            <a:round/>
            <a:headEnd type="none" w="med" len="med"/>
            <a:tailEnd type="arrow"/>
          </a:ln>
          <a:effectLst/>
        </p:spPr>
      </p:cxnSp>
      <p:cxnSp>
        <p:nvCxnSpPr>
          <p:cNvPr id="57" name="Shape 50"/>
          <p:cNvCxnSpPr/>
          <p:nvPr/>
        </p:nvCxnSpPr>
        <p:spPr bwMode="auto">
          <a:xfrm rot="5400000" flipH="1" flipV="1">
            <a:off x="4236851" y="3768093"/>
            <a:ext cx="21435" cy="1293970"/>
          </a:xfrm>
          <a:prstGeom prst="bentConnector3">
            <a:avLst>
              <a:gd name="adj1" fmla="val 1166480"/>
            </a:avLst>
          </a:prstGeom>
          <a:solidFill>
            <a:schemeClr val="accent1"/>
          </a:solidFill>
          <a:ln w="19050" cap="flat" cmpd="sng" algn="ctr">
            <a:solidFill>
              <a:schemeClr val="tx1"/>
            </a:solidFill>
            <a:prstDash val="solid"/>
            <a:round/>
            <a:headEnd type="none" w="med" len="med"/>
            <a:tailEnd type="arrow"/>
          </a:ln>
          <a:effectLst/>
        </p:spPr>
      </p:cxnSp>
      <p:cxnSp>
        <p:nvCxnSpPr>
          <p:cNvPr id="60" name="Shape 50"/>
          <p:cNvCxnSpPr/>
          <p:nvPr/>
        </p:nvCxnSpPr>
        <p:spPr bwMode="auto">
          <a:xfrm rot="5400000" flipH="1" flipV="1">
            <a:off x="5688780" y="3660562"/>
            <a:ext cx="21435" cy="1293970"/>
          </a:xfrm>
          <a:prstGeom prst="bentConnector3">
            <a:avLst>
              <a:gd name="adj1" fmla="val 1166480"/>
            </a:avLst>
          </a:prstGeom>
          <a:solidFill>
            <a:schemeClr val="accent1"/>
          </a:solidFill>
          <a:ln w="19050" cap="flat" cmpd="sng" algn="ctr">
            <a:solidFill>
              <a:schemeClr val="tx1"/>
            </a:solidFill>
            <a:prstDash val="solid"/>
            <a:round/>
            <a:headEnd type="none" w="med" len="med"/>
            <a:tailEnd type="arrow"/>
          </a:ln>
          <a:effectLst/>
        </p:spPr>
      </p:cxnSp>
      <p:cxnSp>
        <p:nvCxnSpPr>
          <p:cNvPr id="61" name="PPTShape_7"/>
          <p:cNvCxnSpPr/>
          <p:nvPr/>
        </p:nvCxnSpPr>
        <p:spPr bwMode="auto">
          <a:xfrm rot="16200000" flipH="1">
            <a:off x="8347251" y="3154438"/>
            <a:ext cx="66062" cy="1299924"/>
          </a:xfrm>
          <a:prstGeom prst="bentConnector3">
            <a:avLst>
              <a:gd name="adj1" fmla="val -346039"/>
            </a:avLst>
          </a:prstGeom>
          <a:solidFill>
            <a:schemeClr val="accent1"/>
          </a:solidFill>
          <a:ln w="19050" cap="flat" cmpd="sng" algn="ctr">
            <a:solidFill>
              <a:schemeClr val="tx1"/>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3329409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fill="hold"/>
                                        <p:tgtEl>
                                          <p:spTgt spid="51"/>
                                        </p:tgtEl>
                                        <p:attrNameLst>
                                          <p:attrName>ppt_x</p:attrName>
                                        </p:attrNameLst>
                                      </p:cBhvr>
                                      <p:tavLst>
                                        <p:tav tm="0">
                                          <p:val>
                                            <p:strVal val="#ppt_x"/>
                                          </p:val>
                                        </p:tav>
                                        <p:tav tm="100000">
                                          <p:val>
                                            <p:strVal val="#ppt_x"/>
                                          </p:val>
                                        </p:tav>
                                      </p:tavLst>
                                    </p:anim>
                                    <p:anim calcmode="lin" valueType="num">
                                      <p:cBhvr additive="base">
                                        <p:cTn id="8" dur="10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1000" fill="hold"/>
                                        <p:tgtEl>
                                          <p:spTgt spid="72"/>
                                        </p:tgtEl>
                                        <p:attrNameLst>
                                          <p:attrName>ppt_x</p:attrName>
                                        </p:attrNameLst>
                                      </p:cBhvr>
                                      <p:tavLst>
                                        <p:tav tm="0">
                                          <p:val>
                                            <p:strVal val="#ppt_x"/>
                                          </p:val>
                                        </p:tav>
                                        <p:tav tm="100000">
                                          <p:val>
                                            <p:strVal val="#ppt_x"/>
                                          </p:val>
                                        </p:tav>
                                      </p:tavLst>
                                    </p:anim>
                                    <p:anim calcmode="lin" valueType="num">
                                      <p:cBhvr additive="base">
                                        <p:cTn id="16" dur="1000" fill="hold"/>
                                        <p:tgtEl>
                                          <p:spTgt spid="7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1000" fill="hold"/>
                                        <p:tgtEl>
                                          <p:spTgt spid="73"/>
                                        </p:tgtEl>
                                        <p:attrNameLst>
                                          <p:attrName>ppt_x</p:attrName>
                                        </p:attrNameLst>
                                      </p:cBhvr>
                                      <p:tavLst>
                                        <p:tav tm="0">
                                          <p:val>
                                            <p:strVal val="#ppt_x"/>
                                          </p:val>
                                        </p:tav>
                                        <p:tav tm="100000">
                                          <p:val>
                                            <p:strVal val="#ppt_x"/>
                                          </p:val>
                                        </p:tav>
                                      </p:tavLst>
                                    </p:anim>
                                    <p:anim calcmode="lin" valueType="num">
                                      <p:cBhvr additive="base">
                                        <p:cTn id="20" dur="1000" fill="hold"/>
                                        <p:tgtEl>
                                          <p:spTgt spid="7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1000" fill="hold"/>
                                        <p:tgtEl>
                                          <p:spTgt spid="74"/>
                                        </p:tgtEl>
                                        <p:attrNameLst>
                                          <p:attrName>ppt_x</p:attrName>
                                        </p:attrNameLst>
                                      </p:cBhvr>
                                      <p:tavLst>
                                        <p:tav tm="0">
                                          <p:val>
                                            <p:strVal val="#ppt_x"/>
                                          </p:val>
                                        </p:tav>
                                        <p:tav tm="100000">
                                          <p:val>
                                            <p:strVal val="#ppt_x"/>
                                          </p:val>
                                        </p:tav>
                                      </p:tavLst>
                                    </p:anim>
                                    <p:anim calcmode="lin" valueType="num">
                                      <p:cBhvr additive="base">
                                        <p:cTn id="24" dur="1000" fill="hold"/>
                                        <p:tgtEl>
                                          <p:spTgt spid="7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ppt_x"/>
                                          </p:val>
                                        </p:tav>
                                        <p:tav tm="100000">
                                          <p:val>
                                            <p:strVal val="#ppt_x"/>
                                          </p:val>
                                        </p:tav>
                                      </p:tavLst>
                                    </p:anim>
                                    <p:anim calcmode="lin" valueType="num">
                                      <p:cBhvr additive="base">
                                        <p:cTn id="28" dur="500" fill="hold"/>
                                        <p:tgtEl>
                                          <p:spTgt spid="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1000" fill="hold"/>
                                        <p:tgtEl>
                                          <p:spTgt spid="76"/>
                                        </p:tgtEl>
                                        <p:attrNameLst>
                                          <p:attrName>ppt_x</p:attrName>
                                        </p:attrNameLst>
                                      </p:cBhvr>
                                      <p:tavLst>
                                        <p:tav tm="0">
                                          <p:val>
                                            <p:strVal val="#ppt_x"/>
                                          </p:val>
                                        </p:tav>
                                        <p:tav tm="100000">
                                          <p:val>
                                            <p:strVal val="#ppt_x"/>
                                          </p:val>
                                        </p:tav>
                                      </p:tavLst>
                                    </p:anim>
                                    <p:anim calcmode="lin" valueType="num">
                                      <p:cBhvr additive="base">
                                        <p:cTn id="32" dur="10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1000" fill="hold"/>
                                        <p:tgtEl>
                                          <p:spTgt spid="31"/>
                                        </p:tgtEl>
                                        <p:attrNameLst>
                                          <p:attrName>ppt_x</p:attrName>
                                        </p:attrNameLst>
                                      </p:cBhvr>
                                      <p:tavLst>
                                        <p:tav tm="0">
                                          <p:val>
                                            <p:strVal val="#ppt_x"/>
                                          </p:val>
                                        </p:tav>
                                        <p:tav tm="100000">
                                          <p:val>
                                            <p:strVal val="#ppt_x"/>
                                          </p:val>
                                        </p:tav>
                                      </p:tavLst>
                                    </p:anim>
                                    <p:anim calcmode="lin" valueType="num">
                                      <p:cBhvr additive="base">
                                        <p:cTn id="42" dur="1000" fill="hold"/>
                                        <p:tgtEl>
                                          <p:spTgt spid="3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1000" fill="hold"/>
                                        <p:tgtEl>
                                          <p:spTgt spid="56"/>
                                        </p:tgtEl>
                                        <p:attrNameLst>
                                          <p:attrName>ppt_x</p:attrName>
                                        </p:attrNameLst>
                                      </p:cBhvr>
                                      <p:tavLst>
                                        <p:tav tm="0">
                                          <p:val>
                                            <p:strVal val="#ppt_x"/>
                                          </p:val>
                                        </p:tav>
                                        <p:tav tm="100000">
                                          <p:val>
                                            <p:strVal val="#ppt_x"/>
                                          </p:val>
                                        </p:tav>
                                      </p:tavLst>
                                    </p:anim>
                                    <p:anim calcmode="lin" valueType="num">
                                      <p:cBhvr additive="base">
                                        <p:cTn id="46" dur="1000" fill="hold"/>
                                        <p:tgtEl>
                                          <p:spTgt spid="5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1000" fill="hold"/>
                                        <p:tgtEl>
                                          <p:spTgt spid="57"/>
                                        </p:tgtEl>
                                        <p:attrNameLst>
                                          <p:attrName>ppt_x</p:attrName>
                                        </p:attrNameLst>
                                      </p:cBhvr>
                                      <p:tavLst>
                                        <p:tav tm="0">
                                          <p:val>
                                            <p:strVal val="#ppt_x"/>
                                          </p:val>
                                        </p:tav>
                                        <p:tav tm="100000">
                                          <p:val>
                                            <p:strVal val="#ppt_x"/>
                                          </p:val>
                                        </p:tav>
                                      </p:tavLst>
                                    </p:anim>
                                    <p:anim calcmode="lin" valueType="num">
                                      <p:cBhvr additive="base">
                                        <p:cTn id="50" dur="1000" fill="hold"/>
                                        <p:tgtEl>
                                          <p:spTgt spid="5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1000" fill="hold"/>
                                        <p:tgtEl>
                                          <p:spTgt spid="60"/>
                                        </p:tgtEl>
                                        <p:attrNameLst>
                                          <p:attrName>ppt_x</p:attrName>
                                        </p:attrNameLst>
                                      </p:cBhvr>
                                      <p:tavLst>
                                        <p:tav tm="0">
                                          <p:val>
                                            <p:strVal val="#ppt_x"/>
                                          </p:val>
                                        </p:tav>
                                        <p:tav tm="100000">
                                          <p:val>
                                            <p:strVal val="#ppt_x"/>
                                          </p:val>
                                        </p:tav>
                                      </p:tavLst>
                                    </p:anim>
                                    <p:anim calcmode="lin" valueType="num">
                                      <p:cBhvr additive="base">
                                        <p:cTn id="54" dur="1000" fill="hold"/>
                                        <p:tgtEl>
                                          <p:spTgt spid="6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 calcmode="lin" valueType="num">
                                      <p:cBhvr additive="base">
                                        <p:cTn id="57" dur="1000" fill="hold"/>
                                        <p:tgtEl>
                                          <p:spTgt spid="61"/>
                                        </p:tgtEl>
                                        <p:attrNameLst>
                                          <p:attrName>ppt_x</p:attrName>
                                        </p:attrNameLst>
                                      </p:cBhvr>
                                      <p:tavLst>
                                        <p:tav tm="0">
                                          <p:val>
                                            <p:strVal val="#ppt_x"/>
                                          </p:val>
                                        </p:tav>
                                        <p:tav tm="100000">
                                          <p:val>
                                            <p:strVal val="#ppt_x"/>
                                          </p:val>
                                        </p:tav>
                                      </p:tavLst>
                                    </p:anim>
                                    <p:anim calcmode="lin" valueType="num">
                                      <p:cBhvr additive="base">
                                        <p:cTn id="58" dur="10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9" grpId="0"/>
      <p:bldP spid="72" grpId="0"/>
      <p:bldP spid="73" grpId="0"/>
      <p:bldP spid="74" grpId="0"/>
      <p:bldP spid="75" grpId="0"/>
      <p:bldP spid="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814717" y="4175760"/>
            <a:ext cx="1440955" cy="1417320"/>
            <a:chOff x="6753042" y="3553105"/>
            <a:chExt cx="1440955" cy="1417320"/>
          </a:xfrm>
        </p:grpSpPr>
        <p:sp>
          <p:nvSpPr>
            <p:cNvPr id="17" name="PPTShape_4"/>
            <p:cNvSpPr txBox="1">
              <a:spLocks noChangeArrowheads="1"/>
            </p:cNvSpPr>
            <p:nvPr/>
          </p:nvSpPr>
          <p:spPr bwMode="auto">
            <a:xfrm>
              <a:off x="6753042" y="3553105"/>
              <a:ext cx="1252538" cy="141732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Intermediate Outcome: </a:t>
              </a:r>
              <a:r>
                <a:rPr lang="en-US" sz="1200" b="0" u="none" dirty="0" smtClean="0"/>
                <a:t>Development &amp; implementation of IAQ plan, policies &amp; practices</a:t>
              </a:r>
              <a:endParaRPr lang="en-US" sz="1200" b="0" u="none" dirty="0"/>
            </a:p>
          </p:txBody>
        </p:sp>
        <p:sp>
          <p:nvSpPr>
            <p:cNvPr id="37" name="Line 12" descr="Arrow leading to the next box."/>
            <p:cNvSpPr>
              <a:spLocks noChangeShapeType="1"/>
            </p:cNvSpPr>
            <p:nvPr/>
          </p:nvSpPr>
          <p:spPr bwMode="auto">
            <a:xfrm>
              <a:off x="7965397" y="4548554"/>
              <a:ext cx="228600" cy="0"/>
            </a:xfrm>
            <a:prstGeom prst="line">
              <a:avLst/>
            </a:prstGeom>
            <a:noFill/>
            <a:ln w="38100">
              <a:solidFill>
                <a:srgbClr val="000000"/>
              </a:solidFill>
              <a:round/>
              <a:headEnd/>
              <a:tailEnd type="triangle" w="med" len="med"/>
            </a:ln>
          </p:spPr>
          <p:txBody>
            <a:bodyPr/>
            <a:lstStyle/>
            <a:p>
              <a:endParaRPr lang="en-US" sz="1801" dirty="0"/>
            </a:p>
          </p:txBody>
        </p:sp>
      </p:grpSp>
      <p:sp>
        <p:nvSpPr>
          <p:cNvPr id="2" name="Title 1"/>
          <p:cNvSpPr>
            <a:spLocks noGrp="1"/>
          </p:cNvSpPr>
          <p:nvPr>
            <p:ph type="title"/>
          </p:nvPr>
        </p:nvSpPr>
        <p:spPr>
          <a:xfrm>
            <a:off x="533400" y="914400"/>
            <a:ext cx="8153400" cy="990600"/>
          </a:xfrm>
        </p:spPr>
        <p:txBody>
          <a:bodyPr>
            <a:noAutofit/>
          </a:bodyPr>
          <a:lstStyle/>
          <a:p>
            <a:r>
              <a:rPr lang="en-US" dirty="0"/>
              <a:t>Step 3.  Develop a diagram and text describing logical relationships</a:t>
            </a:r>
            <a:endParaRPr lang="en-US" dirty="0">
              <a:cs typeface="Arial" pitchFamily="34" charset="0"/>
            </a:endParaRPr>
          </a:p>
        </p:txBody>
      </p:sp>
      <p:sp>
        <p:nvSpPr>
          <p:cNvPr id="3" name="Slide Number Placeholder 2"/>
          <p:cNvSpPr>
            <a:spLocks noGrp="1"/>
          </p:cNvSpPr>
          <p:nvPr>
            <p:ph type="sldNum" sz="quarter" idx="12"/>
          </p:nvPr>
        </p:nvSpPr>
        <p:spPr>
          <a:xfrm>
            <a:off x="64565" y="1219200"/>
            <a:ext cx="421542" cy="365125"/>
          </a:xfrm>
        </p:spPr>
        <p:txBody>
          <a:bodyPr/>
          <a:lstStyle/>
          <a:p>
            <a:pPr>
              <a:defRPr/>
            </a:pPr>
            <a:fld id="{B7A4240F-6E5B-4994-A20A-3CE7AEFD0CFE}" type="slidenum">
              <a:rPr lang="en-US" sz="1200" b="1" smtClean="0">
                <a:solidFill>
                  <a:schemeClr val="bg1"/>
                </a:solidFill>
              </a:rPr>
              <a:pPr>
                <a:defRPr/>
              </a:pPr>
              <a:t>15</a:t>
            </a:fld>
            <a:endParaRPr lang="en-US" sz="1200" b="1" dirty="0">
              <a:solidFill>
                <a:schemeClr val="bg1"/>
              </a:solidFill>
            </a:endParaRPr>
          </a:p>
        </p:txBody>
      </p:sp>
      <p:sp>
        <p:nvSpPr>
          <p:cNvPr id="18" name="PPTShape_5"/>
          <p:cNvSpPr txBox="1">
            <a:spLocks noChangeArrowheads="1"/>
          </p:cNvSpPr>
          <p:nvPr/>
        </p:nvSpPr>
        <p:spPr bwMode="auto">
          <a:xfrm>
            <a:off x="8153400" y="4223057"/>
            <a:ext cx="1013460" cy="1313491"/>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Long-term Outcome:</a:t>
            </a:r>
          </a:p>
          <a:p>
            <a:pPr algn="ctr" eaLnBrk="0" hangingPunct="0">
              <a:defRPr/>
            </a:pPr>
            <a:r>
              <a:rPr lang="en-US" sz="1200" b="0" u="none" dirty="0" smtClean="0"/>
              <a:t>Decrease in IAQ Triggers </a:t>
            </a:r>
          </a:p>
          <a:p>
            <a:pPr algn="ctr" eaLnBrk="0" hangingPunct="0">
              <a:defRPr/>
            </a:pPr>
            <a:r>
              <a:rPr lang="en-US" sz="1200" b="0" u="none" dirty="0" smtClean="0"/>
              <a:t>Decrease in Asthma</a:t>
            </a:r>
            <a:endParaRPr lang="en-US" sz="1200" b="0" u="none" dirty="0"/>
          </a:p>
        </p:txBody>
      </p:sp>
      <p:sp>
        <p:nvSpPr>
          <p:cNvPr id="26" name="Rectangle 25"/>
          <p:cNvSpPr/>
          <p:nvPr/>
        </p:nvSpPr>
        <p:spPr>
          <a:xfrm>
            <a:off x="275336" y="2384251"/>
            <a:ext cx="8887183" cy="1323439"/>
          </a:xfrm>
          <a:prstGeom prst="rect">
            <a:avLst/>
          </a:prstGeom>
        </p:spPr>
        <p:txBody>
          <a:bodyPr wrap="square">
            <a:spAutoFit/>
          </a:bodyPr>
          <a:lstStyle/>
          <a:p>
            <a:r>
              <a:rPr lang="en-US" sz="2000" b="1" u="none" dirty="0" smtClean="0"/>
              <a:t>Program Purpose: </a:t>
            </a:r>
            <a:r>
              <a:rPr lang="en-US" sz="2000" b="0" u="none" dirty="0" smtClean="0"/>
              <a:t>Provide outreach, guidance &amp; tools to assist school systems in reducing exposure to indoor contaminants by identifying, correcting and preventing indoor air quality (IAQ) problems (including asthma, allergy, and respiratory triggers) in the school environment. </a:t>
            </a:r>
            <a:endParaRPr lang="en-US" sz="2000" dirty="0"/>
          </a:p>
        </p:txBody>
      </p:sp>
      <p:grpSp>
        <p:nvGrpSpPr>
          <p:cNvPr id="11" name="Group 10"/>
          <p:cNvGrpSpPr/>
          <p:nvPr/>
        </p:nvGrpSpPr>
        <p:grpSpPr>
          <a:xfrm>
            <a:off x="-6635" y="4654949"/>
            <a:ext cx="1386840" cy="982734"/>
            <a:chOff x="-119538" y="4040271"/>
            <a:chExt cx="1386840" cy="982734"/>
          </a:xfrm>
        </p:grpSpPr>
        <p:sp>
          <p:nvSpPr>
            <p:cNvPr id="12" name="Text Box 5"/>
            <p:cNvSpPr txBox="1">
              <a:spLocks noChangeArrowheads="1"/>
            </p:cNvSpPr>
            <p:nvPr/>
          </p:nvSpPr>
          <p:spPr bwMode="auto">
            <a:xfrm>
              <a:off x="-119538" y="4040271"/>
              <a:ext cx="1097280" cy="982734"/>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400" b="1" u="none" dirty="0" smtClean="0"/>
                <a:t>Resources:   </a:t>
              </a:r>
              <a:r>
                <a:rPr lang="en-US" sz="1400" b="0" u="none" dirty="0" smtClean="0"/>
                <a:t>19 EPA FTE</a:t>
              </a:r>
            </a:p>
            <a:p>
              <a:pPr algn="ctr" eaLnBrk="0" hangingPunct="0">
                <a:defRPr/>
              </a:pPr>
              <a:r>
                <a:rPr lang="en-US" sz="1400" b="0" u="none" dirty="0" smtClean="0"/>
                <a:t>(HQ &amp; Regions)</a:t>
              </a:r>
              <a:endParaRPr lang="en-US" sz="1400" b="0" u="none" dirty="0"/>
            </a:p>
          </p:txBody>
        </p:sp>
        <p:sp>
          <p:nvSpPr>
            <p:cNvPr id="32" name="Line 12" descr="Arrow leading to the next box."/>
            <p:cNvSpPr>
              <a:spLocks noChangeShapeType="1"/>
            </p:cNvSpPr>
            <p:nvPr/>
          </p:nvSpPr>
          <p:spPr bwMode="auto">
            <a:xfrm>
              <a:off x="1038702" y="4572000"/>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19" name="Group 18"/>
          <p:cNvGrpSpPr/>
          <p:nvPr/>
        </p:nvGrpSpPr>
        <p:grpSpPr>
          <a:xfrm>
            <a:off x="1295908" y="4625403"/>
            <a:ext cx="1295548" cy="1005840"/>
            <a:chOff x="1211103" y="4017165"/>
            <a:chExt cx="1295548" cy="1005840"/>
          </a:xfrm>
        </p:grpSpPr>
        <p:sp>
          <p:nvSpPr>
            <p:cNvPr id="13" name="PPTShape_0"/>
            <p:cNvSpPr txBox="1">
              <a:spLocks noChangeArrowheads="1"/>
            </p:cNvSpPr>
            <p:nvPr/>
          </p:nvSpPr>
          <p:spPr bwMode="auto">
            <a:xfrm>
              <a:off x="1211103" y="4017165"/>
              <a:ext cx="1023938" cy="100584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eaLnBrk="0" hangingPunct="0">
                <a:defRPr/>
              </a:pPr>
              <a:r>
                <a:rPr lang="en-US" sz="1400" b="1" u="none" dirty="0" smtClean="0"/>
                <a:t>Activities: </a:t>
              </a:r>
              <a:r>
                <a:rPr lang="en-US" sz="1400" b="0" u="none" dirty="0" smtClean="0"/>
                <a:t>Provide education/ outreach</a:t>
              </a:r>
              <a:endParaRPr lang="en-US" sz="1400" b="0" u="none" dirty="0"/>
            </a:p>
          </p:txBody>
        </p:sp>
        <p:sp>
          <p:nvSpPr>
            <p:cNvPr id="33" name="Line 12" descr="Arrow leading to the next box."/>
            <p:cNvSpPr>
              <a:spLocks noChangeShapeType="1"/>
            </p:cNvSpPr>
            <p:nvPr/>
          </p:nvSpPr>
          <p:spPr bwMode="auto">
            <a:xfrm>
              <a:off x="2278051" y="4560277"/>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20" name="Group 19"/>
          <p:cNvGrpSpPr/>
          <p:nvPr/>
        </p:nvGrpSpPr>
        <p:grpSpPr>
          <a:xfrm>
            <a:off x="2591456" y="4494683"/>
            <a:ext cx="1452710" cy="1143000"/>
            <a:chOff x="2506651" y="3886445"/>
            <a:chExt cx="1452710" cy="1143000"/>
          </a:xfrm>
        </p:grpSpPr>
        <p:sp>
          <p:nvSpPr>
            <p:cNvPr id="14" name="PPTShape_1"/>
            <p:cNvSpPr txBox="1">
              <a:spLocks noChangeArrowheads="1"/>
            </p:cNvSpPr>
            <p:nvPr/>
          </p:nvSpPr>
          <p:spPr bwMode="auto">
            <a:xfrm>
              <a:off x="2506651" y="3886445"/>
              <a:ext cx="1181100" cy="114300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Outputs: </a:t>
              </a:r>
              <a:r>
                <a:rPr lang="en-US" sz="1200" b="0" u="none" dirty="0" smtClean="0"/>
                <a:t>Training, symposium, conferences, walkthroughs</a:t>
              </a:r>
              <a:endParaRPr lang="en-US" sz="1200" b="0" u="none" dirty="0"/>
            </a:p>
          </p:txBody>
        </p:sp>
        <p:sp>
          <p:nvSpPr>
            <p:cNvPr id="34" name="Line 12" descr="Arrow leading to the next box."/>
            <p:cNvSpPr>
              <a:spLocks noChangeShapeType="1"/>
            </p:cNvSpPr>
            <p:nvPr/>
          </p:nvSpPr>
          <p:spPr bwMode="auto">
            <a:xfrm>
              <a:off x="3730761" y="4572000"/>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21" name="Group 20"/>
          <p:cNvGrpSpPr/>
          <p:nvPr/>
        </p:nvGrpSpPr>
        <p:grpSpPr>
          <a:xfrm>
            <a:off x="3959361" y="4295138"/>
            <a:ext cx="1447379" cy="1342545"/>
            <a:chOff x="3959361" y="3686900"/>
            <a:chExt cx="1447379" cy="1342545"/>
          </a:xfrm>
        </p:grpSpPr>
        <p:sp>
          <p:nvSpPr>
            <p:cNvPr id="15" name="PPTShape_2"/>
            <p:cNvSpPr txBox="1">
              <a:spLocks noChangeArrowheads="1"/>
            </p:cNvSpPr>
            <p:nvPr/>
          </p:nvSpPr>
          <p:spPr bwMode="auto">
            <a:xfrm>
              <a:off x="3959361" y="3686900"/>
              <a:ext cx="1188720" cy="1342545"/>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Customers:</a:t>
              </a:r>
            </a:p>
            <a:p>
              <a:pPr algn="ctr" eaLnBrk="0" hangingPunct="0">
                <a:defRPr/>
              </a:pPr>
              <a:r>
                <a:rPr lang="en-US" sz="1200" b="0" u="none" dirty="0" smtClean="0"/>
                <a:t>School officials, teachers &amp; students, facilities staff, school nurses</a:t>
              </a:r>
              <a:endParaRPr lang="en-US" sz="1200" b="0" u="none" dirty="0"/>
            </a:p>
          </p:txBody>
        </p:sp>
        <p:sp>
          <p:nvSpPr>
            <p:cNvPr id="35" name="Line 12" descr="Arrow leading to the next box."/>
            <p:cNvSpPr>
              <a:spLocks noChangeShapeType="1"/>
            </p:cNvSpPr>
            <p:nvPr/>
          </p:nvSpPr>
          <p:spPr bwMode="auto">
            <a:xfrm>
              <a:off x="5178140" y="4572000"/>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22" name="Group 21"/>
          <p:cNvGrpSpPr/>
          <p:nvPr/>
        </p:nvGrpSpPr>
        <p:grpSpPr>
          <a:xfrm>
            <a:off x="5394266" y="4175760"/>
            <a:ext cx="1467802" cy="1463040"/>
            <a:chOff x="5346915" y="3582160"/>
            <a:chExt cx="1467802" cy="1463040"/>
          </a:xfrm>
        </p:grpSpPr>
        <p:sp>
          <p:nvSpPr>
            <p:cNvPr id="16" name="PPTShape_3"/>
            <p:cNvSpPr txBox="1">
              <a:spLocks noChangeArrowheads="1"/>
            </p:cNvSpPr>
            <p:nvPr/>
          </p:nvSpPr>
          <p:spPr bwMode="auto">
            <a:xfrm>
              <a:off x="5346915" y="3582160"/>
              <a:ext cx="1239202" cy="1463040"/>
            </a:xfrm>
            <a:prstGeom prst="rect">
              <a:avLst/>
            </a:prstGeom>
            <a:solidFill>
              <a:srgbClr val="FFFFFF"/>
            </a:solidFill>
            <a:ln w="9525">
              <a:solidFill>
                <a:schemeClr val="tx1"/>
              </a:solidFill>
              <a:miter lim="800000"/>
              <a:headEnd/>
              <a:tailEnd/>
            </a:ln>
            <a:effectLst>
              <a:outerShdw dist="107763" dir="18900000" algn="ctr" rotWithShape="0">
                <a:srgbClr val="808080"/>
              </a:outerShdw>
            </a:effectLst>
          </p:spPr>
          <p:txBody>
            <a:bodyPr lIns="91387" tIns="45693" rIns="91387" bIns="45693"/>
            <a:lstStyle/>
            <a:p>
              <a:pPr algn="ctr" eaLnBrk="0" hangingPunct="0">
                <a:defRPr/>
              </a:pPr>
              <a:r>
                <a:rPr lang="en-US" sz="1200" b="1" u="none" dirty="0" smtClean="0"/>
                <a:t>Short-term Outcome:</a:t>
              </a:r>
            </a:p>
            <a:p>
              <a:pPr algn="ctr" eaLnBrk="0" hangingPunct="0">
                <a:defRPr/>
              </a:pPr>
              <a:r>
                <a:rPr lang="en-US" sz="1200" b="0" u="none" dirty="0" smtClean="0"/>
                <a:t>Increased awareness of IAQ &amp; effective management practices</a:t>
              </a:r>
              <a:endParaRPr lang="en-US" sz="1200" b="0" u="none" dirty="0"/>
            </a:p>
          </p:txBody>
        </p:sp>
        <p:sp>
          <p:nvSpPr>
            <p:cNvPr id="36" name="Line 12" descr="Arrow leading to the next box."/>
            <p:cNvSpPr>
              <a:spLocks noChangeShapeType="1"/>
            </p:cNvSpPr>
            <p:nvPr/>
          </p:nvSpPr>
          <p:spPr bwMode="auto">
            <a:xfrm>
              <a:off x="6586117" y="4548554"/>
              <a:ext cx="228600" cy="0"/>
            </a:xfrm>
            <a:prstGeom prst="line">
              <a:avLst/>
            </a:prstGeom>
            <a:noFill/>
            <a:ln w="38100">
              <a:solidFill>
                <a:srgbClr val="000000"/>
              </a:solidFill>
              <a:round/>
              <a:headEnd/>
              <a:tailEnd type="triangle" w="med" len="med"/>
            </a:ln>
          </p:spPr>
          <p:txBody>
            <a:bodyPr/>
            <a:lstStyle/>
            <a:p>
              <a:endParaRPr lang="en-US" sz="1801" dirty="0"/>
            </a:p>
          </p:txBody>
        </p:sp>
      </p:grpSp>
      <p:sp>
        <p:nvSpPr>
          <p:cNvPr id="38" name="Oval 16"/>
          <p:cNvSpPr>
            <a:spLocks noChangeArrowheads="1"/>
          </p:cNvSpPr>
          <p:nvPr/>
        </p:nvSpPr>
        <p:spPr bwMode="auto">
          <a:xfrm>
            <a:off x="1009213" y="4972986"/>
            <a:ext cx="503238" cy="411162"/>
          </a:xfrm>
          <a:prstGeom prst="ellipse">
            <a:avLst/>
          </a:prstGeom>
          <a:noFill/>
          <a:ln w="25400">
            <a:solidFill>
              <a:srgbClr val="FF0000"/>
            </a:solidFill>
            <a:round/>
            <a:headEnd/>
            <a:tailEnd/>
          </a:ln>
        </p:spPr>
        <p:txBody>
          <a:bodyPr wrap="none" anchor="ctr"/>
          <a:lstStyle/>
          <a:p>
            <a:endParaRPr lang="en-US"/>
          </a:p>
        </p:txBody>
      </p:sp>
      <p:sp>
        <p:nvSpPr>
          <p:cNvPr id="40" name="Oval 16"/>
          <p:cNvSpPr>
            <a:spLocks noChangeArrowheads="1"/>
          </p:cNvSpPr>
          <p:nvPr/>
        </p:nvSpPr>
        <p:spPr bwMode="auto">
          <a:xfrm>
            <a:off x="2240420" y="4972986"/>
            <a:ext cx="503238" cy="411162"/>
          </a:xfrm>
          <a:prstGeom prst="ellipse">
            <a:avLst/>
          </a:prstGeom>
          <a:noFill/>
          <a:ln w="25400">
            <a:solidFill>
              <a:srgbClr val="FF0000"/>
            </a:solidFill>
            <a:round/>
            <a:headEnd/>
            <a:tailEnd/>
          </a:ln>
        </p:spPr>
        <p:txBody>
          <a:bodyPr wrap="none" anchor="ctr"/>
          <a:lstStyle/>
          <a:p>
            <a:endParaRPr lang="en-US"/>
          </a:p>
        </p:txBody>
      </p:sp>
      <p:sp>
        <p:nvSpPr>
          <p:cNvPr id="41" name="Oval 16"/>
          <p:cNvSpPr>
            <a:spLocks noChangeArrowheads="1"/>
          </p:cNvSpPr>
          <p:nvPr/>
        </p:nvSpPr>
        <p:spPr bwMode="auto">
          <a:xfrm>
            <a:off x="6517542" y="4962934"/>
            <a:ext cx="503238" cy="411162"/>
          </a:xfrm>
          <a:prstGeom prst="ellipse">
            <a:avLst/>
          </a:prstGeom>
          <a:noFill/>
          <a:ln w="25400">
            <a:solidFill>
              <a:srgbClr val="FF0000"/>
            </a:solidFill>
            <a:round/>
            <a:headEnd/>
            <a:tailEnd/>
          </a:ln>
        </p:spPr>
        <p:txBody>
          <a:bodyPr wrap="none" anchor="ctr"/>
          <a:lstStyle/>
          <a:p>
            <a:endParaRPr lang="en-US"/>
          </a:p>
        </p:txBody>
      </p:sp>
      <p:sp>
        <p:nvSpPr>
          <p:cNvPr id="42" name="Oval 16"/>
          <p:cNvSpPr>
            <a:spLocks noChangeArrowheads="1"/>
          </p:cNvSpPr>
          <p:nvPr/>
        </p:nvSpPr>
        <p:spPr bwMode="auto">
          <a:xfrm>
            <a:off x="5052023" y="4972986"/>
            <a:ext cx="503238" cy="411162"/>
          </a:xfrm>
          <a:prstGeom prst="ellipse">
            <a:avLst/>
          </a:prstGeom>
          <a:noFill/>
          <a:ln w="25400">
            <a:solidFill>
              <a:srgbClr val="FF0000"/>
            </a:solidFill>
            <a:round/>
            <a:headEnd/>
            <a:tailEnd/>
          </a:ln>
        </p:spPr>
        <p:txBody>
          <a:bodyPr wrap="none" anchor="ctr"/>
          <a:lstStyle/>
          <a:p>
            <a:endParaRPr lang="en-US"/>
          </a:p>
        </p:txBody>
      </p:sp>
      <p:sp>
        <p:nvSpPr>
          <p:cNvPr id="43" name="Oval 16"/>
          <p:cNvSpPr>
            <a:spLocks noChangeArrowheads="1"/>
          </p:cNvSpPr>
          <p:nvPr/>
        </p:nvSpPr>
        <p:spPr bwMode="auto">
          <a:xfrm>
            <a:off x="3611562" y="4972986"/>
            <a:ext cx="503238" cy="411162"/>
          </a:xfrm>
          <a:prstGeom prst="ellipse">
            <a:avLst/>
          </a:prstGeom>
          <a:noFill/>
          <a:ln w="25400">
            <a:solidFill>
              <a:srgbClr val="FF0000"/>
            </a:solidFill>
            <a:round/>
            <a:headEnd/>
            <a:tailEnd/>
          </a:ln>
        </p:spPr>
        <p:txBody>
          <a:bodyPr wrap="none" anchor="ctr"/>
          <a:lstStyle/>
          <a:p>
            <a:endParaRPr lang="en-US"/>
          </a:p>
        </p:txBody>
      </p:sp>
      <p:sp>
        <p:nvSpPr>
          <p:cNvPr id="44" name="Oval 16"/>
          <p:cNvSpPr>
            <a:spLocks noChangeArrowheads="1"/>
          </p:cNvSpPr>
          <p:nvPr/>
        </p:nvSpPr>
        <p:spPr bwMode="auto">
          <a:xfrm>
            <a:off x="7909739" y="4962934"/>
            <a:ext cx="503238" cy="411162"/>
          </a:xfrm>
          <a:prstGeom prst="ellipse">
            <a:avLst/>
          </a:prstGeom>
          <a:noFill/>
          <a:ln w="25400">
            <a:solidFill>
              <a:srgbClr val="FF0000"/>
            </a:solidFill>
            <a:round/>
            <a:headEnd/>
            <a:tailEnd/>
          </a:ln>
        </p:spPr>
        <p:txBody>
          <a:bodyPr wrap="none" anchor="ctr"/>
          <a:lstStyle/>
          <a:p>
            <a:endParaRPr lang="en-US"/>
          </a:p>
        </p:txBody>
      </p:sp>
    </p:spTree>
    <p:custDataLst>
      <p:tags r:id="rId1"/>
    </p:custDataLst>
    <p:extLst>
      <p:ext uri="{BB962C8B-B14F-4D97-AF65-F5344CB8AC3E}">
        <p14:creationId xmlns:p14="http://schemas.microsoft.com/office/powerpoint/2010/main" val="5923041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8" grpId="0" animBg="1"/>
      <p:bldP spid="40" grpId="0" animBg="1"/>
      <p:bldP spid="41" grpId="0" animBg="1"/>
      <p:bldP spid="42"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2648" y="838200"/>
            <a:ext cx="8153400" cy="990600"/>
          </a:xfrm>
        </p:spPr>
        <p:txBody>
          <a:bodyPr>
            <a:noAutofit/>
          </a:bodyPr>
          <a:lstStyle/>
          <a:p>
            <a:pPr eaLnBrk="1" hangingPunct="1"/>
            <a:r>
              <a:rPr lang="en-US" dirty="0" smtClean="0"/>
              <a:t>Step 4. Verify the logic model with stakeholders </a:t>
            </a:r>
          </a:p>
        </p:txBody>
      </p:sp>
      <p:sp>
        <p:nvSpPr>
          <p:cNvPr id="47107" name="Rectangle 3"/>
          <p:cNvSpPr>
            <a:spLocks noGrp="1" noChangeArrowheads="1"/>
          </p:cNvSpPr>
          <p:nvPr>
            <p:ph idx="1"/>
          </p:nvPr>
        </p:nvSpPr>
        <p:spPr>
          <a:xfrm>
            <a:off x="688848" y="1493838"/>
            <a:ext cx="7693152" cy="5135562"/>
          </a:xfrm>
        </p:spPr>
        <p:txBody>
          <a:bodyPr/>
          <a:lstStyle/>
          <a:p>
            <a:pPr eaLnBrk="1" hangingPunct="1">
              <a:lnSpc>
                <a:spcPct val="90000"/>
              </a:lnSpc>
            </a:pPr>
            <a:endParaRPr lang="en-US" sz="2900" dirty="0" smtClean="0">
              <a:latin typeface="Arial" pitchFamily="34" charset="0"/>
            </a:endParaRPr>
          </a:p>
          <a:p>
            <a:pPr marL="0" indent="0" eaLnBrk="1" hangingPunct="1">
              <a:lnSpc>
                <a:spcPct val="90000"/>
              </a:lnSpc>
              <a:buNone/>
            </a:pPr>
            <a:r>
              <a:rPr lang="en-US" sz="2900" dirty="0" smtClean="0"/>
              <a:t>Key Questions to Consider…</a:t>
            </a:r>
          </a:p>
          <a:p>
            <a:pPr eaLnBrk="1" hangingPunct="1">
              <a:lnSpc>
                <a:spcPct val="90000"/>
              </a:lnSpc>
            </a:pPr>
            <a:endParaRPr lang="en-US" sz="2900" dirty="0" smtClean="0"/>
          </a:p>
          <a:p>
            <a:pPr eaLnBrk="1" hangingPunct="1">
              <a:lnSpc>
                <a:spcPct val="90000"/>
              </a:lnSpc>
            </a:pPr>
            <a:r>
              <a:rPr lang="en-US" sz="2900" dirty="0" smtClean="0"/>
              <a:t>Are the program’s outcomes described?</a:t>
            </a:r>
          </a:p>
          <a:p>
            <a:pPr eaLnBrk="1" hangingPunct="1">
              <a:lnSpc>
                <a:spcPct val="90000"/>
              </a:lnSpc>
            </a:pPr>
            <a:r>
              <a:rPr lang="en-US" sz="2900" dirty="0" smtClean="0"/>
              <a:t>Are the program’s customers described?</a:t>
            </a:r>
          </a:p>
          <a:p>
            <a:pPr eaLnBrk="1" hangingPunct="1">
              <a:lnSpc>
                <a:spcPct val="90000"/>
              </a:lnSpc>
            </a:pPr>
            <a:r>
              <a:rPr lang="en-US" sz="2900" dirty="0" smtClean="0"/>
              <a:t>Are the program’s major resources, activities and outputs described and do they make sense? </a:t>
            </a:r>
          </a:p>
          <a:p>
            <a:pPr eaLnBrk="1" hangingPunct="1">
              <a:lnSpc>
                <a:spcPct val="90000"/>
              </a:lnSpc>
            </a:pPr>
            <a:r>
              <a:rPr lang="en-US" sz="2900" dirty="0" smtClean="0"/>
              <a:t>Are there things/issues that might influence the program’s ability to achieve its goal?</a:t>
            </a:r>
            <a:endParaRPr lang="en-US" dirty="0" smtClean="0"/>
          </a:p>
          <a:p>
            <a:pPr eaLnBrk="1" hangingPunct="1">
              <a:lnSpc>
                <a:spcPct val="90000"/>
              </a:lnSpc>
            </a:pPr>
            <a:endParaRPr lang="en-US" sz="2400" dirty="0" smtClean="0">
              <a:latin typeface="Arial" pitchFamily="34" charset="0"/>
            </a:endParaRPr>
          </a:p>
        </p:txBody>
      </p:sp>
      <p:sp>
        <p:nvSpPr>
          <p:cNvPr id="47108" name="Slide Number Placeholder 3"/>
          <p:cNvSpPr>
            <a:spLocks noGrp="1"/>
          </p:cNvSpPr>
          <p:nvPr>
            <p:ph type="sldNum" sz="quarter" idx="12"/>
          </p:nvPr>
        </p:nvSpPr>
        <p:spPr>
          <a:xfrm>
            <a:off x="5862" y="1230923"/>
            <a:ext cx="527538" cy="365125"/>
          </a:xfrm>
          <a:noFill/>
        </p:spPr>
        <p:txBody>
          <a:bodyPr/>
          <a:lstStyle/>
          <a:p>
            <a:fld id="{DEB6E637-D357-4411-B0FD-24B566E05783}" type="slidenum">
              <a:rPr lang="en-US" sz="1200" b="1" smtClean="0">
                <a:solidFill>
                  <a:schemeClr val="bg1"/>
                </a:solidFill>
              </a:rPr>
              <a:pPr/>
              <a:t>16</a:t>
            </a:fld>
            <a:endParaRPr lang="en-US" sz="1200" b="1" dirty="0" smtClean="0">
              <a:solidFill>
                <a:schemeClr val="bg1"/>
              </a:solidFill>
            </a:endParaRPr>
          </a:p>
        </p:txBody>
      </p:sp>
    </p:spTree>
    <p:custDataLst>
      <p:tags r:id="rId1"/>
    </p:custDataLst>
    <p:extLst>
      <p:ext uri="{BB962C8B-B14F-4D97-AF65-F5344CB8AC3E}">
        <p14:creationId xmlns:p14="http://schemas.microsoft.com/office/powerpoint/2010/main" val="363717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Logic Model of the Indoor Air Quality Tools for Schools (TfS) Program EPA-Level Logic Model: Part 1"/>
          <p:cNvPicPr>
            <a:picLocks noChangeAspect="1" noChangeArrowheads="1"/>
          </p:cNvPicPr>
          <p:nvPr>
            <p:custDataLst>
              <p:tags r:id="rId2"/>
            </p:custDataLst>
          </p:nvPr>
        </p:nvPicPr>
        <p:blipFill>
          <a:blip r:embed="rId5" cstate="print"/>
          <a:srcRect l="11380" t="20003" r="15129" b="17659"/>
          <a:stretch>
            <a:fillRect/>
          </a:stretch>
        </p:blipFill>
        <p:spPr bwMode="auto">
          <a:xfrm>
            <a:off x="121104" y="777875"/>
            <a:ext cx="8959850" cy="608012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F89C5925-A26B-4AE2-9C32-B455F1EE3462}" type="slidenum">
              <a:rPr lang="en-US" smtClean="0"/>
              <a:t>17</a:t>
            </a:fld>
            <a:endParaRPr lang="en-US" dirty="0"/>
          </a:p>
        </p:txBody>
      </p:sp>
    </p:spTree>
    <p:custDataLst>
      <p:tags r:id="rId1"/>
    </p:custDataLst>
    <p:extLst>
      <p:ext uri="{BB962C8B-B14F-4D97-AF65-F5344CB8AC3E}">
        <p14:creationId xmlns:p14="http://schemas.microsoft.com/office/powerpoint/2010/main" val="343020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Logic Model of the Indoor Air Quality Tools for Schools (TfS) Program EPA-Level Logic Model: Part 2"/>
          <p:cNvPicPr>
            <a:picLocks noChangeAspect="1" noChangeArrowheads="1"/>
          </p:cNvPicPr>
          <p:nvPr>
            <p:custDataLst>
              <p:tags r:id="rId2"/>
            </p:custDataLst>
          </p:nvPr>
        </p:nvPicPr>
        <p:blipFill rotWithShape="1">
          <a:blip r:embed="rId5" cstate="print"/>
          <a:srcRect l="12500" t="22346" r="13620" b="27255"/>
          <a:stretch/>
        </p:blipFill>
        <p:spPr bwMode="auto">
          <a:xfrm>
            <a:off x="60325" y="1485220"/>
            <a:ext cx="9007475" cy="4915580"/>
          </a:xfrm>
          <a:prstGeom prst="rect">
            <a:avLst/>
          </a:prstGeom>
          <a:noFill/>
          <a:ln w="9525">
            <a:noFill/>
            <a:miter lim="800000"/>
            <a:headEnd/>
            <a:tailEnd/>
          </a:ln>
        </p:spPr>
      </p:pic>
      <p:sp>
        <p:nvSpPr>
          <p:cNvPr id="55299" name="TextBox 3"/>
          <p:cNvSpPr txBox="1">
            <a:spLocks noChangeArrowheads="1"/>
          </p:cNvSpPr>
          <p:nvPr/>
        </p:nvSpPr>
        <p:spPr bwMode="auto">
          <a:xfrm>
            <a:off x="1828800" y="835025"/>
            <a:ext cx="5532438" cy="460375"/>
          </a:xfrm>
          <a:prstGeom prst="rect">
            <a:avLst/>
          </a:prstGeom>
          <a:noFill/>
          <a:ln w="9525">
            <a:noFill/>
            <a:miter lim="800000"/>
            <a:headEnd/>
            <a:tailEnd/>
          </a:ln>
        </p:spPr>
        <p:txBody>
          <a:bodyPr>
            <a:spAutoFit/>
          </a:bodyPr>
          <a:lstStyle/>
          <a:p>
            <a:pPr algn="ctr"/>
            <a:r>
              <a:rPr lang="en-US" sz="1200" u="none" dirty="0"/>
              <a:t>INDOOR AIR QUALITY TOOLS FOR SCHOOLS (</a:t>
            </a:r>
            <a:r>
              <a:rPr lang="en-US" sz="1200" u="none" dirty="0" err="1"/>
              <a:t>TfS</a:t>
            </a:r>
            <a:r>
              <a:rPr lang="en-US" sz="1200" u="none" dirty="0"/>
              <a:t>) PROGRAM</a:t>
            </a:r>
          </a:p>
          <a:p>
            <a:pPr algn="ctr"/>
            <a:r>
              <a:rPr lang="en-US" sz="1200" u="none" dirty="0"/>
              <a:t>EPA -LEVEL LOGIC MODEL (CONTINUED)</a:t>
            </a:r>
          </a:p>
        </p:txBody>
      </p:sp>
      <p:sp>
        <p:nvSpPr>
          <p:cNvPr id="2" name="Slide Number Placeholder 1"/>
          <p:cNvSpPr>
            <a:spLocks noGrp="1"/>
          </p:cNvSpPr>
          <p:nvPr>
            <p:ph type="sldNum" sz="quarter" idx="12"/>
          </p:nvPr>
        </p:nvSpPr>
        <p:spPr/>
        <p:txBody>
          <a:bodyPr/>
          <a:lstStyle/>
          <a:p>
            <a:fld id="{F89C5925-A26B-4AE2-9C32-B455F1EE3462}" type="slidenum">
              <a:rPr lang="en-US" smtClean="0"/>
              <a:t>18</a:t>
            </a:fld>
            <a:endParaRPr lang="en-US" dirty="0"/>
          </a:p>
        </p:txBody>
      </p:sp>
    </p:spTree>
    <p:custDataLst>
      <p:tags r:id="rId1"/>
    </p:custDataLst>
    <p:extLst>
      <p:ext uri="{BB962C8B-B14F-4D97-AF65-F5344CB8AC3E}">
        <p14:creationId xmlns:p14="http://schemas.microsoft.com/office/powerpoint/2010/main" val="2823575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Logic Models</a:t>
            </a:r>
            <a:endParaRPr lang="en-US" dirty="0"/>
          </a:p>
        </p:txBody>
      </p:sp>
      <p:sp>
        <p:nvSpPr>
          <p:cNvPr id="2" name="Text Placeholder 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9C5925-A26B-4AE2-9C32-B455F1EE3462}" type="slidenum">
              <a:rPr lang="en-US" smtClean="0"/>
              <a:t>19</a:t>
            </a:fld>
            <a:endParaRPr lang="en-US"/>
          </a:p>
        </p:txBody>
      </p:sp>
    </p:spTree>
    <p:extLst>
      <p:ext uri="{BB962C8B-B14F-4D97-AF65-F5344CB8AC3E}">
        <p14:creationId xmlns:p14="http://schemas.microsoft.com/office/powerpoint/2010/main" val="94143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Welcome &amp; Introductions</a:t>
            </a:r>
          </a:p>
          <a:p>
            <a:r>
              <a:rPr lang="en-US" dirty="0" smtClean="0"/>
              <a:t>Purpose of Today’s Session</a:t>
            </a:r>
          </a:p>
          <a:p>
            <a:r>
              <a:rPr lang="en-US" dirty="0" smtClean="0"/>
              <a:t>Overview of Logic Models</a:t>
            </a:r>
          </a:p>
          <a:p>
            <a:r>
              <a:rPr lang="en-US" dirty="0" smtClean="0"/>
              <a:t>Logic Modeling Exercise</a:t>
            </a:r>
          </a:p>
          <a:p>
            <a:r>
              <a:rPr lang="en-US" dirty="0" smtClean="0"/>
              <a:t>Wrap Up</a:t>
            </a:r>
          </a:p>
          <a:p>
            <a:endParaRPr lang="en-US" dirty="0"/>
          </a:p>
        </p:txBody>
      </p:sp>
      <p:sp>
        <p:nvSpPr>
          <p:cNvPr id="4" name="Slide Number Placeholder 3"/>
          <p:cNvSpPr>
            <a:spLocks noGrp="1"/>
          </p:cNvSpPr>
          <p:nvPr>
            <p:ph type="sldNum" sz="quarter" idx="12"/>
          </p:nvPr>
        </p:nvSpPr>
        <p:spPr/>
        <p:txBody>
          <a:bodyPr>
            <a:normAutofit fontScale="92500" lnSpcReduction="20000"/>
          </a:bodyPr>
          <a:lstStyle/>
          <a:p>
            <a:fld id="{F89C5925-A26B-4AE2-9C32-B455F1EE3462}" type="slidenum">
              <a:rPr lang="en-US" smtClean="0"/>
              <a:t>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914400"/>
            <a:ext cx="2768406" cy="5741039"/>
          </a:xfrm>
          <a:prstGeom prst="rect">
            <a:avLst/>
          </a:prstGeom>
        </p:spPr>
      </p:pic>
    </p:spTree>
    <p:extLst>
      <p:ext uri="{BB962C8B-B14F-4D97-AF65-F5344CB8AC3E}">
        <p14:creationId xmlns:p14="http://schemas.microsoft.com/office/powerpoint/2010/main" val="3784982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ogic model of &quot;A Safe Place to Play&quot; by Courtney and Bailey Peters.&#10;"/>
          <p:cNvPicPr>
            <a:picLocks noChangeAspect="1" noChangeArrowheads="1"/>
          </p:cNvPicPr>
          <p:nvPr>
            <p:custDataLst>
              <p:tags r:id="rId2"/>
            </p:custDataLst>
          </p:nvPr>
        </p:nvPicPr>
        <p:blipFill>
          <a:blip r:embed="rId5" cstate="print"/>
          <a:srcRect/>
          <a:stretch>
            <a:fillRect/>
          </a:stretch>
        </p:blipFill>
        <p:spPr bwMode="auto">
          <a:xfrm>
            <a:off x="914400" y="1249363"/>
            <a:ext cx="7239000" cy="5532437"/>
          </a:xfrm>
          <a:prstGeom prst="rect">
            <a:avLst/>
          </a:prstGeom>
          <a:noFill/>
          <a:ln w="9525">
            <a:noFill/>
            <a:miter lim="800000"/>
            <a:headEnd/>
            <a:tailEnd/>
          </a:ln>
        </p:spPr>
      </p:pic>
      <p:sp>
        <p:nvSpPr>
          <p:cNvPr id="2458627" name="Rectangle 3"/>
          <p:cNvSpPr>
            <a:spLocks noChangeArrowheads="1"/>
          </p:cNvSpPr>
          <p:nvPr/>
        </p:nvSpPr>
        <p:spPr bwMode="auto">
          <a:xfrm>
            <a:off x="-68263" y="3273425"/>
            <a:ext cx="9144001" cy="0"/>
          </a:xfrm>
          <a:prstGeom prst="rect">
            <a:avLst/>
          </a:prstGeom>
          <a:solidFill>
            <a:srgbClr val="FFFFFF"/>
          </a:solidFill>
          <a:ln w="76200">
            <a:noFill/>
            <a:miter lim="800000"/>
            <a:headEnd/>
            <a:tailEnd/>
          </a:ln>
          <a:effectLst>
            <a:outerShdw dist="107763" dir="2700000" algn="ctr" rotWithShape="0">
              <a:srgbClr val="33CCFF"/>
            </a:outerShdw>
          </a:effectLst>
        </p:spPr>
        <p:txBody>
          <a:bodyPr lIns="228528" tIns="0" rIns="228528" bIns="0">
            <a:spAutoFit/>
          </a:bodyPr>
          <a:lstStyle/>
          <a:p>
            <a:pPr>
              <a:defRPr/>
            </a:pPr>
            <a:endParaRPr lang="en-US" dirty="0"/>
          </a:p>
        </p:txBody>
      </p:sp>
      <p:sp>
        <p:nvSpPr>
          <p:cNvPr id="11268" name="Rectangle 4"/>
          <p:cNvSpPr>
            <a:spLocks noChangeArrowheads="1"/>
          </p:cNvSpPr>
          <p:nvPr/>
        </p:nvSpPr>
        <p:spPr bwMode="auto">
          <a:xfrm>
            <a:off x="92075" y="609600"/>
            <a:ext cx="8983663" cy="461665"/>
          </a:xfrm>
          <a:prstGeom prst="rect">
            <a:avLst/>
          </a:prstGeom>
          <a:noFill/>
          <a:ln w="76200">
            <a:noFill/>
            <a:miter lim="800000"/>
            <a:headEnd/>
            <a:tailEnd/>
          </a:ln>
        </p:spPr>
        <p:txBody>
          <a:bodyPr wrap="square">
            <a:spAutoFit/>
          </a:bodyPr>
          <a:lstStyle/>
          <a:p>
            <a:pPr algn="ctr" eaLnBrk="0" hangingPunct="0"/>
            <a:r>
              <a:rPr lang="en-US" sz="2400" b="1" spc="-40" dirty="0">
                <a:solidFill>
                  <a:srgbClr val="215D8C"/>
                </a:solidFill>
                <a:latin typeface="Calibri" pitchFamily="34" charset="0"/>
                <a:ea typeface="+mj-ea"/>
                <a:cs typeface="+mj-cs"/>
              </a:rPr>
              <a:t>Courtney and Bailey Peter’s Model: </a:t>
            </a:r>
            <a:r>
              <a:rPr lang="en-US" sz="2400" b="1" spc="-40" dirty="0" smtClean="0">
                <a:solidFill>
                  <a:srgbClr val="215D8C"/>
                </a:solidFill>
                <a:latin typeface="Calibri" pitchFamily="34" charset="0"/>
                <a:ea typeface="+mj-ea"/>
                <a:cs typeface="+mj-cs"/>
              </a:rPr>
              <a:t>A </a:t>
            </a:r>
            <a:r>
              <a:rPr lang="en-US" sz="2400" b="1" spc="-40" dirty="0">
                <a:solidFill>
                  <a:srgbClr val="215D8C"/>
                </a:solidFill>
                <a:latin typeface="Calibri" pitchFamily="34" charset="0"/>
                <a:ea typeface="+mj-ea"/>
                <a:cs typeface="+mj-cs"/>
              </a:rPr>
              <a:t>Safe Place to Play</a:t>
            </a:r>
          </a:p>
        </p:txBody>
      </p:sp>
      <p:sp>
        <p:nvSpPr>
          <p:cNvPr id="11269" name="Text Box 5"/>
          <p:cNvSpPr txBox="1">
            <a:spLocks noChangeArrowheads="1"/>
          </p:cNvSpPr>
          <p:nvPr/>
        </p:nvSpPr>
        <p:spPr bwMode="auto">
          <a:xfrm>
            <a:off x="92075" y="6521450"/>
            <a:ext cx="8061325" cy="244475"/>
          </a:xfrm>
          <a:prstGeom prst="rect">
            <a:avLst/>
          </a:prstGeom>
          <a:noFill/>
          <a:ln w="9525">
            <a:noFill/>
            <a:miter lim="800000"/>
            <a:headEnd/>
            <a:tailEnd/>
          </a:ln>
        </p:spPr>
        <p:txBody>
          <a:bodyPr>
            <a:spAutoFit/>
          </a:bodyPr>
          <a:lstStyle/>
          <a:p>
            <a:pPr>
              <a:spcBef>
                <a:spcPct val="50000"/>
              </a:spcBef>
            </a:pPr>
            <a:r>
              <a:rPr lang="en-US" sz="1000" i="1" u="none">
                <a:latin typeface="Arial" pitchFamily="34" charset="0"/>
              </a:rPr>
              <a:t>Source: </a:t>
            </a:r>
            <a:r>
              <a:rPr lang="en-US" sz="1000" b="0" i="1" u="none">
                <a:latin typeface="Arial" pitchFamily="34" charset="0"/>
              </a:rPr>
              <a:t>Community Tool Box: http://ctb.ku.edu/tools/sub_section_examples_1877.htm#example6</a:t>
            </a:r>
          </a:p>
        </p:txBody>
      </p:sp>
      <p:sp>
        <p:nvSpPr>
          <p:cNvPr id="2" name="Slide Number Placeholder 1"/>
          <p:cNvSpPr>
            <a:spLocks noGrp="1"/>
          </p:cNvSpPr>
          <p:nvPr>
            <p:ph type="sldNum" sz="quarter" idx="12"/>
          </p:nvPr>
        </p:nvSpPr>
        <p:spPr/>
        <p:txBody>
          <a:bodyPr/>
          <a:lstStyle/>
          <a:p>
            <a:fld id="{F89C5925-A26B-4AE2-9C32-B455F1EE3462}" type="slidenum">
              <a:rPr lang="en-US" smtClean="0"/>
              <a:t>20</a:t>
            </a:fld>
            <a:endParaRPr lang="en-US" dirty="0"/>
          </a:p>
        </p:txBody>
      </p:sp>
    </p:spTree>
    <p:custDataLst>
      <p:tags r:id="rId1"/>
    </p:custDataLst>
    <p:extLst>
      <p:ext uri="{BB962C8B-B14F-4D97-AF65-F5344CB8AC3E}">
        <p14:creationId xmlns:p14="http://schemas.microsoft.com/office/powerpoint/2010/main" val="1642775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381000" y="1981200"/>
            <a:ext cx="1066800" cy="561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200"/>
              <a:t>PERSONAL</a:t>
            </a:r>
          </a:p>
          <a:p>
            <a:pPr eaLnBrk="1" hangingPunct="1">
              <a:spcBef>
                <a:spcPct val="50000"/>
              </a:spcBef>
            </a:pPr>
            <a:endParaRPr lang="en-US" altLang="en-US" sz="1200"/>
          </a:p>
        </p:txBody>
      </p:sp>
      <p:sp>
        <p:nvSpPr>
          <p:cNvPr id="2051" name="Text Box 6"/>
          <p:cNvSpPr txBox="1">
            <a:spLocks noChangeArrowheads="1"/>
          </p:cNvSpPr>
          <p:nvPr/>
        </p:nvSpPr>
        <p:spPr bwMode="auto">
          <a:xfrm>
            <a:off x="1828800" y="605135"/>
            <a:ext cx="548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b="1" spc="-40" dirty="0">
                <a:solidFill>
                  <a:srgbClr val="215D8C"/>
                </a:solidFill>
                <a:latin typeface="Calibri" pitchFamily="34" charset="0"/>
                <a:ea typeface="+mj-ea"/>
                <a:cs typeface="+mj-cs"/>
              </a:rPr>
              <a:t>Lead A Great Life</a:t>
            </a:r>
          </a:p>
        </p:txBody>
      </p:sp>
      <p:sp>
        <p:nvSpPr>
          <p:cNvPr id="2052" name="Text Box 7"/>
          <p:cNvSpPr txBox="1">
            <a:spLocks noChangeArrowheads="1"/>
          </p:cNvSpPr>
          <p:nvPr/>
        </p:nvSpPr>
        <p:spPr bwMode="auto">
          <a:xfrm>
            <a:off x="381000" y="1201738"/>
            <a:ext cx="1090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b="1"/>
              <a:t>Program Areas</a:t>
            </a:r>
          </a:p>
        </p:txBody>
      </p:sp>
      <p:sp>
        <p:nvSpPr>
          <p:cNvPr id="2053" name="Text Box 8"/>
          <p:cNvSpPr txBox="1">
            <a:spLocks noChangeArrowheads="1"/>
          </p:cNvSpPr>
          <p:nvPr/>
        </p:nvSpPr>
        <p:spPr bwMode="auto">
          <a:xfrm>
            <a:off x="1916113" y="1219200"/>
            <a:ext cx="166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b="1"/>
              <a:t>Activities and processes</a:t>
            </a:r>
          </a:p>
        </p:txBody>
      </p:sp>
      <p:sp>
        <p:nvSpPr>
          <p:cNvPr id="2054" name="Text Box 9"/>
          <p:cNvSpPr txBox="1">
            <a:spLocks noChangeArrowheads="1"/>
          </p:cNvSpPr>
          <p:nvPr/>
        </p:nvSpPr>
        <p:spPr bwMode="auto">
          <a:xfrm>
            <a:off x="4419600" y="12192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b="1"/>
              <a:t>Short-term goals</a:t>
            </a:r>
          </a:p>
          <a:p>
            <a:pPr algn="ctr" eaLnBrk="1" hangingPunct="1"/>
            <a:r>
              <a:rPr lang="en-US" altLang="en-US" sz="1000" b="1"/>
              <a:t>(Impact Measures)</a:t>
            </a:r>
          </a:p>
        </p:txBody>
      </p:sp>
      <p:sp>
        <p:nvSpPr>
          <p:cNvPr id="2055" name="Text Box 10"/>
          <p:cNvSpPr txBox="1">
            <a:spLocks noChangeArrowheads="1"/>
          </p:cNvSpPr>
          <p:nvPr/>
        </p:nvSpPr>
        <p:spPr bwMode="auto">
          <a:xfrm>
            <a:off x="6324600" y="1219200"/>
            <a:ext cx="1436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b="1"/>
              <a:t>Long-term goals</a:t>
            </a:r>
          </a:p>
          <a:p>
            <a:pPr algn="ctr" eaLnBrk="1" hangingPunct="1"/>
            <a:r>
              <a:rPr lang="en-US" altLang="en-US" sz="1000" b="1"/>
              <a:t>(Outcome Measures)</a:t>
            </a:r>
          </a:p>
        </p:txBody>
      </p:sp>
      <p:sp>
        <p:nvSpPr>
          <p:cNvPr id="2056" name="Text Box 11"/>
          <p:cNvSpPr txBox="1">
            <a:spLocks noChangeArrowheads="1"/>
          </p:cNvSpPr>
          <p:nvPr/>
        </p:nvSpPr>
        <p:spPr bwMode="auto">
          <a:xfrm>
            <a:off x="381000" y="3810000"/>
            <a:ext cx="10668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200"/>
              <a:t>INTER-PERSONAL</a:t>
            </a:r>
          </a:p>
        </p:txBody>
      </p:sp>
      <p:sp>
        <p:nvSpPr>
          <p:cNvPr id="2057" name="Text Box 12"/>
          <p:cNvSpPr txBox="1">
            <a:spLocks noChangeArrowheads="1"/>
          </p:cNvSpPr>
          <p:nvPr/>
        </p:nvSpPr>
        <p:spPr bwMode="auto">
          <a:xfrm>
            <a:off x="381000" y="5410200"/>
            <a:ext cx="1066800" cy="836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1200"/>
          </a:p>
          <a:p>
            <a:pPr algn="ctr" eaLnBrk="1" hangingPunct="1">
              <a:spcBef>
                <a:spcPct val="50000"/>
              </a:spcBef>
            </a:pPr>
            <a:r>
              <a:rPr lang="en-US" altLang="en-US" sz="1200"/>
              <a:t>HOBBIES</a:t>
            </a:r>
          </a:p>
          <a:p>
            <a:pPr eaLnBrk="1" hangingPunct="1">
              <a:spcBef>
                <a:spcPct val="50000"/>
              </a:spcBef>
            </a:pPr>
            <a:endParaRPr lang="en-US" altLang="en-US" sz="1200"/>
          </a:p>
        </p:txBody>
      </p:sp>
      <p:sp>
        <p:nvSpPr>
          <p:cNvPr id="2058" name="Text Box 13"/>
          <p:cNvSpPr txBox="1">
            <a:spLocks noChangeArrowheads="1"/>
          </p:cNvSpPr>
          <p:nvPr/>
        </p:nvSpPr>
        <p:spPr bwMode="auto">
          <a:xfrm>
            <a:off x="1828800" y="1600200"/>
            <a:ext cx="1828800" cy="147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sz="900"/>
              <a:t> VACUUM AT LEAST ONCE A    MONTH</a:t>
            </a:r>
          </a:p>
          <a:p>
            <a:pPr eaLnBrk="1" hangingPunct="1">
              <a:spcBef>
                <a:spcPct val="50000"/>
              </a:spcBef>
              <a:buFontTx/>
              <a:buChar char="•"/>
            </a:pPr>
            <a:r>
              <a:rPr lang="en-US" altLang="en-US" sz="900"/>
              <a:t> FIND A PLACE TO PUT MY JUNK</a:t>
            </a:r>
          </a:p>
          <a:p>
            <a:pPr eaLnBrk="1" hangingPunct="1">
              <a:spcBef>
                <a:spcPct val="50000"/>
              </a:spcBef>
              <a:buFontTx/>
              <a:buChar char="•"/>
            </a:pPr>
            <a:r>
              <a:rPr lang="en-US" altLang="en-US" sz="900"/>
              <a:t> GO GROCERY SHOPPING WEEKLY</a:t>
            </a:r>
          </a:p>
          <a:p>
            <a:pPr eaLnBrk="1" hangingPunct="1">
              <a:spcBef>
                <a:spcPct val="50000"/>
              </a:spcBef>
              <a:buFontTx/>
              <a:buChar char="•"/>
            </a:pPr>
            <a:r>
              <a:rPr lang="en-US" altLang="en-US" sz="900"/>
              <a:t> PLAN MEALS</a:t>
            </a:r>
          </a:p>
          <a:p>
            <a:pPr eaLnBrk="1" hangingPunct="1">
              <a:spcBef>
                <a:spcPct val="50000"/>
              </a:spcBef>
              <a:buFontTx/>
              <a:buChar char="•"/>
            </a:pPr>
            <a:r>
              <a:rPr lang="en-US" altLang="en-US" sz="900"/>
              <a:t> MAINTAIN A FOOD DIARY</a:t>
            </a:r>
          </a:p>
        </p:txBody>
      </p:sp>
      <p:sp>
        <p:nvSpPr>
          <p:cNvPr id="2059" name="Text Box 14"/>
          <p:cNvSpPr txBox="1">
            <a:spLocks noChangeArrowheads="1"/>
          </p:cNvSpPr>
          <p:nvPr/>
        </p:nvSpPr>
        <p:spPr bwMode="auto">
          <a:xfrm>
            <a:off x="1828800" y="3519488"/>
            <a:ext cx="1828800" cy="11287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sz="900"/>
              <a:t> BRUSH AND FLOSS AFTER EVERY MEAL</a:t>
            </a:r>
          </a:p>
          <a:p>
            <a:pPr eaLnBrk="1" hangingPunct="1">
              <a:spcBef>
                <a:spcPct val="50000"/>
              </a:spcBef>
              <a:buFontTx/>
              <a:buChar char="•"/>
            </a:pPr>
            <a:r>
              <a:rPr lang="en-US" altLang="en-US" sz="900"/>
              <a:t> USE OIL OF OLAY</a:t>
            </a:r>
          </a:p>
          <a:p>
            <a:pPr eaLnBrk="1" hangingPunct="1">
              <a:spcBef>
                <a:spcPct val="50000"/>
              </a:spcBef>
              <a:buFontTx/>
              <a:buChar char="•"/>
            </a:pPr>
            <a:r>
              <a:rPr lang="en-US" altLang="en-US" sz="900"/>
              <a:t> SKIN TREATMENTS</a:t>
            </a:r>
          </a:p>
          <a:p>
            <a:pPr eaLnBrk="1" hangingPunct="1">
              <a:spcBef>
                <a:spcPct val="50000"/>
              </a:spcBef>
              <a:buFontTx/>
              <a:buChar char="•"/>
            </a:pPr>
            <a:r>
              <a:rPr lang="en-US" altLang="en-US" sz="900"/>
              <a:t> IDENTIFY NEW WAYS TO MEET PEOPLE</a:t>
            </a:r>
          </a:p>
        </p:txBody>
      </p:sp>
      <p:sp>
        <p:nvSpPr>
          <p:cNvPr id="2060" name="Text Box 15"/>
          <p:cNvSpPr txBox="1">
            <a:spLocks noChangeArrowheads="1"/>
          </p:cNvSpPr>
          <p:nvPr/>
        </p:nvSpPr>
        <p:spPr bwMode="auto">
          <a:xfrm>
            <a:off x="1828800" y="5272088"/>
            <a:ext cx="1828800" cy="11287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sz="900"/>
              <a:t> TAKE GUITAR LESSONS AND PRACTICE DAILY</a:t>
            </a:r>
          </a:p>
          <a:p>
            <a:pPr eaLnBrk="1" hangingPunct="1">
              <a:spcBef>
                <a:spcPct val="50000"/>
              </a:spcBef>
              <a:buFontTx/>
              <a:buChar char="•"/>
            </a:pPr>
            <a:r>
              <a:rPr lang="en-US" altLang="en-US" sz="900"/>
              <a:t> WRITE 2 NEW SONGS PER MONTH</a:t>
            </a:r>
          </a:p>
          <a:p>
            <a:pPr eaLnBrk="1" hangingPunct="1">
              <a:spcBef>
                <a:spcPct val="50000"/>
              </a:spcBef>
              <a:buFontTx/>
              <a:buChar char="•"/>
            </a:pPr>
            <a:r>
              <a:rPr lang="en-US" altLang="en-US" sz="900"/>
              <a:t> FORM A BAND</a:t>
            </a:r>
          </a:p>
          <a:p>
            <a:pPr eaLnBrk="1" hangingPunct="1">
              <a:spcBef>
                <a:spcPct val="50000"/>
              </a:spcBef>
              <a:buFontTx/>
              <a:buChar char="•"/>
            </a:pPr>
            <a:endParaRPr lang="en-US" altLang="en-US" sz="900"/>
          </a:p>
        </p:txBody>
      </p:sp>
      <p:sp>
        <p:nvSpPr>
          <p:cNvPr id="2061" name="Text Box 16"/>
          <p:cNvSpPr txBox="1">
            <a:spLocks noChangeArrowheads="1"/>
          </p:cNvSpPr>
          <p:nvPr/>
        </p:nvSpPr>
        <p:spPr bwMode="auto">
          <a:xfrm>
            <a:off x="4114800" y="1831975"/>
            <a:ext cx="1828800" cy="377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00"/>
              <a:t>REDUCED # OF ASTHMA ATTACKS FROM DUST MITES</a:t>
            </a:r>
          </a:p>
        </p:txBody>
      </p:sp>
      <p:sp>
        <p:nvSpPr>
          <p:cNvPr id="2062" name="Text Box 17"/>
          <p:cNvSpPr txBox="1">
            <a:spLocks noChangeArrowheads="1"/>
          </p:cNvSpPr>
          <p:nvPr/>
        </p:nvSpPr>
        <p:spPr bwMode="auto">
          <a:xfrm>
            <a:off x="4114800" y="2533650"/>
            <a:ext cx="1828800" cy="514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00"/>
              <a:t>INCREASE # OF DAYS WHEN 5 FRUITS AND VEGETABLES ARE CONSUMED</a:t>
            </a:r>
          </a:p>
        </p:txBody>
      </p:sp>
      <p:sp>
        <p:nvSpPr>
          <p:cNvPr id="2063" name="Text Box 18"/>
          <p:cNvSpPr txBox="1">
            <a:spLocks noChangeArrowheads="1"/>
          </p:cNvSpPr>
          <p:nvPr/>
        </p:nvSpPr>
        <p:spPr bwMode="auto">
          <a:xfrm>
            <a:off x="4114800" y="3752850"/>
            <a:ext cx="1828800" cy="514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00" dirty="0"/>
              <a:t>BY 2010, INCREASE BY 200% THE NUMBER OF DATES PER YEAR</a:t>
            </a:r>
          </a:p>
        </p:txBody>
      </p:sp>
      <p:sp>
        <p:nvSpPr>
          <p:cNvPr id="2064" name="Text Box 19"/>
          <p:cNvSpPr txBox="1">
            <a:spLocks noChangeArrowheads="1"/>
          </p:cNvSpPr>
          <p:nvPr/>
        </p:nvSpPr>
        <p:spPr bwMode="auto">
          <a:xfrm>
            <a:off x="4114800" y="5429250"/>
            <a:ext cx="1828800" cy="514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00"/>
              <a:t>BY 2013, INCREASE BY 300% THE NUMBER OF FEATURED PERFORMANCES PER YEAR</a:t>
            </a:r>
          </a:p>
        </p:txBody>
      </p:sp>
      <p:sp>
        <p:nvSpPr>
          <p:cNvPr id="2065" name="Text Box 20"/>
          <p:cNvSpPr txBox="1">
            <a:spLocks noChangeArrowheads="1"/>
          </p:cNvSpPr>
          <p:nvPr/>
        </p:nvSpPr>
        <p:spPr bwMode="auto">
          <a:xfrm>
            <a:off x="6400800" y="1676400"/>
            <a:ext cx="1295400" cy="1270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00"/>
              <a:t>BY 2010 IMPROVED    SELF-ESTEM (PSYCHOLOGICAL TEST)</a:t>
            </a:r>
          </a:p>
          <a:p>
            <a:pPr eaLnBrk="1" hangingPunct="1">
              <a:spcBef>
                <a:spcPct val="50000"/>
              </a:spcBef>
            </a:pPr>
            <a:r>
              <a:rPr lang="en-US" altLang="en-US" sz="900"/>
              <a:t>DECREASED DISTRACTEDNESS (PSYCHOLOGICAL TEST)</a:t>
            </a:r>
          </a:p>
        </p:txBody>
      </p:sp>
      <p:sp>
        <p:nvSpPr>
          <p:cNvPr id="2066" name="Text Box 21"/>
          <p:cNvSpPr txBox="1">
            <a:spLocks noChangeArrowheads="1"/>
          </p:cNvSpPr>
          <p:nvPr/>
        </p:nvSpPr>
        <p:spPr bwMode="auto">
          <a:xfrm>
            <a:off x="6400800" y="3692525"/>
            <a:ext cx="1295400" cy="78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00"/>
              <a:t>BY 2013 HAVE BIRTH CERTIFICATES   FOR TWO CHILDREN</a:t>
            </a:r>
          </a:p>
        </p:txBody>
      </p:sp>
      <p:sp>
        <p:nvSpPr>
          <p:cNvPr id="2067" name="Text Box 22"/>
          <p:cNvSpPr txBox="1">
            <a:spLocks noChangeArrowheads="1"/>
          </p:cNvSpPr>
          <p:nvPr/>
        </p:nvSpPr>
        <p:spPr bwMode="auto">
          <a:xfrm>
            <a:off x="6400800" y="5410200"/>
            <a:ext cx="1295400" cy="650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900"/>
              <a:t>BY 2025 BECOME A FAMOUS ROCK STAR (WIN A GRAMMY)</a:t>
            </a:r>
          </a:p>
        </p:txBody>
      </p:sp>
      <p:sp>
        <p:nvSpPr>
          <p:cNvPr id="2068" name="Text Box 23"/>
          <p:cNvSpPr txBox="1">
            <a:spLocks noChangeArrowheads="1"/>
          </p:cNvSpPr>
          <p:nvPr/>
        </p:nvSpPr>
        <p:spPr bwMode="auto">
          <a:xfrm>
            <a:off x="8229600" y="2562225"/>
            <a:ext cx="762000" cy="2238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sz="2000" i="1">
              <a:latin typeface="Times New Roman" panose="02020603050405020304" pitchFamily="18" charset="0"/>
            </a:endParaRPr>
          </a:p>
          <a:p>
            <a:pPr algn="ctr" eaLnBrk="1" hangingPunct="1">
              <a:spcBef>
                <a:spcPct val="50000"/>
              </a:spcBef>
            </a:pPr>
            <a:r>
              <a:rPr lang="en-US" altLang="en-US" sz="2000" i="1">
                <a:latin typeface="Times New Roman" panose="02020603050405020304" pitchFamily="18" charset="0"/>
              </a:rPr>
              <a:t>Lead a great life</a:t>
            </a:r>
          </a:p>
          <a:p>
            <a:pPr algn="ctr" eaLnBrk="1" hangingPunct="1">
              <a:spcBef>
                <a:spcPct val="50000"/>
              </a:spcBef>
            </a:pPr>
            <a:endParaRPr lang="en-US" altLang="en-US" sz="2000" i="1">
              <a:latin typeface="Times New Roman" panose="02020603050405020304" pitchFamily="18" charset="0"/>
            </a:endParaRPr>
          </a:p>
        </p:txBody>
      </p:sp>
      <p:sp>
        <p:nvSpPr>
          <p:cNvPr id="2069" name="Line 24"/>
          <p:cNvSpPr>
            <a:spLocks noChangeShapeType="1"/>
          </p:cNvSpPr>
          <p:nvPr/>
        </p:nvSpPr>
        <p:spPr bwMode="auto">
          <a:xfrm>
            <a:off x="1447800" y="2286000"/>
            <a:ext cx="3810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0" name="Line 25"/>
          <p:cNvSpPr>
            <a:spLocks noChangeShapeType="1"/>
          </p:cNvSpPr>
          <p:nvPr/>
        </p:nvSpPr>
        <p:spPr bwMode="auto">
          <a:xfrm>
            <a:off x="1447800" y="4038600"/>
            <a:ext cx="3810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1" name="Line 26"/>
          <p:cNvSpPr>
            <a:spLocks noChangeShapeType="1"/>
          </p:cNvSpPr>
          <p:nvPr/>
        </p:nvSpPr>
        <p:spPr bwMode="auto">
          <a:xfrm>
            <a:off x="1447800" y="5791200"/>
            <a:ext cx="3810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2" name="Line 27"/>
          <p:cNvSpPr>
            <a:spLocks noChangeShapeType="1"/>
          </p:cNvSpPr>
          <p:nvPr/>
        </p:nvSpPr>
        <p:spPr bwMode="auto">
          <a:xfrm>
            <a:off x="3657600" y="20574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3" name="Line 28"/>
          <p:cNvSpPr>
            <a:spLocks noChangeShapeType="1"/>
          </p:cNvSpPr>
          <p:nvPr/>
        </p:nvSpPr>
        <p:spPr bwMode="auto">
          <a:xfrm>
            <a:off x="3657600" y="27432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4" name="Line 29"/>
          <p:cNvSpPr>
            <a:spLocks noChangeShapeType="1"/>
          </p:cNvSpPr>
          <p:nvPr/>
        </p:nvSpPr>
        <p:spPr bwMode="auto">
          <a:xfrm>
            <a:off x="3657600" y="39624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5" name="Line 30"/>
          <p:cNvSpPr>
            <a:spLocks noChangeShapeType="1"/>
          </p:cNvSpPr>
          <p:nvPr/>
        </p:nvSpPr>
        <p:spPr bwMode="auto">
          <a:xfrm>
            <a:off x="3657600" y="56388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6" name="Line 31"/>
          <p:cNvSpPr>
            <a:spLocks noChangeShapeType="1"/>
          </p:cNvSpPr>
          <p:nvPr/>
        </p:nvSpPr>
        <p:spPr bwMode="auto">
          <a:xfrm>
            <a:off x="5943600" y="19812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7" name="Line 32"/>
          <p:cNvSpPr>
            <a:spLocks noChangeShapeType="1"/>
          </p:cNvSpPr>
          <p:nvPr/>
        </p:nvSpPr>
        <p:spPr bwMode="auto">
          <a:xfrm>
            <a:off x="5943600" y="26670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8" name="Line 33"/>
          <p:cNvSpPr>
            <a:spLocks noChangeShapeType="1"/>
          </p:cNvSpPr>
          <p:nvPr/>
        </p:nvSpPr>
        <p:spPr bwMode="auto">
          <a:xfrm>
            <a:off x="5943600" y="39624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9" name="Line 34"/>
          <p:cNvSpPr>
            <a:spLocks noChangeShapeType="1"/>
          </p:cNvSpPr>
          <p:nvPr/>
        </p:nvSpPr>
        <p:spPr bwMode="auto">
          <a:xfrm>
            <a:off x="5943600" y="56388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0" name="Line 35"/>
          <p:cNvSpPr>
            <a:spLocks noChangeShapeType="1"/>
          </p:cNvSpPr>
          <p:nvPr/>
        </p:nvSpPr>
        <p:spPr bwMode="auto">
          <a:xfrm>
            <a:off x="5943600" y="4267200"/>
            <a:ext cx="838200" cy="11430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1" name="Line 36"/>
          <p:cNvSpPr>
            <a:spLocks noChangeShapeType="1"/>
          </p:cNvSpPr>
          <p:nvPr/>
        </p:nvSpPr>
        <p:spPr bwMode="auto">
          <a:xfrm flipH="1">
            <a:off x="5943600" y="21336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2" name="Line 37"/>
          <p:cNvSpPr>
            <a:spLocks noChangeShapeType="1"/>
          </p:cNvSpPr>
          <p:nvPr/>
        </p:nvSpPr>
        <p:spPr bwMode="auto">
          <a:xfrm flipH="1">
            <a:off x="5943600" y="2819400"/>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3" name="Line 38"/>
          <p:cNvSpPr>
            <a:spLocks noChangeShapeType="1"/>
          </p:cNvSpPr>
          <p:nvPr/>
        </p:nvSpPr>
        <p:spPr bwMode="auto">
          <a:xfrm flipH="1">
            <a:off x="7010400" y="2971800"/>
            <a:ext cx="0" cy="6858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4" name="Line 39"/>
          <p:cNvSpPr>
            <a:spLocks noChangeShapeType="1"/>
          </p:cNvSpPr>
          <p:nvPr/>
        </p:nvSpPr>
        <p:spPr bwMode="auto">
          <a:xfrm flipH="1">
            <a:off x="7239000" y="2971800"/>
            <a:ext cx="381000" cy="24384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5" name="Line 40"/>
          <p:cNvSpPr>
            <a:spLocks noChangeShapeType="1"/>
          </p:cNvSpPr>
          <p:nvPr/>
        </p:nvSpPr>
        <p:spPr bwMode="auto">
          <a:xfrm flipH="1" flipV="1">
            <a:off x="7467600" y="2971800"/>
            <a:ext cx="0" cy="24384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6" name="AutoShape 41"/>
          <p:cNvSpPr>
            <a:spLocks/>
          </p:cNvSpPr>
          <p:nvPr/>
        </p:nvSpPr>
        <p:spPr bwMode="auto">
          <a:xfrm rot="10813511" flipH="1">
            <a:off x="7696200" y="1520825"/>
            <a:ext cx="484188" cy="4572000"/>
          </a:xfrm>
          <a:prstGeom prst="rightBrace">
            <a:avLst>
              <a:gd name="adj1" fmla="val 78688"/>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 name="Slide Number Placeholder 1"/>
          <p:cNvSpPr>
            <a:spLocks noGrp="1"/>
          </p:cNvSpPr>
          <p:nvPr>
            <p:ph type="sldNum" sz="quarter" idx="12"/>
          </p:nvPr>
        </p:nvSpPr>
        <p:spPr>
          <a:xfrm>
            <a:off x="7010400" y="6629400"/>
            <a:ext cx="2133600" cy="228600"/>
          </a:xfrm>
        </p:spPr>
        <p:txBody>
          <a:bodyPr/>
          <a:lstStyle/>
          <a:p>
            <a:fld id="{F89C5925-A26B-4AE2-9C32-B455F1EE3462}" type="slidenum">
              <a:rPr lang="en-US" smtClean="0"/>
              <a:t>21</a:t>
            </a:fld>
            <a:endParaRPr lang="en-US" dirty="0"/>
          </a:p>
        </p:txBody>
      </p:sp>
    </p:spTree>
    <p:extLst>
      <p:ext uri="{BB962C8B-B14F-4D97-AF65-F5344CB8AC3E}">
        <p14:creationId xmlns:p14="http://schemas.microsoft.com/office/powerpoint/2010/main" val="1165809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4286"/>
            <a:ext cx="9144000" cy="6313714"/>
          </a:xfrm>
          <a:prstGeom prst="rect">
            <a:avLst/>
          </a:prstGeom>
        </p:spPr>
      </p:pic>
      <p:sp>
        <p:nvSpPr>
          <p:cNvPr id="2" name="Slide Number Placeholder 1"/>
          <p:cNvSpPr>
            <a:spLocks noGrp="1"/>
          </p:cNvSpPr>
          <p:nvPr>
            <p:ph type="sldNum" sz="quarter" idx="12"/>
          </p:nvPr>
        </p:nvSpPr>
        <p:spPr/>
        <p:txBody>
          <a:bodyPr>
            <a:normAutofit fontScale="92500" lnSpcReduction="20000"/>
          </a:bodyPr>
          <a:lstStyle/>
          <a:p>
            <a:fld id="{F89C5925-A26B-4AE2-9C32-B455F1EE3462}" type="slidenum">
              <a:rPr lang="en-US" smtClean="0"/>
              <a:t>22</a:t>
            </a:fld>
            <a:endParaRPr lang="en-US" dirty="0"/>
          </a:p>
        </p:txBody>
      </p:sp>
    </p:spTree>
    <p:extLst>
      <p:ext uri="{BB962C8B-B14F-4D97-AF65-F5344CB8AC3E}">
        <p14:creationId xmlns:p14="http://schemas.microsoft.com/office/powerpoint/2010/main" val="831031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5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062" y="0"/>
            <a:ext cx="779973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166986" y="6188126"/>
            <a:ext cx="3504486" cy="400110"/>
          </a:xfrm>
          <a:prstGeom prst="rect">
            <a:avLst/>
          </a:prstGeom>
          <a:noFill/>
        </p:spPr>
        <p:txBody>
          <a:bodyPr wrap="none" rtlCol="0">
            <a:spAutoFit/>
          </a:bodyPr>
          <a:lstStyle/>
          <a:p>
            <a:r>
              <a:rPr lang="en-US" sz="1000" dirty="0" smtClean="0">
                <a:solidFill>
                  <a:prstClr val="black"/>
                </a:solidFill>
              </a:rPr>
              <a:t>Source: Evaluation of National Water Program’s </a:t>
            </a:r>
          </a:p>
          <a:p>
            <a:r>
              <a:rPr lang="en-US" sz="1000" dirty="0" smtClean="0">
                <a:solidFill>
                  <a:prstClr val="black"/>
                </a:solidFill>
              </a:rPr>
              <a:t>Climate Change Adaptation Strategy, Final Report, July 22, 2013</a:t>
            </a:r>
            <a:endParaRPr lang="en-US" sz="1000" dirty="0">
              <a:solidFill>
                <a:prstClr val="black"/>
              </a:solidFill>
            </a:endParaRPr>
          </a:p>
        </p:txBody>
      </p:sp>
      <p:sp>
        <p:nvSpPr>
          <p:cNvPr id="5" name="TextBox 4"/>
          <p:cNvSpPr txBox="1"/>
          <p:nvPr/>
        </p:nvSpPr>
        <p:spPr>
          <a:xfrm>
            <a:off x="5166986" y="5549030"/>
            <a:ext cx="3798284" cy="553998"/>
          </a:xfrm>
          <a:prstGeom prst="rect">
            <a:avLst/>
          </a:prstGeom>
          <a:noFill/>
        </p:spPr>
        <p:txBody>
          <a:bodyPr wrap="none" rtlCol="0">
            <a:spAutoFit/>
          </a:bodyPr>
          <a:lstStyle/>
          <a:p>
            <a:r>
              <a:rPr lang="en-US" dirty="0" smtClean="0">
                <a:solidFill>
                  <a:prstClr val="black"/>
                </a:solidFill>
              </a:rPr>
              <a:t>OW Area 1 Logic Model: Infrastructure</a:t>
            </a:r>
          </a:p>
          <a:p>
            <a:r>
              <a:rPr lang="en-US" sz="1200" dirty="0" smtClean="0">
                <a:solidFill>
                  <a:prstClr val="black"/>
                </a:solidFill>
              </a:rPr>
              <a:t>(Exhibit 2-2)</a:t>
            </a:r>
            <a:endParaRPr lang="en-US" sz="1200" dirty="0">
              <a:solidFill>
                <a:prstClr val="black"/>
              </a:solidFill>
            </a:endParaRPr>
          </a:p>
        </p:txBody>
      </p:sp>
    </p:spTree>
    <p:extLst>
      <p:ext uri="{BB962C8B-B14F-4D97-AF65-F5344CB8AC3E}">
        <p14:creationId xmlns:p14="http://schemas.microsoft.com/office/powerpoint/2010/main" val="552412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Exercise</a:t>
            </a:r>
            <a:endParaRPr lang="en-US" dirty="0"/>
          </a:p>
        </p:txBody>
      </p:sp>
      <p:sp>
        <p:nvSpPr>
          <p:cNvPr id="3" name="Content Placeholder 2"/>
          <p:cNvSpPr>
            <a:spLocks noGrp="1"/>
          </p:cNvSpPr>
          <p:nvPr>
            <p:ph idx="1"/>
          </p:nvPr>
        </p:nvSpPr>
        <p:spPr>
          <a:xfrm>
            <a:off x="457200" y="1905000"/>
            <a:ext cx="8229600" cy="4038601"/>
          </a:xfrm>
        </p:spPr>
        <p:txBody>
          <a:bodyPr>
            <a:normAutofit fontScale="92500" lnSpcReduction="20000"/>
          </a:bodyPr>
          <a:lstStyle/>
          <a:p>
            <a:r>
              <a:rPr lang="en-US" dirty="0" smtClean="0"/>
              <a:t>Think about someone or something you want to change (Self,  State Agency, Batting average for little league team, etc. )</a:t>
            </a:r>
          </a:p>
          <a:p>
            <a:pPr marL="880092" lvl="1" indent="-514350">
              <a:buFont typeface="+mj-lt"/>
              <a:buAutoNum type="arabicPeriod"/>
            </a:pPr>
            <a:r>
              <a:rPr lang="en-US" dirty="0" smtClean="0"/>
              <a:t>Why is this change important? To what outcome/results will it lead?</a:t>
            </a:r>
          </a:p>
          <a:p>
            <a:pPr marL="880092" lvl="1" indent="-514350">
              <a:buFont typeface="+mj-lt"/>
              <a:buAutoNum type="arabicPeriod"/>
            </a:pPr>
            <a:r>
              <a:rPr lang="en-US" dirty="0" smtClean="0"/>
              <a:t>What aspect of the change do you have direct control over? What else has to happen to enable full realization of the change</a:t>
            </a:r>
          </a:p>
          <a:p>
            <a:pPr marL="880092" lvl="1" indent="-514350">
              <a:buFont typeface="+mj-lt"/>
              <a:buAutoNum type="arabicPeriod"/>
            </a:pPr>
            <a:r>
              <a:rPr lang="en-US" dirty="0" smtClean="0"/>
              <a:t>Now, develop a logic model that will describe how you will achieve the desired change. </a:t>
            </a:r>
          </a:p>
          <a:p>
            <a:pPr marL="365742" lvl="1" indent="0">
              <a:buNone/>
            </a:pPr>
            <a:endParaRPr lang="en-US" dirty="0" smtClean="0"/>
          </a:p>
          <a:p>
            <a:pPr marL="45719" indent="0">
              <a:buNone/>
            </a:pPr>
            <a:endParaRPr lang="en-US" dirty="0" smtClean="0"/>
          </a:p>
          <a:p>
            <a:pPr marL="560069" indent="-514350"/>
            <a:endParaRPr lang="en-US" dirty="0" smtClean="0"/>
          </a:p>
          <a:p>
            <a:endParaRPr lang="en-US" dirty="0"/>
          </a:p>
        </p:txBody>
      </p:sp>
      <p:sp>
        <p:nvSpPr>
          <p:cNvPr id="4" name="Slide Number Placeholder 3"/>
          <p:cNvSpPr>
            <a:spLocks noGrp="1"/>
          </p:cNvSpPr>
          <p:nvPr>
            <p:ph type="sldNum" sz="quarter" idx="12"/>
          </p:nvPr>
        </p:nvSpPr>
        <p:spPr/>
        <p:txBody>
          <a:bodyPr>
            <a:normAutofit fontScale="92500" lnSpcReduction="20000"/>
          </a:bodyPr>
          <a:lstStyle/>
          <a:p>
            <a:fld id="{F89C5925-A26B-4AE2-9C32-B455F1EE3462}" type="slidenum">
              <a:rPr lang="en-US" smtClean="0"/>
              <a:t>24</a:t>
            </a:fld>
            <a:endParaRPr lang="en-US" dirty="0"/>
          </a:p>
        </p:txBody>
      </p:sp>
    </p:spTree>
    <p:extLst>
      <p:ext uri="{BB962C8B-B14F-4D97-AF65-F5344CB8AC3E}">
        <p14:creationId xmlns:p14="http://schemas.microsoft.com/office/powerpoint/2010/main" val="634245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What next?</a:t>
            </a:r>
            <a:endParaRPr lang="en-US" dirty="0"/>
          </a:p>
        </p:txBody>
      </p:sp>
      <p:sp>
        <p:nvSpPr>
          <p:cNvPr id="3" name="Content Placeholder 2"/>
          <p:cNvSpPr>
            <a:spLocks noGrp="1"/>
          </p:cNvSpPr>
          <p:nvPr>
            <p:ph idx="1"/>
          </p:nvPr>
        </p:nvSpPr>
        <p:spPr/>
        <p:txBody>
          <a:bodyPr>
            <a:normAutofit/>
          </a:bodyPr>
          <a:lstStyle/>
          <a:p>
            <a:r>
              <a:rPr lang="en-US" dirty="0" smtClean="0"/>
              <a:t>Questions</a:t>
            </a:r>
          </a:p>
          <a:p>
            <a:r>
              <a:rPr lang="en-US" dirty="0" smtClean="0"/>
              <a:t>Wrap Up</a:t>
            </a:r>
          </a:p>
          <a:p>
            <a:r>
              <a:rPr lang="en-US" dirty="0" smtClean="0"/>
              <a:t>Building on your logic model</a:t>
            </a:r>
          </a:p>
          <a:p>
            <a:pPr lvl="1"/>
            <a:r>
              <a:rPr lang="en-US" dirty="0" smtClean="0"/>
              <a:t>Developing Performance Measures</a:t>
            </a:r>
          </a:p>
          <a:p>
            <a:pPr lvl="1"/>
            <a:r>
              <a:rPr lang="en-US" dirty="0" smtClean="0"/>
              <a:t>Evaluation Questions</a:t>
            </a:r>
          </a:p>
        </p:txBody>
      </p:sp>
      <p:sp>
        <p:nvSpPr>
          <p:cNvPr id="5" name="Slide Number Placeholder 4"/>
          <p:cNvSpPr>
            <a:spLocks noGrp="1"/>
          </p:cNvSpPr>
          <p:nvPr>
            <p:ph type="sldNum" sz="quarter" idx="12"/>
          </p:nvPr>
        </p:nvSpPr>
        <p:spPr/>
        <p:txBody>
          <a:bodyPr>
            <a:normAutofit fontScale="92500" lnSpcReduction="20000"/>
          </a:bodyPr>
          <a:lstStyle/>
          <a:p>
            <a:r>
              <a:rPr lang="en-US" dirty="0" smtClean="0"/>
              <a:t>25</a:t>
            </a:r>
            <a:endParaRPr lang="en-US" dirty="0"/>
          </a:p>
        </p:txBody>
      </p:sp>
    </p:spTree>
    <p:extLst>
      <p:ext uri="{BB962C8B-B14F-4D97-AF65-F5344CB8AC3E}">
        <p14:creationId xmlns:p14="http://schemas.microsoft.com/office/powerpoint/2010/main" val="3242030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Content Placeholder 2"/>
          <p:cNvSpPr>
            <a:spLocks noGrp="1"/>
          </p:cNvSpPr>
          <p:nvPr>
            <p:ph idx="1"/>
          </p:nvPr>
        </p:nvSpPr>
        <p:spPr>
          <a:xfrm>
            <a:off x="612648" y="1600200"/>
            <a:ext cx="8153400" cy="4876800"/>
          </a:xfrm>
        </p:spPr>
        <p:txBody>
          <a:bodyPr>
            <a:normAutofit/>
          </a:bodyPr>
          <a:lstStyle/>
          <a:p>
            <a:endParaRPr lang="en-US" dirty="0" smtClean="0"/>
          </a:p>
          <a:p>
            <a:r>
              <a:rPr lang="en-US" sz="4000" dirty="0" smtClean="0"/>
              <a:t>Yvonne M. Watson</a:t>
            </a:r>
          </a:p>
          <a:p>
            <a:pPr marL="320023" lvl="1" indent="0">
              <a:buNone/>
            </a:pPr>
            <a:r>
              <a:rPr lang="en-US" sz="4000" dirty="0" smtClean="0"/>
              <a:t>watson.yvonne@epa.gov</a:t>
            </a:r>
          </a:p>
          <a:p>
            <a:pPr marL="320023" lvl="1" indent="0">
              <a:buNone/>
            </a:pPr>
            <a:r>
              <a:rPr lang="en-US" sz="4000" dirty="0" smtClean="0"/>
              <a:t>202.566.2239</a:t>
            </a:r>
          </a:p>
          <a:p>
            <a:pPr marL="320023" lvl="1" indent="0">
              <a:buNone/>
            </a:pPr>
            <a:endParaRPr lang="en-US" dirty="0" smtClean="0"/>
          </a:p>
        </p:txBody>
      </p:sp>
      <p:sp>
        <p:nvSpPr>
          <p:cNvPr id="5" name="Slide Number Placeholder 4"/>
          <p:cNvSpPr>
            <a:spLocks noGrp="1"/>
          </p:cNvSpPr>
          <p:nvPr>
            <p:ph type="sldNum" sz="quarter" idx="12"/>
          </p:nvPr>
        </p:nvSpPr>
        <p:spPr/>
        <p:txBody>
          <a:bodyPr>
            <a:normAutofit fontScale="92500" lnSpcReduction="20000"/>
          </a:bodyPr>
          <a:lstStyle/>
          <a:p>
            <a:r>
              <a:rPr lang="en-US" dirty="0" smtClean="0"/>
              <a:t>26</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371" y="2743200"/>
            <a:ext cx="1570182" cy="1244930"/>
          </a:xfrm>
          <a:prstGeom prst="rect">
            <a:avLst/>
          </a:prstGeom>
        </p:spPr>
      </p:pic>
    </p:spTree>
    <p:extLst>
      <p:ext uri="{BB962C8B-B14F-4D97-AF65-F5344CB8AC3E}">
        <p14:creationId xmlns:p14="http://schemas.microsoft.com/office/powerpoint/2010/main" val="1208216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Appendix</a:t>
            </a:r>
            <a:endParaRPr lang="en-US" dirty="0"/>
          </a:p>
        </p:txBody>
      </p:sp>
      <p:sp>
        <p:nvSpPr>
          <p:cNvPr id="2" name="Text Placeholder 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9C5925-A26B-4AE2-9C32-B455F1EE3462}" type="slidenum">
              <a:rPr lang="en-US" smtClean="0"/>
              <a:t>27</a:t>
            </a:fld>
            <a:endParaRPr lang="en-US"/>
          </a:p>
        </p:txBody>
      </p:sp>
    </p:spTree>
    <p:extLst>
      <p:ext uri="{BB962C8B-B14F-4D97-AF65-F5344CB8AC3E}">
        <p14:creationId xmlns:p14="http://schemas.microsoft.com/office/powerpoint/2010/main" val="3791103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2"/>
          </p:nvPr>
        </p:nvSpPr>
        <p:spPr>
          <a:noFill/>
        </p:spPr>
        <p:txBody>
          <a:bodyPr>
            <a:normAutofit fontScale="92500" lnSpcReduction="20000"/>
          </a:bodyPr>
          <a:lstStyle/>
          <a:p>
            <a:fld id="{CC34950F-B994-46C8-9D35-C839F63E1B5F}" type="slidenum">
              <a:rPr lang="en-US" smtClean="0"/>
              <a:pPr/>
              <a:t>28</a:t>
            </a:fld>
            <a:endParaRPr lang="en-US" dirty="0" smtClean="0"/>
          </a:p>
        </p:txBody>
      </p:sp>
      <p:sp>
        <p:nvSpPr>
          <p:cNvPr id="2205698" name="Text Box 2"/>
          <p:cNvSpPr txBox="1">
            <a:spLocks noChangeArrowheads="1"/>
          </p:cNvSpPr>
          <p:nvPr/>
        </p:nvSpPr>
        <p:spPr bwMode="auto">
          <a:xfrm>
            <a:off x="731838" y="1655763"/>
            <a:ext cx="7680325" cy="1477305"/>
          </a:xfrm>
          <a:prstGeom prst="rect">
            <a:avLst/>
          </a:prstGeom>
          <a:noFill/>
          <a:ln w="9525">
            <a:noFill/>
            <a:miter lim="800000"/>
            <a:headEnd/>
            <a:tailEnd/>
          </a:ln>
        </p:spPr>
        <p:txBody>
          <a:bodyPr lIns="91419" tIns="45709" rIns="91419" bIns="45709">
            <a:spAutoFit/>
          </a:bodyPr>
          <a:lstStyle/>
          <a:p>
            <a:pPr algn="ctr" eaLnBrk="0" hangingPunct="0"/>
            <a:r>
              <a:rPr lang="en-US" u="none" dirty="0" smtClean="0">
                <a:solidFill>
                  <a:srgbClr val="FF0000"/>
                </a:solidFill>
              </a:rPr>
              <a:t>Performance Management</a:t>
            </a:r>
          </a:p>
          <a:p>
            <a:pPr algn="ctr" eaLnBrk="0" hangingPunct="0"/>
            <a:endParaRPr lang="en-US" u="none" dirty="0">
              <a:solidFill>
                <a:srgbClr val="FF0000"/>
              </a:solidFill>
            </a:endParaRPr>
          </a:p>
          <a:p>
            <a:pPr eaLnBrk="0" hangingPunct="0"/>
            <a:r>
              <a:rPr lang="en-US" b="0" u="none" dirty="0">
                <a:solidFill>
                  <a:srgbClr val="003366"/>
                </a:solidFill>
              </a:rPr>
              <a:t>Performance management includes activities to ensure that goals are consistently being met in an effective and efficient manner. </a:t>
            </a:r>
            <a:r>
              <a:rPr lang="en-US" u="none" dirty="0">
                <a:solidFill>
                  <a:srgbClr val="003366"/>
                </a:solidFill>
              </a:rPr>
              <a:t>Performance management tools include logic models, performance measurement and program evaluation.</a:t>
            </a:r>
          </a:p>
        </p:txBody>
      </p:sp>
      <p:sp>
        <p:nvSpPr>
          <p:cNvPr id="2205699" name="Text Box 3" descr="Box Containing the Title: Logic Model&#10;Text: Tool/framework that helps identify the program/project resources, activities, outputs customers, and outcomes."/>
          <p:cNvSpPr txBox="1">
            <a:spLocks noChangeArrowheads="1"/>
          </p:cNvSpPr>
          <p:nvPr/>
        </p:nvSpPr>
        <p:spPr bwMode="auto">
          <a:xfrm>
            <a:off x="731838" y="3824288"/>
            <a:ext cx="2011362" cy="2477579"/>
          </a:xfrm>
          <a:prstGeom prst="rect">
            <a:avLst/>
          </a:prstGeom>
          <a:noFill/>
          <a:ln w="38100">
            <a:solidFill>
              <a:srgbClr val="003366"/>
            </a:solidFill>
            <a:miter lim="800000"/>
            <a:headEnd/>
            <a:tailEnd/>
          </a:ln>
        </p:spPr>
        <p:txBody>
          <a:bodyPr lIns="91419" tIns="45709" rIns="91419" bIns="45709">
            <a:spAutoFit/>
          </a:bodyPr>
          <a:lstStyle/>
          <a:p>
            <a:pPr algn="ctr" eaLnBrk="0" hangingPunct="0"/>
            <a:r>
              <a:rPr lang="en-US" u="none" dirty="0">
                <a:solidFill>
                  <a:srgbClr val="FF0000"/>
                </a:solidFill>
              </a:rPr>
              <a:t>Logic Model</a:t>
            </a:r>
          </a:p>
          <a:p>
            <a:pPr algn="ctr" eaLnBrk="0" hangingPunct="0"/>
            <a:endParaRPr lang="en-US" u="none" dirty="0">
              <a:solidFill>
                <a:srgbClr val="FF0000"/>
              </a:solidFill>
            </a:endParaRPr>
          </a:p>
          <a:p>
            <a:pPr algn="ctr" eaLnBrk="0" hangingPunct="0"/>
            <a:r>
              <a:rPr lang="en-US" sz="1700" b="0" u="none" dirty="0">
                <a:solidFill>
                  <a:srgbClr val="003366"/>
                </a:solidFill>
              </a:rPr>
              <a:t>Tool/framework that helps identify the program/project resources, activities, outputs customers, and outcomes</a:t>
            </a:r>
            <a:r>
              <a:rPr lang="en-US" sz="1700" b="0" u="none" dirty="0" smtClean="0">
                <a:solidFill>
                  <a:srgbClr val="003366"/>
                </a:solidFill>
              </a:rPr>
              <a:t>.</a:t>
            </a:r>
          </a:p>
          <a:p>
            <a:pPr algn="ctr" eaLnBrk="0" hangingPunct="0"/>
            <a:endParaRPr lang="en-US" sz="1700" b="0" u="none" dirty="0">
              <a:solidFill>
                <a:srgbClr val="003366"/>
              </a:solidFill>
            </a:endParaRPr>
          </a:p>
        </p:txBody>
      </p:sp>
      <p:sp>
        <p:nvSpPr>
          <p:cNvPr id="2205700" name="Text Box 4" descr="Box Containing the &#10;Title: Performance Measurement &#10;Text: Helps you understand what level of performance is achieved by the program/project.&#10;"/>
          <p:cNvSpPr txBox="1">
            <a:spLocks noChangeArrowheads="1"/>
          </p:cNvSpPr>
          <p:nvPr/>
        </p:nvSpPr>
        <p:spPr bwMode="auto">
          <a:xfrm>
            <a:off x="3382963" y="3794125"/>
            <a:ext cx="2011362" cy="2585301"/>
          </a:xfrm>
          <a:prstGeom prst="rect">
            <a:avLst/>
          </a:prstGeom>
          <a:noFill/>
          <a:ln w="9525">
            <a:solidFill>
              <a:srgbClr val="003366"/>
            </a:solidFill>
            <a:miter lim="800000"/>
            <a:headEnd/>
            <a:tailEnd/>
          </a:ln>
        </p:spPr>
        <p:txBody>
          <a:bodyPr lIns="91419" tIns="45709" rIns="91419" bIns="45709">
            <a:spAutoFit/>
          </a:bodyPr>
          <a:lstStyle/>
          <a:p>
            <a:pPr algn="ctr" eaLnBrk="0" hangingPunct="0"/>
            <a:r>
              <a:rPr lang="en-US" u="none" dirty="0">
                <a:solidFill>
                  <a:srgbClr val="FF0000"/>
                </a:solidFill>
              </a:rPr>
              <a:t>Performance Measurement</a:t>
            </a:r>
          </a:p>
          <a:p>
            <a:pPr algn="ctr" eaLnBrk="0" hangingPunct="0"/>
            <a:endParaRPr lang="en-US" b="0" u="none" dirty="0">
              <a:solidFill>
                <a:srgbClr val="003366"/>
              </a:solidFill>
            </a:endParaRPr>
          </a:p>
          <a:p>
            <a:pPr algn="ctr" eaLnBrk="0" hangingPunct="0"/>
            <a:r>
              <a:rPr lang="en-US" b="0" u="none" dirty="0">
                <a:solidFill>
                  <a:srgbClr val="003366"/>
                </a:solidFill>
              </a:rPr>
              <a:t>Helps you understand </a:t>
            </a:r>
            <a:r>
              <a:rPr lang="en-US" i="1" dirty="0">
                <a:solidFill>
                  <a:srgbClr val="003366"/>
                </a:solidFill>
              </a:rPr>
              <a:t>what </a:t>
            </a:r>
            <a:r>
              <a:rPr lang="en-US" b="0" u="none" dirty="0">
                <a:solidFill>
                  <a:srgbClr val="003366"/>
                </a:solidFill>
              </a:rPr>
              <a:t> level of performance is achieved by the program/project.</a:t>
            </a:r>
          </a:p>
        </p:txBody>
      </p:sp>
      <p:sp>
        <p:nvSpPr>
          <p:cNvPr id="2205701" name="Text Box 5" descr="Box Containing the Title: Program Evaluation&#10;Text: Helps you understand an explain why you're seeing the program/project results. &#10;"/>
          <p:cNvSpPr txBox="1">
            <a:spLocks noChangeArrowheads="1"/>
          </p:cNvSpPr>
          <p:nvPr/>
        </p:nvSpPr>
        <p:spPr bwMode="auto">
          <a:xfrm>
            <a:off x="5989638" y="3810000"/>
            <a:ext cx="2011362" cy="2585301"/>
          </a:xfrm>
          <a:prstGeom prst="rect">
            <a:avLst/>
          </a:prstGeom>
          <a:noFill/>
          <a:ln w="9525">
            <a:solidFill>
              <a:srgbClr val="003366"/>
            </a:solidFill>
            <a:miter lim="800000"/>
            <a:headEnd/>
            <a:tailEnd/>
          </a:ln>
        </p:spPr>
        <p:txBody>
          <a:bodyPr lIns="91419" tIns="45709" rIns="91419" bIns="45709">
            <a:spAutoFit/>
          </a:bodyPr>
          <a:lstStyle/>
          <a:p>
            <a:pPr algn="ctr" eaLnBrk="0" hangingPunct="0"/>
            <a:r>
              <a:rPr lang="en-US" u="none" dirty="0">
                <a:solidFill>
                  <a:srgbClr val="FF0000"/>
                </a:solidFill>
              </a:rPr>
              <a:t>Program Evaluation</a:t>
            </a:r>
          </a:p>
          <a:p>
            <a:pPr algn="ctr" eaLnBrk="0" hangingPunct="0"/>
            <a:endParaRPr lang="en-US" b="0" u="none" dirty="0" smtClean="0">
              <a:solidFill>
                <a:srgbClr val="003366"/>
              </a:solidFill>
            </a:endParaRPr>
          </a:p>
          <a:p>
            <a:pPr algn="ctr" eaLnBrk="0" hangingPunct="0"/>
            <a:r>
              <a:rPr lang="en-US" b="0" u="none" dirty="0" smtClean="0">
                <a:solidFill>
                  <a:srgbClr val="003366"/>
                </a:solidFill>
              </a:rPr>
              <a:t>Helps </a:t>
            </a:r>
            <a:r>
              <a:rPr lang="en-US" b="0" u="none" dirty="0">
                <a:solidFill>
                  <a:srgbClr val="003366"/>
                </a:solidFill>
              </a:rPr>
              <a:t>you understand and explain </a:t>
            </a:r>
            <a:r>
              <a:rPr lang="en-US" i="1" dirty="0">
                <a:solidFill>
                  <a:srgbClr val="003366"/>
                </a:solidFill>
              </a:rPr>
              <a:t>why</a:t>
            </a:r>
            <a:r>
              <a:rPr lang="en-US" i="1" u="none" dirty="0">
                <a:solidFill>
                  <a:srgbClr val="003366"/>
                </a:solidFill>
              </a:rPr>
              <a:t> </a:t>
            </a:r>
            <a:r>
              <a:rPr lang="en-US" b="0" u="none" dirty="0">
                <a:solidFill>
                  <a:srgbClr val="003366"/>
                </a:solidFill>
              </a:rPr>
              <a:t>you’re seeing the program/project results</a:t>
            </a:r>
            <a:r>
              <a:rPr lang="en-US" b="0" u="none" dirty="0" smtClean="0">
                <a:solidFill>
                  <a:srgbClr val="003366"/>
                </a:solidFill>
              </a:rPr>
              <a:t>.         </a:t>
            </a:r>
          </a:p>
          <a:p>
            <a:pPr algn="ctr" eaLnBrk="0" hangingPunct="0"/>
            <a:r>
              <a:rPr lang="en-US" b="0" u="none" dirty="0" smtClean="0">
                <a:solidFill>
                  <a:srgbClr val="003366"/>
                </a:solidFill>
              </a:rPr>
              <a:t>    </a:t>
            </a:r>
          </a:p>
        </p:txBody>
      </p:sp>
      <p:sp>
        <p:nvSpPr>
          <p:cNvPr id="2205702" name="Line 6"/>
          <p:cNvSpPr>
            <a:spLocks noChangeShapeType="1"/>
          </p:cNvSpPr>
          <p:nvPr/>
        </p:nvSpPr>
        <p:spPr bwMode="auto">
          <a:xfrm>
            <a:off x="2865438" y="4572000"/>
            <a:ext cx="381000" cy="0"/>
          </a:xfrm>
          <a:prstGeom prst="line">
            <a:avLst/>
          </a:prstGeom>
          <a:noFill/>
          <a:ln w="50800">
            <a:solidFill>
              <a:srgbClr val="003366"/>
            </a:solidFill>
            <a:round/>
            <a:headEnd/>
            <a:tailEnd type="triangle" w="lg" len="med"/>
          </a:ln>
        </p:spPr>
        <p:txBody>
          <a:bodyPr/>
          <a:lstStyle/>
          <a:p>
            <a:endParaRPr lang="en-US" dirty="0"/>
          </a:p>
        </p:txBody>
      </p:sp>
      <p:sp>
        <p:nvSpPr>
          <p:cNvPr id="2205703" name="Line 7"/>
          <p:cNvSpPr>
            <a:spLocks noChangeShapeType="1"/>
          </p:cNvSpPr>
          <p:nvPr/>
        </p:nvSpPr>
        <p:spPr bwMode="auto">
          <a:xfrm>
            <a:off x="5486400" y="4618038"/>
            <a:ext cx="381000" cy="0"/>
          </a:xfrm>
          <a:prstGeom prst="line">
            <a:avLst/>
          </a:prstGeom>
          <a:noFill/>
          <a:ln w="50800">
            <a:solidFill>
              <a:srgbClr val="003366"/>
            </a:solidFill>
            <a:round/>
            <a:headEnd/>
            <a:tailEnd type="triangle" w="lg" len="med"/>
          </a:ln>
        </p:spPr>
        <p:txBody>
          <a:bodyPr/>
          <a:lstStyle/>
          <a:p>
            <a:endParaRPr lang="en-US" dirty="0"/>
          </a:p>
        </p:txBody>
      </p:sp>
      <p:sp>
        <p:nvSpPr>
          <p:cNvPr id="7177" name="Rectangle 8"/>
          <p:cNvSpPr>
            <a:spLocks noChangeArrowheads="1"/>
          </p:cNvSpPr>
          <p:nvPr/>
        </p:nvSpPr>
        <p:spPr bwMode="auto">
          <a:xfrm>
            <a:off x="533400" y="678359"/>
            <a:ext cx="7724775" cy="769441"/>
          </a:xfrm>
          <a:prstGeom prst="rect">
            <a:avLst/>
          </a:prstGeom>
          <a:noFill/>
          <a:ln w="9525">
            <a:noFill/>
            <a:miter lim="800000"/>
            <a:headEnd/>
            <a:tailEnd/>
          </a:ln>
        </p:spPr>
        <p:txBody>
          <a:bodyPr>
            <a:spAutoFit/>
          </a:bodyPr>
          <a:lstStyle/>
          <a:p>
            <a:r>
              <a:rPr lang="en-US" sz="4400" dirty="0" smtClean="0">
                <a:solidFill>
                  <a:schemeClr val="tx2"/>
                </a:solidFill>
                <a:latin typeface="+mj-lt"/>
              </a:rPr>
              <a:t>Per</a:t>
            </a:r>
            <a:r>
              <a:rPr lang="en-US" sz="4400" b="0" u="none" dirty="0" smtClean="0">
                <a:solidFill>
                  <a:schemeClr val="tx2"/>
                </a:solidFill>
                <a:latin typeface="+mj-lt"/>
              </a:rPr>
              <a:t>formance </a:t>
            </a:r>
            <a:r>
              <a:rPr lang="en-US" sz="4400" b="0" u="none" dirty="0">
                <a:solidFill>
                  <a:schemeClr val="tx2"/>
                </a:solidFill>
                <a:latin typeface="+mj-lt"/>
              </a:rPr>
              <a:t>Management Tools</a:t>
            </a:r>
          </a:p>
        </p:txBody>
      </p:sp>
    </p:spTree>
    <p:custDataLst>
      <p:tags r:id="rId1"/>
    </p:custDataLst>
    <p:extLst>
      <p:ext uri="{BB962C8B-B14F-4D97-AF65-F5344CB8AC3E}">
        <p14:creationId xmlns:p14="http://schemas.microsoft.com/office/powerpoint/2010/main" val="111800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5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56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57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05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057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05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5698" grpId="0"/>
      <p:bldP spid="2205699" grpId="0" animBg="1"/>
      <p:bldP spid="2205700" grpId="0" animBg="1"/>
      <p:bldP spid="2205701" grpId="0" animBg="1"/>
      <p:bldP spid="2205702" grpId="0" animBg="1"/>
      <p:bldP spid="220570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0" y="0"/>
            <a:ext cx="7924800" cy="1149350"/>
          </a:xfrm>
        </p:spPr>
        <p:txBody>
          <a:bodyPr>
            <a:normAutofit/>
          </a:bodyPr>
          <a:lstStyle/>
          <a:p>
            <a:pPr eaLnBrk="1" hangingPunct="1"/>
            <a:r>
              <a:rPr lang="en-US" sz="3200" dirty="0" smtClean="0">
                <a:latin typeface="+mn-lt"/>
              </a:rPr>
              <a:t>Measures Across the Logic Model Spectrum</a:t>
            </a:r>
          </a:p>
        </p:txBody>
      </p:sp>
      <p:graphicFrame>
        <p:nvGraphicFramePr>
          <p:cNvPr id="2477059" name="Group 3"/>
          <p:cNvGraphicFramePr>
            <a:graphicFrameLocks noGrp="1"/>
          </p:cNvGraphicFramePr>
          <p:nvPr>
            <p:ph type="tbl" idx="1"/>
            <p:extLst>
              <p:ext uri="{D42A27DB-BD31-4B8C-83A1-F6EECF244321}">
                <p14:modId xmlns:p14="http://schemas.microsoft.com/office/powerpoint/2010/main" val="1719241176"/>
              </p:ext>
            </p:extLst>
          </p:nvPr>
        </p:nvGraphicFramePr>
        <p:xfrm>
          <a:off x="304800" y="1147138"/>
          <a:ext cx="8458199" cy="5710862"/>
        </p:xfrm>
        <a:graphic>
          <a:graphicData uri="http://schemas.openxmlformats.org/drawingml/2006/table">
            <a:tbl>
              <a:tblPr/>
              <a:tblGrid>
                <a:gridCol w="1345278"/>
                <a:gridCol w="3186351"/>
                <a:gridCol w="3926570"/>
              </a:tblGrid>
              <a:tr h="363538">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800" b="1" i="0" u="none" strike="noStrike" cap="none" normalizeH="0" baseline="0" dirty="0" smtClean="0">
                          <a:ln>
                            <a:noFill/>
                          </a:ln>
                          <a:solidFill>
                            <a:srgbClr val="003366"/>
                          </a:solidFill>
                          <a:effectLst/>
                          <a:latin typeface="Arial" charset="0"/>
                        </a:rPr>
                        <a:t>Element</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800" b="1" i="0" u="none" strike="noStrike" cap="none" normalizeH="0" baseline="0" dirty="0" smtClean="0">
                          <a:ln>
                            <a:noFill/>
                          </a:ln>
                          <a:solidFill>
                            <a:srgbClr val="003366"/>
                          </a:solidFill>
                          <a:effectLst/>
                          <a:latin typeface="Arial" charset="0"/>
                        </a:rPr>
                        <a:t>Definition</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800" b="1" i="0" u="none" strike="noStrike" cap="none" normalizeH="0" baseline="0" dirty="0" smtClean="0">
                          <a:ln>
                            <a:noFill/>
                          </a:ln>
                          <a:solidFill>
                            <a:srgbClr val="003366"/>
                          </a:solidFill>
                          <a:effectLst/>
                          <a:latin typeface="Arial" charset="0"/>
                        </a:rPr>
                        <a:t>Example </a:t>
                      </a:r>
                      <a:r>
                        <a:rPr kumimoji="0" lang="en-US" sz="1800" b="1" i="0" u="none" strike="noStrike" cap="none" normalizeH="0" baseline="0" smtClean="0">
                          <a:ln>
                            <a:noFill/>
                          </a:ln>
                          <a:solidFill>
                            <a:srgbClr val="003366"/>
                          </a:solidFill>
                          <a:effectLst/>
                          <a:latin typeface="Arial" charset="0"/>
                        </a:rPr>
                        <a:t>of Measures</a:t>
                      </a:r>
                      <a:endParaRPr kumimoji="0" lang="en-US" sz="1800" b="1"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rPr>
                        <a:t>Resources/ Inputs</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Measure of resources consumed by the organization.</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Amount of funds, # of FTE, materials, equipment, supplies (etc.).</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rPr>
                        <a:t>Activities</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Measure of work performed that directly produces the core products and services.</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 of training classes offered as designed; Hours of technical assistance training for staff. </a:t>
                      </a:r>
                      <a:endParaRPr kumimoji="0" lang="en-US" sz="1400" b="0" i="0" u="none" strike="noStrike" cap="none" normalizeH="0" baseline="0" dirty="0" smtClean="0">
                        <a:ln>
                          <a:noFill/>
                        </a:ln>
                        <a:solidFill>
                          <a:srgbClr val="FF0000"/>
                        </a:solidFill>
                        <a:effectLst/>
                        <a:latin typeface="Arial" charset="0"/>
                      </a:endParaRP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rPr>
                        <a:t>Outputs</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Measure of products and services provided as a direct result of program activities.</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 of technical assistance requests responded to; # of compliance workbooks developed/delivered. </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rPr>
                        <a:t>Customer Reached</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Measure of target population receiving outputs.</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 of target population trained; # of target population receiving technical assistance.</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rPr>
                        <a:t>Customer Satisfaction</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Measure of satisfaction with outputs.</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cs typeface="Arial" charset="0"/>
                        </a:rPr>
                        <a:t>% of customers dissatisfied with training; % of customers “very satisfied” with assistance received.</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3500">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rPr>
                        <a:t>Outcomes</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Accomplishment of program goals and objectives</a:t>
                      </a:r>
                      <a:r>
                        <a:rPr kumimoji="0" lang="en-US" sz="1400" b="0" i="1" u="none" strike="noStrike" cap="none" normalizeH="0" baseline="0" dirty="0" smtClean="0">
                          <a:ln>
                            <a:noFill/>
                          </a:ln>
                          <a:solidFill>
                            <a:srgbClr val="003366"/>
                          </a:solidFill>
                          <a:effectLst/>
                          <a:latin typeface="Arial" charset="0"/>
                        </a:rPr>
                        <a:t> </a:t>
                      </a:r>
                      <a:r>
                        <a:rPr kumimoji="0" lang="en-US" sz="1400" b="0" i="0" u="none" strike="noStrike" cap="none" normalizeH="0" baseline="0" dirty="0" smtClean="0">
                          <a:ln>
                            <a:noFill/>
                          </a:ln>
                          <a:solidFill>
                            <a:srgbClr val="003366"/>
                          </a:solidFill>
                          <a:effectLst/>
                          <a:latin typeface="Arial" charset="0"/>
                        </a:rPr>
                        <a:t>(</a:t>
                      </a:r>
                      <a:r>
                        <a:rPr kumimoji="0" lang="en-US" sz="1400" b="0" i="0" u="none" strike="noStrike" cap="none" normalizeH="0" baseline="0" dirty="0" smtClean="0">
                          <a:ln>
                            <a:noFill/>
                          </a:ln>
                          <a:solidFill>
                            <a:srgbClr val="FF0000"/>
                          </a:solidFill>
                          <a:effectLst/>
                          <a:latin typeface="Arial" charset="0"/>
                        </a:rPr>
                        <a:t>short-term and intermediate outcomes, long-term outcomes--impacts</a:t>
                      </a:r>
                      <a:r>
                        <a:rPr kumimoji="0" lang="en-US" sz="1400" b="0" i="0" u="none" strike="noStrike" cap="none" normalizeH="0" baseline="0" dirty="0" smtClean="0">
                          <a:ln>
                            <a:noFill/>
                          </a:ln>
                          <a:solidFill>
                            <a:srgbClr val="003366"/>
                          </a:solidFill>
                          <a:effectLst/>
                          <a:latin typeface="Arial" charset="0"/>
                        </a:rPr>
                        <a:t>).</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400" b="0" i="0" u="none" strike="noStrike" cap="none" normalizeH="0" baseline="0" dirty="0" smtClean="0">
                          <a:ln>
                            <a:noFill/>
                          </a:ln>
                          <a:solidFill>
                            <a:srgbClr val="003366"/>
                          </a:solidFill>
                          <a:effectLst/>
                          <a:latin typeface="Arial" charset="0"/>
                        </a:rPr>
                        <a:t>% increase in industry’s understanding of regulatory recycling exclusion; # of sectors that adopt regulatory recycling exclusion; % increase in materials recycled.</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45" name="Slide Number Placeholder 3"/>
          <p:cNvSpPr>
            <a:spLocks noGrp="1"/>
          </p:cNvSpPr>
          <p:nvPr>
            <p:ph type="sldNum" sz="quarter" idx="10"/>
          </p:nvPr>
        </p:nvSpPr>
        <p:spPr>
          <a:noFill/>
        </p:spPr>
        <p:txBody>
          <a:bodyPr>
            <a:normAutofit fontScale="92500" lnSpcReduction="20000"/>
          </a:bodyPr>
          <a:lstStyle/>
          <a:p>
            <a:fld id="{59AC93EA-D2DA-4F26-8993-D73B1E8F80A1}" type="slidenum">
              <a:rPr lang="en-US" smtClean="0"/>
              <a:pPr/>
              <a:t>29</a:t>
            </a:fld>
            <a:endParaRPr lang="en-US" smtClean="0"/>
          </a:p>
        </p:txBody>
      </p:sp>
    </p:spTree>
    <p:custDataLst>
      <p:tags r:id="rId1"/>
    </p:custDataLst>
    <p:extLst>
      <p:ext uri="{BB962C8B-B14F-4D97-AF65-F5344CB8AC3E}">
        <p14:creationId xmlns:p14="http://schemas.microsoft.com/office/powerpoint/2010/main" val="33733044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Introduce you to the basics of logic models – what they are and how you can use them</a:t>
            </a:r>
          </a:p>
          <a:p>
            <a:endParaRPr lang="en-US" dirty="0" smtClean="0"/>
          </a:p>
          <a:p>
            <a:r>
              <a:rPr lang="en-US" dirty="0" smtClean="0"/>
              <a:t>Provide you with a stepwise approach for developing a logic model</a:t>
            </a:r>
          </a:p>
        </p:txBody>
      </p:sp>
      <p:sp>
        <p:nvSpPr>
          <p:cNvPr id="4" name="Slide Number Placeholder 3"/>
          <p:cNvSpPr>
            <a:spLocks noGrp="1"/>
          </p:cNvSpPr>
          <p:nvPr>
            <p:ph type="sldNum" sz="quarter" idx="12"/>
          </p:nvPr>
        </p:nvSpPr>
        <p:spPr/>
        <p:txBody>
          <a:bodyPr>
            <a:normAutofit fontScale="92500" lnSpcReduction="20000"/>
          </a:bodyPr>
          <a:lstStyle/>
          <a:p>
            <a:fld id="{F89C5925-A26B-4AE2-9C32-B455F1EE3462}" type="slidenum">
              <a:rPr lang="en-US" smtClean="0"/>
              <a:t>3</a:t>
            </a:fld>
            <a:endParaRPr lang="en-US" dirty="0"/>
          </a:p>
        </p:txBody>
      </p:sp>
    </p:spTree>
    <p:extLst>
      <p:ext uri="{BB962C8B-B14F-4D97-AF65-F5344CB8AC3E}">
        <p14:creationId xmlns:p14="http://schemas.microsoft.com/office/powerpoint/2010/main" val="884656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31838" y="0"/>
            <a:ext cx="7543800" cy="1143000"/>
          </a:xfrm>
        </p:spPr>
        <p:txBody>
          <a:bodyPr/>
          <a:lstStyle/>
          <a:p>
            <a:pPr eaLnBrk="1" hangingPunct="1"/>
            <a:r>
              <a:rPr lang="en-US" sz="3200" dirty="0">
                <a:latin typeface="+mn-lt"/>
              </a:rPr>
              <a:t>Work Quality Measures </a:t>
            </a:r>
          </a:p>
        </p:txBody>
      </p:sp>
      <p:graphicFrame>
        <p:nvGraphicFramePr>
          <p:cNvPr id="2479107" name="Group 3"/>
          <p:cNvGraphicFramePr>
            <a:graphicFrameLocks noGrp="1"/>
          </p:cNvGraphicFramePr>
          <p:nvPr>
            <p:ph type="tbl" idx="1"/>
            <p:extLst>
              <p:ext uri="{D42A27DB-BD31-4B8C-83A1-F6EECF244321}">
                <p14:modId xmlns:p14="http://schemas.microsoft.com/office/powerpoint/2010/main" val="1760477863"/>
              </p:ext>
            </p:extLst>
          </p:nvPr>
        </p:nvGraphicFramePr>
        <p:xfrm>
          <a:off x="381000" y="1183935"/>
          <a:ext cx="8458200" cy="5655922"/>
        </p:xfrm>
        <a:graphic>
          <a:graphicData uri="http://schemas.openxmlformats.org/drawingml/2006/table">
            <a:tbl>
              <a:tblPr/>
              <a:tblGrid>
                <a:gridCol w="1791494"/>
                <a:gridCol w="3786841"/>
                <a:gridCol w="2879865"/>
              </a:tblGrid>
              <a:tr h="365125">
                <a:tc>
                  <a:txBody>
                    <a:bodyPr/>
                    <a:lstStyle/>
                    <a:p>
                      <a:pPr marL="342900" marR="0" lvl="0" indent="-342900" algn="ctr"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1" i="0" u="none" strike="noStrike" cap="none" normalizeH="0" baseline="0" dirty="0" smtClean="0">
                          <a:ln>
                            <a:noFill/>
                          </a:ln>
                          <a:solidFill>
                            <a:srgbClr val="003366"/>
                          </a:solidFill>
                          <a:effectLst/>
                          <a:latin typeface="Arial" charset="0"/>
                        </a:rPr>
                        <a:t>Category</a:t>
                      </a:r>
                    </a:p>
                  </a:txBody>
                  <a:tcPr marL="91429" marR="91429"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1" i="0" u="none" strike="noStrike" cap="none" normalizeH="0" baseline="0" dirty="0" smtClean="0">
                          <a:ln>
                            <a:noFill/>
                          </a:ln>
                          <a:solidFill>
                            <a:srgbClr val="003366"/>
                          </a:solidFill>
                          <a:effectLst/>
                          <a:latin typeface="Arial" charset="0"/>
                        </a:rPr>
                        <a:t>Definition</a:t>
                      </a:r>
                    </a:p>
                  </a:txBody>
                  <a:tcPr marL="91429" marR="91429"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1" i="0" u="none" strike="noStrike" cap="none" normalizeH="0" baseline="0" dirty="0" smtClean="0">
                          <a:ln>
                            <a:noFill/>
                          </a:ln>
                          <a:solidFill>
                            <a:srgbClr val="003366"/>
                          </a:solidFill>
                          <a:effectLst/>
                          <a:latin typeface="Arial" charset="0"/>
                        </a:rPr>
                        <a:t>Examples</a:t>
                      </a:r>
                    </a:p>
                  </a:txBody>
                  <a:tcPr marL="91429" marR="91429" marT="45714" marB="4571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00">
                <a:tc>
                  <a:txBody>
                    <a:bodyPr/>
                    <a:lstStyle/>
                    <a:p>
                      <a:pPr marL="342900" marR="0" lvl="0" indent="-34290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Efficiency</a:t>
                      </a:r>
                      <a:endParaRPr kumimoji="0" lang="en-US" sz="1800" b="0" i="0" u="none" strike="noStrike" cap="none" normalizeH="0" baseline="0" dirty="0" smtClean="0">
                        <a:ln>
                          <a:noFill/>
                        </a:ln>
                        <a:solidFill>
                          <a:srgbClr val="003366"/>
                        </a:solidFill>
                        <a:effectLst/>
                        <a:latin typeface="Arial" charset="0"/>
                      </a:endParaRPr>
                    </a:p>
                  </a:txBody>
                  <a:tcPr marL="91429" marR="91429"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Measure that relates outputs to costs. </a:t>
                      </a: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Cost per workbook produced; cost per inspection conducted.</a:t>
                      </a:r>
                    </a:p>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55713">
                <a:tc>
                  <a:txBody>
                    <a:bodyPr/>
                    <a:lstStyle/>
                    <a:p>
                      <a:pPr marL="342900" marR="0" lvl="0" indent="-34290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Productivity</a:t>
                      </a:r>
                      <a:endParaRPr kumimoji="0" lang="en-US" sz="1800" b="0" i="0" u="none" strike="noStrike" cap="none" normalizeH="0" baseline="0" dirty="0" smtClean="0">
                        <a:ln>
                          <a:noFill/>
                        </a:ln>
                        <a:solidFill>
                          <a:srgbClr val="003366"/>
                        </a:solidFill>
                        <a:effectLst/>
                        <a:latin typeface="Arial" charset="0"/>
                      </a:endParaRPr>
                    </a:p>
                  </a:txBody>
                  <a:tcPr marL="91429" marR="91429"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Measure of the rate of production per some specific unit of resource (e.g., staff or employee).  The focus is on labor productivity.</a:t>
                      </a: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Number of enforcement cases investigated per inspector. </a:t>
                      </a: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4275">
                <a:tc>
                  <a:txBody>
                    <a:bodyPr/>
                    <a:lstStyle/>
                    <a:p>
                      <a:pPr marL="342900" marR="0" lvl="0" indent="-34290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Cost</a:t>
                      </a:r>
                    </a:p>
                    <a:p>
                      <a:pPr marL="342900" marR="0" lvl="0" indent="-34290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Effectiveness</a:t>
                      </a:r>
                      <a:endParaRPr kumimoji="0" lang="en-US" sz="1800" b="0" i="0" u="none" strike="noStrike" cap="none" normalizeH="0" baseline="0" dirty="0" smtClean="0">
                        <a:ln>
                          <a:noFill/>
                        </a:ln>
                        <a:solidFill>
                          <a:srgbClr val="003366"/>
                        </a:solidFill>
                        <a:effectLst/>
                        <a:latin typeface="Arial" charset="0"/>
                      </a:endParaRPr>
                    </a:p>
                  </a:txBody>
                  <a:tcPr marL="91429" marR="91429"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Measure that relates outcomes to costs. </a:t>
                      </a: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Cost per pounds of pollutants reduced; cost per mile of beach cleaned.</a:t>
                      </a: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22438">
                <a:tc>
                  <a:txBody>
                    <a:bodyPr/>
                    <a:lstStyle/>
                    <a:p>
                      <a:pPr marL="342900" marR="0" lvl="0" indent="-34290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Service</a:t>
                      </a:r>
                    </a:p>
                    <a:p>
                      <a:pPr marL="342900" marR="0" lvl="0" indent="-34290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Quality</a:t>
                      </a:r>
                      <a:endParaRPr kumimoji="0" lang="en-US" sz="1800" b="0" i="0" u="none" strike="noStrike" cap="none" normalizeH="0" baseline="0" dirty="0" smtClean="0">
                        <a:ln>
                          <a:noFill/>
                        </a:ln>
                        <a:solidFill>
                          <a:srgbClr val="003366"/>
                        </a:solidFill>
                        <a:effectLst/>
                        <a:latin typeface="Arial" charset="0"/>
                      </a:endParaRPr>
                    </a:p>
                  </a:txBody>
                  <a:tcPr marL="91429" marR="91429" marT="45714" marB="45714"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Measure of the quality of products and services produced.</a:t>
                      </a: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600" b="0" i="0" u="none" strike="noStrike" cap="none" normalizeH="0" baseline="0" dirty="0" smtClean="0">
                          <a:ln>
                            <a:noFill/>
                          </a:ln>
                          <a:solidFill>
                            <a:srgbClr val="003366"/>
                          </a:solidFill>
                          <a:effectLst/>
                          <a:latin typeface="Arial" charset="0"/>
                          <a:cs typeface="Times New Roman" pitchFamily="18" charset="0"/>
                        </a:rPr>
                        <a:t>Percent of technical assistance requests responded to within one week. </a:t>
                      </a:r>
                      <a:endParaRPr kumimoji="0" lang="en-US" sz="1600" b="0" i="0" u="none" strike="noStrike" cap="none" normalizeH="0" baseline="0" dirty="0" smtClean="0">
                        <a:ln>
                          <a:noFill/>
                        </a:ln>
                        <a:solidFill>
                          <a:srgbClr val="003366"/>
                        </a:solidFill>
                        <a:effectLst/>
                        <a:latin typeface="Arial" charset="0"/>
                      </a:endParaRPr>
                    </a:p>
                  </a:txBody>
                  <a:tcPr marL="91429" marR="91429" marT="45714" marB="45714"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9661" name="Slide Number Placeholder 3"/>
          <p:cNvSpPr>
            <a:spLocks noGrp="1"/>
          </p:cNvSpPr>
          <p:nvPr>
            <p:ph type="sldNum" sz="quarter" idx="10"/>
          </p:nvPr>
        </p:nvSpPr>
        <p:spPr>
          <a:xfrm>
            <a:off x="1" y="2377440"/>
            <a:ext cx="594360" cy="457200"/>
          </a:xfrm>
          <a:noFill/>
        </p:spPr>
        <p:txBody>
          <a:bodyPr/>
          <a:lstStyle/>
          <a:p>
            <a:fld id="{DDB7DD9E-405D-40E7-8152-F11804F253BF}" type="slidenum">
              <a:rPr lang="en-US" smtClean="0"/>
              <a:pPr/>
              <a:t>30</a:t>
            </a:fld>
            <a:endParaRPr lang="en-US" dirty="0" smtClean="0"/>
          </a:p>
        </p:txBody>
      </p:sp>
    </p:spTree>
    <p:custDataLst>
      <p:tags r:id="rId1"/>
    </p:custDataLst>
    <p:extLst>
      <p:ext uri="{BB962C8B-B14F-4D97-AF65-F5344CB8AC3E}">
        <p14:creationId xmlns:p14="http://schemas.microsoft.com/office/powerpoint/2010/main" val="4865759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28600"/>
            <a:ext cx="7848600" cy="914400"/>
          </a:xfrm>
        </p:spPr>
        <p:txBody>
          <a:bodyPr>
            <a:normAutofit/>
          </a:bodyPr>
          <a:lstStyle/>
          <a:p>
            <a:pPr eaLnBrk="1" hangingPunct="1"/>
            <a:r>
              <a:rPr lang="en-US" dirty="0" smtClean="0">
                <a:latin typeface="+mn-lt"/>
              </a:rPr>
              <a:t>Evaluation and the Logic Model</a:t>
            </a:r>
          </a:p>
        </p:txBody>
      </p:sp>
      <p:sp>
        <p:nvSpPr>
          <p:cNvPr id="70659" name="Rectangle 6"/>
          <p:cNvSpPr>
            <a:spLocks noGrp="1" noChangeArrowheads="1"/>
          </p:cNvSpPr>
          <p:nvPr>
            <p:ph idx="1"/>
          </p:nvPr>
        </p:nvSpPr>
        <p:spPr>
          <a:xfrm>
            <a:off x="533400" y="2819400"/>
            <a:ext cx="8229600" cy="2362200"/>
          </a:xfrm>
        </p:spPr>
        <p:txBody>
          <a:bodyPr/>
          <a:lstStyle/>
          <a:p>
            <a:pPr eaLnBrk="1" hangingPunct="1">
              <a:buFont typeface="Wingdings" pitchFamily="2" charset="2"/>
              <a:buNone/>
            </a:pPr>
            <a:r>
              <a:rPr lang="en-US" smtClean="0"/>
              <a:t> </a:t>
            </a:r>
          </a:p>
        </p:txBody>
      </p:sp>
      <p:sp>
        <p:nvSpPr>
          <p:cNvPr id="70660" name="Slide Number Placeholder 3"/>
          <p:cNvSpPr>
            <a:spLocks noGrp="1"/>
          </p:cNvSpPr>
          <p:nvPr>
            <p:ph type="sldNum" sz="quarter" idx="12"/>
          </p:nvPr>
        </p:nvSpPr>
        <p:spPr>
          <a:xfrm>
            <a:off x="45720" y="2377440"/>
            <a:ext cx="594360" cy="457200"/>
          </a:xfrm>
          <a:noFill/>
        </p:spPr>
        <p:txBody>
          <a:bodyPr/>
          <a:lstStyle/>
          <a:p>
            <a:fld id="{E7D310EF-9262-43ED-A0E2-CD8E25462726}" type="slidenum">
              <a:rPr lang="en-US" smtClean="0"/>
              <a:pPr/>
              <a:t>31</a:t>
            </a:fld>
            <a:endParaRPr lang="en-US" dirty="0" smtClean="0"/>
          </a:p>
        </p:txBody>
      </p:sp>
      <p:sp>
        <p:nvSpPr>
          <p:cNvPr id="50181" name="Rectangle 3"/>
          <p:cNvSpPr>
            <a:spLocks noChangeArrowheads="1"/>
          </p:cNvSpPr>
          <p:nvPr/>
        </p:nvSpPr>
        <p:spPr bwMode="auto">
          <a:xfrm>
            <a:off x="838200" y="5886450"/>
            <a:ext cx="4419600" cy="381000"/>
          </a:xfrm>
          <a:prstGeom prst="rect">
            <a:avLst/>
          </a:prstGeom>
          <a:solidFill>
            <a:srgbClr val="FF9900"/>
          </a:solidFill>
          <a:ln w="9525">
            <a:solidFill>
              <a:schemeClr val="tx1"/>
            </a:solidFill>
            <a:miter lim="800000"/>
            <a:headEnd/>
            <a:tailEnd/>
          </a:ln>
        </p:spPr>
        <p:txBody>
          <a:bodyPr wrap="none" anchor="ctr"/>
          <a:lstStyle/>
          <a:p>
            <a:pPr algn="ctr"/>
            <a:r>
              <a:rPr lang="en-US" sz="1800" b="0" u="none">
                <a:latin typeface="Arial" pitchFamily="34" charset="0"/>
              </a:rPr>
              <a:t>Process Evaluation</a:t>
            </a:r>
          </a:p>
        </p:txBody>
      </p:sp>
      <p:sp>
        <p:nvSpPr>
          <p:cNvPr id="50182" name="AutoShape 4"/>
          <p:cNvSpPr>
            <a:spLocks noChangeArrowheads="1"/>
          </p:cNvSpPr>
          <p:nvPr/>
        </p:nvSpPr>
        <p:spPr bwMode="auto">
          <a:xfrm>
            <a:off x="4648200" y="4591050"/>
            <a:ext cx="3276600" cy="1676400"/>
          </a:xfrm>
          <a:prstGeom prst="triangle">
            <a:avLst>
              <a:gd name="adj" fmla="val 50000"/>
            </a:avLst>
          </a:prstGeom>
          <a:solidFill>
            <a:srgbClr val="FF9900"/>
          </a:solidFill>
          <a:ln w="9525">
            <a:solidFill>
              <a:schemeClr val="tx1"/>
            </a:solidFill>
            <a:miter lim="800000"/>
            <a:headEnd/>
            <a:tailEnd/>
          </a:ln>
        </p:spPr>
        <p:txBody>
          <a:bodyPr wrap="none" anchor="ctr"/>
          <a:lstStyle/>
          <a:p>
            <a:pPr algn="ctr"/>
            <a:r>
              <a:rPr lang="en-US" sz="1800" b="0" u="none">
                <a:latin typeface="Arial" pitchFamily="34" charset="0"/>
              </a:rPr>
              <a:t>Outcome</a:t>
            </a:r>
          </a:p>
          <a:p>
            <a:pPr algn="ctr"/>
            <a:r>
              <a:rPr lang="en-US" sz="1800" b="0" u="none">
                <a:latin typeface="Arial" pitchFamily="34" charset="0"/>
              </a:rPr>
              <a:t>Evaluation</a:t>
            </a:r>
          </a:p>
        </p:txBody>
      </p:sp>
      <p:sp>
        <p:nvSpPr>
          <p:cNvPr id="50183" name="AutoShape 5"/>
          <p:cNvSpPr>
            <a:spLocks noChangeArrowheads="1"/>
          </p:cNvSpPr>
          <p:nvPr/>
        </p:nvSpPr>
        <p:spPr bwMode="auto">
          <a:xfrm>
            <a:off x="7515225" y="4587875"/>
            <a:ext cx="1447800" cy="1679575"/>
          </a:xfrm>
          <a:prstGeom prst="triangle">
            <a:avLst>
              <a:gd name="adj" fmla="val 50000"/>
            </a:avLst>
          </a:prstGeom>
          <a:solidFill>
            <a:srgbClr val="FF9900"/>
          </a:solidFill>
          <a:ln w="9525">
            <a:solidFill>
              <a:schemeClr val="tx1"/>
            </a:solidFill>
            <a:miter lim="800000"/>
            <a:headEnd/>
            <a:tailEnd/>
          </a:ln>
        </p:spPr>
        <p:txBody>
          <a:bodyPr wrap="none" anchor="ctr"/>
          <a:lstStyle/>
          <a:p>
            <a:pPr algn="ctr"/>
            <a:r>
              <a:rPr lang="en-US" sz="1800" b="0" u="none">
                <a:latin typeface="Arial" pitchFamily="34" charset="0"/>
              </a:rPr>
              <a:t>Impact</a:t>
            </a:r>
          </a:p>
          <a:p>
            <a:pPr algn="ctr"/>
            <a:r>
              <a:rPr lang="en-US" sz="1800" b="0" u="none">
                <a:latin typeface="Arial" pitchFamily="34" charset="0"/>
              </a:rPr>
              <a:t>Evaluation</a:t>
            </a:r>
          </a:p>
        </p:txBody>
      </p:sp>
      <p:sp>
        <p:nvSpPr>
          <p:cNvPr id="70664" name="Oval 7"/>
          <p:cNvSpPr>
            <a:spLocks noChangeArrowheads="1"/>
          </p:cNvSpPr>
          <p:nvPr/>
        </p:nvSpPr>
        <p:spPr bwMode="auto">
          <a:xfrm>
            <a:off x="6630988" y="2133600"/>
            <a:ext cx="1001712" cy="1044575"/>
          </a:xfrm>
          <a:prstGeom prst="ellipse">
            <a:avLst/>
          </a:prstGeom>
          <a:solidFill>
            <a:schemeClr val="bg1"/>
          </a:solidFill>
          <a:ln w="9525">
            <a:solidFill>
              <a:schemeClr val="tx1"/>
            </a:solidFill>
            <a:round/>
            <a:headEnd/>
            <a:tailEnd/>
          </a:ln>
        </p:spPr>
        <p:txBody>
          <a:bodyPr wrap="none" anchor="ctr"/>
          <a:lstStyle/>
          <a:p>
            <a:endParaRPr lang="en-US"/>
          </a:p>
        </p:txBody>
      </p:sp>
      <p:sp>
        <p:nvSpPr>
          <p:cNvPr id="70665" name="Oval 8"/>
          <p:cNvSpPr>
            <a:spLocks noChangeArrowheads="1"/>
          </p:cNvSpPr>
          <p:nvPr/>
        </p:nvSpPr>
        <p:spPr bwMode="auto">
          <a:xfrm>
            <a:off x="1289050" y="2220913"/>
            <a:ext cx="1001713" cy="1044575"/>
          </a:xfrm>
          <a:prstGeom prst="ellipse">
            <a:avLst/>
          </a:prstGeom>
          <a:solidFill>
            <a:schemeClr val="bg1"/>
          </a:solidFill>
          <a:ln w="9525">
            <a:solidFill>
              <a:schemeClr val="tx1"/>
            </a:solidFill>
            <a:round/>
            <a:headEnd/>
            <a:tailEnd/>
          </a:ln>
        </p:spPr>
        <p:txBody>
          <a:bodyPr wrap="none" anchor="ctr"/>
          <a:lstStyle/>
          <a:p>
            <a:endParaRPr lang="en-US"/>
          </a:p>
        </p:txBody>
      </p:sp>
      <p:sp>
        <p:nvSpPr>
          <p:cNvPr id="70666" name="Line 9"/>
          <p:cNvSpPr>
            <a:spLocks noChangeShapeType="1"/>
          </p:cNvSpPr>
          <p:nvPr/>
        </p:nvSpPr>
        <p:spPr bwMode="auto">
          <a:xfrm>
            <a:off x="1268413" y="3495675"/>
            <a:ext cx="207962" cy="1588"/>
          </a:xfrm>
          <a:prstGeom prst="line">
            <a:avLst/>
          </a:prstGeom>
          <a:noFill/>
          <a:ln w="9525">
            <a:solidFill>
              <a:srgbClr val="70006D"/>
            </a:solidFill>
            <a:round/>
            <a:headEnd/>
            <a:tailEnd/>
          </a:ln>
        </p:spPr>
        <p:txBody>
          <a:bodyPr/>
          <a:lstStyle/>
          <a:p>
            <a:endParaRPr lang="en-US"/>
          </a:p>
        </p:txBody>
      </p:sp>
      <p:sp>
        <p:nvSpPr>
          <p:cNvPr id="70667" name="Freeform 10"/>
          <p:cNvSpPr>
            <a:spLocks/>
          </p:cNvSpPr>
          <p:nvPr/>
        </p:nvSpPr>
        <p:spPr bwMode="auto">
          <a:xfrm>
            <a:off x="1466850" y="3467100"/>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path>
            </a:pathLst>
          </a:custGeom>
          <a:noFill/>
          <a:ln w="0">
            <a:solidFill>
              <a:srgbClr val="70006D"/>
            </a:solidFill>
            <a:round/>
            <a:headEnd/>
            <a:tailEnd/>
          </a:ln>
        </p:spPr>
        <p:txBody>
          <a:bodyPr/>
          <a:lstStyle/>
          <a:p>
            <a:endParaRPr lang="en-US"/>
          </a:p>
        </p:txBody>
      </p:sp>
      <p:sp>
        <p:nvSpPr>
          <p:cNvPr id="70668" name="Freeform 11"/>
          <p:cNvSpPr>
            <a:spLocks/>
          </p:cNvSpPr>
          <p:nvPr/>
        </p:nvSpPr>
        <p:spPr bwMode="auto">
          <a:xfrm>
            <a:off x="1466850" y="3467100"/>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close/>
              </a:path>
            </a:pathLst>
          </a:custGeom>
          <a:solidFill>
            <a:srgbClr val="70006D"/>
          </a:solidFill>
          <a:ln w="9525">
            <a:noFill/>
            <a:round/>
            <a:headEnd/>
            <a:tailEnd/>
          </a:ln>
        </p:spPr>
        <p:txBody>
          <a:bodyPr/>
          <a:lstStyle/>
          <a:p>
            <a:endParaRPr lang="en-US"/>
          </a:p>
        </p:txBody>
      </p:sp>
      <p:sp>
        <p:nvSpPr>
          <p:cNvPr id="70669" name="Line 12"/>
          <p:cNvSpPr>
            <a:spLocks noChangeShapeType="1"/>
          </p:cNvSpPr>
          <p:nvPr/>
        </p:nvSpPr>
        <p:spPr bwMode="auto">
          <a:xfrm>
            <a:off x="2498725" y="3486150"/>
            <a:ext cx="198438" cy="1588"/>
          </a:xfrm>
          <a:prstGeom prst="line">
            <a:avLst/>
          </a:prstGeom>
          <a:noFill/>
          <a:ln w="9525">
            <a:solidFill>
              <a:srgbClr val="70006D"/>
            </a:solidFill>
            <a:round/>
            <a:headEnd/>
            <a:tailEnd/>
          </a:ln>
        </p:spPr>
        <p:txBody>
          <a:bodyPr/>
          <a:lstStyle/>
          <a:p>
            <a:endParaRPr lang="en-US"/>
          </a:p>
        </p:txBody>
      </p:sp>
      <p:sp>
        <p:nvSpPr>
          <p:cNvPr id="70670" name="Freeform 13"/>
          <p:cNvSpPr>
            <a:spLocks/>
          </p:cNvSpPr>
          <p:nvPr/>
        </p:nvSpPr>
        <p:spPr bwMode="auto">
          <a:xfrm>
            <a:off x="2687638"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path>
            </a:pathLst>
          </a:custGeom>
          <a:noFill/>
          <a:ln w="0">
            <a:solidFill>
              <a:srgbClr val="70006D"/>
            </a:solidFill>
            <a:round/>
            <a:headEnd/>
            <a:tailEnd/>
          </a:ln>
        </p:spPr>
        <p:txBody>
          <a:bodyPr/>
          <a:lstStyle/>
          <a:p>
            <a:endParaRPr lang="en-US"/>
          </a:p>
        </p:txBody>
      </p:sp>
      <p:sp>
        <p:nvSpPr>
          <p:cNvPr id="70671" name="Freeform 14"/>
          <p:cNvSpPr>
            <a:spLocks/>
          </p:cNvSpPr>
          <p:nvPr/>
        </p:nvSpPr>
        <p:spPr bwMode="auto">
          <a:xfrm>
            <a:off x="2687638"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close/>
              </a:path>
            </a:pathLst>
          </a:custGeom>
          <a:solidFill>
            <a:srgbClr val="70006D"/>
          </a:solidFill>
          <a:ln w="9525">
            <a:noFill/>
            <a:round/>
            <a:headEnd/>
            <a:tailEnd/>
          </a:ln>
        </p:spPr>
        <p:txBody>
          <a:bodyPr/>
          <a:lstStyle/>
          <a:p>
            <a:endParaRPr lang="en-US"/>
          </a:p>
        </p:txBody>
      </p:sp>
      <p:sp>
        <p:nvSpPr>
          <p:cNvPr id="70672" name="Line 15"/>
          <p:cNvSpPr>
            <a:spLocks noChangeShapeType="1"/>
          </p:cNvSpPr>
          <p:nvPr/>
        </p:nvSpPr>
        <p:spPr bwMode="auto">
          <a:xfrm>
            <a:off x="3719513" y="3486150"/>
            <a:ext cx="198437" cy="1588"/>
          </a:xfrm>
          <a:prstGeom prst="line">
            <a:avLst/>
          </a:prstGeom>
          <a:noFill/>
          <a:ln w="9525">
            <a:solidFill>
              <a:srgbClr val="70006D"/>
            </a:solidFill>
            <a:round/>
            <a:headEnd/>
            <a:tailEnd/>
          </a:ln>
        </p:spPr>
        <p:txBody>
          <a:bodyPr/>
          <a:lstStyle/>
          <a:p>
            <a:endParaRPr lang="en-US"/>
          </a:p>
        </p:txBody>
      </p:sp>
      <p:sp>
        <p:nvSpPr>
          <p:cNvPr id="70673" name="Freeform 16"/>
          <p:cNvSpPr>
            <a:spLocks/>
          </p:cNvSpPr>
          <p:nvPr/>
        </p:nvSpPr>
        <p:spPr bwMode="auto">
          <a:xfrm>
            <a:off x="3908425"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path>
            </a:pathLst>
          </a:custGeom>
          <a:noFill/>
          <a:ln w="0">
            <a:solidFill>
              <a:srgbClr val="70006D"/>
            </a:solidFill>
            <a:round/>
            <a:headEnd/>
            <a:tailEnd/>
          </a:ln>
        </p:spPr>
        <p:txBody>
          <a:bodyPr/>
          <a:lstStyle/>
          <a:p>
            <a:endParaRPr lang="en-US"/>
          </a:p>
        </p:txBody>
      </p:sp>
      <p:sp>
        <p:nvSpPr>
          <p:cNvPr id="70674" name="Freeform 17"/>
          <p:cNvSpPr>
            <a:spLocks/>
          </p:cNvSpPr>
          <p:nvPr/>
        </p:nvSpPr>
        <p:spPr bwMode="auto">
          <a:xfrm>
            <a:off x="3908425"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close/>
              </a:path>
            </a:pathLst>
          </a:custGeom>
          <a:solidFill>
            <a:srgbClr val="70006D"/>
          </a:solidFill>
          <a:ln w="9525">
            <a:noFill/>
            <a:round/>
            <a:headEnd/>
            <a:tailEnd/>
          </a:ln>
        </p:spPr>
        <p:txBody>
          <a:bodyPr/>
          <a:lstStyle/>
          <a:p>
            <a:endParaRPr lang="en-US"/>
          </a:p>
        </p:txBody>
      </p:sp>
      <p:sp>
        <p:nvSpPr>
          <p:cNvPr id="70675" name="Line 18"/>
          <p:cNvSpPr>
            <a:spLocks noChangeShapeType="1"/>
          </p:cNvSpPr>
          <p:nvPr/>
        </p:nvSpPr>
        <p:spPr bwMode="auto">
          <a:xfrm>
            <a:off x="4940300" y="3486150"/>
            <a:ext cx="198438" cy="1588"/>
          </a:xfrm>
          <a:prstGeom prst="line">
            <a:avLst/>
          </a:prstGeom>
          <a:noFill/>
          <a:ln w="9525">
            <a:solidFill>
              <a:srgbClr val="70006D"/>
            </a:solidFill>
            <a:round/>
            <a:headEnd/>
            <a:tailEnd/>
          </a:ln>
        </p:spPr>
        <p:txBody>
          <a:bodyPr/>
          <a:lstStyle/>
          <a:p>
            <a:endParaRPr lang="en-US"/>
          </a:p>
        </p:txBody>
      </p:sp>
      <p:sp>
        <p:nvSpPr>
          <p:cNvPr id="70676" name="Freeform 19"/>
          <p:cNvSpPr>
            <a:spLocks/>
          </p:cNvSpPr>
          <p:nvPr/>
        </p:nvSpPr>
        <p:spPr bwMode="auto">
          <a:xfrm>
            <a:off x="5129213"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path>
            </a:pathLst>
          </a:custGeom>
          <a:noFill/>
          <a:ln w="0">
            <a:solidFill>
              <a:srgbClr val="70006D"/>
            </a:solidFill>
            <a:round/>
            <a:headEnd/>
            <a:tailEnd/>
          </a:ln>
        </p:spPr>
        <p:txBody>
          <a:bodyPr/>
          <a:lstStyle/>
          <a:p>
            <a:endParaRPr lang="en-US"/>
          </a:p>
        </p:txBody>
      </p:sp>
      <p:sp>
        <p:nvSpPr>
          <p:cNvPr id="70677" name="Freeform 20"/>
          <p:cNvSpPr>
            <a:spLocks/>
          </p:cNvSpPr>
          <p:nvPr/>
        </p:nvSpPr>
        <p:spPr bwMode="auto">
          <a:xfrm>
            <a:off x="5129213"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close/>
              </a:path>
            </a:pathLst>
          </a:custGeom>
          <a:solidFill>
            <a:srgbClr val="70006D"/>
          </a:solidFill>
          <a:ln w="9525">
            <a:noFill/>
            <a:round/>
            <a:headEnd/>
            <a:tailEnd/>
          </a:ln>
        </p:spPr>
        <p:txBody>
          <a:bodyPr/>
          <a:lstStyle/>
          <a:p>
            <a:endParaRPr lang="en-US"/>
          </a:p>
        </p:txBody>
      </p:sp>
      <p:sp>
        <p:nvSpPr>
          <p:cNvPr id="70678" name="Line 21"/>
          <p:cNvSpPr>
            <a:spLocks noChangeShapeType="1"/>
          </p:cNvSpPr>
          <p:nvPr/>
        </p:nvSpPr>
        <p:spPr bwMode="auto">
          <a:xfrm>
            <a:off x="6161088" y="3486150"/>
            <a:ext cx="146050" cy="1588"/>
          </a:xfrm>
          <a:prstGeom prst="line">
            <a:avLst/>
          </a:prstGeom>
          <a:noFill/>
          <a:ln w="9525">
            <a:solidFill>
              <a:srgbClr val="70006D"/>
            </a:solidFill>
            <a:round/>
            <a:headEnd/>
            <a:tailEnd/>
          </a:ln>
        </p:spPr>
        <p:txBody>
          <a:bodyPr/>
          <a:lstStyle/>
          <a:p>
            <a:endParaRPr lang="en-US"/>
          </a:p>
        </p:txBody>
      </p:sp>
      <p:sp>
        <p:nvSpPr>
          <p:cNvPr id="70679" name="Freeform 22"/>
          <p:cNvSpPr>
            <a:spLocks/>
          </p:cNvSpPr>
          <p:nvPr/>
        </p:nvSpPr>
        <p:spPr bwMode="auto">
          <a:xfrm>
            <a:off x="6297613"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path>
            </a:pathLst>
          </a:custGeom>
          <a:noFill/>
          <a:ln w="0">
            <a:solidFill>
              <a:srgbClr val="70006D"/>
            </a:solidFill>
            <a:round/>
            <a:headEnd/>
            <a:tailEnd/>
          </a:ln>
        </p:spPr>
        <p:txBody>
          <a:bodyPr/>
          <a:lstStyle/>
          <a:p>
            <a:endParaRPr lang="en-US"/>
          </a:p>
        </p:txBody>
      </p:sp>
      <p:sp>
        <p:nvSpPr>
          <p:cNvPr id="70680" name="Freeform 23"/>
          <p:cNvSpPr>
            <a:spLocks/>
          </p:cNvSpPr>
          <p:nvPr/>
        </p:nvSpPr>
        <p:spPr bwMode="auto">
          <a:xfrm>
            <a:off x="6297613"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close/>
              </a:path>
            </a:pathLst>
          </a:custGeom>
          <a:solidFill>
            <a:srgbClr val="70006D"/>
          </a:solidFill>
          <a:ln w="9525">
            <a:noFill/>
            <a:round/>
            <a:headEnd/>
            <a:tailEnd/>
          </a:ln>
        </p:spPr>
        <p:txBody>
          <a:bodyPr/>
          <a:lstStyle/>
          <a:p>
            <a:endParaRPr lang="en-US"/>
          </a:p>
        </p:txBody>
      </p:sp>
      <p:sp>
        <p:nvSpPr>
          <p:cNvPr id="70681" name="Line 24"/>
          <p:cNvSpPr>
            <a:spLocks noChangeShapeType="1"/>
          </p:cNvSpPr>
          <p:nvPr/>
        </p:nvSpPr>
        <p:spPr bwMode="auto">
          <a:xfrm>
            <a:off x="7424738" y="3486150"/>
            <a:ext cx="73025" cy="1588"/>
          </a:xfrm>
          <a:prstGeom prst="line">
            <a:avLst/>
          </a:prstGeom>
          <a:noFill/>
          <a:ln w="9525">
            <a:solidFill>
              <a:srgbClr val="70006D"/>
            </a:solidFill>
            <a:round/>
            <a:headEnd/>
            <a:tailEnd/>
          </a:ln>
        </p:spPr>
        <p:txBody>
          <a:bodyPr/>
          <a:lstStyle/>
          <a:p>
            <a:endParaRPr lang="en-US"/>
          </a:p>
        </p:txBody>
      </p:sp>
      <p:sp>
        <p:nvSpPr>
          <p:cNvPr id="70682" name="Freeform 25"/>
          <p:cNvSpPr>
            <a:spLocks/>
          </p:cNvSpPr>
          <p:nvPr/>
        </p:nvSpPr>
        <p:spPr bwMode="auto">
          <a:xfrm>
            <a:off x="7486650"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path>
            </a:pathLst>
          </a:custGeom>
          <a:noFill/>
          <a:ln w="0">
            <a:solidFill>
              <a:srgbClr val="70006D"/>
            </a:solidFill>
            <a:round/>
            <a:headEnd/>
            <a:tailEnd/>
          </a:ln>
        </p:spPr>
        <p:txBody>
          <a:bodyPr/>
          <a:lstStyle/>
          <a:p>
            <a:endParaRPr lang="en-US"/>
          </a:p>
        </p:txBody>
      </p:sp>
      <p:sp>
        <p:nvSpPr>
          <p:cNvPr id="70683" name="Freeform 26"/>
          <p:cNvSpPr>
            <a:spLocks/>
          </p:cNvSpPr>
          <p:nvPr/>
        </p:nvSpPr>
        <p:spPr bwMode="auto">
          <a:xfrm>
            <a:off x="7486650" y="3457575"/>
            <a:ext cx="146050" cy="55563"/>
          </a:xfrm>
          <a:custGeom>
            <a:avLst/>
            <a:gdLst>
              <a:gd name="T0" fmla="*/ 2147483647 w 84"/>
              <a:gd name="T1" fmla="*/ 2147483647 h 31"/>
              <a:gd name="T2" fmla="*/ 0 w 84"/>
              <a:gd name="T3" fmla="*/ 0 h 31"/>
              <a:gd name="T4" fmla="*/ 0 w 84"/>
              <a:gd name="T5" fmla="*/ 2147483647 h 31"/>
              <a:gd name="T6" fmla="*/ 0 w 84"/>
              <a:gd name="T7" fmla="*/ 2147483647 h 31"/>
              <a:gd name="T8" fmla="*/ 2147483647 w 84"/>
              <a:gd name="T9" fmla="*/ 2147483647 h 31"/>
              <a:gd name="T10" fmla="*/ 0 60000 65536"/>
              <a:gd name="T11" fmla="*/ 0 60000 65536"/>
              <a:gd name="T12" fmla="*/ 0 60000 65536"/>
              <a:gd name="T13" fmla="*/ 0 60000 65536"/>
              <a:gd name="T14" fmla="*/ 0 60000 65536"/>
              <a:gd name="T15" fmla="*/ 0 w 84"/>
              <a:gd name="T16" fmla="*/ 0 h 31"/>
              <a:gd name="T17" fmla="*/ 84 w 84"/>
              <a:gd name="T18" fmla="*/ 31 h 31"/>
            </a:gdLst>
            <a:ahLst/>
            <a:cxnLst>
              <a:cxn ang="T10">
                <a:pos x="T0" y="T1"/>
              </a:cxn>
              <a:cxn ang="T11">
                <a:pos x="T2" y="T3"/>
              </a:cxn>
              <a:cxn ang="T12">
                <a:pos x="T4" y="T5"/>
              </a:cxn>
              <a:cxn ang="T13">
                <a:pos x="T6" y="T7"/>
              </a:cxn>
              <a:cxn ang="T14">
                <a:pos x="T8" y="T9"/>
              </a:cxn>
            </a:cxnLst>
            <a:rect l="T15" t="T16" r="T17" b="T18"/>
            <a:pathLst>
              <a:path w="84" h="31">
                <a:moveTo>
                  <a:pt x="84" y="16"/>
                </a:moveTo>
                <a:lnTo>
                  <a:pt x="0" y="0"/>
                </a:lnTo>
                <a:lnTo>
                  <a:pt x="0" y="16"/>
                </a:lnTo>
                <a:lnTo>
                  <a:pt x="0" y="31"/>
                </a:lnTo>
                <a:lnTo>
                  <a:pt x="84" y="16"/>
                </a:lnTo>
                <a:close/>
              </a:path>
            </a:pathLst>
          </a:custGeom>
          <a:solidFill>
            <a:srgbClr val="70006D"/>
          </a:solidFill>
          <a:ln w="9525">
            <a:noFill/>
            <a:round/>
            <a:headEnd/>
            <a:tailEnd/>
          </a:ln>
        </p:spPr>
        <p:txBody>
          <a:bodyPr/>
          <a:lstStyle/>
          <a:p>
            <a:endParaRPr lang="en-US"/>
          </a:p>
        </p:txBody>
      </p:sp>
      <p:sp>
        <p:nvSpPr>
          <p:cNvPr id="70684" name="Line 27"/>
          <p:cNvSpPr>
            <a:spLocks noChangeShapeType="1"/>
          </p:cNvSpPr>
          <p:nvPr/>
        </p:nvSpPr>
        <p:spPr bwMode="auto">
          <a:xfrm>
            <a:off x="2362200" y="2743200"/>
            <a:ext cx="4173538" cy="1588"/>
          </a:xfrm>
          <a:prstGeom prst="line">
            <a:avLst/>
          </a:prstGeom>
          <a:noFill/>
          <a:ln w="9525">
            <a:solidFill>
              <a:srgbClr val="70006D"/>
            </a:solidFill>
            <a:round/>
            <a:headEnd/>
            <a:tailEnd/>
          </a:ln>
        </p:spPr>
        <p:txBody>
          <a:bodyPr/>
          <a:lstStyle/>
          <a:p>
            <a:endParaRPr lang="en-US"/>
          </a:p>
        </p:txBody>
      </p:sp>
      <p:sp>
        <p:nvSpPr>
          <p:cNvPr id="70685" name="Freeform 28"/>
          <p:cNvSpPr>
            <a:spLocks/>
          </p:cNvSpPr>
          <p:nvPr/>
        </p:nvSpPr>
        <p:spPr bwMode="auto">
          <a:xfrm>
            <a:off x="6557963" y="2730500"/>
            <a:ext cx="146050" cy="53975"/>
          </a:xfrm>
          <a:custGeom>
            <a:avLst/>
            <a:gdLst>
              <a:gd name="T0" fmla="*/ 2147483647 w 84"/>
              <a:gd name="T1" fmla="*/ 2147483647 h 30"/>
              <a:gd name="T2" fmla="*/ 0 w 84"/>
              <a:gd name="T3" fmla="*/ 0 h 30"/>
              <a:gd name="T4" fmla="*/ 0 w 84"/>
              <a:gd name="T5" fmla="*/ 2147483647 h 30"/>
              <a:gd name="T6" fmla="*/ 0 w 84"/>
              <a:gd name="T7" fmla="*/ 2147483647 h 30"/>
              <a:gd name="T8" fmla="*/ 2147483647 w 84"/>
              <a:gd name="T9" fmla="*/ 2147483647 h 30"/>
              <a:gd name="T10" fmla="*/ 0 60000 65536"/>
              <a:gd name="T11" fmla="*/ 0 60000 65536"/>
              <a:gd name="T12" fmla="*/ 0 60000 65536"/>
              <a:gd name="T13" fmla="*/ 0 60000 65536"/>
              <a:gd name="T14" fmla="*/ 0 60000 65536"/>
              <a:gd name="T15" fmla="*/ 0 w 84"/>
              <a:gd name="T16" fmla="*/ 0 h 30"/>
              <a:gd name="T17" fmla="*/ 84 w 84"/>
              <a:gd name="T18" fmla="*/ 30 h 30"/>
            </a:gdLst>
            <a:ahLst/>
            <a:cxnLst>
              <a:cxn ang="T10">
                <a:pos x="T0" y="T1"/>
              </a:cxn>
              <a:cxn ang="T11">
                <a:pos x="T2" y="T3"/>
              </a:cxn>
              <a:cxn ang="T12">
                <a:pos x="T4" y="T5"/>
              </a:cxn>
              <a:cxn ang="T13">
                <a:pos x="T6" y="T7"/>
              </a:cxn>
              <a:cxn ang="T14">
                <a:pos x="T8" y="T9"/>
              </a:cxn>
            </a:cxnLst>
            <a:rect l="T15" t="T16" r="T17" b="T18"/>
            <a:pathLst>
              <a:path w="84" h="30">
                <a:moveTo>
                  <a:pt x="84" y="15"/>
                </a:moveTo>
                <a:lnTo>
                  <a:pt x="0" y="0"/>
                </a:lnTo>
                <a:lnTo>
                  <a:pt x="0" y="15"/>
                </a:lnTo>
                <a:lnTo>
                  <a:pt x="0" y="30"/>
                </a:lnTo>
                <a:lnTo>
                  <a:pt x="84" y="15"/>
                </a:lnTo>
              </a:path>
            </a:pathLst>
          </a:custGeom>
          <a:noFill/>
          <a:ln w="0">
            <a:solidFill>
              <a:srgbClr val="70006D"/>
            </a:solidFill>
            <a:round/>
            <a:headEnd/>
            <a:tailEnd/>
          </a:ln>
        </p:spPr>
        <p:txBody>
          <a:bodyPr/>
          <a:lstStyle/>
          <a:p>
            <a:endParaRPr lang="en-US"/>
          </a:p>
        </p:txBody>
      </p:sp>
      <p:sp>
        <p:nvSpPr>
          <p:cNvPr id="70686" name="Freeform 29"/>
          <p:cNvSpPr>
            <a:spLocks/>
          </p:cNvSpPr>
          <p:nvPr/>
        </p:nvSpPr>
        <p:spPr bwMode="auto">
          <a:xfrm>
            <a:off x="6551613" y="2730500"/>
            <a:ext cx="146050" cy="53975"/>
          </a:xfrm>
          <a:custGeom>
            <a:avLst/>
            <a:gdLst>
              <a:gd name="T0" fmla="*/ 2147483647 w 84"/>
              <a:gd name="T1" fmla="*/ 2147483647 h 30"/>
              <a:gd name="T2" fmla="*/ 0 w 84"/>
              <a:gd name="T3" fmla="*/ 0 h 30"/>
              <a:gd name="T4" fmla="*/ 0 w 84"/>
              <a:gd name="T5" fmla="*/ 2147483647 h 30"/>
              <a:gd name="T6" fmla="*/ 0 w 84"/>
              <a:gd name="T7" fmla="*/ 2147483647 h 30"/>
              <a:gd name="T8" fmla="*/ 2147483647 w 84"/>
              <a:gd name="T9" fmla="*/ 2147483647 h 30"/>
              <a:gd name="T10" fmla="*/ 0 60000 65536"/>
              <a:gd name="T11" fmla="*/ 0 60000 65536"/>
              <a:gd name="T12" fmla="*/ 0 60000 65536"/>
              <a:gd name="T13" fmla="*/ 0 60000 65536"/>
              <a:gd name="T14" fmla="*/ 0 60000 65536"/>
              <a:gd name="T15" fmla="*/ 0 w 84"/>
              <a:gd name="T16" fmla="*/ 0 h 30"/>
              <a:gd name="T17" fmla="*/ 84 w 84"/>
              <a:gd name="T18" fmla="*/ 30 h 30"/>
            </a:gdLst>
            <a:ahLst/>
            <a:cxnLst>
              <a:cxn ang="T10">
                <a:pos x="T0" y="T1"/>
              </a:cxn>
              <a:cxn ang="T11">
                <a:pos x="T2" y="T3"/>
              </a:cxn>
              <a:cxn ang="T12">
                <a:pos x="T4" y="T5"/>
              </a:cxn>
              <a:cxn ang="T13">
                <a:pos x="T6" y="T7"/>
              </a:cxn>
              <a:cxn ang="T14">
                <a:pos x="T8" y="T9"/>
              </a:cxn>
            </a:cxnLst>
            <a:rect l="T15" t="T16" r="T17" b="T18"/>
            <a:pathLst>
              <a:path w="84" h="30">
                <a:moveTo>
                  <a:pt x="84" y="15"/>
                </a:moveTo>
                <a:lnTo>
                  <a:pt x="0" y="0"/>
                </a:lnTo>
                <a:lnTo>
                  <a:pt x="0" y="15"/>
                </a:lnTo>
                <a:lnTo>
                  <a:pt x="0" y="30"/>
                </a:lnTo>
                <a:lnTo>
                  <a:pt x="84" y="15"/>
                </a:lnTo>
                <a:close/>
              </a:path>
            </a:pathLst>
          </a:custGeom>
          <a:solidFill>
            <a:srgbClr val="70006D"/>
          </a:solidFill>
          <a:ln w="9525">
            <a:noFill/>
            <a:round/>
            <a:headEnd/>
            <a:tailEnd/>
          </a:ln>
        </p:spPr>
        <p:txBody>
          <a:bodyPr/>
          <a:lstStyle/>
          <a:p>
            <a:endParaRPr lang="en-US"/>
          </a:p>
        </p:txBody>
      </p:sp>
      <p:sp>
        <p:nvSpPr>
          <p:cNvPr id="70687" name="Rectangle 30"/>
          <p:cNvSpPr>
            <a:spLocks noChangeArrowheads="1"/>
          </p:cNvSpPr>
          <p:nvPr/>
        </p:nvSpPr>
        <p:spPr bwMode="auto">
          <a:xfrm>
            <a:off x="7664450" y="3182938"/>
            <a:ext cx="1022350" cy="660400"/>
          </a:xfrm>
          <a:prstGeom prst="rect">
            <a:avLst/>
          </a:prstGeom>
          <a:solidFill>
            <a:srgbClr val="0000D3"/>
          </a:solidFill>
          <a:ln w="9525">
            <a:solidFill>
              <a:srgbClr val="0000D3"/>
            </a:solidFill>
            <a:miter lim="800000"/>
            <a:headEnd/>
            <a:tailEnd/>
          </a:ln>
        </p:spPr>
        <p:txBody>
          <a:bodyPr/>
          <a:lstStyle/>
          <a:p>
            <a:endParaRPr lang="en-US"/>
          </a:p>
        </p:txBody>
      </p:sp>
      <p:sp>
        <p:nvSpPr>
          <p:cNvPr id="70688" name="Rectangle 31"/>
          <p:cNvSpPr>
            <a:spLocks noChangeArrowheads="1"/>
          </p:cNvSpPr>
          <p:nvPr/>
        </p:nvSpPr>
        <p:spPr bwMode="auto">
          <a:xfrm>
            <a:off x="7632700" y="3155950"/>
            <a:ext cx="1022350" cy="660400"/>
          </a:xfrm>
          <a:prstGeom prst="rect">
            <a:avLst/>
          </a:prstGeom>
          <a:solidFill>
            <a:srgbClr val="FFFFFF"/>
          </a:solidFill>
          <a:ln w="9525">
            <a:solidFill>
              <a:schemeClr val="accent2"/>
            </a:solidFill>
            <a:miter lim="800000"/>
            <a:headEnd/>
            <a:tailEnd/>
          </a:ln>
        </p:spPr>
        <p:txBody>
          <a:bodyPr/>
          <a:lstStyle/>
          <a:p>
            <a:endParaRPr lang="en-US"/>
          </a:p>
        </p:txBody>
      </p:sp>
      <p:sp>
        <p:nvSpPr>
          <p:cNvPr id="70689" name="Rectangle 32"/>
          <p:cNvSpPr>
            <a:spLocks noChangeArrowheads="1"/>
          </p:cNvSpPr>
          <p:nvPr/>
        </p:nvSpPr>
        <p:spPr bwMode="auto">
          <a:xfrm>
            <a:off x="7737475" y="3192463"/>
            <a:ext cx="64770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Longer term </a:t>
            </a:r>
            <a:endParaRPr lang="en-US" sz="1800" b="0" u="none">
              <a:latin typeface="Arial" pitchFamily="34" charset="0"/>
            </a:endParaRPr>
          </a:p>
        </p:txBody>
      </p:sp>
      <p:sp>
        <p:nvSpPr>
          <p:cNvPr id="70690" name="Rectangle 33"/>
          <p:cNvSpPr>
            <a:spLocks noChangeArrowheads="1"/>
          </p:cNvSpPr>
          <p:nvPr/>
        </p:nvSpPr>
        <p:spPr bwMode="auto">
          <a:xfrm>
            <a:off x="7862888" y="3340100"/>
            <a:ext cx="46990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outcome </a:t>
            </a:r>
            <a:endParaRPr lang="en-US" sz="1800" b="0" u="none">
              <a:latin typeface="Arial" pitchFamily="34" charset="0"/>
            </a:endParaRPr>
          </a:p>
        </p:txBody>
      </p:sp>
      <p:sp>
        <p:nvSpPr>
          <p:cNvPr id="70691" name="Rectangle 34"/>
          <p:cNvSpPr>
            <a:spLocks noChangeArrowheads="1"/>
          </p:cNvSpPr>
          <p:nvPr/>
        </p:nvSpPr>
        <p:spPr bwMode="auto">
          <a:xfrm>
            <a:off x="7705725" y="3486150"/>
            <a:ext cx="72390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(STRATEGIC </a:t>
            </a:r>
            <a:endParaRPr lang="en-US" sz="1800" b="0" u="none">
              <a:latin typeface="Arial" pitchFamily="34" charset="0"/>
            </a:endParaRPr>
          </a:p>
        </p:txBody>
      </p:sp>
      <p:sp>
        <p:nvSpPr>
          <p:cNvPr id="70692" name="Rectangle 35"/>
          <p:cNvSpPr>
            <a:spLocks noChangeArrowheads="1"/>
          </p:cNvSpPr>
          <p:nvPr/>
        </p:nvSpPr>
        <p:spPr bwMode="auto">
          <a:xfrm>
            <a:off x="7997825" y="3630613"/>
            <a:ext cx="24130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AIM)</a:t>
            </a:r>
            <a:endParaRPr lang="en-US" sz="1800" b="0" u="none">
              <a:latin typeface="Arial" pitchFamily="34" charset="0"/>
            </a:endParaRPr>
          </a:p>
        </p:txBody>
      </p:sp>
      <p:sp>
        <p:nvSpPr>
          <p:cNvPr id="70693" name="Rectangle 36"/>
          <p:cNvSpPr>
            <a:spLocks noChangeArrowheads="1"/>
          </p:cNvSpPr>
          <p:nvPr/>
        </p:nvSpPr>
        <p:spPr bwMode="auto">
          <a:xfrm>
            <a:off x="6475413" y="3311525"/>
            <a:ext cx="958850" cy="393700"/>
          </a:xfrm>
          <a:prstGeom prst="rect">
            <a:avLst/>
          </a:prstGeom>
          <a:solidFill>
            <a:srgbClr val="0000D3"/>
          </a:solidFill>
          <a:ln w="9525">
            <a:solidFill>
              <a:srgbClr val="0000D3"/>
            </a:solidFill>
            <a:miter lim="800000"/>
            <a:headEnd/>
            <a:tailEnd/>
          </a:ln>
        </p:spPr>
        <p:txBody>
          <a:bodyPr/>
          <a:lstStyle/>
          <a:p>
            <a:endParaRPr lang="en-US"/>
          </a:p>
        </p:txBody>
      </p:sp>
      <p:sp>
        <p:nvSpPr>
          <p:cNvPr id="70694" name="Rectangle 37"/>
          <p:cNvSpPr>
            <a:spLocks noChangeArrowheads="1"/>
          </p:cNvSpPr>
          <p:nvPr/>
        </p:nvSpPr>
        <p:spPr bwMode="auto">
          <a:xfrm>
            <a:off x="6443663" y="3282950"/>
            <a:ext cx="960437" cy="395288"/>
          </a:xfrm>
          <a:prstGeom prst="rect">
            <a:avLst/>
          </a:prstGeom>
          <a:solidFill>
            <a:srgbClr val="FFFFFF"/>
          </a:solidFill>
          <a:ln w="9525">
            <a:solidFill>
              <a:schemeClr val="accent2"/>
            </a:solidFill>
            <a:miter lim="800000"/>
            <a:headEnd/>
            <a:tailEnd/>
          </a:ln>
        </p:spPr>
        <p:txBody>
          <a:bodyPr/>
          <a:lstStyle/>
          <a:p>
            <a:endParaRPr lang="en-US"/>
          </a:p>
        </p:txBody>
      </p:sp>
      <p:sp>
        <p:nvSpPr>
          <p:cNvPr id="70695" name="Rectangle 38"/>
          <p:cNvSpPr>
            <a:spLocks noChangeArrowheads="1"/>
          </p:cNvSpPr>
          <p:nvPr/>
        </p:nvSpPr>
        <p:spPr bwMode="auto">
          <a:xfrm>
            <a:off x="6516688" y="3330575"/>
            <a:ext cx="668337"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Intermediate </a:t>
            </a:r>
            <a:endParaRPr lang="en-US" sz="1800" b="0" u="none">
              <a:latin typeface="Arial" pitchFamily="34" charset="0"/>
            </a:endParaRPr>
          </a:p>
        </p:txBody>
      </p:sp>
      <p:sp>
        <p:nvSpPr>
          <p:cNvPr id="70696" name="Rectangle 39"/>
          <p:cNvSpPr>
            <a:spLocks noChangeArrowheads="1"/>
          </p:cNvSpPr>
          <p:nvPr/>
        </p:nvSpPr>
        <p:spPr bwMode="auto">
          <a:xfrm>
            <a:off x="6642100" y="3476625"/>
            <a:ext cx="43815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outcome</a:t>
            </a:r>
            <a:endParaRPr lang="en-US" sz="1800" b="0" u="none">
              <a:latin typeface="Arial" pitchFamily="34" charset="0"/>
            </a:endParaRPr>
          </a:p>
        </p:txBody>
      </p:sp>
      <p:sp>
        <p:nvSpPr>
          <p:cNvPr id="70697" name="Rectangle 40"/>
          <p:cNvSpPr>
            <a:spLocks noChangeArrowheads="1"/>
          </p:cNvSpPr>
          <p:nvPr/>
        </p:nvSpPr>
        <p:spPr bwMode="auto">
          <a:xfrm>
            <a:off x="5305425" y="3311525"/>
            <a:ext cx="866775" cy="393700"/>
          </a:xfrm>
          <a:prstGeom prst="rect">
            <a:avLst/>
          </a:prstGeom>
          <a:solidFill>
            <a:srgbClr val="0000D3"/>
          </a:solidFill>
          <a:ln w="9525">
            <a:solidFill>
              <a:srgbClr val="0000D3"/>
            </a:solidFill>
            <a:miter lim="800000"/>
            <a:headEnd/>
            <a:tailEnd/>
          </a:ln>
        </p:spPr>
        <p:txBody>
          <a:bodyPr/>
          <a:lstStyle/>
          <a:p>
            <a:endParaRPr lang="en-US"/>
          </a:p>
        </p:txBody>
      </p:sp>
      <p:sp>
        <p:nvSpPr>
          <p:cNvPr id="70698" name="Rectangle 41"/>
          <p:cNvSpPr>
            <a:spLocks noChangeArrowheads="1"/>
          </p:cNvSpPr>
          <p:nvPr/>
        </p:nvSpPr>
        <p:spPr bwMode="auto">
          <a:xfrm>
            <a:off x="5275263" y="3282950"/>
            <a:ext cx="865187" cy="395288"/>
          </a:xfrm>
          <a:prstGeom prst="rect">
            <a:avLst/>
          </a:prstGeom>
          <a:solidFill>
            <a:srgbClr val="FFFFFF"/>
          </a:solidFill>
          <a:ln w="9525">
            <a:solidFill>
              <a:schemeClr val="accent2"/>
            </a:solidFill>
            <a:miter lim="800000"/>
            <a:headEnd/>
            <a:tailEnd/>
          </a:ln>
        </p:spPr>
        <p:txBody>
          <a:bodyPr/>
          <a:lstStyle/>
          <a:p>
            <a:endParaRPr lang="en-US"/>
          </a:p>
        </p:txBody>
      </p:sp>
      <p:sp>
        <p:nvSpPr>
          <p:cNvPr id="70699" name="Rectangle 42"/>
          <p:cNvSpPr>
            <a:spLocks noChangeArrowheads="1"/>
          </p:cNvSpPr>
          <p:nvPr/>
        </p:nvSpPr>
        <p:spPr bwMode="auto">
          <a:xfrm>
            <a:off x="5357813" y="3330575"/>
            <a:ext cx="565150" cy="136525"/>
          </a:xfrm>
          <a:prstGeom prst="rect">
            <a:avLst/>
          </a:prstGeom>
          <a:noFill/>
          <a:ln w="9525">
            <a:noFill/>
            <a:miter lim="800000"/>
            <a:headEnd/>
            <a:tailEnd/>
          </a:ln>
        </p:spPr>
        <p:txBody>
          <a:bodyPr wrap="none" lIns="0" tIns="0" rIns="0" bIns="0">
            <a:spAutoFit/>
          </a:bodyPr>
          <a:lstStyle/>
          <a:p>
            <a:pPr eaLnBrk="0" hangingPunct="0"/>
            <a:r>
              <a:rPr lang="en-US" sz="900" b="0" u="none" dirty="0">
                <a:solidFill>
                  <a:srgbClr val="000000"/>
                </a:solidFill>
                <a:latin typeface="Arial" pitchFamily="34" charset="0"/>
              </a:rPr>
              <a:t>Short term </a:t>
            </a:r>
            <a:endParaRPr lang="en-US" sz="1800" b="0" u="none" dirty="0">
              <a:latin typeface="Arial" pitchFamily="34" charset="0"/>
            </a:endParaRPr>
          </a:p>
        </p:txBody>
      </p:sp>
      <p:sp>
        <p:nvSpPr>
          <p:cNvPr id="70700" name="Rectangle 43"/>
          <p:cNvSpPr>
            <a:spLocks noChangeArrowheads="1"/>
          </p:cNvSpPr>
          <p:nvPr/>
        </p:nvSpPr>
        <p:spPr bwMode="auto">
          <a:xfrm>
            <a:off x="5421313" y="3476625"/>
            <a:ext cx="43815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outcome</a:t>
            </a:r>
            <a:endParaRPr lang="en-US" sz="1800" b="0" u="none">
              <a:latin typeface="Arial" pitchFamily="34" charset="0"/>
            </a:endParaRPr>
          </a:p>
        </p:txBody>
      </p:sp>
      <p:sp>
        <p:nvSpPr>
          <p:cNvPr id="70701" name="Rectangle 44"/>
          <p:cNvSpPr>
            <a:spLocks noChangeArrowheads="1"/>
          </p:cNvSpPr>
          <p:nvPr/>
        </p:nvSpPr>
        <p:spPr bwMode="auto">
          <a:xfrm>
            <a:off x="4084638" y="3311525"/>
            <a:ext cx="866775" cy="393700"/>
          </a:xfrm>
          <a:prstGeom prst="rect">
            <a:avLst/>
          </a:prstGeom>
          <a:solidFill>
            <a:srgbClr val="0000D3"/>
          </a:solidFill>
          <a:ln w="9525">
            <a:solidFill>
              <a:srgbClr val="0000D3"/>
            </a:solidFill>
            <a:miter lim="800000"/>
            <a:headEnd/>
            <a:tailEnd/>
          </a:ln>
        </p:spPr>
        <p:txBody>
          <a:bodyPr/>
          <a:lstStyle/>
          <a:p>
            <a:endParaRPr lang="en-US"/>
          </a:p>
        </p:txBody>
      </p:sp>
      <p:sp>
        <p:nvSpPr>
          <p:cNvPr id="70702" name="Rectangle 45"/>
          <p:cNvSpPr>
            <a:spLocks noChangeArrowheads="1"/>
          </p:cNvSpPr>
          <p:nvPr/>
        </p:nvSpPr>
        <p:spPr bwMode="auto">
          <a:xfrm>
            <a:off x="4054475" y="3282950"/>
            <a:ext cx="865188" cy="395288"/>
          </a:xfrm>
          <a:prstGeom prst="rect">
            <a:avLst/>
          </a:prstGeom>
          <a:solidFill>
            <a:srgbClr val="FFFFFF"/>
          </a:solidFill>
          <a:ln w="9525">
            <a:solidFill>
              <a:schemeClr val="accent2"/>
            </a:solidFill>
            <a:miter lim="800000"/>
            <a:headEnd/>
            <a:tailEnd/>
          </a:ln>
        </p:spPr>
        <p:txBody>
          <a:bodyPr/>
          <a:lstStyle/>
          <a:p>
            <a:endParaRPr lang="en-US"/>
          </a:p>
        </p:txBody>
      </p:sp>
      <p:sp>
        <p:nvSpPr>
          <p:cNvPr id="70703" name="Rectangle 46"/>
          <p:cNvSpPr>
            <a:spLocks noChangeArrowheads="1"/>
          </p:cNvSpPr>
          <p:nvPr/>
        </p:nvSpPr>
        <p:spPr bwMode="auto">
          <a:xfrm>
            <a:off x="4127500" y="3403600"/>
            <a:ext cx="55245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Customers</a:t>
            </a:r>
            <a:endParaRPr lang="en-US" sz="1800" b="0" u="none">
              <a:latin typeface="Arial" pitchFamily="34" charset="0"/>
            </a:endParaRPr>
          </a:p>
        </p:txBody>
      </p:sp>
      <p:sp>
        <p:nvSpPr>
          <p:cNvPr id="70704" name="Rectangle 47"/>
          <p:cNvSpPr>
            <a:spLocks noChangeArrowheads="1"/>
          </p:cNvSpPr>
          <p:nvPr/>
        </p:nvSpPr>
        <p:spPr bwMode="auto">
          <a:xfrm>
            <a:off x="2863850" y="3311525"/>
            <a:ext cx="866775" cy="393700"/>
          </a:xfrm>
          <a:prstGeom prst="rect">
            <a:avLst/>
          </a:prstGeom>
          <a:solidFill>
            <a:srgbClr val="0000D3"/>
          </a:solidFill>
          <a:ln w="9525">
            <a:solidFill>
              <a:srgbClr val="0000D3"/>
            </a:solidFill>
            <a:miter lim="800000"/>
            <a:headEnd/>
            <a:tailEnd/>
          </a:ln>
        </p:spPr>
        <p:txBody>
          <a:bodyPr/>
          <a:lstStyle/>
          <a:p>
            <a:endParaRPr lang="en-US"/>
          </a:p>
        </p:txBody>
      </p:sp>
      <p:sp>
        <p:nvSpPr>
          <p:cNvPr id="70705" name="Rectangle 48"/>
          <p:cNvSpPr>
            <a:spLocks noChangeArrowheads="1"/>
          </p:cNvSpPr>
          <p:nvPr/>
        </p:nvSpPr>
        <p:spPr bwMode="auto">
          <a:xfrm>
            <a:off x="2833688" y="3282950"/>
            <a:ext cx="865187" cy="395288"/>
          </a:xfrm>
          <a:prstGeom prst="rect">
            <a:avLst/>
          </a:prstGeom>
          <a:solidFill>
            <a:srgbClr val="FFFFFF"/>
          </a:solidFill>
          <a:ln w="9525">
            <a:solidFill>
              <a:schemeClr val="accent2"/>
            </a:solidFill>
            <a:miter lim="800000"/>
            <a:headEnd/>
            <a:tailEnd/>
          </a:ln>
        </p:spPr>
        <p:txBody>
          <a:bodyPr/>
          <a:lstStyle/>
          <a:p>
            <a:endParaRPr lang="en-US"/>
          </a:p>
        </p:txBody>
      </p:sp>
      <p:sp>
        <p:nvSpPr>
          <p:cNvPr id="70706" name="Rectangle 49"/>
          <p:cNvSpPr>
            <a:spLocks noChangeArrowheads="1"/>
          </p:cNvSpPr>
          <p:nvPr/>
        </p:nvSpPr>
        <p:spPr bwMode="auto">
          <a:xfrm>
            <a:off x="3000375" y="3403600"/>
            <a:ext cx="40005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Outputs</a:t>
            </a:r>
            <a:endParaRPr lang="en-US" sz="1800" b="0" u="none">
              <a:latin typeface="Arial" pitchFamily="34" charset="0"/>
            </a:endParaRPr>
          </a:p>
        </p:txBody>
      </p:sp>
      <p:sp>
        <p:nvSpPr>
          <p:cNvPr id="70707" name="Rectangle 50"/>
          <p:cNvSpPr>
            <a:spLocks noChangeArrowheads="1"/>
          </p:cNvSpPr>
          <p:nvPr/>
        </p:nvSpPr>
        <p:spPr bwMode="auto">
          <a:xfrm>
            <a:off x="1643063" y="3311525"/>
            <a:ext cx="866775" cy="393700"/>
          </a:xfrm>
          <a:prstGeom prst="rect">
            <a:avLst/>
          </a:prstGeom>
          <a:solidFill>
            <a:srgbClr val="0000D3"/>
          </a:solidFill>
          <a:ln w="9525">
            <a:solidFill>
              <a:srgbClr val="0000D3"/>
            </a:solidFill>
            <a:miter lim="800000"/>
            <a:headEnd/>
            <a:tailEnd/>
          </a:ln>
        </p:spPr>
        <p:txBody>
          <a:bodyPr/>
          <a:lstStyle/>
          <a:p>
            <a:endParaRPr lang="en-US"/>
          </a:p>
        </p:txBody>
      </p:sp>
      <p:sp>
        <p:nvSpPr>
          <p:cNvPr id="70708" name="Rectangle 51"/>
          <p:cNvSpPr>
            <a:spLocks noChangeArrowheads="1"/>
          </p:cNvSpPr>
          <p:nvPr/>
        </p:nvSpPr>
        <p:spPr bwMode="auto">
          <a:xfrm>
            <a:off x="1612900" y="3282950"/>
            <a:ext cx="865188" cy="395288"/>
          </a:xfrm>
          <a:prstGeom prst="rect">
            <a:avLst/>
          </a:prstGeom>
          <a:solidFill>
            <a:srgbClr val="FFFFFF"/>
          </a:solidFill>
          <a:ln w="9525">
            <a:solidFill>
              <a:schemeClr val="accent2"/>
            </a:solidFill>
            <a:miter lim="800000"/>
            <a:headEnd/>
            <a:tailEnd/>
          </a:ln>
        </p:spPr>
        <p:txBody>
          <a:bodyPr/>
          <a:lstStyle/>
          <a:p>
            <a:endParaRPr lang="en-US"/>
          </a:p>
        </p:txBody>
      </p:sp>
      <p:sp>
        <p:nvSpPr>
          <p:cNvPr id="70709" name="Rectangle 52"/>
          <p:cNvSpPr>
            <a:spLocks noChangeArrowheads="1"/>
          </p:cNvSpPr>
          <p:nvPr/>
        </p:nvSpPr>
        <p:spPr bwMode="auto">
          <a:xfrm>
            <a:off x="1695450" y="3403600"/>
            <a:ext cx="450850" cy="136525"/>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Activities</a:t>
            </a:r>
            <a:endParaRPr lang="en-US" sz="1800" b="0" u="none">
              <a:latin typeface="Arial" pitchFamily="34" charset="0"/>
            </a:endParaRPr>
          </a:p>
        </p:txBody>
      </p:sp>
      <p:sp>
        <p:nvSpPr>
          <p:cNvPr id="70710" name="Rectangle 53"/>
          <p:cNvSpPr>
            <a:spLocks noChangeArrowheads="1"/>
          </p:cNvSpPr>
          <p:nvPr/>
        </p:nvSpPr>
        <p:spPr bwMode="auto">
          <a:xfrm>
            <a:off x="412750" y="3321050"/>
            <a:ext cx="865188" cy="393700"/>
          </a:xfrm>
          <a:prstGeom prst="rect">
            <a:avLst/>
          </a:prstGeom>
          <a:solidFill>
            <a:srgbClr val="0000D3"/>
          </a:solidFill>
          <a:ln w="9525">
            <a:solidFill>
              <a:schemeClr val="accent2"/>
            </a:solidFill>
            <a:miter lim="800000"/>
            <a:headEnd/>
            <a:tailEnd/>
          </a:ln>
        </p:spPr>
        <p:txBody>
          <a:bodyPr/>
          <a:lstStyle/>
          <a:p>
            <a:endParaRPr lang="en-US"/>
          </a:p>
        </p:txBody>
      </p:sp>
      <p:sp>
        <p:nvSpPr>
          <p:cNvPr id="70711" name="Rectangle 54"/>
          <p:cNvSpPr>
            <a:spLocks noChangeArrowheads="1"/>
          </p:cNvSpPr>
          <p:nvPr/>
        </p:nvSpPr>
        <p:spPr bwMode="auto">
          <a:xfrm>
            <a:off x="381000" y="3292475"/>
            <a:ext cx="866775" cy="395288"/>
          </a:xfrm>
          <a:prstGeom prst="rect">
            <a:avLst/>
          </a:prstGeom>
          <a:solidFill>
            <a:srgbClr val="FFFFFF"/>
          </a:solidFill>
          <a:ln w="9525">
            <a:solidFill>
              <a:schemeClr val="accent2"/>
            </a:solidFill>
            <a:miter lim="800000"/>
            <a:headEnd/>
            <a:tailEnd/>
          </a:ln>
        </p:spPr>
        <p:txBody>
          <a:bodyPr/>
          <a:lstStyle/>
          <a:p>
            <a:endParaRPr lang="en-US"/>
          </a:p>
        </p:txBody>
      </p:sp>
      <p:sp>
        <p:nvSpPr>
          <p:cNvPr id="70712" name="Rectangle 55"/>
          <p:cNvSpPr>
            <a:spLocks noChangeArrowheads="1"/>
          </p:cNvSpPr>
          <p:nvPr/>
        </p:nvSpPr>
        <p:spPr bwMode="auto">
          <a:xfrm>
            <a:off x="454025" y="3411538"/>
            <a:ext cx="577850" cy="273050"/>
          </a:xfrm>
          <a:prstGeom prst="rect">
            <a:avLst/>
          </a:prstGeom>
          <a:noFill/>
          <a:ln w="9525">
            <a:noFill/>
            <a:miter lim="800000"/>
            <a:headEnd/>
            <a:tailEnd/>
          </a:ln>
        </p:spPr>
        <p:txBody>
          <a:bodyPr wrap="none" lIns="0" tIns="0" rIns="0" bIns="0">
            <a:spAutoFit/>
          </a:bodyPr>
          <a:lstStyle/>
          <a:p>
            <a:pPr eaLnBrk="0" hangingPunct="0"/>
            <a:r>
              <a:rPr lang="en-US" sz="900" b="0" u="none">
                <a:solidFill>
                  <a:srgbClr val="000000"/>
                </a:solidFill>
                <a:latin typeface="Arial" pitchFamily="34" charset="0"/>
              </a:rPr>
              <a:t>Resources/</a:t>
            </a:r>
          </a:p>
          <a:p>
            <a:pPr eaLnBrk="0" hangingPunct="0"/>
            <a:r>
              <a:rPr lang="en-US" sz="900" b="0" u="none">
                <a:solidFill>
                  <a:srgbClr val="000000"/>
                </a:solidFill>
                <a:latin typeface="Arial" pitchFamily="34" charset="0"/>
              </a:rPr>
              <a:t>Inputs</a:t>
            </a:r>
            <a:endParaRPr lang="en-US" sz="1800" b="0" u="none">
              <a:latin typeface="Arial" pitchFamily="34" charset="0"/>
            </a:endParaRPr>
          </a:p>
        </p:txBody>
      </p:sp>
      <p:sp>
        <p:nvSpPr>
          <p:cNvPr id="70713" name="Rectangle 56"/>
          <p:cNvSpPr>
            <a:spLocks noChangeArrowheads="1"/>
          </p:cNvSpPr>
          <p:nvPr/>
        </p:nvSpPr>
        <p:spPr bwMode="auto">
          <a:xfrm>
            <a:off x="6840538" y="2568575"/>
            <a:ext cx="444500" cy="228600"/>
          </a:xfrm>
          <a:prstGeom prst="rect">
            <a:avLst/>
          </a:prstGeom>
          <a:noFill/>
          <a:ln w="9525">
            <a:noFill/>
            <a:miter lim="800000"/>
            <a:headEnd/>
            <a:tailEnd/>
          </a:ln>
        </p:spPr>
        <p:txBody>
          <a:bodyPr wrap="none" lIns="0" tIns="0" rIns="0" bIns="0">
            <a:spAutoFit/>
          </a:bodyPr>
          <a:lstStyle/>
          <a:p>
            <a:pPr eaLnBrk="0" hangingPunct="0"/>
            <a:r>
              <a:rPr lang="en-US" sz="1500" b="0" u="none">
                <a:solidFill>
                  <a:srgbClr val="000000"/>
                </a:solidFill>
                <a:latin typeface="Arial" pitchFamily="34" charset="0"/>
              </a:rPr>
              <a:t>WHY</a:t>
            </a:r>
            <a:endParaRPr lang="en-US" sz="1800" b="0" u="none">
              <a:latin typeface="Arial" pitchFamily="34" charset="0"/>
            </a:endParaRPr>
          </a:p>
        </p:txBody>
      </p:sp>
      <p:sp>
        <p:nvSpPr>
          <p:cNvPr id="70714" name="Rectangle 57"/>
          <p:cNvSpPr>
            <a:spLocks noChangeArrowheads="1"/>
          </p:cNvSpPr>
          <p:nvPr/>
        </p:nvSpPr>
        <p:spPr bwMode="auto">
          <a:xfrm>
            <a:off x="1654175" y="2568575"/>
            <a:ext cx="465138" cy="228600"/>
          </a:xfrm>
          <a:prstGeom prst="rect">
            <a:avLst/>
          </a:prstGeom>
          <a:noFill/>
          <a:ln w="9525">
            <a:noFill/>
            <a:miter lim="800000"/>
            <a:headEnd/>
            <a:tailEnd/>
          </a:ln>
        </p:spPr>
        <p:txBody>
          <a:bodyPr wrap="none" lIns="0" tIns="0" rIns="0" bIns="0">
            <a:spAutoFit/>
          </a:bodyPr>
          <a:lstStyle/>
          <a:p>
            <a:pPr eaLnBrk="0" hangingPunct="0"/>
            <a:r>
              <a:rPr lang="en-US" sz="1500" b="0" u="none">
                <a:solidFill>
                  <a:srgbClr val="000000"/>
                </a:solidFill>
                <a:latin typeface="Arial" pitchFamily="34" charset="0"/>
              </a:rPr>
              <a:t>HOW</a:t>
            </a:r>
            <a:endParaRPr lang="en-US" sz="1800" b="0" u="none">
              <a:latin typeface="Arial" pitchFamily="34" charset="0"/>
            </a:endParaRPr>
          </a:p>
        </p:txBody>
      </p:sp>
      <p:sp>
        <p:nvSpPr>
          <p:cNvPr id="70715" name="Rectangle 58"/>
          <p:cNvSpPr>
            <a:spLocks noChangeArrowheads="1"/>
          </p:cNvSpPr>
          <p:nvPr/>
        </p:nvSpPr>
        <p:spPr bwMode="auto">
          <a:xfrm>
            <a:off x="762000" y="6415088"/>
            <a:ext cx="7667625" cy="396875"/>
          </a:xfrm>
          <a:prstGeom prst="rect">
            <a:avLst/>
          </a:prstGeom>
          <a:noFill/>
          <a:ln w="9525">
            <a:noFill/>
            <a:miter lim="800000"/>
            <a:headEnd/>
            <a:tailEnd/>
          </a:ln>
        </p:spPr>
        <p:txBody>
          <a:bodyPr>
            <a:spAutoFit/>
          </a:bodyPr>
          <a:lstStyle/>
          <a:p>
            <a:r>
              <a:rPr lang="en-US" sz="1000" i="1" u="none">
                <a:solidFill>
                  <a:srgbClr val="003366"/>
                </a:solidFill>
                <a:latin typeface="Arial" pitchFamily="34" charset="0"/>
              </a:rPr>
              <a:t>Source:</a:t>
            </a:r>
            <a:r>
              <a:rPr lang="en-US" sz="1000" b="0" i="1" u="none">
                <a:solidFill>
                  <a:srgbClr val="003366"/>
                </a:solidFill>
                <a:latin typeface="Arial" pitchFamily="34" charset="0"/>
              </a:rPr>
              <a:t> Adapted from Evaluation Dialogue Between OMB and Federal Evaluation Leaders: Digging a Bit Deeper into  Evaluation Science, April 2005</a:t>
            </a:r>
          </a:p>
        </p:txBody>
      </p:sp>
      <p:sp>
        <p:nvSpPr>
          <p:cNvPr id="50236" name="Oval 59"/>
          <p:cNvSpPr>
            <a:spLocks noChangeArrowheads="1"/>
          </p:cNvSpPr>
          <p:nvPr/>
        </p:nvSpPr>
        <p:spPr bwMode="auto">
          <a:xfrm>
            <a:off x="182563" y="1646238"/>
            <a:ext cx="8504237" cy="2941637"/>
          </a:xfrm>
          <a:prstGeom prst="ellipse">
            <a:avLst/>
          </a:prstGeom>
          <a:noFill/>
          <a:ln w="9525">
            <a:solidFill>
              <a:srgbClr val="FF0000"/>
            </a:solidFill>
            <a:prstDash val="lgDash"/>
            <a:round/>
            <a:headEnd/>
            <a:tailEnd/>
          </a:ln>
        </p:spPr>
        <p:txBody>
          <a:bodyPr wrap="none" anchor="ctr"/>
          <a:lstStyle/>
          <a:p>
            <a:endParaRPr lang="en-US"/>
          </a:p>
        </p:txBody>
      </p:sp>
      <p:sp>
        <p:nvSpPr>
          <p:cNvPr id="50237" name="Rectangle 60"/>
          <p:cNvSpPr>
            <a:spLocks noChangeArrowheads="1"/>
          </p:cNvSpPr>
          <p:nvPr/>
        </p:nvSpPr>
        <p:spPr bwMode="auto">
          <a:xfrm>
            <a:off x="2222500" y="1265238"/>
            <a:ext cx="4419600" cy="381000"/>
          </a:xfrm>
          <a:prstGeom prst="rect">
            <a:avLst/>
          </a:prstGeom>
          <a:solidFill>
            <a:srgbClr val="FF9900"/>
          </a:solidFill>
          <a:ln w="9525">
            <a:solidFill>
              <a:schemeClr val="tx1"/>
            </a:solidFill>
            <a:miter lim="800000"/>
            <a:headEnd/>
            <a:tailEnd/>
          </a:ln>
        </p:spPr>
        <p:txBody>
          <a:bodyPr wrap="none" anchor="ctr"/>
          <a:lstStyle/>
          <a:p>
            <a:pPr algn="ctr"/>
            <a:r>
              <a:rPr lang="en-US" sz="1800" b="0" u="none">
                <a:latin typeface="Arial" pitchFamily="34" charset="0"/>
              </a:rPr>
              <a:t>Design Evaluation</a:t>
            </a:r>
          </a:p>
        </p:txBody>
      </p:sp>
      <p:grpSp>
        <p:nvGrpSpPr>
          <p:cNvPr id="2" name="Group 65"/>
          <p:cNvGrpSpPr>
            <a:grpSpLocks/>
          </p:cNvGrpSpPr>
          <p:nvPr>
            <p:custDataLst>
              <p:tags r:id="rId2"/>
            </p:custDataLst>
          </p:nvPr>
        </p:nvGrpSpPr>
        <p:grpSpPr bwMode="auto">
          <a:xfrm>
            <a:off x="635000" y="3867150"/>
            <a:ext cx="4191000" cy="1863725"/>
            <a:chOff x="634926" y="3867150"/>
            <a:chExt cx="4191108" cy="1863751"/>
          </a:xfrm>
        </p:grpSpPr>
        <p:sp>
          <p:nvSpPr>
            <p:cNvPr id="70723" name="Up Arrow 61"/>
            <p:cNvSpPr>
              <a:spLocks noChangeArrowheads="1"/>
            </p:cNvSpPr>
            <p:nvPr/>
          </p:nvSpPr>
          <p:spPr bwMode="auto">
            <a:xfrm>
              <a:off x="634926" y="3867151"/>
              <a:ext cx="898566" cy="1863750"/>
            </a:xfrm>
            <a:prstGeom prst="upArrow">
              <a:avLst>
                <a:gd name="adj1" fmla="val 50000"/>
                <a:gd name="adj2" fmla="val 50000"/>
              </a:avLst>
            </a:prstGeom>
            <a:solidFill>
              <a:srgbClr val="006600"/>
            </a:solidFill>
            <a:ln w="9525" algn="ctr">
              <a:solidFill>
                <a:schemeClr val="tx1"/>
              </a:solidFill>
              <a:round/>
              <a:headEnd/>
              <a:tailEnd/>
            </a:ln>
          </p:spPr>
          <p:txBody>
            <a:bodyPr/>
            <a:lstStyle/>
            <a:p>
              <a:endParaRPr lang="en-US"/>
            </a:p>
          </p:txBody>
        </p:sp>
        <p:sp>
          <p:nvSpPr>
            <p:cNvPr id="70724" name="Up Arrow 62"/>
            <p:cNvSpPr>
              <a:spLocks noChangeArrowheads="1"/>
            </p:cNvSpPr>
            <p:nvPr/>
          </p:nvSpPr>
          <p:spPr bwMode="auto">
            <a:xfrm>
              <a:off x="1693800" y="3867150"/>
              <a:ext cx="898566" cy="1855825"/>
            </a:xfrm>
            <a:prstGeom prst="upArrow">
              <a:avLst>
                <a:gd name="adj1" fmla="val 50000"/>
                <a:gd name="adj2" fmla="val 49998"/>
              </a:avLst>
            </a:prstGeom>
            <a:solidFill>
              <a:srgbClr val="006600"/>
            </a:solidFill>
            <a:ln w="9525" algn="ctr">
              <a:solidFill>
                <a:schemeClr val="tx1"/>
              </a:solidFill>
              <a:round/>
              <a:headEnd/>
              <a:tailEnd/>
            </a:ln>
          </p:spPr>
          <p:txBody>
            <a:bodyPr/>
            <a:lstStyle/>
            <a:p>
              <a:endParaRPr lang="en-US"/>
            </a:p>
          </p:txBody>
        </p:sp>
        <p:sp>
          <p:nvSpPr>
            <p:cNvPr id="70725" name="Up Arrow 63"/>
            <p:cNvSpPr>
              <a:spLocks noChangeArrowheads="1"/>
            </p:cNvSpPr>
            <p:nvPr/>
          </p:nvSpPr>
          <p:spPr bwMode="auto">
            <a:xfrm>
              <a:off x="2798712" y="3867150"/>
              <a:ext cx="898566" cy="1862943"/>
            </a:xfrm>
            <a:prstGeom prst="upArrow">
              <a:avLst>
                <a:gd name="adj1" fmla="val 50000"/>
                <a:gd name="adj2" fmla="val 49998"/>
              </a:avLst>
            </a:prstGeom>
            <a:solidFill>
              <a:srgbClr val="006600"/>
            </a:solidFill>
            <a:ln w="9525" algn="ctr">
              <a:solidFill>
                <a:schemeClr val="tx1"/>
              </a:solidFill>
              <a:round/>
              <a:headEnd/>
              <a:tailEnd/>
            </a:ln>
          </p:spPr>
          <p:txBody>
            <a:bodyPr/>
            <a:lstStyle/>
            <a:p>
              <a:endParaRPr lang="en-US"/>
            </a:p>
          </p:txBody>
        </p:sp>
        <p:sp>
          <p:nvSpPr>
            <p:cNvPr id="70726" name="Up Arrow 64"/>
            <p:cNvSpPr>
              <a:spLocks noChangeArrowheads="1"/>
            </p:cNvSpPr>
            <p:nvPr/>
          </p:nvSpPr>
          <p:spPr bwMode="auto">
            <a:xfrm>
              <a:off x="3927468" y="3867150"/>
              <a:ext cx="898566" cy="1862943"/>
            </a:xfrm>
            <a:prstGeom prst="upArrow">
              <a:avLst>
                <a:gd name="adj1" fmla="val 50000"/>
                <a:gd name="adj2" fmla="val 49998"/>
              </a:avLst>
            </a:prstGeom>
            <a:solidFill>
              <a:srgbClr val="006600"/>
            </a:solidFill>
            <a:ln w="9525" algn="ctr">
              <a:solidFill>
                <a:schemeClr val="tx1"/>
              </a:solidFill>
              <a:round/>
              <a:headEnd/>
              <a:tailEnd/>
            </a:ln>
          </p:spPr>
          <p:txBody>
            <a:bodyPr/>
            <a:lstStyle/>
            <a:p>
              <a:endParaRPr lang="en-US"/>
            </a:p>
          </p:txBody>
        </p:sp>
      </p:grpSp>
      <p:grpSp>
        <p:nvGrpSpPr>
          <p:cNvPr id="3" name="Group 71"/>
          <p:cNvGrpSpPr>
            <a:grpSpLocks/>
          </p:cNvGrpSpPr>
          <p:nvPr>
            <p:custDataLst>
              <p:tags r:id="rId3"/>
            </p:custDataLst>
          </p:nvPr>
        </p:nvGrpSpPr>
        <p:grpSpPr bwMode="auto">
          <a:xfrm>
            <a:off x="5376863" y="3730625"/>
            <a:ext cx="1935162" cy="1033463"/>
            <a:chOff x="5376840" y="3729843"/>
            <a:chExt cx="1935246" cy="1034259"/>
          </a:xfrm>
        </p:grpSpPr>
        <p:sp>
          <p:nvSpPr>
            <p:cNvPr id="70721" name="Up Arrow 69"/>
            <p:cNvSpPr>
              <a:spLocks noChangeArrowheads="1"/>
            </p:cNvSpPr>
            <p:nvPr/>
          </p:nvSpPr>
          <p:spPr bwMode="auto">
            <a:xfrm>
              <a:off x="5376840" y="3729843"/>
              <a:ext cx="898566" cy="1034259"/>
            </a:xfrm>
            <a:prstGeom prst="upArrow">
              <a:avLst>
                <a:gd name="adj1" fmla="val 50000"/>
                <a:gd name="adj2" fmla="val 50000"/>
              </a:avLst>
            </a:prstGeom>
            <a:solidFill>
              <a:srgbClr val="006600"/>
            </a:solidFill>
            <a:ln w="9525" algn="ctr">
              <a:solidFill>
                <a:schemeClr val="tx1"/>
              </a:solidFill>
              <a:round/>
              <a:headEnd/>
              <a:tailEnd/>
            </a:ln>
          </p:spPr>
          <p:txBody>
            <a:bodyPr/>
            <a:lstStyle/>
            <a:p>
              <a:endParaRPr lang="en-US"/>
            </a:p>
          </p:txBody>
        </p:sp>
        <p:sp>
          <p:nvSpPr>
            <p:cNvPr id="70722" name="Up Arrow 70"/>
            <p:cNvSpPr>
              <a:spLocks noChangeArrowheads="1"/>
            </p:cNvSpPr>
            <p:nvPr/>
          </p:nvSpPr>
          <p:spPr bwMode="auto">
            <a:xfrm>
              <a:off x="6413520" y="3729843"/>
              <a:ext cx="898566" cy="1034259"/>
            </a:xfrm>
            <a:prstGeom prst="upArrow">
              <a:avLst>
                <a:gd name="adj1" fmla="val 50000"/>
                <a:gd name="adj2" fmla="val 50000"/>
              </a:avLst>
            </a:prstGeom>
            <a:solidFill>
              <a:srgbClr val="006600"/>
            </a:solidFill>
            <a:ln w="9525" algn="ctr">
              <a:solidFill>
                <a:schemeClr val="tx1"/>
              </a:solidFill>
              <a:round/>
              <a:headEnd/>
              <a:tailEnd/>
            </a:ln>
          </p:spPr>
          <p:txBody>
            <a:bodyPr/>
            <a:lstStyle/>
            <a:p>
              <a:endParaRPr lang="en-US"/>
            </a:p>
          </p:txBody>
        </p:sp>
      </p:grpSp>
      <p:sp>
        <p:nvSpPr>
          <p:cNvPr id="78" name="Up Arrow 77"/>
          <p:cNvSpPr>
            <a:spLocks noChangeArrowheads="1"/>
          </p:cNvSpPr>
          <p:nvPr/>
        </p:nvSpPr>
        <p:spPr bwMode="auto">
          <a:xfrm>
            <a:off x="7678738" y="3776663"/>
            <a:ext cx="898525" cy="1033462"/>
          </a:xfrm>
          <a:prstGeom prst="upArrow">
            <a:avLst>
              <a:gd name="adj1" fmla="val 50000"/>
              <a:gd name="adj2" fmla="val 49963"/>
            </a:avLst>
          </a:prstGeom>
          <a:solidFill>
            <a:srgbClr val="006600"/>
          </a:solidFill>
          <a:ln w="9525" algn="ctr">
            <a:solidFill>
              <a:schemeClr val="tx1"/>
            </a:solidFill>
            <a:round/>
            <a:headEnd/>
            <a:tailEnd/>
          </a:ln>
        </p:spPr>
        <p:txBody>
          <a:bodyPr/>
          <a:lstStyle/>
          <a:p>
            <a:endParaRPr lang="en-US"/>
          </a:p>
        </p:txBody>
      </p:sp>
    </p:spTree>
    <p:custDataLst>
      <p:tags r:id="rId1"/>
    </p:custDataLst>
    <p:extLst>
      <p:ext uri="{BB962C8B-B14F-4D97-AF65-F5344CB8AC3E}">
        <p14:creationId xmlns:p14="http://schemas.microsoft.com/office/powerpoint/2010/main" val="17161377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237"/>
                                        </p:tgtEl>
                                        <p:attrNameLst>
                                          <p:attrName>style.visibility</p:attrName>
                                        </p:attrNameLst>
                                      </p:cBhvr>
                                      <p:to>
                                        <p:strVal val="visible"/>
                                      </p:to>
                                    </p:set>
                                    <p:anim calcmode="lin" valueType="num">
                                      <p:cBhvr additive="base">
                                        <p:cTn id="7" dur="3000" fill="hold"/>
                                        <p:tgtEl>
                                          <p:spTgt spid="50237"/>
                                        </p:tgtEl>
                                        <p:attrNameLst>
                                          <p:attrName>ppt_x</p:attrName>
                                        </p:attrNameLst>
                                      </p:cBhvr>
                                      <p:tavLst>
                                        <p:tav tm="0">
                                          <p:val>
                                            <p:strVal val="#ppt_x"/>
                                          </p:val>
                                        </p:tav>
                                        <p:tav tm="100000">
                                          <p:val>
                                            <p:strVal val="#ppt_x"/>
                                          </p:val>
                                        </p:tav>
                                      </p:tavLst>
                                    </p:anim>
                                    <p:anim calcmode="lin" valueType="num">
                                      <p:cBhvr additive="base">
                                        <p:cTn id="8" dur="3000" fill="hold"/>
                                        <p:tgtEl>
                                          <p:spTgt spid="502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236"/>
                                        </p:tgtEl>
                                        <p:attrNameLst>
                                          <p:attrName>style.visibility</p:attrName>
                                        </p:attrNameLst>
                                      </p:cBhvr>
                                      <p:to>
                                        <p:strVal val="visible"/>
                                      </p:to>
                                    </p:set>
                                    <p:anim calcmode="lin" valueType="num">
                                      <p:cBhvr additive="base">
                                        <p:cTn id="13" dur="3000" fill="hold"/>
                                        <p:tgtEl>
                                          <p:spTgt spid="50236"/>
                                        </p:tgtEl>
                                        <p:attrNameLst>
                                          <p:attrName>ppt_x</p:attrName>
                                        </p:attrNameLst>
                                      </p:cBhvr>
                                      <p:tavLst>
                                        <p:tav tm="0">
                                          <p:val>
                                            <p:strVal val="#ppt_x"/>
                                          </p:val>
                                        </p:tav>
                                        <p:tav tm="100000">
                                          <p:val>
                                            <p:strVal val="#ppt_x"/>
                                          </p:val>
                                        </p:tav>
                                      </p:tavLst>
                                    </p:anim>
                                    <p:anim calcmode="lin" valueType="num">
                                      <p:cBhvr additive="base">
                                        <p:cTn id="14" dur="3000" fill="hold"/>
                                        <p:tgtEl>
                                          <p:spTgt spid="502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1"/>
                                        </p:tgtEl>
                                        <p:attrNameLst>
                                          <p:attrName>style.visibility</p:attrName>
                                        </p:attrNameLst>
                                      </p:cBhvr>
                                      <p:to>
                                        <p:strVal val="visible"/>
                                      </p:to>
                                    </p:set>
                                    <p:anim calcmode="lin" valueType="num">
                                      <p:cBhvr additive="base">
                                        <p:cTn id="19" dur="3000" fill="hold"/>
                                        <p:tgtEl>
                                          <p:spTgt spid="50181"/>
                                        </p:tgtEl>
                                        <p:attrNameLst>
                                          <p:attrName>ppt_x</p:attrName>
                                        </p:attrNameLst>
                                      </p:cBhvr>
                                      <p:tavLst>
                                        <p:tav tm="0">
                                          <p:val>
                                            <p:strVal val="0-#ppt_w/2"/>
                                          </p:val>
                                        </p:tav>
                                        <p:tav tm="100000">
                                          <p:val>
                                            <p:strVal val="#ppt_x"/>
                                          </p:val>
                                        </p:tav>
                                      </p:tavLst>
                                    </p:anim>
                                    <p:anim calcmode="lin" valueType="num">
                                      <p:cBhvr additive="base">
                                        <p:cTn id="20" dur="3000" fill="hold"/>
                                        <p:tgtEl>
                                          <p:spTgt spid="501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3000" fill="hold"/>
                                        <p:tgtEl>
                                          <p:spTgt spid="2"/>
                                        </p:tgtEl>
                                        <p:attrNameLst>
                                          <p:attrName>ppt_x</p:attrName>
                                        </p:attrNameLst>
                                      </p:cBhvr>
                                      <p:tavLst>
                                        <p:tav tm="0">
                                          <p:val>
                                            <p:strVal val="#ppt_x"/>
                                          </p:val>
                                        </p:tav>
                                        <p:tav tm="100000">
                                          <p:val>
                                            <p:strVal val="#ppt_x"/>
                                          </p:val>
                                        </p:tav>
                                      </p:tavLst>
                                    </p:anim>
                                    <p:anim calcmode="lin" valueType="num">
                                      <p:cBhvr additive="base">
                                        <p:cTn id="26" dur="3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3000"/>
                                        <p:tgtEl>
                                          <p:spTgt spid="2"/>
                                        </p:tgtEl>
                                        <p:attrNameLst>
                                          <p:attrName>ppt_x</p:attrName>
                                        </p:attrNameLst>
                                      </p:cBhvr>
                                      <p:tavLst>
                                        <p:tav tm="0">
                                          <p:val>
                                            <p:strVal val="ppt_x"/>
                                          </p:val>
                                        </p:tav>
                                        <p:tav tm="100000">
                                          <p:val>
                                            <p:strVal val="ppt_x"/>
                                          </p:val>
                                        </p:tav>
                                      </p:tavLst>
                                    </p:anim>
                                    <p:anim calcmode="lin" valueType="num">
                                      <p:cBhvr additive="base">
                                        <p:cTn id="31" dur="3000"/>
                                        <p:tgtEl>
                                          <p:spTgt spid="2"/>
                                        </p:tgtEl>
                                        <p:attrNameLst>
                                          <p:attrName>ppt_y</p:attrName>
                                        </p:attrNameLst>
                                      </p:cBhvr>
                                      <p:tavLst>
                                        <p:tav tm="0">
                                          <p:val>
                                            <p:strVal val="ppt_y"/>
                                          </p:val>
                                        </p:tav>
                                        <p:tav tm="100000">
                                          <p:val>
                                            <p:strVal val="1+ppt_h/2"/>
                                          </p:val>
                                        </p:tav>
                                      </p:tavLst>
                                    </p:anim>
                                    <p:set>
                                      <p:cBhvr>
                                        <p:cTn id="32" dur="1" fill="hold">
                                          <p:stCondLst>
                                            <p:cond delay="29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2"/>
                                        </p:tgtEl>
                                        <p:attrNameLst>
                                          <p:attrName>style.visibility</p:attrName>
                                        </p:attrNameLst>
                                      </p:cBhvr>
                                      <p:to>
                                        <p:strVal val="visible"/>
                                      </p:to>
                                    </p:set>
                                    <p:anim calcmode="lin" valueType="num">
                                      <p:cBhvr additive="base">
                                        <p:cTn id="37" dur="3000" fill="hold"/>
                                        <p:tgtEl>
                                          <p:spTgt spid="50182"/>
                                        </p:tgtEl>
                                        <p:attrNameLst>
                                          <p:attrName>ppt_x</p:attrName>
                                        </p:attrNameLst>
                                      </p:cBhvr>
                                      <p:tavLst>
                                        <p:tav tm="0">
                                          <p:val>
                                            <p:strVal val="#ppt_x"/>
                                          </p:val>
                                        </p:tav>
                                        <p:tav tm="100000">
                                          <p:val>
                                            <p:strVal val="#ppt_x"/>
                                          </p:val>
                                        </p:tav>
                                      </p:tavLst>
                                    </p:anim>
                                    <p:anim calcmode="lin" valueType="num">
                                      <p:cBhvr additive="base">
                                        <p:cTn id="38" dur="3000" fill="hold"/>
                                        <p:tgtEl>
                                          <p:spTgt spid="5018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3000" fill="hold"/>
                                        <p:tgtEl>
                                          <p:spTgt spid="3"/>
                                        </p:tgtEl>
                                        <p:attrNameLst>
                                          <p:attrName>ppt_x</p:attrName>
                                        </p:attrNameLst>
                                      </p:cBhvr>
                                      <p:tavLst>
                                        <p:tav tm="0">
                                          <p:val>
                                            <p:strVal val="#ppt_x"/>
                                          </p:val>
                                        </p:tav>
                                        <p:tav tm="100000">
                                          <p:val>
                                            <p:strVal val="#ppt_x"/>
                                          </p:val>
                                        </p:tav>
                                      </p:tavLst>
                                    </p:anim>
                                    <p:anim calcmode="lin" valueType="num">
                                      <p:cBhvr additive="base">
                                        <p:cTn id="44" dur="3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3000"/>
                                        <p:tgtEl>
                                          <p:spTgt spid="3"/>
                                        </p:tgtEl>
                                        <p:attrNameLst>
                                          <p:attrName>ppt_x</p:attrName>
                                        </p:attrNameLst>
                                      </p:cBhvr>
                                      <p:tavLst>
                                        <p:tav tm="0">
                                          <p:val>
                                            <p:strVal val="ppt_x"/>
                                          </p:val>
                                        </p:tav>
                                        <p:tav tm="100000">
                                          <p:val>
                                            <p:strVal val="ppt_x"/>
                                          </p:val>
                                        </p:tav>
                                      </p:tavLst>
                                    </p:anim>
                                    <p:anim calcmode="lin" valueType="num">
                                      <p:cBhvr additive="base">
                                        <p:cTn id="49" dur="3000"/>
                                        <p:tgtEl>
                                          <p:spTgt spid="3"/>
                                        </p:tgtEl>
                                        <p:attrNameLst>
                                          <p:attrName>ppt_y</p:attrName>
                                        </p:attrNameLst>
                                      </p:cBhvr>
                                      <p:tavLst>
                                        <p:tav tm="0">
                                          <p:val>
                                            <p:strVal val="ppt_y"/>
                                          </p:val>
                                        </p:tav>
                                        <p:tav tm="100000">
                                          <p:val>
                                            <p:strVal val="1+ppt_h/2"/>
                                          </p:val>
                                        </p:tav>
                                      </p:tavLst>
                                    </p:anim>
                                    <p:set>
                                      <p:cBhvr>
                                        <p:cTn id="50" dur="1" fill="hold">
                                          <p:stCondLst>
                                            <p:cond delay="29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0183"/>
                                        </p:tgtEl>
                                        <p:attrNameLst>
                                          <p:attrName>style.visibility</p:attrName>
                                        </p:attrNameLst>
                                      </p:cBhvr>
                                      <p:to>
                                        <p:strVal val="visible"/>
                                      </p:to>
                                    </p:set>
                                    <p:anim calcmode="lin" valueType="num">
                                      <p:cBhvr additive="base">
                                        <p:cTn id="55" dur="3000" fill="hold"/>
                                        <p:tgtEl>
                                          <p:spTgt spid="50183"/>
                                        </p:tgtEl>
                                        <p:attrNameLst>
                                          <p:attrName>ppt_x</p:attrName>
                                        </p:attrNameLst>
                                      </p:cBhvr>
                                      <p:tavLst>
                                        <p:tav tm="0">
                                          <p:val>
                                            <p:strVal val="1+#ppt_w/2"/>
                                          </p:val>
                                        </p:tav>
                                        <p:tav tm="100000">
                                          <p:val>
                                            <p:strVal val="#ppt_x"/>
                                          </p:val>
                                        </p:tav>
                                      </p:tavLst>
                                    </p:anim>
                                    <p:anim calcmode="lin" valueType="num">
                                      <p:cBhvr additive="base">
                                        <p:cTn id="56" dur="3000" fill="hold"/>
                                        <p:tgtEl>
                                          <p:spTgt spid="5018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8"/>
                                        </p:tgtEl>
                                        <p:attrNameLst>
                                          <p:attrName>style.visibility</p:attrName>
                                        </p:attrNameLst>
                                      </p:cBhvr>
                                      <p:to>
                                        <p:strVal val="visible"/>
                                      </p:to>
                                    </p:set>
                                    <p:anim calcmode="lin" valueType="num">
                                      <p:cBhvr additive="base">
                                        <p:cTn id="61" dur="3000" fill="hold"/>
                                        <p:tgtEl>
                                          <p:spTgt spid="78"/>
                                        </p:tgtEl>
                                        <p:attrNameLst>
                                          <p:attrName>ppt_x</p:attrName>
                                        </p:attrNameLst>
                                      </p:cBhvr>
                                      <p:tavLst>
                                        <p:tav tm="0">
                                          <p:val>
                                            <p:strVal val="#ppt_x"/>
                                          </p:val>
                                        </p:tav>
                                        <p:tav tm="100000">
                                          <p:val>
                                            <p:strVal val="#ppt_x"/>
                                          </p:val>
                                        </p:tav>
                                      </p:tavLst>
                                    </p:anim>
                                    <p:anim calcmode="lin" valueType="num">
                                      <p:cBhvr additive="base">
                                        <p:cTn id="62" dur="30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3000"/>
                                        <p:tgtEl>
                                          <p:spTgt spid="78"/>
                                        </p:tgtEl>
                                        <p:attrNameLst>
                                          <p:attrName>ppt_x</p:attrName>
                                        </p:attrNameLst>
                                      </p:cBhvr>
                                      <p:tavLst>
                                        <p:tav tm="0">
                                          <p:val>
                                            <p:strVal val="ppt_x"/>
                                          </p:val>
                                        </p:tav>
                                        <p:tav tm="100000">
                                          <p:val>
                                            <p:strVal val="ppt_x"/>
                                          </p:val>
                                        </p:tav>
                                      </p:tavLst>
                                    </p:anim>
                                    <p:anim calcmode="lin" valueType="num">
                                      <p:cBhvr additive="base">
                                        <p:cTn id="67" dur="3000"/>
                                        <p:tgtEl>
                                          <p:spTgt spid="78"/>
                                        </p:tgtEl>
                                        <p:attrNameLst>
                                          <p:attrName>ppt_y</p:attrName>
                                        </p:attrNameLst>
                                      </p:cBhvr>
                                      <p:tavLst>
                                        <p:tav tm="0">
                                          <p:val>
                                            <p:strVal val="ppt_y"/>
                                          </p:val>
                                        </p:tav>
                                        <p:tav tm="100000">
                                          <p:val>
                                            <p:strVal val="1+ppt_h/2"/>
                                          </p:val>
                                        </p:tav>
                                      </p:tavLst>
                                    </p:anim>
                                    <p:set>
                                      <p:cBhvr>
                                        <p:cTn id="68" dur="1" fill="hold">
                                          <p:stCondLst>
                                            <p:cond delay="2999"/>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P spid="50182" grpId="0" animBg="1"/>
      <p:bldP spid="50183" grpId="0" animBg="1"/>
      <p:bldP spid="50236" grpId="0" animBg="1"/>
      <p:bldP spid="50237" grpId="0" animBg="1"/>
      <p:bldP spid="78" grpId="0" animBg="1"/>
      <p:bldP spid="78"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83203" name="Group 3"/>
          <p:cNvGraphicFramePr>
            <a:graphicFrameLocks noGrp="1"/>
          </p:cNvGraphicFramePr>
          <p:nvPr>
            <p:ph/>
            <p:extLst>
              <p:ext uri="{D42A27DB-BD31-4B8C-83A1-F6EECF244321}">
                <p14:modId xmlns:p14="http://schemas.microsoft.com/office/powerpoint/2010/main" val="1777620548"/>
              </p:ext>
            </p:extLst>
          </p:nvPr>
        </p:nvGraphicFramePr>
        <p:xfrm>
          <a:off x="389731" y="1143000"/>
          <a:ext cx="8412162" cy="5303838"/>
        </p:xfrm>
        <a:graphic>
          <a:graphicData uri="http://schemas.openxmlformats.org/drawingml/2006/table">
            <a:tbl>
              <a:tblPr/>
              <a:tblGrid>
                <a:gridCol w="3079161"/>
                <a:gridCol w="5333001"/>
              </a:tblGrid>
              <a:tr h="397952">
                <a:tc>
                  <a:txBody>
                    <a:bodyPr/>
                    <a:lstStyle/>
                    <a:p>
                      <a:pPr marL="0" marR="0" lvl="0" indent="0" algn="ctr"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300" b="1" i="0" u="none" strike="noStrike" cap="none" normalizeH="0" baseline="0" dirty="0" smtClean="0">
                          <a:ln>
                            <a:noFill/>
                          </a:ln>
                          <a:solidFill>
                            <a:srgbClr val="003366"/>
                          </a:solidFill>
                          <a:effectLst/>
                          <a:latin typeface="Arial" charset="0"/>
                          <a:ea typeface="Times New Roman" pitchFamily="18" charset="0"/>
                          <a:cs typeface="Arial" charset="0"/>
                        </a:rPr>
                        <a:t>Evaluation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5000"/>
                        </a:spcAft>
                        <a:buClr>
                          <a:srgbClr val="CC6600"/>
                        </a:buClr>
                        <a:buSzTx/>
                        <a:buFont typeface="Wingdings" pitchFamily="2" charset="2"/>
                        <a:buNone/>
                        <a:tabLst/>
                      </a:pPr>
                      <a:r>
                        <a:rPr kumimoji="0" lang="en-US" sz="1300" b="1" i="0" u="none" strike="noStrike" cap="none" normalizeH="0" baseline="0" dirty="0" smtClean="0">
                          <a:ln>
                            <a:noFill/>
                          </a:ln>
                          <a:solidFill>
                            <a:srgbClr val="003366"/>
                          </a:solidFill>
                          <a:effectLst/>
                          <a:latin typeface="Arial" charset="0"/>
                          <a:ea typeface="Times New Roman" pitchFamily="18" charset="0"/>
                          <a:cs typeface="Arial" charset="0"/>
                        </a:rPr>
                        <a:t>Common Evaluation Questions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234">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tab pos="457200"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Design Evaluation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Is the design of the program well formulated, feasible, and likely to achieve the intended goals?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3223">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tab pos="457200"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Process/Implementation Evaluation </a:t>
                      </a:r>
                    </a:p>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tab pos="457200" algn="l"/>
                        </a:tabLst>
                      </a:pPr>
                      <a:endPar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Is the program being delivered as intended to the targeted recipients?</a:t>
                      </a:r>
                    </a:p>
                    <a:p>
                      <a:pPr marL="0" marR="0" lvl="0" indent="0" algn="l" defTabSz="914400" rtl="0" eaLnBrk="0" fontAlgn="base" latinLnBrk="0" hangingPunct="0">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Is the program well managed?</a:t>
                      </a:r>
                    </a:p>
                    <a:p>
                      <a:pPr marL="0" marR="0" lvl="0" indent="0" algn="l" defTabSz="914400" rtl="0" eaLnBrk="0" fontAlgn="base" latinLnBrk="0" hangingPunct="0">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What progress has been made in implementing new provisions?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9011">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tab pos="457200"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Outcome Evaluation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Are desired program outcomes obtained?</a:t>
                      </a:r>
                    </a:p>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What role, if any ,did the program play?</a:t>
                      </a:r>
                    </a:p>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What role, if any, did the context play?</a:t>
                      </a:r>
                    </a:p>
                    <a:p>
                      <a:pPr marL="0" marR="0" lvl="0" indent="0" algn="l" defTabSz="914400" rtl="0" eaLnBrk="0" fontAlgn="base" latinLnBrk="0" hangingPunct="0">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Did the program produce unintended outcomes?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3418">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None/>
                        <a:tabLst>
                          <a:tab pos="457200"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Impact Evaluation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Did the program cause the desired impact? </a:t>
                      </a:r>
                    </a:p>
                    <a:p>
                      <a:pPr marL="0" marR="0" lvl="0" indent="0" algn="l" defTabSz="914400" rtl="0" eaLnBrk="0" fontAlgn="base" latinLnBrk="0" hangingPunct="0">
                        <a:lnSpc>
                          <a:spcPct val="100000"/>
                        </a:lnSpc>
                        <a:spcBef>
                          <a:spcPct val="0"/>
                        </a:spcBef>
                        <a:spcAft>
                          <a:spcPct val="25000"/>
                        </a:spcAft>
                        <a:buClr>
                          <a:srgbClr val="CC6600"/>
                        </a:buClr>
                        <a:buSzTx/>
                        <a:buFont typeface="Wingdings" pitchFamily="2" charset="2"/>
                        <a:buChar char="§"/>
                        <a:tabLst>
                          <a:tab pos="503238" algn="l"/>
                        </a:tabLst>
                      </a:pPr>
                      <a:r>
                        <a:rPr kumimoji="0" lang="en-US" sz="1300" b="0" i="0" u="none" strike="noStrike" cap="none" normalizeH="0" baseline="0" dirty="0" smtClean="0">
                          <a:ln>
                            <a:noFill/>
                          </a:ln>
                          <a:solidFill>
                            <a:srgbClr val="003366"/>
                          </a:solidFill>
                          <a:effectLst/>
                          <a:latin typeface="Arial" charset="0"/>
                          <a:ea typeface="Times New Roman" pitchFamily="18" charset="0"/>
                          <a:cs typeface="Arial" charset="0"/>
                        </a:rPr>
                        <a:t>Is one approach more effective than another in obtaining the desired outcomes?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05" name="Slide Number Placeholder 2"/>
          <p:cNvSpPr>
            <a:spLocks noGrp="1"/>
          </p:cNvSpPr>
          <p:nvPr>
            <p:ph type="sldNum" sz="quarter" idx="10"/>
          </p:nvPr>
        </p:nvSpPr>
        <p:spPr>
          <a:xfrm>
            <a:off x="1" y="2377440"/>
            <a:ext cx="594360" cy="457200"/>
          </a:xfrm>
          <a:noFill/>
        </p:spPr>
        <p:txBody>
          <a:bodyPr/>
          <a:lstStyle/>
          <a:p>
            <a:fld id="{0016A212-8593-4601-966A-EA4CBB652D20}" type="slidenum">
              <a:rPr lang="en-US" smtClean="0"/>
              <a:pPr/>
              <a:t>32</a:t>
            </a:fld>
            <a:endParaRPr lang="en-US" dirty="0" smtClean="0"/>
          </a:p>
        </p:txBody>
      </p:sp>
      <p:sp>
        <p:nvSpPr>
          <p:cNvPr id="71706" name="Rectangle 2"/>
          <p:cNvSpPr>
            <a:spLocks noChangeArrowheads="1"/>
          </p:cNvSpPr>
          <p:nvPr/>
        </p:nvSpPr>
        <p:spPr bwMode="auto">
          <a:xfrm>
            <a:off x="884237" y="501650"/>
            <a:ext cx="7726363" cy="641350"/>
          </a:xfrm>
          <a:prstGeom prst="rect">
            <a:avLst/>
          </a:prstGeom>
          <a:noFill/>
          <a:ln w="9525">
            <a:noFill/>
            <a:miter lim="800000"/>
            <a:headEnd/>
            <a:tailEnd/>
          </a:ln>
        </p:spPr>
        <p:txBody>
          <a:bodyPr anchor="ctr">
            <a:spAutoFit/>
          </a:bodyPr>
          <a:lstStyle/>
          <a:p>
            <a:pPr algn="ctr"/>
            <a:r>
              <a:rPr lang="en-US" sz="3600" b="0" u="none" dirty="0">
                <a:solidFill>
                  <a:schemeClr val="tx2"/>
                </a:solidFill>
                <a:ea typeface="Times New Roman" pitchFamily="18" charset="0"/>
                <a:cs typeface="Arial" pitchFamily="34" charset="0"/>
              </a:rPr>
              <a:t>Common Evaluation Questions</a:t>
            </a:r>
          </a:p>
        </p:txBody>
      </p:sp>
      <p:sp>
        <p:nvSpPr>
          <p:cNvPr id="71707" name="Rectangle 26"/>
          <p:cNvSpPr>
            <a:spLocks noChangeArrowheads="1"/>
          </p:cNvSpPr>
          <p:nvPr/>
        </p:nvSpPr>
        <p:spPr bwMode="auto">
          <a:xfrm>
            <a:off x="0" y="6132513"/>
            <a:ext cx="184150" cy="366712"/>
          </a:xfrm>
          <a:prstGeom prst="rect">
            <a:avLst/>
          </a:prstGeom>
          <a:noFill/>
          <a:ln w="9525">
            <a:noFill/>
            <a:miter lim="800000"/>
            <a:headEnd/>
            <a:tailEnd/>
          </a:ln>
        </p:spPr>
        <p:txBody>
          <a:bodyPr wrap="none" anchor="ctr">
            <a:spAutoFit/>
          </a:bodyPr>
          <a:lstStyle/>
          <a:p>
            <a:endParaRPr lang="en-US" sz="1800" b="0" u="none">
              <a:latin typeface="Arial" pitchFamily="34" charset="0"/>
            </a:endParaRPr>
          </a:p>
        </p:txBody>
      </p:sp>
      <p:sp>
        <p:nvSpPr>
          <p:cNvPr id="71708" name="Text Box 27"/>
          <p:cNvSpPr txBox="1">
            <a:spLocks noChangeArrowheads="1"/>
          </p:cNvSpPr>
          <p:nvPr/>
        </p:nvSpPr>
        <p:spPr bwMode="auto">
          <a:xfrm>
            <a:off x="1109663" y="4325938"/>
            <a:ext cx="184150" cy="488950"/>
          </a:xfrm>
          <a:prstGeom prst="rect">
            <a:avLst/>
          </a:prstGeom>
          <a:noFill/>
          <a:ln w="9525">
            <a:noFill/>
            <a:miter lim="800000"/>
            <a:headEnd/>
            <a:tailEnd/>
          </a:ln>
        </p:spPr>
        <p:txBody>
          <a:bodyPr wrap="none">
            <a:spAutoFit/>
          </a:bodyPr>
          <a:lstStyle/>
          <a:p>
            <a:endParaRPr lang="en-US"/>
          </a:p>
        </p:txBody>
      </p:sp>
      <p:sp>
        <p:nvSpPr>
          <p:cNvPr id="71709" name="Rectangle 28"/>
          <p:cNvSpPr>
            <a:spLocks noChangeArrowheads="1"/>
          </p:cNvSpPr>
          <p:nvPr/>
        </p:nvSpPr>
        <p:spPr bwMode="auto">
          <a:xfrm>
            <a:off x="762000" y="6446838"/>
            <a:ext cx="7667625" cy="396875"/>
          </a:xfrm>
          <a:prstGeom prst="rect">
            <a:avLst/>
          </a:prstGeom>
          <a:noFill/>
          <a:ln w="9525">
            <a:noFill/>
            <a:miter lim="800000"/>
            <a:headEnd/>
            <a:tailEnd/>
          </a:ln>
        </p:spPr>
        <p:txBody>
          <a:bodyPr>
            <a:spAutoFit/>
          </a:bodyPr>
          <a:lstStyle/>
          <a:p>
            <a:r>
              <a:rPr lang="en-US" sz="1000" i="1" u="none">
                <a:solidFill>
                  <a:srgbClr val="003366"/>
                </a:solidFill>
                <a:latin typeface="Arial" pitchFamily="34" charset="0"/>
              </a:rPr>
              <a:t>Source:</a:t>
            </a:r>
            <a:r>
              <a:rPr lang="en-US" sz="1000" b="0" i="1" u="none">
                <a:solidFill>
                  <a:srgbClr val="003366"/>
                </a:solidFill>
                <a:latin typeface="Arial" pitchFamily="34" charset="0"/>
              </a:rPr>
              <a:t> Adapted from Evaluation Dialogue Between OMB and Federal Evaluation Leaders: Digging a Bit Deeper into  Evaluation Science, April 2005</a:t>
            </a:r>
          </a:p>
        </p:txBody>
      </p:sp>
    </p:spTree>
    <p:custDataLst>
      <p:tags r:id="rId1"/>
    </p:custDataLst>
    <p:extLst>
      <p:ext uri="{BB962C8B-B14F-4D97-AF65-F5344CB8AC3E}">
        <p14:creationId xmlns:p14="http://schemas.microsoft.com/office/powerpoint/2010/main" val="30826542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l="8125" t="17969" r="3750" b="14844"/>
          <a:stretch>
            <a:fillRect/>
          </a:stretch>
        </p:blipFill>
        <p:spPr bwMode="auto">
          <a:xfrm>
            <a:off x="14514" y="533400"/>
            <a:ext cx="9144001" cy="6324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F89C5925-A26B-4AE2-9C32-B455F1EE3462}" type="slidenum">
              <a:rPr lang="en-US" smtClean="0"/>
              <a:t>33</a:t>
            </a:fld>
            <a:endParaRPr lang="en-US" dirty="0"/>
          </a:p>
        </p:txBody>
      </p:sp>
    </p:spTree>
    <p:extLst>
      <p:ext uri="{BB962C8B-B14F-4D97-AF65-F5344CB8AC3E}">
        <p14:creationId xmlns:p14="http://schemas.microsoft.com/office/powerpoint/2010/main" val="914649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929640" y="499050"/>
            <a:ext cx="7543800" cy="320040"/>
          </a:xfrm>
        </p:spPr>
        <p:txBody>
          <a:bodyPr>
            <a:normAutofit/>
          </a:bodyPr>
          <a:lstStyle/>
          <a:p>
            <a:pPr algn="ctr"/>
            <a:r>
              <a:rPr lang="en-US" sz="2000" dirty="0" smtClean="0">
                <a:solidFill>
                  <a:schemeClr val="tx1"/>
                </a:solidFill>
                <a:latin typeface="+mn-lt"/>
              </a:rPr>
              <a:t>General Assistance Program (GAP) Grant Program Logic Model</a:t>
            </a:r>
            <a:endParaRPr lang="en-US" sz="2000" dirty="0">
              <a:solidFill>
                <a:schemeClr val="tx1"/>
              </a:solidFill>
              <a:latin typeface="+mn-lt"/>
            </a:endParaRPr>
          </a:p>
        </p:txBody>
      </p:sp>
      <p:sp>
        <p:nvSpPr>
          <p:cNvPr id="4" name="Slide Number Placeholder 3"/>
          <p:cNvSpPr>
            <a:spLocks noGrp="1"/>
          </p:cNvSpPr>
          <p:nvPr>
            <p:ph type="sldNum" sz="quarter" idx="12"/>
          </p:nvPr>
        </p:nvSpPr>
        <p:spPr>
          <a:xfrm>
            <a:off x="8634413" y="6553200"/>
            <a:ext cx="509587" cy="457200"/>
          </a:xfrm>
        </p:spPr>
        <p:txBody>
          <a:bodyPr/>
          <a:lstStyle/>
          <a:p>
            <a:pPr>
              <a:defRPr/>
            </a:pPr>
            <a:fld id="{90272B43-DD8B-4AF3-B7D0-DBEE4F616C95}" type="slidenum">
              <a:rPr lang="en-US" b="1" smtClean="0"/>
              <a:pPr>
                <a:defRPr/>
              </a:pPr>
              <a:t>34</a:t>
            </a:fld>
            <a:endParaRPr lang="en-US" b="1" dirty="0"/>
          </a:p>
        </p:txBody>
      </p:sp>
      <p:sp>
        <p:nvSpPr>
          <p:cNvPr id="6" name="Text Box 7"/>
          <p:cNvSpPr txBox="1">
            <a:spLocks noChangeArrowheads="1"/>
          </p:cNvSpPr>
          <p:nvPr/>
        </p:nvSpPr>
        <p:spPr bwMode="auto">
          <a:xfrm>
            <a:off x="76200" y="1353979"/>
            <a:ext cx="7620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Resources</a:t>
            </a:r>
          </a:p>
        </p:txBody>
      </p:sp>
      <p:sp>
        <p:nvSpPr>
          <p:cNvPr id="7" name="Text Box 8"/>
          <p:cNvSpPr txBox="1">
            <a:spLocks noChangeArrowheads="1"/>
          </p:cNvSpPr>
          <p:nvPr/>
        </p:nvSpPr>
        <p:spPr bwMode="auto">
          <a:xfrm>
            <a:off x="6553200" y="1050925"/>
            <a:ext cx="762000" cy="244475"/>
          </a:xfrm>
          <a:prstGeom prst="rect">
            <a:avLst/>
          </a:prstGeom>
          <a:noFill/>
          <a:ln w="9525">
            <a:noFill/>
            <a:miter lim="800000"/>
            <a:headEnd/>
            <a:tailEnd/>
          </a:ln>
          <a:effectLst/>
        </p:spPr>
        <p:txBody>
          <a:bodyPr>
            <a:spAutoFit/>
          </a:bodyPr>
          <a:lstStyle/>
          <a:p>
            <a:pPr algn="ctr">
              <a:spcBef>
                <a:spcPct val="50000"/>
              </a:spcBef>
            </a:pPr>
            <a:r>
              <a:rPr lang="en-US" sz="1000" b="1"/>
              <a:t>Outcomes</a:t>
            </a:r>
          </a:p>
        </p:txBody>
      </p:sp>
      <p:sp>
        <p:nvSpPr>
          <p:cNvPr id="8" name="Text Box 9"/>
          <p:cNvSpPr txBox="1">
            <a:spLocks noChangeArrowheads="1"/>
          </p:cNvSpPr>
          <p:nvPr/>
        </p:nvSpPr>
        <p:spPr bwMode="auto">
          <a:xfrm>
            <a:off x="4724400" y="1353979"/>
            <a:ext cx="853440" cy="246221"/>
          </a:xfrm>
          <a:prstGeom prst="rect">
            <a:avLst/>
          </a:prstGeom>
          <a:solidFill>
            <a:srgbClr val="DDDDDD"/>
          </a:solidFill>
          <a:ln w="12700" cap="rnd">
            <a:solidFill>
              <a:schemeClr val="tx1"/>
            </a:solidFill>
            <a:prstDash val="sysDot"/>
            <a:miter lim="800000"/>
            <a:headEnd/>
            <a:tailEnd/>
          </a:ln>
          <a:effectLst/>
        </p:spPr>
        <p:txBody>
          <a:bodyPr wrap="square">
            <a:spAutoFit/>
          </a:bodyPr>
          <a:lstStyle/>
          <a:p>
            <a:pPr algn="ctr">
              <a:spcBef>
                <a:spcPct val="50000"/>
              </a:spcBef>
            </a:pPr>
            <a:r>
              <a:rPr lang="en-US" sz="1000" b="1" u="none" dirty="0">
                <a:latin typeface="Calibri" pitchFamily="34" charset="0"/>
              </a:rPr>
              <a:t>Short-term</a:t>
            </a:r>
          </a:p>
        </p:txBody>
      </p:sp>
      <p:sp>
        <p:nvSpPr>
          <p:cNvPr id="9" name="Text Box 10"/>
          <p:cNvSpPr txBox="1">
            <a:spLocks noChangeArrowheads="1"/>
          </p:cNvSpPr>
          <p:nvPr/>
        </p:nvSpPr>
        <p:spPr bwMode="auto">
          <a:xfrm>
            <a:off x="5897880" y="1353979"/>
            <a:ext cx="1767840" cy="246221"/>
          </a:xfrm>
          <a:prstGeom prst="rect">
            <a:avLst/>
          </a:prstGeom>
          <a:solidFill>
            <a:srgbClr val="DDDDDD"/>
          </a:solidFill>
          <a:ln w="12700" cap="rnd">
            <a:solidFill>
              <a:schemeClr val="tx1"/>
            </a:solidFill>
            <a:prstDash val="sysDot"/>
            <a:miter lim="800000"/>
            <a:headEnd/>
            <a:tailEnd/>
          </a:ln>
          <a:effectLst/>
        </p:spPr>
        <p:txBody>
          <a:bodyPr wrap="square">
            <a:spAutoFit/>
          </a:bodyPr>
          <a:lstStyle/>
          <a:p>
            <a:pPr algn="ctr">
              <a:spcBef>
                <a:spcPct val="50000"/>
              </a:spcBef>
            </a:pPr>
            <a:r>
              <a:rPr lang="en-US" sz="1000" b="1" u="none" dirty="0">
                <a:latin typeface="Calibri" pitchFamily="34" charset="0"/>
              </a:rPr>
              <a:t>Intermediate</a:t>
            </a:r>
          </a:p>
        </p:txBody>
      </p:sp>
      <p:sp>
        <p:nvSpPr>
          <p:cNvPr id="10" name="Text Box 11"/>
          <p:cNvSpPr txBox="1">
            <a:spLocks noChangeArrowheads="1"/>
          </p:cNvSpPr>
          <p:nvPr/>
        </p:nvSpPr>
        <p:spPr bwMode="auto">
          <a:xfrm>
            <a:off x="8001000" y="1338739"/>
            <a:ext cx="914400" cy="246221"/>
          </a:xfrm>
          <a:prstGeom prst="rect">
            <a:avLst/>
          </a:prstGeom>
          <a:solidFill>
            <a:srgbClr val="DDDDDD"/>
          </a:solidFill>
          <a:ln w="12700" cap="rnd">
            <a:solidFill>
              <a:schemeClr val="tx1"/>
            </a:solidFill>
            <a:prstDash val="sysDot"/>
            <a:miter lim="800000"/>
            <a:headEnd/>
            <a:tailEnd/>
          </a:ln>
          <a:effectLst/>
        </p:spPr>
        <p:txBody>
          <a:bodyPr wrap="square">
            <a:spAutoFit/>
          </a:bodyPr>
          <a:lstStyle/>
          <a:p>
            <a:pPr algn="ctr">
              <a:spcBef>
                <a:spcPct val="50000"/>
              </a:spcBef>
            </a:pPr>
            <a:r>
              <a:rPr lang="en-US" sz="1000" b="1" u="none" dirty="0">
                <a:latin typeface="Calibri" pitchFamily="34" charset="0"/>
              </a:rPr>
              <a:t>Long-term</a:t>
            </a:r>
          </a:p>
        </p:txBody>
      </p:sp>
      <p:sp>
        <p:nvSpPr>
          <p:cNvPr id="11" name="Text Box 13"/>
          <p:cNvSpPr txBox="1">
            <a:spLocks noChangeArrowheads="1"/>
          </p:cNvSpPr>
          <p:nvPr/>
        </p:nvSpPr>
        <p:spPr bwMode="auto">
          <a:xfrm>
            <a:off x="2286000" y="1353979"/>
            <a:ext cx="7620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Outputs</a:t>
            </a:r>
          </a:p>
        </p:txBody>
      </p:sp>
      <p:sp>
        <p:nvSpPr>
          <p:cNvPr id="12" name="Text Box 14"/>
          <p:cNvSpPr txBox="1">
            <a:spLocks noChangeArrowheads="1"/>
          </p:cNvSpPr>
          <p:nvPr/>
        </p:nvSpPr>
        <p:spPr bwMode="auto">
          <a:xfrm>
            <a:off x="1143000" y="1353979"/>
            <a:ext cx="7620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Activities</a:t>
            </a:r>
          </a:p>
        </p:txBody>
      </p:sp>
      <p:sp>
        <p:nvSpPr>
          <p:cNvPr id="13" name="Text Box 15"/>
          <p:cNvSpPr txBox="1">
            <a:spLocks noChangeArrowheads="1"/>
          </p:cNvSpPr>
          <p:nvPr/>
        </p:nvSpPr>
        <p:spPr bwMode="auto">
          <a:xfrm>
            <a:off x="3505200" y="1353979"/>
            <a:ext cx="8382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Customers</a:t>
            </a:r>
          </a:p>
        </p:txBody>
      </p:sp>
      <p:sp>
        <p:nvSpPr>
          <p:cNvPr id="14" name="Line 114"/>
          <p:cNvSpPr>
            <a:spLocks noChangeShapeType="1"/>
          </p:cNvSpPr>
          <p:nvPr/>
        </p:nvSpPr>
        <p:spPr bwMode="auto">
          <a:xfrm flipH="1">
            <a:off x="5486400" y="1201579"/>
            <a:ext cx="1066800" cy="0"/>
          </a:xfrm>
          <a:prstGeom prst="line">
            <a:avLst/>
          </a:prstGeom>
          <a:noFill/>
          <a:ln w="9525">
            <a:solidFill>
              <a:schemeClr val="tx1"/>
            </a:solidFill>
            <a:round/>
            <a:headEnd/>
            <a:tailEnd/>
          </a:ln>
          <a:effectLst/>
        </p:spPr>
        <p:txBody>
          <a:bodyPr wrap="none" anchor="ctr"/>
          <a:lstStyle/>
          <a:p>
            <a:endParaRPr lang="en-US"/>
          </a:p>
        </p:txBody>
      </p:sp>
      <p:sp>
        <p:nvSpPr>
          <p:cNvPr id="15" name="Line 116"/>
          <p:cNvSpPr>
            <a:spLocks noChangeShapeType="1"/>
          </p:cNvSpPr>
          <p:nvPr/>
        </p:nvSpPr>
        <p:spPr bwMode="auto">
          <a:xfrm flipH="1">
            <a:off x="7239000" y="1201579"/>
            <a:ext cx="1295400" cy="0"/>
          </a:xfrm>
          <a:prstGeom prst="line">
            <a:avLst/>
          </a:prstGeom>
          <a:noFill/>
          <a:ln w="9525">
            <a:solidFill>
              <a:schemeClr val="tx1"/>
            </a:solidFill>
            <a:round/>
            <a:headEnd/>
            <a:tailEnd/>
          </a:ln>
          <a:effectLst/>
        </p:spPr>
        <p:txBody>
          <a:bodyPr wrap="none" anchor="ctr"/>
          <a:lstStyle/>
          <a:p>
            <a:endParaRPr lang="en-US"/>
          </a:p>
        </p:txBody>
      </p:sp>
      <p:sp>
        <p:nvSpPr>
          <p:cNvPr id="16" name="Line 118"/>
          <p:cNvSpPr>
            <a:spLocks noChangeShapeType="1"/>
          </p:cNvSpPr>
          <p:nvPr/>
        </p:nvSpPr>
        <p:spPr bwMode="auto">
          <a:xfrm>
            <a:off x="6858000" y="1277779"/>
            <a:ext cx="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 name="Text Box 208"/>
          <p:cNvSpPr txBox="1">
            <a:spLocks noChangeArrowheads="1"/>
          </p:cNvSpPr>
          <p:nvPr/>
        </p:nvSpPr>
        <p:spPr bwMode="auto">
          <a:xfrm>
            <a:off x="182880" y="742890"/>
            <a:ext cx="8610600" cy="400110"/>
          </a:xfrm>
          <a:prstGeom prst="rect">
            <a:avLst/>
          </a:prstGeom>
          <a:noFill/>
          <a:ln w="9525">
            <a:noFill/>
            <a:miter lim="800000"/>
            <a:headEnd/>
            <a:tailEnd/>
          </a:ln>
          <a:effectLst/>
        </p:spPr>
        <p:txBody>
          <a:bodyPr wrap="square">
            <a:spAutoFit/>
          </a:bodyPr>
          <a:lstStyle/>
          <a:p>
            <a:r>
              <a:rPr lang="en-US" sz="1000" b="1" u="none" dirty="0" smtClean="0">
                <a:latin typeface="Calibri" pitchFamily="34" charset="0"/>
              </a:rPr>
              <a:t>Program Goal: </a:t>
            </a:r>
            <a:r>
              <a:rPr lang="en-US" sz="1000" b="0" u="none" dirty="0" smtClean="0">
                <a:latin typeface="Calibri" pitchFamily="34" charset="0"/>
              </a:rPr>
              <a:t>The primary purpose of GAP is to help federally recognized tribes and intertribal consortia build the basic components of a tribal environmental program, which may include planning, developing, and establishing the administrative, technical, legal, enforcement, communication, and outreach infrastructure.</a:t>
            </a:r>
            <a:endParaRPr lang="en-US" sz="1000" b="1" u="none" dirty="0">
              <a:latin typeface="Calibri" pitchFamily="34" charset="0"/>
            </a:endParaRPr>
          </a:p>
        </p:txBody>
      </p:sp>
      <p:sp>
        <p:nvSpPr>
          <p:cNvPr id="26" name="TextBox 25"/>
          <p:cNvSpPr txBox="1"/>
          <p:nvPr/>
        </p:nvSpPr>
        <p:spPr>
          <a:xfrm>
            <a:off x="60960" y="1787584"/>
            <a:ext cx="777240" cy="261610"/>
          </a:xfrm>
          <a:prstGeom prst="rect">
            <a:avLst/>
          </a:prstGeom>
          <a:noFill/>
          <a:ln w="6350">
            <a:solidFill>
              <a:schemeClr val="tx1"/>
            </a:solidFill>
          </a:ln>
        </p:spPr>
        <p:txBody>
          <a:bodyPr wrap="square" rtlCol="0">
            <a:spAutoFit/>
          </a:bodyPr>
          <a:lstStyle/>
          <a:p>
            <a:r>
              <a:rPr lang="en-US" sz="1100" b="0" u="none" dirty="0" smtClean="0">
                <a:latin typeface="Calibri" pitchFamily="34" charset="0"/>
              </a:rPr>
              <a:t>$62.5 M</a:t>
            </a:r>
            <a:endParaRPr lang="en-US" sz="1100" b="0" u="none" dirty="0">
              <a:latin typeface="Calibri" pitchFamily="34" charset="0"/>
            </a:endParaRPr>
          </a:p>
        </p:txBody>
      </p:sp>
      <p:sp>
        <p:nvSpPr>
          <p:cNvPr id="27" name="TextBox 26"/>
          <p:cNvSpPr txBox="1"/>
          <p:nvPr/>
        </p:nvSpPr>
        <p:spPr>
          <a:xfrm>
            <a:off x="1127760" y="1784468"/>
            <a:ext cx="777240" cy="646331"/>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Provide Funding to Tribes</a:t>
            </a:r>
            <a:endParaRPr lang="en-US" sz="1200" b="0" u="none" dirty="0">
              <a:latin typeface="Calibri" pitchFamily="34" charset="0"/>
            </a:endParaRPr>
          </a:p>
        </p:txBody>
      </p:sp>
      <p:sp>
        <p:nvSpPr>
          <p:cNvPr id="28" name="TextBox 27"/>
          <p:cNvSpPr txBox="1"/>
          <p:nvPr/>
        </p:nvSpPr>
        <p:spPr>
          <a:xfrm>
            <a:off x="2270760" y="1784468"/>
            <a:ext cx="777240" cy="461665"/>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GAP Grants</a:t>
            </a:r>
            <a:endParaRPr lang="en-US" sz="1200" b="0" u="none" dirty="0">
              <a:latin typeface="Calibri" pitchFamily="34" charset="0"/>
            </a:endParaRPr>
          </a:p>
        </p:txBody>
      </p:sp>
      <p:sp>
        <p:nvSpPr>
          <p:cNvPr id="29" name="TextBox 28"/>
          <p:cNvSpPr txBox="1"/>
          <p:nvPr/>
        </p:nvSpPr>
        <p:spPr>
          <a:xfrm>
            <a:off x="3337560" y="1774874"/>
            <a:ext cx="1143000" cy="1200329"/>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Tribal Executives</a:t>
            </a:r>
          </a:p>
          <a:p>
            <a:endParaRPr lang="en-US" sz="1200" b="0" u="none" dirty="0" smtClean="0">
              <a:latin typeface="Calibri" pitchFamily="34" charset="0"/>
            </a:endParaRPr>
          </a:p>
          <a:p>
            <a:r>
              <a:rPr lang="en-US" sz="1200" b="0" u="none" dirty="0" smtClean="0">
                <a:latin typeface="Calibri" pitchFamily="34" charset="0"/>
              </a:rPr>
              <a:t>Inter-Tribal Consortia Executives</a:t>
            </a:r>
            <a:endParaRPr lang="en-US" sz="1200" b="0" u="none" dirty="0">
              <a:latin typeface="Calibri" pitchFamily="34" charset="0"/>
            </a:endParaRPr>
          </a:p>
        </p:txBody>
      </p:sp>
      <p:sp>
        <p:nvSpPr>
          <p:cNvPr id="30" name="TextBox 29"/>
          <p:cNvSpPr txBox="1"/>
          <p:nvPr/>
        </p:nvSpPr>
        <p:spPr>
          <a:xfrm>
            <a:off x="3337560" y="3237914"/>
            <a:ext cx="114300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Tribal Environmental Employees funded by GAP</a:t>
            </a:r>
            <a:endParaRPr lang="en-US" sz="1200" b="0" u="none" dirty="0">
              <a:latin typeface="Calibri" pitchFamily="34" charset="0"/>
            </a:endParaRPr>
          </a:p>
        </p:txBody>
      </p:sp>
      <p:sp>
        <p:nvSpPr>
          <p:cNvPr id="31" name="TextBox 30"/>
          <p:cNvSpPr txBox="1"/>
          <p:nvPr/>
        </p:nvSpPr>
        <p:spPr>
          <a:xfrm>
            <a:off x="4632960" y="3237914"/>
            <a:ext cx="853440" cy="1615827"/>
          </a:xfrm>
          <a:prstGeom prst="rect">
            <a:avLst/>
          </a:prstGeom>
          <a:noFill/>
          <a:ln w="6350">
            <a:solidFill>
              <a:schemeClr val="tx1"/>
            </a:solidFill>
          </a:ln>
        </p:spPr>
        <p:txBody>
          <a:bodyPr wrap="square" rtlCol="0">
            <a:spAutoFit/>
          </a:bodyPr>
          <a:lstStyle/>
          <a:p>
            <a:r>
              <a:rPr lang="en-US" sz="1100" b="0" u="none" dirty="0" smtClean="0">
                <a:latin typeface="Calibri" pitchFamily="34" charset="0"/>
              </a:rPr>
              <a:t>Increased understanding of the process required for an environ-mental program </a:t>
            </a:r>
          </a:p>
        </p:txBody>
      </p:sp>
      <p:sp>
        <p:nvSpPr>
          <p:cNvPr id="32" name="TextBox 31"/>
          <p:cNvSpPr txBox="1"/>
          <p:nvPr/>
        </p:nvSpPr>
        <p:spPr>
          <a:xfrm>
            <a:off x="60960" y="3277383"/>
            <a:ext cx="853440" cy="646331"/>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Agency Technical expertise</a:t>
            </a:r>
          </a:p>
        </p:txBody>
      </p:sp>
      <p:sp>
        <p:nvSpPr>
          <p:cNvPr id="33" name="TextBox 32"/>
          <p:cNvSpPr txBox="1"/>
          <p:nvPr/>
        </p:nvSpPr>
        <p:spPr>
          <a:xfrm>
            <a:off x="1127760" y="3237914"/>
            <a:ext cx="88392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Provide technical assistance to tribes</a:t>
            </a:r>
            <a:endParaRPr lang="en-US" sz="1200" b="0" u="none" dirty="0">
              <a:latin typeface="Calibri" pitchFamily="34" charset="0"/>
            </a:endParaRPr>
          </a:p>
        </p:txBody>
      </p:sp>
      <p:sp>
        <p:nvSpPr>
          <p:cNvPr id="34" name="TextBox 33"/>
          <p:cNvSpPr txBox="1"/>
          <p:nvPr/>
        </p:nvSpPr>
        <p:spPr>
          <a:xfrm>
            <a:off x="2270760" y="3237914"/>
            <a:ext cx="92964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Technical &amp; media- specific training</a:t>
            </a:r>
            <a:endParaRPr lang="en-US" sz="1200" b="0" u="none" dirty="0">
              <a:latin typeface="Calibri" pitchFamily="34" charset="0"/>
            </a:endParaRPr>
          </a:p>
        </p:txBody>
      </p:sp>
      <p:sp>
        <p:nvSpPr>
          <p:cNvPr id="35" name="TextBox 34"/>
          <p:cNvSpPr txBox="1"/>
          <p:nvPr/>
        </p:nvSpPr>
        <p:spPr>
          <a:xfrm>
            <a:off x="5852160" y="1784468"/>
            <a:ext cx="1767840" cy="600164"/>
          </a:xfrm>
          <a:prstGeom prst="rect">
            <a:avLst/>
          </a:prstGeom>
          <a:noFill/>
          <a:ln w="6350">
            <a:solidFill>
              <a:schemeClr val="tx1"/>
            </a:solidFill>
          </a:ln>
        </p:spPr>
        <p:txBody>
          <a:bodyPr wrap="square" rtlCol="0">
            <a:spAutoFit/>
          </a:bodyPr>
          <a:lstStyle/>
          <a:p>
            <a:pPr algn="ctr"/>
            <a:r>
              <a:rPr lang="en-US" sz="1100" u="none" dirty="0" smtClean="0">
                <a:latin typeface="Calibri" pitchFamily="34" charset="0"/>
              </a:rPr>
              <a:t>Legal Capability</a:t>
            </a:r>
          </a:p>
          <a:p>
            <a:r>
              <a:rPr lang="en-US" sz="1100" b="0" u="none" dirty="0" smtClean="0">
                <a:latin typeface="Calibri" pitchFamily="34" charset="0"/>
              </a:rPr>
              <a:t>Tribes develop legal &amp; enforcement infrastructure </a:t>
            </a:r>
            <a:endParaRPr lang="en-US" sz="1100" b="0" u="none" dirty="0" smtClean="0"/>
          </a:p>
        </p:txBody>
      </p:sp>
      <p:sp>
        <p:nvSpPr>
          <p:cNvPr id="36" name="TextBox 35"/>
          <p:cNvSpPr txBox="1"/>
          <p:nvPr/>
        </p:nvSpPr>
        <p:spPr>
          <a:xfrm>
            <a:off x="5852160" y="2552114"/>
            <a:ext cx="1767840" cy="938719"/>
          </a:xfrm>
          <a:prstGeom prst="rect">
            <a:avLst/>
          </a:prstGeom>
          <a:noFill/>
          <a:ln w="6350">
            <a:solidFill>
              <a:schemeClr val="tx1"/>
            </a:solidFill>
          </a:ln>
        </p:spPr>
        <p:txBody>
          <a:bodyPr wrap="square" rtlCol="0">
            <a:spAutoFit/>
          </a:bodyPr>
          <a:lstStyle/>
          <a:p>
            <a:r>
              <a:rPr lang="en-US" sz="1100" u="none" dirty="0" smtClean="0">
                <a:latin typeface="Calibri" pitchFamily="34" charset="0"/>
              </a:rPr>
              <a:t>Enforcement Capability</a:t>
            </a:r>
          </a:p>
          <a:p>
            <a:r>
              <a:rPr lang="en-US" sz="1100" b="0" u="none" dirty="0" smtClean="0">
                <a:latin typeface="Calibri" pitchFamily="34" charset="0"/>
              </a:rPr>
              <a:t>Tribes demonstrate ability to perform monitoring &amp; inspections to ensure compliance</a:t>
            </a:r>
            <a:endParaRPr lang="en-US" sz="1200" b="0" u="none" dirty="0" smtClean="0"/>
          </a:p>
        </p:txBody>
      </p:sp>
      <p:sp>
        <p:nvSpPr>
          <p:cNvPr id="37" name="TextBox 36"/>
          <p:cNvSpPr txBox="1"/>
          <p:nvPr/>
        </p:nvSpPr>
        <p:spPr>
          <a:xfrm>
            <a:off x="5852160" y="3655408"/>
            <a:ext cx="1767840" cy="769441"/>
          </a:xfrm>
          <a:prstGeom prst="rect">
            <a:avLst/>
          </a:prstGeom>
          <a:noFill/>
          <a:ln w="6350">
            <a:solidFill>
              <a:schemeClr val="tx1"/>
            </a:solidFill>
          </a:ln>
        </p:spPr>
        <p:txBody>
          <a:bodyPr wrap="square" rtlCol="0">
            <a:spAutoFit/>
          </a:bodyPr>
          <a:lstStyle/>
          <a:p>
            <a:pPr algn="ctr"/>
            <a:r>
              <a:rPr lang="en-US" sz="1100" u="none" dirty="0" smtClean="0">
                <a:latin typeface="Calibri" pitchFamily="34" charset="0"/>
              </a:rPr>
              <a:t>Technical Capability</a:t>
            </a:r>
          </a:p>
          <a:p>
            <a:r>
              <a:rPr lang="en-US" sz="1100" b="0" u="none" dirty="0" smtClean="0">
                <a:latin typeface="Calibri" pitchFamily="34" charset="0"/>
              </a:rPr>
              <a:t>Tribes develop  technical skills for environmental management</a:t>
            </a:r>
            <a:endParaRPr lang="en-US" sz="1200" b="0" u="none" dirty="0" smtClean="0"/>
          </a:p>
        </p:txBody>
      </p:sp>
      <p:sp>
        <p:nvSpPr>
          <p:cNvPr id="38" name="TextBox 37"/>
          <p:cNvSpPr txBox="1"/>
          <p:nvPr/>
        </p:nvSpPr>
        <p:spPr>
          <a:xfrm>
            <a:off x="5852160" y="4609514"/>
            <a:ext cx="1767840" cy="938719"/>
          </a:xfrm>
          <a:prstGeom prst="rect">
            <a:avLst/>
          </a:prstGeom>
          <a:noFill/>
          <a:ln w="6350">
            <a:solidFill>
              <a:schemeClr val="tx1"/>
            </a:solidFill>
          </a:ln>
        </p:spPr>
        <p:txBody>
          <a:bodyPr wrap="square" rtlCol="0">
            <a:spAutoFit/>
          </a:bodyPr>
          <a:lstStyle/>
          <a:p>
            <a:r>
              <a:rPr lang="en-US" sz="1100" u="none" dirty="0" smtClean="0">
                <a:latin typeface="Calibri" pitchFamily="34" charset="0"/>
              </a:rPr>
              <a:t>Communications Capability</a:t>
            </a:r>
          </a:p>
          <a:p>
            <a:r>
              <a:rPr lang="en-US" sz="1100" b="0" u="none" dirty="0" smtClean="0">
                <a:latin typeface="Calibri" pitchFamily="34" charset="0"/>
              </a:rPr>
              <a:t>Tribes demonstrate ability to communicate about environmental issues</a:t>
            </a:r>
            <a:endParaRPr lang="en-US" sz="1200" b="0" u="none" dirty="0" smtClean="0"/>
          </a:p>
        </p:txBody>
      </p:sp>
      <p:sp>
        <p:nvSpPr>
          <p:cNvPr id="39" name="TextBox 38"/>
          <p:cNvSpPr txBox="1"/>
          <p:nvPr/>
        </p:nvSpPr>
        <p:spPr>
          <a:xfrm>
            <a:off x="5852160" y="5661074"/>
            <a:ext cx="1767840" cy="1200329"/>
          </a:xfrm>
          <a:prstGeom prst="rect">
            <a:avLst/>
          </a:prstGeom>
          <a:noFill/>
          <a:ln w="6350">
            <a:solidFill>
              <a:schemeClr val="tx1"/>
            </a:solidFill>
          </a:ln>
        </p:spPr>
        <p:txBody>
          <a:bodyPr wrap="square" rtlCol="0">
            <a:spAutoFit/>
          </a:bodyPr>
          <a:lstStyle/>
          <a:p>
            <a:r>
              <a:rPr lang="en-US" sz="1200" u="none" dirty="0" smtClean="0">
                <a:latin typeface="Calibri" pitchFamily="34" charset="0"/>
              </a:rPr>
              <a:t>Administrative capability </a:t>
            </a:r>
            <a:r>
              <a:rPr lang="en-US" sz="1200" b="0" u="none" dirty="0" smtClean="0">
                <a:latin typeface="Calibri" pitchFamily="34" charset="0"/>
              </a:rPr>
              <a:t>Tribes establish ability &amp; procedures for managing &amp; accounting for program funds, personnel, training etc.</a:t>
            </a:r>
            <a:endParaRPr lang="en-US" sz="1200" b="0" u="none" dirty="0" smtClean="0"/>
          </a:p>
        </p:txBody>
      </p:sp>
      <p:sp>
        <p:nvSpPr>
          <p:cNvPr id="40" name="TextBox 39"/>
          <p:cNvSpPr txBox="1"/>
          <p:nvPr/>
        </p:nvSpPr>
        <p:spPr>
          <a:xfrm>
            <a:off x="76200" y="4438243"/>
            <a:ext cx="853440" cy="1200329"/>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65 FTE</a:t>
            </a:r>
          </a:p>
          <a:p>
            <a:r>
              <a:rPr lang="en-US" sz="1200" b="0" u="none" dirty="0" smtClean="0">
                <a:latin typeface="Calibri" pitchFamily="34" charset="0"/>
              </a:rPr>
              <a:t>AIEO,  Regions, National Program Mangers</a:t>
            </a:r>
          </a:p>
        </p:txBody>
      </p:sp>
      <p:sp>
        <p:nvSpPr>
          <p:cNvPr id="41" name="TextBox 40"/>
          <p:cNvSpPr txBox="1"/>
          <p:nvPr/>
        </p:nvSpPr>
        <p:spPr>
          <a:xfrm>
            <a:off x="7818120" y="1774874"/>
            <a:ext cx="1143000" cy="1384995"/>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Established capacity to plan, develop implement, &amp; manage environmental programs</a:t>
            </a:r>
            <a:endParaRPr lang="en-US" sz="1200" b="0" u="none" dirty="0">
              <a:latin typeface="Calibri" pitchFamily="34" charset="0"/>
            </a:endParaRPr>
          </a:p>
        </p:txBody>
      </p:sp>
      <p:sp>
        <p:nvSpPr>
          <p:cNvPr id="42" name="TextBox 41"/>
          <p:cNvSpPr txBox="1"/>
          <p:nvPr/>
        </p:nvSpPr>
        <p:spPr>
          <a:xfrm>
            <a:off x="7818120" y="3514912"/>
            <a:ext cx="1127760" cy="1569660"/>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Compliance with federal statues and regulations &amp; </a:t>
            </a:r>
          </a:p>
          <a:p>
            <a:r>
              <a:rPr lang="en-US" sz="1200" b="0" u="none" dirty="0" smtClean="0">
                <a:latin typeface="Calibri" pitchFamily="34" charset="0"/>
              </a:rPr>
              <a:t>Sustainability of tribal environmental programs</a:t>
            </a:r>
          </a:p>
        </p:txBody>
      </p:sp>
      <p:sp>
        <p:nvSpPr>
          <p:cNvPr id="43" name="TextBox 42"/>
          <p:cNvSpPr txBox="1"/>
          <p:nvPr/>
        </p:nvSpPr>
        <p:spPr>
          <a:xfrm>
            <a:off x="7818120" y="5424437"/>
            <a:ext cx="112776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Improved environmental conditions in Indian Country</a:t>
            </a:r>
          </a:p>
        </p:txBody>
      </p:sp>
      <p:cxnSp>
        <p:nvCxnSpPr>
          <p:cNvPr id="45" name="Straight Arrow Connector 44"/>
          <p:cNvCxnSpPr>
            <a:stCxn id="26" idx="3"/>
          </p:cNvCxnSpPr>
          <p:nvPr/>
        </p:nvCxnSpPr>
        <p:spPr bwMode="auto">
          <a:xfrm flipV="1">
            <a:off x="838200" y="1912988"/>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9" name="Straight Arrow Connector 48"/>
          <p:cNvCxnSpPr/>
          <p:nvPr/>
        </p:nvCxnSpPr>
        <p:spPr bwMode="auto">
          <a:xfrm flipV="1">
            <a:off x="1905000" y="1918389"/>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2" name="Straight Arrow Connector 51"/>
          <p:cNvCxnSpPr/>
          <p:nvPr/>
        </p:nvCxnSpPr>
        <p:spPr bwMode="auto">
          <a:xfrm flipV="1">
            <a:off x="3055620" y="1923790"/>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3" name="Straight Arrow Connector 52"/>
          <p:cNvCxnSpPr/>
          <p:nvPr/>
        </p:nvCxnSpPr>
        <p:spPr bwMode="auto">
          <a:xfrm flipV="1">
            <a:off x="853440" y="3485432"/>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flipV="1">
            <a:off x="2011680" y="3514912"/>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flipV="1">
            <a:off x="3192780" y="3520313"/>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7" name="Straight Arrow Connector 56"/>
          <p:cNvCxnSpPr/>
          <p:nvPr/>
        </p:nvCxnSpPr>
        <p:spPr bwMode="auto">
          <a:xfrm flipV="1">
            <a:off x="4480560" y="3514912"/>
            <a:ext cx="152400" cy="1620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9" name="Straight Arrow Connector 58"/>
          <p:cNvCxnSpPr/>
          <p:nvPr/>
        </p:nvCxnSpPr>
        <p:spPr bwMode="auto">
          <a:xfrm rot="16200000" flipV="1">
            <a:off x="302101" y="4254492"/>
            <a:ext cx="371163" cy="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2" name="Straight Arrow Connector 61"/>
          <p:cNvCxnSpPr/>
          <p:nvPr/>
        </p:nvCxnSpPr>
        <p:spPr bwMode="auto">
          <a:xfrm rot="5400000">
            <a:off x="3746985" y="3097112"/>
            <a:ext cx="280017"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6" name="Straight Arrow Connector 65"/>
          <p:cNvCxnSpPr/>
          <p:nvPr/>
        </p:nvCxnSpPr>
        <p:spPr bwMode="auto">
          <a:xfrm>
            <a:off x="5670869" y="2106205"/>
            <a:ext cx="227011"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8" name="Straight Arrow Connector 67"/>
          <p:cNvCxnSpPr>
            <a:endCxn id="39" idx="1"/>
          </p:cNvCxnSpPr>
          <p:nvPr/>
        </p:nvCxnSpPr>
        <p:spPr bwMode="auto">
          <a:xfrm>
            <a:off x="5670869" y="6255431"/>
            <a:ext cx="181291" cy="580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0" name="Straight Connector 69"/>
          <p:cNvCxnSpPr/>
          <p:nvPr/>
        </p:nvCxnSpPr>
        <p:spPr bwMode="auto">
          <a:xfrm rot="16200000" flipH="1">
            <a:off x="3594667" y="4179229"/>
            <a:ext cx="4150815"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Arrow Connector 70"/>
          <p:cNvCxnSpPr/>
          <p:nvPr/>
        </p:nvCxnSpPr>
        <p:spPr bwMode="auto">
          <a:xfrm flipV="1">
            <a:off x="5486400" y="3528416"/>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4" name="Straight Arrow Connector 73"/>
          <p:cNvCxnSpPr/>
          <p:nvPr/>
        </p:nvCxnSpPr>
        <p:spPr bwMode="auto">
          <a:xfrm rot="5400000">
            <a:off x="8181826" y="3344629"/>
            <a:ext cx="280017"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5" name="Straight Arrow Connector 74"/>
          <p:cNvCxnSpPr/>
          <p:nvPr/>
        </p:nvCxnSpPr>
        <p:spPr bwMode="auto">
          <a:xfrm rot="5400000">
            <a:off x="8183414" y="5223787"/>
            <a:ext cx="280017"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8" name="Straight Connector 77"/>
          <p:cNvCxnSpPr/>
          <p:nvPr/>
        </p:nvCxnSpPr>
        <p:spPr bwMode="auto">
          <a:xfrm rot="5400000">
            <a:off x="5534986" y="4293929"/>
            <a:ext cx="4380217" cy="15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V="1">
            <a:off x="7613570" y="2104615"/>
            <a:ext cx="112320" cy="31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4" name="Line 118"/>
          <p:cNvSpPr>
            <a:spLocks noChangeShapeType="1"/>
          </p:cNvSpPr>
          <p:nvPr/>
        </p:nvSpPr>
        <p:spPr bwMode="auto">
          <a:xfrm>
            <a:off x="5257800" y="1247299"/>
            <a:ext cx="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5" name="Line 118"/>
          <p:cNvSpPr>
            <a:spLocks noChangeShapeType="1"/>
          </p:cNvSpPr>
          <p:nvPr/>
        </p:nvSpPr>
        <p:spPr bwMode="auto">
          <a:xfrm>
            <a:off x="8549640" y="1201579"/>
            <a:ext cx="0" cy="762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88" name="Straight Connector 87"/>
          <p:cNvCxnSpPr/>
          <p:nvPr/>
        </p:nvCxnSpPr>
        <p:spPr bwMode="auto">
          <a:xfrm rot="10800000">
            <a:off x="7620000" y="6484832"/>
            <a:ext cx="10588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Arrow Connector 95"/>
          <p:cNvCxnSpPr/>
          <p:nvPr/>
        </p:nvCxnSpPr>
        <p:spPr bwMode="auto">
          <a:xfrm flipV="1">
            <a:off x="7711440" y="2460674"/>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7" name="Straight Arrow Connector 96"/>
          <p:cNvCxnSpPr/>
          <p:nvPr/>
        </p:nvCxnSpPr>
        <p:spPr bwMode="auto">
          <a:xfrm flipV="1">
            <a:off x="7711440" y="4009752"/>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8" name="Straight Arrow Connector 97"/>
          <p:cNvCxnSpPr/>
          <p:nvPr/>
        </p:nvCxnSpPr>
        <p:spPr bwMode="auto">
          <a:xfrm flipV="1">
            <a:off x="7726680" y="5792832"/>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28" name="TextBox 127"/>
          <p:cNvSpPr txBox="1"/>
          <p:nvPr/>
        </p:nvSpPr>
        <p:spPr>
          <a:xfrm>
            <a:off x="104775" y="6226395"/>
            <a:ext cx="2165985" cy="707886"/>
          </a:xfrm>
          <a:prstGeom prst="rect">
            <a:avLst/>
          </a:prstGeom>
          <a:noFill/>
          <a:ln w="6350">
            <a:noFill/>
          </a:ln>
        </p:spPr>
        <p:txBody>
          <a:bodyPr wrap="square" rtlCol="0">
            <a:spAutoFit/>
          </a:bodyPr>
          <a:lstStyle/>
          <a:p>
            <a:r>
              <a:rPr lang="en-US" sz="1000" i="1" u="none" dirty="0" smtClean="0">
                <a:latin typeface="Calibri" pitchFamily="34" charset="0"/>
              </a:rPr>
              <a:t>Legend: </a:t>
            </a:r>
            <a:r>
              <a:rPr lang="en-US" sz="1000" b="0" u="none" dirty="0" smtClean="0">
                <a:latin typeface="Calibri" pitchFamily="34" charset="0"/>
              </a:rPr>
              <a:t>Letter codes are used to connect elements of the logic model to the evaluation questions, as shown in Exhibit 1-3.</a:t>
            </a:r>
            <a:endParaRPr lang="en-US" sz="1000" b="0" u="none" dirty="0">
              <a:latin typeface="Calibri" pitchFamily="34" charset="0"/>
            </a:endParaRPr>
          </a:p>
        </p:txBody>
      </p:sp>
    </p:spTree>
    <p:extLst>
      <p:ext uri="{BB962C8B-B14F-4D97-AF65-F5344CB8AC3E}">
        <p14:creationId xmlns:p14="http://schemas.microsoft.com/office/powerpoint/2010/main" val="3340589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title"/>
          </p:nvPr>
        </p:nvSpPr>
        <p:spPr>
          <a:xfrm>
            <a:off x="685800" y="0"/>
            <a:ext cx="7924800" cy="1149350"/>
          </a:xfrm>
        </p:spPr>
        <p:txBody>
          <a:bodyPr>
            <a:normAutofit/>
          </a:bodyPr>
          <a:lstStyle/>
          <a:p>
            <a:pPr eaLnBrk="1" hangingPunct="1"/>
            <a:r>
              <a:rPr lang="en-US" dirty="0" smtClean="0">
                <a:ea typeface="ＭＳ Ｐゴシック"/>
                <a:cs typeface="ＭＳ Ｐゴシック"/>
              </a:rPr>
              <a:t>Tribal GAP Performance Measures</a:t>
            </a:r>
          </a:p>
        </p:txBody>
      </p:sp>
      <p:graphicFrame>
        <p:nvGraphicFramePr>
          <p:cNvPr id="70736" name="Group 80"/>
          <p:cNvGraphicFramePr>
            <a:graphicFrameLocks noGrp="1"/>
          </p:cNvGraphicFramePr>
          <p:nvPr>
            <p:ph type="tbl" idx="1"/>
          </p:nvPr>
        </p:nvGraphicFramePr>
        <p:xfrm>
          <a:off x="0" y="1149350"/>
          <a:ext cx="9144000" cy="5480050"/>
        </p:xfrm>
        <a:graphic>
          <a:graphicData uri="http://schemas.openxmlformats.org/drawingml/2006/table">
            <a:tbl>
              <a:tblPr/>
              <a:tblGrid>
                <a:gridCol w="433388"/>
                <a:gridCol w="1293812"/>
                <a:gridCol w="1241425"/>
                <a:gridCol w="1191895"/>
                <a:gridCol w="1234440"/>
                <a:gridCol w="1326515"/>
                <a:gridCol w="1220788"/>
                <a:gridCol w="1201737"/>
              </a:tblGrid>
              <a:tr h="469831">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000" b="1" i="0" u="none" strike="noStrike" cap="none" normalizeH="0" baseline="0" dirty="0" smtClean="0">
                        <a:ln>
                          <a:noFill/>
                        </a:ln>
                        <a:solidFill>
                          <a:srgbClr val="003366"/>
                        </a:solidFill>
                        <a:effectLst/>
                        <a:latin typeface="Arial" pitchFamily="34" charset="0"/>
                        <a:ea typeface="ＭＳ Ｐゴシック" charset="-128"/>
                      </a:endParaRPr>
                    </a:p>
                  </a:txBody>
                  <a:tcPr marL="91430" marR="9143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100" b="1" i="0" u="none" strike="noStrike" cap="none" normalizeH="0" baseline="0" smtClean="0">
                          <a:ln>
                            <a:noFill/>
                          </a:ln>
                          <a:solidFill>
                            <a:srgbClr val="003366"/>
                          </a:solidFill>
                          <a:effectLst/>
                          <a:latin typeface="Arial" pitchFamily="34" charset="0"/>
                          <a:ea typeface="ＭＳ Ｐゴシック" charset="-128"/>
                        </a:rPr>
                        <a:t>Resources</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100" b="1" i="0" u="none" strike="noStrike" cap="none" normalizeH="0" baseline="0" smtClean="0">
                          <a:ln>
                            <a:noFill/>
                          </a:ln>
                          <a:solidFill>
                            <a:srgbClr val="003366"/>
                          </a:solidFill>
                          <a:effectLst/>
                          <a:latin typeface="Arial" pitchFamily="34" charset="0"/>
                          <a:ea typeface="ＭＳ Ｐゴシック" charset="-128"/>
                        </a:rPr>
                        <a:t>Activities</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100" b="1" i="0" u="none" strike="noStrike" cap="none" normalizeH="0" baseline="0" smtClean="0">
                          <a:ln>
                            <a:noFill/>
                          </a:ln>
                          <a:solidFill>
                            <a:srgbClr val="003366"/>
                          </a:solidFill>
                          <a:effectLst/>
                          <a:latin typeface="Arial" pitchFamily="34" charset="0"/>
                          <a:ea typeface="ＭＳ Ｐゴシック" charset="-128"/>
                        </a:rPr>
                        <a:t>Outputs</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100" b="1" i="0" u="none" strike="noStrike" cap="none" normalizeH="0" baseline="0" smtClean="0">
                          <a:ln>
                            <a:noFill/>
                          </a:ln>
                          <a:solidFill>
                            <a:srgbClr val="003366"/>
                          </a:solidFill>
                          <a:effectLst/>
                          <a:latin typeface="Arial" pitchFamily="34" charset="0"/>
                          <a:ea typeface="ＭＳ Ｐゴシック" charset="-128"/>
                        </a:rPr>
                        <a:t>Customer reached</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100" b="1" i="0" u="none" strike="noStrike" cap="none" normalizeH="0" baseline="0" smtClean="0">
                          <a:ln>
                            <a:noFill/>
                          </a:ln>
                          <a:solidFill>
                            <a:srgbClr val="003366"/>
                          </a:solidFill>
                          <a:effectLst/>
                          <a:latin typeface="Arial" pitchFamily="34" charset="0"/>
                          <a:ea typeface="ＭＳ Ｐゴシック" charset="-128"/>
                        </a:rPr>
                        <a:t>Short-term Outcome</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100" b="1" i="0" u="none" strike="noStrike" cap="none" normalizeH="0" baseline="0" smtClean="0">
                          <a:ln>
                            <a:noFill/>
                          </a:ln>
                          <a:solidFill>
                            <a:srgbClr val="003366"/>
                          </a:solidFill>
                          <a:effectLst/>
                          <a:latin typeface="Arial" pitchFamily="34" charset="0"/>
                          <a:ea typeface="ＭＳ Ｐゴシック" charset="-128"/>
                        </a:rPr>
                        <a:t>Intermediate Outcome</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r>
                        <a:rPr kumimoji="0" lang="en-US" sz="1100" b="1" i="0" u="none" strike="noStrike" cap="none" normalizeH="0" baseline="0" smtClean="0">
                          <a:ln>
                            <a:noFill/>
                          </a:ln>
                          <a:solidFill>
                            <a:srgbClr val="003366"/>
                          </a:solidFill>
                          <a:effectLst/>
                          <a:latin typeface="Arial" pitchFamily="34" charset="0"/>
                          <a:ea typeface="ＭＳ Ｐゴシック" charset="-128"/>
                        </a:rPr>
                        <a:t>Long-term Outcomes</a:t>
                      </a: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2208">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200" b="1" i="0" u="none" strike="noStrike" cap="none" normalizeH="0" baseline="0" smtClean="0">
                        <a:ln>
                          <a:noFill/>
                        </a:ln>
                        <a:solidFill>
                          <a:srgbClr val="003366"/>
                        </a:solidFill>
                        <a:effectLst/>
                        <a:latin typeface="Arial" pitchFamily="34" charset="0"/>
                        <a:ea typeface="ＭＳ Ｐゴシック" charset="-128"/>
                      </a:endParaRPr>
                    </a:p>
                  </a:txBody>
                  <a:tcPr marL="91430" marR="91430" marT="45716" marB="45716"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$62.5 M</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None/>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 </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65 FTE AIEO, Regions, National Program Managers</a:t>
                      </a:r>
                    </a:p>
                    <a:p>
                      <a:pPr marL="0" marR="0" lvl="0" indent="0" algn="l" defTabSz="4572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Provide funding to Tribes</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Provide technical assistance to Tribes</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GAP Grants</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Technical &amp; media-specific training</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Tribal Executives</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Inter-Tribal Consortia Executives</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Tribal Environmental employees funded by GAP</a:t>
                      </a:r>
                    </a:p>
                    <a:p>
                      <a:pPr marL="0" marR="0" lvl="0" indent="0" algn="l" defTabSz="4572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Increased understanding of the process required for an environmental program</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Legal capability</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Enforcement Capability</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Technical Capability</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Communications Capability</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Administrative Capability</a:t>
                      </a:r>
                    </a:p>
                    <a:p>
                      <a:pPr marL="0" marR="0" lvl="0" indent="0" algn="l" defTabSz="457200" rtl="0" eaLnBrk="0" fontAlgn="base" latinLnBrk="0" hangingPunct="0">
                        <a:lnSpc>
                          <a:spcPct val="100000"/>
                        </a:lnSpc>
                        <a:spcBef>
                          <a:spcPct val="20000"/>
                        </a:spcBef>
                        <a:spcAft>
                          <a:spcPct val="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p>
                      <a:pPr marL="0" marR="0" lvl="0" indent="0" algn="l" defTabSz="4572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Established capacity to plan, develop, implement &amp; manage environmental programs</a:t>
                      </a:r>
                    </a:p>
                    <a:p>
                      <a:pPr marL="0" marR="0" lvl="0" indent="0" algn="l" defTabSz="457200" rtl="0" eaLnBrk="0" fontAlgn="base" latinLnBrk="0" hangingPunct="0">
                        <a:lnSpc>
                          <a:spcPct val="90000"/>
                        </a:lnSpc>
                        <a:spcBef>
                          <a:spcPct val="20000"/>
                        </a:spcBef>
                        <a:spcAft>
                          <a:spcPct val="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p>
                      <a:pPr marL="0" marR="0" lvl="0" indent="0" algn="l" defTabSz="457200" rtl="0" eaLnBrk="0" fontAlgn="base" latinLnBrk="0" hangingPunct="0">
                        <a:lnSpc>
                          <a:spcPct val="90000"/>
                        </a:lnSpc>
                        <a:spcBef>
                          <a:spcPct val="20000"/>
                        </a:spcBef>
                        <a:spcAft>
                          <a:spcPct val="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Improved environmental conditions in Indian Country</a:t>
                      </a: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8011">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None/>
                        <a:tabLst/>
                      </a:pPr>
                      <a:endParaRPr kumimoji="0" lang="en-US" sz="2000" b="0" i="0" u="none" strike="noStrike" cap="none" normalizeH="0" baseline="0" smtClean="0">
                        <a:ln>
                          <a:noFill/>
                        </a:ln>
                        <a:solidFill>
                          <a:srgbClr val="003366"/>
                        </a:solidFill>
                        <a:effectLst/>
                        <a:latin typeface="Arial" pitchFamily="34" charset="0"/>
                        <a:ea typeface="ＭＳ Ｐゴシック" charset="-128"/>
                      </a:endParaRPr>
                    </a:p>
                  </a:txBody>
                  <a:tcPr marL="91430" marR="91430"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Total GAP funding per year</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Number and percent of Federally recognized Tribes that have received GAP funds between 1994 and 2004</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Percentage of tribes that have received technical assistance and media specific training</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Total number of environmental employees supported with GAP funds</a:t>
                      </a:r>
                    </a:p>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Turnover rate   for Tribal environmental employees</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buClr>
                          <a:srgbClr val="CC6600"/>
                        </a:buClr>
                        <a:buFont typeface="Wingdings" pitchFamily="2" charset="2"/>
                        <a:buChar char="§"/>
                      </a:pPr>
                      <a:r>
                        <a:rPr lang="en-US" sz="900" kern="1200" baseline="0" dirty="0" smtClean="0">
                          <a:solidFill>
                            <a:srgbClr val="003366"/>
                          </a:solidFill>
                          <a:latin typeface="Arial" pitchFamily="34" charset="0"/>
                          <a:ea typeface="+mn-ea"/>
                          <a:cs typeface="Arial" pitchFamily="34" charset="0"/>
                        </a:rPr>
                        <a:t>Self reported increase in knowledge and understanding about the necessary steps in developing a tribal environmental program</a:t>
                      </a:r>
                    </a:p>
                    <a:p>
                      <a:pPr>
                        <a:buClr>
                          <a:srgbClr val="CC6600"/>
                        </a:buClr>
                        <a:buFont typeface="Wingdings" pitchFamily="2" charset="2"/>
                        <a:buChar char="§"/>
                      </a:pPr>
                      <a:r>
                        <a:rPr lang="en-US" sz="900" kern="1200" baseline="0" dirty="0" smtClean="0">
                          <a:solidFill>
                            <a:srgbClr val="003366"/>
                          </a:solidFill>
                          <a:latin typeface="Arial" pitchFamily="34" charset="0"/>
                          <a:ea typeface="+mn-ea"/>
                          <a:cs typeface="Arial" pitchFamily="34" charset="0"/>
                        </a:rPr>
                        <a:t> Self-reported increase in skills needed to develop tribal environmental programs</a:t>
                      </a:r>
                    </a:p>
                    <a:p>
                      <a:pPr>
                        <a:buClr>
                          <a:srgbClr val="CC6600"/>
                        </a:buClr>
                        <a:buFont typeface="Wingdings" pitchFamily="2" charset="2"/>
                        <a:buChar char="§"/>
                      </a:pPr>
                      <a:r>
                        <a:rPr lang="en-US" sz="900" kern="1200" baseline="0" dirty="0" smtClean="0">
                          <a:solidFill>
                            <a:srgbClr val="003366"/>
                          </a:solidFill>
                          <a:latin typeface="Arial" pitchFamily="34" charset="0"/>
                          <a:ea typeface="+mn-ea"/>
                          <a:cs typeface="Arial" pitchFamily="34" charset="0"/>
                        </a:rPr>
                        <a:t> Self-reported change in awareness and commitment to environmental programs in tribes</a:t>
                      </a:r>
                      <a:endParaRPr kumimoji="0" lang="en-US" sz="900" b="1" i="0" u="none" strike="noStrike" cap="none" normalizeH="0" baseline="0" dirty="0" smtClean="0">
                        <a:ln>
                          <a:noFill/>
                        </a:ln>
                        <a:solidFill>
                          <a:srgbClr val="003366"/>
                        </a:solidFill>
                        <a:effectLst/>
                        <a:latin typeface="Arial" pitchFamily="34" charset="0"/>
                        <a:ea typeface="ＭＳ Ｐゴシック" charset="-128"/>
                        <a:cs typeface="Arial" pitchFamily="34" charset="0"/>
                      </a:endParaRP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r>
                        <a:rPr kumimoji="0" lang="en-US" sz="1000" b="0" i="0" u="none" strike="noStrike" cap="none" normalizeH="0" baseline="0" dirty="0" smtClean="0">
                          <a:ln>
                            <a:noFill/>
                          </a:ln>
                          <a:solidFill>
                            <a:srgbClr val="003366"/>
                          </a:solidFill>
                          <a:effectLst/>
                          <a:latin typeface="Arial" pitchFamily="34" charset="0"/>
                          <a:ea typeface="ＭＳ Ｐゴシック" charset="-128"/>
                        </a:rPr>
                        <a:t># of GAP recipients that have developed tribal codes, standards or enforcement programs to control pollution</a:t>
                      </a:r>
                    </a:p>
                  </a:txBody>
                  <a:tcPr marL="91430" marR="91430"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25000"/>
                        </a:spcAft>
                        <a:buClr>
                          <a:srgbClr val="CC6600"/>
                        </a:buClr>
                        <a:buSzTx/>
                        <a:buFont typeface="Wingdings" pitchFamily="2" charset="2"/>
                        <a:buChar char="§"/>
                        <a:tabLst/>
                      </a:pPr>
                      <a:endParaRPr kumimoji="0" lang="en-US" sz="1000" b="0" i="0" u="none" strike="noStrike" cap="none" normalizeH="0" baseline="0" dirty="0" smtClean="0">
                        <a:ln>
                          <a:noFill/>
                        </a:ln>
                        <a:solidFill>
                          <a:srgbClr val="003366"/>
                        </a:solidFill>
                        <a:effectLst/>
                        <a:latin typeface="Arial" pitchFamily="34" charset="0"/>
                        <a:ea typeface="ＭＳ Ｐゴシック" charset="-128"/>
                      </a:endParaRPr>
                    </a:p>
                  </a:txBody>
                  <a:tcPr marL="91430" marR="91430"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r>
            </a:tbl>
          </a:graphicData>
        </a:graphic>
      </p:graphicFrame>
      <p:sp>
        <p:nvSpPr>
          <p:cNvPr id="130049" name="Slide Number Placeholder 3"/>
          <p:cNvSpPr>
            <a:spLocks noGrp="1"/>
          </p:cNvSpPr>
          <p:nvPr>
            <p:ph type="sldNum" sz="quarter" idx="10"/>
          </p:nvPr>
        </p:nvSpPr>
        <p:spPr>
          <a:noFill/>
        </p:spPr>
        <p:txBody>
          <a:bodyPr>
            <a:normAutofit fontScale="92500" lnSpcReduction="20000"/>
          </a:bodyPr>
          <a:lstStyle/>
          <a:p>
            <a:fld id="{51544C0D-EDDD-428B-8139-C4D07E095CE9}" type="slidenum">
              <a:rPr lang="en-US" smtClean="0">
                <a:latin typeface="Garamond" pitchFamily="18" charset="0"/>
                <a:ea typeface="ＭＳ Ｐゴシック"/>
                <a:cs typeface="ＭＳ Ｐゴシック"/>
              </a:rPr>
              <a:pPr/>
              <a:t>35</a:t>
            </a:fld>
            <a:endParaRPr lang="en-US" smtClean="0">
              <a:latin typeface="Garamond" pitchFamily="18" charset="0"/>
              <a:ea typeface="ＭＳ Ｐゴシック"/>
              <a:cs typeface="ＭＳ Ｐゴシック"/>
            </a:endParaRPr>
          </a:p>
        </p:txBody>
      </p:sp>
      <p:sp>
        <p:nvSpPr>
          <p:cNvPr id="130090" name="Text Box 46"/>
          <p:cNvSpPr txBox="1">
            <a:spLocks noChangeArrowheads="1"/>
          </p:cNvSpPr>
          <p:nvPr/>
        </p:nvSpPr>
        <p:spPr bwMode="auto">
          <a:xfrm rot="-5400000">
            <a:off x="13494" y="2150269"/>
            <a:ext cx="488950" cy="395288"/>
          </a:xfrm>
          <a:prstGeom prst="rect">
            <a:avLst/>
          </a:prstGeom>
          <a:noFill/>
          <a:ln w="9525">
            <a:noFill/>
            <a:miter lim="800000"/>
            <a:headEnd/>
            <a:tailEnd/>
          </a:ln>
        </p:spPr>
        <p:txBody>
          <a:bodyPr vert="eaVert" lIns="91430" tIns="45716" rIns="91430" bIns="45716">
            <a:spAutoFit/>
          </a:bodyPr>
          <a:lstStyle/>
          <a:p>
            <a:pPr>
              <a:spcBef>
                <a:spcPct val="50000"/>
              </a:spcBef>
            </a:pPr>
            <a:endParaRPr lang="en-US" sz="2000" u="none">
              <a:solidFill>
                <a:srgbClr val="003366"/>
              </a:solidFill>
              <a:latin typeface="Arial" charset="0"/>
            </a:endParaRPr>
          </a:p>
        </p:txBody>
      </p:sp>
      <p:sp>
        <p:nvSpPr>
          <p:cNvPr id="130091" name="Text Box 47"/>
          <p:cNvSpPr txBox="1">
            <a:spLocks noChangeArrowheads="1"/>
          </p:cNvSpPr>
          <p:nvPr/>
        </p:nvSpPr>
        <p:spPr bwMode="auto">
          <a:xfrm rot="-5400000">
            <a:off x="-934243" y="4823619"/>
            <a:ext cx="2514600" cy="274637"/>
          </a:xfrm>
          <a:prstGeom prst="rect">
            <a:avLst/>
          </a:prstGeom>
          <a:noFill/>
          <a:ln w="9525">
            <a:noFill/>
            <a:miter lim="800000"/>
            <a:headEnd/>
            <a:tailEnd/>
          </a:ln>
        </p:spPr>
        <p:txBody>
          <a:bodyPr lIns="91430" tIns="45716" rIns="91430" bIns="45716">
            <a:spAutoFit/>
          </a:bodyPr>
          <a:lstStyle/>
          <a:p>
            <a:pPr>
              <a:spcBef>
                <a:spcPct val="50000"/>
              </a:spcBef>
            </a:pPr>
            <a:r>
              <a:rPr lang="en-US" sz="1200" u="none">
                <a:solidFill>
                  <a:srgbClr val="003366"/>
                </a:solidFill>
                <a:latin typeface="Arial" charset="0"/>
              </a:rPr>
              <a:t>Example Measures</a:t>
            </a:r>
          </a:p>
        </p:txBody>
      </p:sp>
      <p:sp>
        <p:nvSpPr>
          <p:cNvPr id="130092" name="Text Box 48"/>
          <p:cNvSpPr txBox="1">
            <a:spLocks noChangeArrowheads="1"/>
          </p:cNvSpPr>
          <p:nvPr/>
        </p:nvSpPr>
        <p:spPr bwMode="auto">
          <a:xfrm rot="-5400000">
            <a:off x="-935831" y="2353469"/>
            <a:ext cx="2517775" cy="274637"/>
          </a:xfrm>
          <a:prstGeom prst="rect">
            <a:avLst/>
          </a:prstGeom>
          <a:noFill/>
          <a:ln w="9525">
            <a:noFill/>
            <a:miter lim="800000"/>
            <a:headEnd/>
            <a:tailEnd/>
          </a:ln>
        </p:spPr>
        <p:txBody>
          <a:bodyPr lIns="91430" tIns="45716" rIns="91430" bIns="45716">
            <a:spAutoFit/>
          </a:bodyPr>
          <a:lstStyle/>
          <a:p>
            <a:pPr>
              <a:spcBef>
                <a:spcPct val="50000"/>
              </a:spcBef>
            </a:pPr>
            <a:r>
              <a:rPr lang="en-US" sz="1200" u="none">
                <a:solidFill>
                  <a:srgbClr val="003366"/>
                </a:solidFill>
                <a:latin typeface="Arial" charset="0"/>
              </a:rPr>
              <a:t>Logic Model Elements</a:t>
            </a:r>
          </a:p>
        </p:txBody>
      </p:sp>
    </p:spTree>
    <p:extLst>
      <p:ext uri="{BB962C8B-B14F-4D97-AF65-F5344CB8AC3E}">
        <p14:creationId xmlns:p14="http://schemas.microsoft.com/office/powerpoint/2010/main" val="269633236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929640" y="518160"/>
            <a:ext cx="7543800" cy="320040"/>
          </a:xfrm>
        </p:spPr>
        <p:txBody>
          <a:bodyPr>
            <a:normAutofit/>
          </a:bodyPr>
          <a:lstStyle/>
          <a:p>
            <a:pPr algn="ctr"/>
            <a:r>
              <a:rPr lang="en-US" sz="2000" dirty="0" smtClean="0">
                <a:solidFill>
                  <a:schemeClr val="tx1"/>
                </a:solidFill>
                <a:latin typeface="Calibri" pitchFamily="34" charset="0"/>
              </a:rPr>
              <a:t>General Assistance Program (GAP) Grant Program Logic Model</a:t>
            </a:r>
            <a:endParaRPr lang="en-US" sz="2000" dirty="0">
              <a:solidFill>
                <a:schemeClr val="tx1"/>
              </a:solidFill>
              <a:latin typeface="Calibri" pitchFamily="34" charset="0"/>
            </a:endParaRPr>
          </a:p>
        </p:txBody>
      </p:sp>
      <p:sp>
        <p:nvSpPr>
          <p:cNvPr id="4" name="Slide Number Placeholder 3"/>
          <p:cNvSpPr>
            <a:spLocks noGrp="1"/>
          </p:cNvSpPr>
          <p:nvPr>
            <p:ph type="sldNum" sz="quarter" idx="12"/>
          </p:nvPr>
        </p:nvSpPr>
        <p:spPr>
          <a:xfrm>
            <a:off x="8634413" y="6553200"/>
            <a:ext cx="509587" cy="457200"/>
          </a:xfrm>
        </p:spPr>
        <p:txBody>
          <a:bodyPr/>
          <a:lstStyle/>
          <a:p>
            <a:pPr>
              <a:defRPr/>
            </a:pPr>
            <a:fld id="{90272B43-DD8B-4AF3-B7D0-DBEE4F616C95}" type="slidenum">
              <a:rPr lang="en-US" b="1" smtClean="0"/>
              <a:pPr>
                <a:defRPr/>
              </a:pPr>
              <a:t>36</a:t>
            </a:fld>
            <a:endParaRPr lang="en-US" b="1" dirty="0"/>
          </a:p>
        </p:txBody>
      </p:sp>
      <p:sp>
        <p:nvSpPr>
          <p:cNvPr id="6" name="Text Box 7"/>
          <p:cNvSpPr txBox="1">
            <a:spLocks noChangeArrowheads="1"/>
          </p:cNvSpPr>
          <p:nvPr/>
        </p:nvSpPr>
        <p:spPr bwMode="auto">
          <a:xfrm>
            <a:off x="76200" y="1445883"/>
            <a:ext cx="7620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Resources</a:t>
            </a:r>
          </a:p>
        </p:txBody>
      </p:sp>
      <p:sp>
        <p:nvSpPr>
          <p:cNvPr id="7" name="Text Box 8"/>
          <p:cNvSpPr txBox="1">
            <a:spLocks noChangeArrowheads="1"/>
          </p:cNvSpPr>
          <p:nvPr/>
        </p:nvSpPr>
        <p:spPr bwMode="auto">
          <a:xfrm>
            <a:off x="6553200" y="1125208"/>
            <a:ext cx="762000" cy="244475"/>
          </a:xfrm>
          <a:prstGeom prst="rect">
            <a:avLst/>
          </a:prstGeom>
          <a:noFill/>
          <a:ln w="9525">
            <a:noFill/>
            <a:miter lim="800000"/>
            <a:headEnd/>
            <a:tailEnd/>
          </a:ln>
          <a:effectLst/>
        </p:spPr>
        <p:txBody>
          <a:bodyPr>
            <a:spAutoFit/>
          </a:bodyPr>
          <a:lstStyle/>
          <a:p>
            <a:pPr algn="ctr">
              <a:spcBef>
                <a:spcPct val="50000"/>
              </a:spcBef>
            </a:pPr>
            <a:r>
              <a:rPr lang="en-US" sz="1000" b="1"/>
              <a:t>Outcomes</a:t>
            </a:r>
          </a:p>
        </p:txBody>
      </p:sp>
      <p:sp>
        <p:nvSpPr>
          <p:cNvPr id="8" name="Text Box 9"/>
          <p:cNvSpPr txBox="1">
            <a:spLocks noChangeArrowheads="1"/>
          </p:cNvSpPr>
          <p:nvPr/>
        </p:nvSpPr>
        <p:spPr bwMode="auto">
          <a:xfrm>
            <a:off x="4724400" y="1445883"/>
            <a:ext cx="853440" cy="246221"/>
          </a:xfrm>
          <a:prstGeom prst="rect">
            <a:avLst/>
          </a:prstGeom>
          <a:solidFill>
            <a:srgbClr val="DDDDDD"/>
          </a:solidFill>
          <a:ln w="12700" cap="rnd">
            <a:solidFill>
              <a:schemeClr val="tx1"/>
            </a:solidFill>
            <a:prstDash val="sysDot"/>
            <a:miter lim="800000"/>
            <a:headEnd/>
            <a:tailEnd/>
          </a:ln>
          <a:effectLst/>
        </p:spPr>
        <p:txBody>
          <a:bodyPr wrap="square">
            <a:spAutoFit/>
          </a:bodyPr>
          <a:lstStyle/>
          <a:p>
            <a:pPr algn="ctr">
              <a:spcBef>
                <a:spcPct val="50000"/>
              </a:spcBef>
            </a:pPr>
            <a:r>
              <a:rPr lang="en-US" sz="1000" b="1" u="none" dirty="0">
                <a:latin typeface="Calibri" pitchFamily="34" charset="0"/>
              </a:rPr>
              <a:t>Short-term</a:t>
            </a:r>
          </a:p>
        </p:txBody>
      </p:sp>
      <p:sp>
        <p:nvSpPr>
          <p:cNvPr id="9" name="Text Box 10"/>
          <p:cNvSpPr txBox="1">
            <a:spLocks noChangeArrowheads="1"/>
          </p:cNvSpPr>
          <p:nvPr/>
        </p:nvSpPr>
        <p:spPr bwMode="auto">
          <a:xfrm>
            <a:off x="5897880" y="1445883"/>
            <a:ext cx="1767840" cy="246221"/>
          </a:xfrm>
          <a:prstGeom prst="rect">
            <a:avLst/>
          </a:prstGeom>
          <a:solidFill>
            <a:srgbClr val="DDDDDD"/>
          </a:solidFill>
          <a:ln w="12700" cap="rnd">
            <a:solidFill>
              <a:schemeClr val="tx1"/>
            </a:solidFill>
            <a:prstDash val="sysDot"/>
            <a:miter lim="800000"/>
            <a:headEnd/>
            <a:tailEnd/>
          </a:ln>
          <a:effectLst/>
        </p:spPr>
        <p:txBody>
          <a:bodyPr wrap="square">
            <a:spAutoFit/>
          </a:bodyPr>
          <a:lstStyle/>
          <a:p>
            <a:pPr algn="ctr">
              <a:spcBef>
                <a:spcPct val="50000"/>
              </a:spcBef>
            </a:pPr>
            <a:r>
              <a:rPr lang="en-US" sz="1000" b="1" u="none" dirty="0">
                <a:latin typeface="Calibri" pitchFamily="34" charset="0"/>
              </a:rPr>
              <a:t>Intermediate</a:t>
            </a:r>
          </a:p>
        </p:txBody>
      </p:sp>
      <p:sp>
        <p:nvSpPr>
          <p:cNvPr id="10" name="Text Box 11"/>
          <p:cNvSpPr txBox="1">
            <a:spLocks noChangeArrowheads="1"/>
          </p:cNvSpPr>
          <p:nvPr/>
        </p:nvSpPr>
        <p:spPr bwMode="auto">
          <a:xfrm>
            <a:off x="8001000" y="1430643"/>
            <a:ext cx="914400" cy="246221"/>
          </a:xfrm>
          <a:prstGeom prst="rect">
            <a:avLst/>
          </a:prstGeom>
          <a:solidFill>
            <a:srgbClr val="DDDDDD"/>
          </a:solidFill>
          <a:ln w="12700" cap="rnd">
            <a:solidFill>
              <a:schemeClr val="tx1"/>
            </a:solidFill>
            <a:prstDash val="sysDot"/>
            <a:miter lim="800000"/>
            <a:headEnd/>
            <a:tailEnd/>
          </a:ln>
          <a:effectLst/>
        </p:spPr>
        <p:txBody>
          <a:bodyPr wrap="square">
            <a:spAutoFit/>
          </a:bodyPr>
          <a:lstStyle/>
          <a:p>
            <a:pPr algn="ctr">
              <a:spcBef>
                <a:spcPct val="50000"/>
              </a:spcBef>
            </a:pPr>
            <a:r>
              <a:rPr lang="en-US" sz="1000" b="1" u="none" dirty="0">
                <a:latin typeface="Calibri" pitchFamily="34" charset="0"/>
              </a:rPr>
              <a:t>Long-term</a:t>
            </a:r>
          </a:p>
        </p:txBody>
      </p:sp>
      <p:sp>
        <p:nvSpPr>
          <p:cNvPr id="11" name="Text Box 13"/>
          <p:cNvSpPr txBox="1">
            <a:spLocks noChangeArrowheads="1"/>
          </p:cNvSpPr>
          <p:nvPr/>
        </p:nvSpPr>
        <p:spPr bwMode="auto">
          <a:xfrm>
            <a:off x="2286000" y="1445883"/>
            <a:ext cx="7620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Outputs</a:t>
            </a:r>
          </a:p>
        </p:txBody>
      </p:sp>
      <p:sp>
        <p:nvSpPr>
          <p:cNvPr id="12" name="Text Box 14"/>
          <p:cNvSpPr txBox="1">
            <a:spLocks noChangeArrowheads="1"/>
          </p:cNvSpPr>
          <p:nvPr/>
        </p:nvSpPr>
        <p:spPr bwMode="auto">
          <a:xfrm>
            <a:off x="1143000" y="1445883"/>
            <a:ext cx="7620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Activities</a:t>
            </a:r>
          </a:p>
        </p:txBody>
      </p:sp>
      <p:sp>
        <p:nvSpPr>
          <p:cNvPr id="13" name="Text Box 15"/>
          <p:cNvSpPr txBox="1">
            <a:spLocks noChangeArrowheads="1"/>
          </p:cNvSpPr>
          <p:nvPr/>
        </p:nvSpPr>
        <p:spPr bwMode="auto">
          <a:xfrm>
            <a:off x="3505200" y="1445883"/>
            <a:ext cx="838200" cy="246221"/>
          </a:xfrm>
          <a:prstGeom prst="rect">
            <a:avLst/>
          </a:prstGeom>
          <a:solidFill>
            <a:srgbClr val="DDDDDD"/>
          </a:solidFill>
          <a:ln w="12700" cap="rnd">
            <a:solidFill>
              <a:schemeClr val="tx1"/>
            </a:solidFill>
            <a:prstDash val="sysDot"/>
            <a:miter lim="800000"/>
            <a:headEnd/>
            <a:tailEnd/>
          </a:ln>
          <a:effectLst/>
        </p:spPr>
        <p:txBody>
          <a:bodyPr>
            <a:spAutoFit/>
          </a:bodyPr>
          <a:lstStyle/>
          <a:p>
            <a:pPr algn="ctr">
              <a:spcBef>
                <a:spcPct val="50000"/>
              </a:spcBef>
            </a:pPr>
            <a:r>
              <a:rPr lang="en-US" sz="1000" b="1" u="none" dirty="0">
                <a:latin typeface="Calibri" pitchFamily="34" charset="0"/>
              </a:rPr>
              <a:t>Customers</a:t>
            </a:r>
          </a:p>
        </p:txBody>
      </p:sp>
      <p:sp>
        <p:nvSpPr>
          <p:cNvPr id="14" name="Line 114"/>
          <p:cNvSpPr>
            <a:spLocks noChangeShapeType="1"/>
          </p:cNvSpPr>
          <p:nvPr/>
        </p:nvSpPr>
        <p:spPr bwMode="auto">
          <a:xfrm flipH="1">
            <a:off x="5486400" y="1293483"/>
            <a:ext cx="1066800" cy="0"/>
          </a:xfrm>
          <a:prstGeom prst="line">
            <a:avLst/>
          </a:prstGeom>
          <a:noFill/>
          <a:ln w="9525">
            <a:solidFill>
              <a:schemeClr val="tx1"/>
            </a:solidFill>
            <a:round/>
            <a:headEnd/>
            <a:tailEnd/>
          </a:ln>
          <a:effectLst/>
        </p:spPr>
        <p:txBody>
          <a:bodyPr wrap="none" anchor="ctr"/>
          <a:lstStyle/>
          <a:p>
            <a:endParaRPr lang="en-US"/>
          </a:p>
        </p:txBody>
      </p:sp>
      <p:sp>
        <p:nvSpPr>
          <p:cNvPr id="15" name="Line 116"/>
          <p:cNvSpPr>
            <a:spLocks noChangeShapeType="1"/>
          </p:cNvSpPr>
          <p:nvPr/>
        </p:nvSpPr>
        <p:spPr bwMode="auto">
          <a:xfrm flipH="1">
            <a:off x="7239000" y="1293483"/>
            <a:ext cx="1295400" cy="0"/>
          </a:xfrm>
          <a:prstGeom prst="line">
            <a:avLst/>
          </a:prstGeom>
          <a:noFill/>
          <a:ln w="9525">
            <a:solidFill>
              <a:schemeClr val="tx1"/>
            </a:solidFill>
            <a:round/>
            <a:headEnd/>
            <a:tailEnd/>
          </a:ln>
          <a:effectLst/>
        </p:spPr>
        <p:txBody>
          <a:bodyPr wrap="none" anchor="ctr"/>
          <a:lstStyle/>
          <a:p>
            <a:endParaRPr lang="en-US"/>
          </a:p>
        </p:txBody>
      </p:sp>
      <p:sp>
        <p:nvSpPr>
          <p:cNvPr id="16" name="Line 118"/>
          <p:cNvSpPr>
            <a:spLocks noChangeShapeType="1"/>
          </p:cNvSpPr>
          <p:nvPr/>
        </p:nvSpPr>
        <p:spPr bwMode="auto">
          <a:xfrm>
            <a:off x="6858000" y="1369683"/>
            <a:ext cx="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 name="Text Box 208"/>
          <p:cNvSpPr txBox="1">
            <a:spLocks noChangeArrowheads="1"/>
          </p:cNvSpPr>
          <p:nvPr/>
        </p:nvSpPr>
        <p:spPr bwMode="auto">
          <a:xfrm>
            <a:off x="182880" y="819090"/>
            <a:ext cx="8610600" cy="400110"/>
          </a:xfrm>
          <a:prstGeom prst="rect">
            <a:avLst/>
          </a:prstGeom>
          <a:noFill/>
          <a:ln w="9525">
            <a:noFill/>
            <a:miter lim="800000"/>
            <a:headEnd/>
            <a:tailEnd/>
          </a:ln>
          <a:effectLst/>
        </p:spPr>
        <p:txBody>
          <a:bodyPr wrap="square">
            <a:spAutoFit/>
          </a:bodyPr>
          <a:lstStyle/>
          <a:p>
            <a:r>
              <a:rPr lang="en-US" sz="1000" b="1" u="none" dirty="0" smtClean="0">
                <a:latin typeface="Calibri" pitchFamily="34" charset="0"/>
              </a:rPr>
              <a:t>Program Goal: </a:t>
            </a:r>
            <a:r>
              <a:rPr lang="en-US" sz="1000" b="0" u="none" dirty="0" smtClean="0">
                <a:latin typeface="Calibri" pitchFamily="34" charset="0"/>
              </a:rPr>
              <a:t>The primary purpose of GAP is to help federally recognized tribes and intertribal consortia build the basic components of a tribal environmental program, which may include planning, developing, and establishing the administrative, technical, legal, enforcement, communication, and outreach infrastructure.</a:t>
            </a:r>
            <a:endParaRPr lang="en-US" sz="1000" b="1" u="none" dirty="0">
              <a:latin typeface="Calibri" pitchFamily="34" charset="0"/>
            </a:endParaRPr>
          </a:p>
        </p:txBody>
      </p:sp>
      <p:sp>
        <p:nvSpPr>
          <p:cNvPr id="26" name="TextBox 25"/>
          <p:cNvSpPr txBox="1"/>
          <p:nvPr/>
        </p:nvSpPr>
        <p:spPr>
          <a:xfrm>
            <a:off x="60960" y="1787584"/>
            <a:ext cx="777240" cy="261610"/>
          </a:xfrm>
          <a:prstGeom prst="rect">
            <a:avLst/>
          </a:prstGeom>
          <a:noFill/>
          <a:ln w="6350">
            <a:solidFill>
              <a:schemeClr val="tx1"/>
            </a:solidFill>
          </a:ln>
        </p:spPr>
        <p:txBody>
          <a:bodyPr wrap="square" rtlCol="0">
            <a:spAutoFit/>
          </a:bodyPr>
          <a:lstStyle/>
          <a:p>
            <a:r>
              <a:rPr lang="en-US" sz="1100" b="0" u="none" dirty="0" smtClean="0">
                <a:latin typeface="Calibri" pitchFamily="34" charset="0"/>
              </a:rPr>
              <a:t>$62.5 M</a:t>
            </a:r>
            <a:endParaRPr lang="en-US" sz="1100" b="0" u="none" dirty="0">
              <a:latin typeface="Calibri" pitchFamily="34" charset="0"/>
            </a:endParaRPr>
          </a:p>
        </p:txBody>
      </p:sp>
      <p:sp>
        <p:nvSpPr>
          <p:cNvPr id="27" name="TextBox 26"/>
          <p:cNvSpPr txBox="1"/>
          <p:nvPr/>
        </p:nvSpPr>
        <p:spPr>
          <a:xfrm>
            <a:off x="1127760" y="1784468"/>
            <a:ext cx="777240" cy="646331"/>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Provide Funding to Tribes</a:t>
            </a:r>
            <a:endParaRPr lang="en-US" sz="1200" b="0" u="none" dirty="0">
              <a:latin typeface="Calibri" pitchFamily="34" charset="0"/>
            </a:endParaRPr>
          </a:p>
        </p:txBody>
      </p:sp>
      <p:sp>
        <p:nvSpPr>
          <p:cNvPr id="28" name="TextBox 27"/>
          <p:cNvSpPr txBox="1"/>
          <p:nvPr/>
        </p:nvSpPr>
        <p:spPr>
          <a:xfrm>
            <a:off x="2270760" y="1784468"/>
            <a:ext cx="777240" cy="461665"/>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GAP Grants</a:t>
            </a:r>
            <a:endParaRPr lang="en-US" sz="1200" b="0" u="none" dirty="0">
              <a:latin typeface="Calibri" pitchFamily="34" charset="0"/>
            </a:endParaRPr>
          </a:p>
        </p:txBody>
      </p:sp>
      <p:sp>
        <p:nvSpPr>
          <p:cNvPr id="29" name="TextBox 28"/>
          <p:cNvSpPr txBox="1"/>
          <p:nvPr/>
        </p:nvSpPr>
        <p:spPr>
          <a:xfrm>
            <a:off x="3337560" y="1774874"/>
            <a:ext cx="1143000" cy="1200329"/>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Tribal Executives</a:t>
            </a:r>
          </a:p>
          <a:p>
            <a:endParaRPr lang="en-US" sz="1200" b="0" u="none" dirty="0" smtClean="0">
              <a:latin typeface="Calibri" pitchFamily="34" charset="0"/>
            </a:endParaRPr>
          </a:p>
          <a:p>
            <a:r>
              <a:rPr lang="en-US" sz="1200" b="0" u="none" dirty="0" smtClean="0">
                <a:latin typeface="Calibri" pitchFamily="34" charset="0"/>
              </a:rPr>
              <a:t>Inter-Tribal Consortia Executives</a:t>
            </a:r>
            <a:endParaRPr lang="en-US" sz="1200" b="0" u="none" dirty="0">
              <a:latin typeface="Calibri" pitchFamily="34" charset="0"/>
            </a:endParaRPr>
          </a:p>
        </p:txBody>
      </p:sp>
      <p:sp>
        <p:nvSpPr>
          <p:cNvPr id="30" name="TextBox 29"/>
          <p:cNvSpPr txBox="1"/>
          <p:nvPr/>
        </p:nvSpPr>
        <p:spPr>
          <a:xfrm>
            <a:off x="3337560" y="3237914"/>
            <a:ext cx="114300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Tribal Environmental Employees funded by GAP</a:t>
            </a:r>
            <a:endParaRPr lang="en-US" sz="1200" b="0" u="none" dirty="0">
              <a:latin typeface="Calibri" pitchFamily="34" charset="0"/>
            </a:endParaRPr>
          </a:p>
        </p:txBody>
      </p:sp>
      <p:sp>
        <p:nvSpPr>
          <p:cNvPr id="31" name="TextBox 30"/>
          <p:cNvSpPr txBox="1"/>
          <p:nvPr/>
        </p:nvSpPr>
        <p:spPr>
          <a:xfrm>
            <a:off x="4632960" y="3237914"/>
            <a:ext cx="853440" cy="1615827"/>
          </a:xfrm>
          <a:prstGeom prst="rect">
            <a:avLst/>
          </a:prstGeom>
          <a:noFill/>
          <a:ln w="6350">
            <a:solidFill>
              <a:schemeClr val="tx1"/>
            </a:solidFill>
          </a:ln>
        </p:spPr>
        <p:txBody>
          <a:bodyPr wrap="square" rtlCol="0">
            <a:spAutoFit/>
          </a:bodyPr>
          <a:lstStyle/>
          <a:p>
            <a:r>
              <a:rPr lang="en-US" sz="1100" b="0" u="none" dirty="0" smtClean="0">
                <a:latin typeface="Calibri" pitchFamily="34" charset="0"/>
              </a:rPr>
              <a:t>Increased understanding of the process required for an environ-mental program </a:t>
            </a:r>
          </a:p>
        </p:txBody>
      </p:sp>
      <p:sp>
        <p:nvSpPr>
          <p:cNvPr id="32" name="TextBox 31"/>
          <p:cNvSpPr txBox="1"/>
          <p:nvPr/>
        </p:nvSpPr>
        <p:spPr>
          <a:xfrm>
            <a:off x="60960" y="3277383"/>
            <a:ext cx="853440" cy="646331"/>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Agency Technical expertise</a:t>
            </a:r>
          </a:p>
        </p:txBody>
      </p:sp>
      <p:sp>
        <p:nvSpPr>
          <p:cNvPr id="33" name="TextBox 32"/>
          <p:cNvSpPr txBox="1"/>
          <p:nvPr/>
        </p:nvSpPr>
        <p:spPr>
          <a:xfrm>
            <a:off x="1127760" y="3237914"/>
            <a:ext cx="88392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Provide technical assistance to tribes</a:t>
            </a:r>
            <a:endParaRPr lang="en-US" sz="1200" b="0" u="none" dirty="0">
              <a:latin typeface="Calibri" pitchFamily="34" charset="0"/>
            </a:endParaRPr>
          </a:p>
        </p:txBody>
      </p:sp>
      <p:sp>
        <p:nvSpPr>
          <p:cNvPr id="34" name="TextBox 33"/>
          <p:cNvSpPr txBox="1"/>
          <p:nvPr/>
        </p:nvSpPr>
        <p:spPr>
          <a:xfrm>
            <a:off x="2270760" y="3237914"/>
            <a:ext cx="92964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Technical &amp; media- specific training</a:t>
            </a:r>
            <a:endParaRPr lang="en-US" sz="1200" b="0" u="none" dirty="0">
              <a:latin typeface="Calibri" pitchFamily="34" charset="0"/>
            </a:endParaRPr>
          </a:p>
        </p:txBody>
      </p:sp>
      <p:sp>
        <p:nvSpPr>
          <p:cNvPr id="35" name="TextBox 34"/>
          <p:cNvSpPr txBox="1"/>
          <p:nvPr/>
        </p:nvSpPr>
        <p:spPr>
          <a:xfrm>
            <a:off x="5852160" y="1784468"/>
            <a:ext cx="1767840" cy="600164"/>
          </a:xfrm>
          <a:prstGeom prst="rect">
            <a:avLst/>
          </a:prstGeom>
          <a:noFill/>
          <a:ln w="6350">
            <a:solidFill>
              <a:schemeClr val="tx1"/>
            </a:solidFill>
          </a:ln>
        </p:spPr>
        <p:txBody>
          <a:bodyPr wrap="square" rtlCol="0">
            <a:spAutoFit/>
          </a:bodyPr>
          <a:lstStyle/>
          <a:p>
            <a:pPr algn="ctr"/>
            <a:r>
              <a:rPr lang="en-US" sz="1100" u="none" dirty="0" smtClean="0">
                <a:latin typeface="Calibri" pitchFamily="34" charset="0"/>
              </a:rPr>
              <a:t>Legal Capability</a:t>
            </a:r>
          </a:p>
          <a:p>
            <a:r>
              <a:rPr lang="en-US" sz="1100" b="0" u="none" dirty="0" smtClean="0">
                <a:latin typeface="Calibri" pitchFamily="34" charset="0"/>
              </a:rPr>
              <a:t>Tribes develop legal &amp; enforcement infrastructure </a:t>
            </a:r>
            <a:endParaRPr lang="en-US" sz="1100" b="0" u="none" dirty="0" smtClean="0"/>
          </a:p>
        </p:txBody>
      </p:sp>
      <p:sp>
        <p:nvSpPr>
          <p:cNvPr id="36" name="TextBox 35"/>
          <p:cNvSpPr txBox="1"/>
          <p:nvPr/>
        </p:nvSpPr>
        <p:spPr>
          <a:xfrm>
            <a:off x="5852160" y="2552114"/>
            <a:ext cx="1767840" cy="938719"/>
          </a:xfrm>
          <a:prstGeom prst="rect">
            <a:avLst/>
          </a:prstGeom>
          <a:noFill/>
          <a:ln w="6350">
            <a:solidFill>
              <a:schemeClr val="tx1"/>
            </a:solidFill>
          </a:ln>
        </p:spPr>
        <p:txBody>
          <a:bodyPr wrap="square" rtlCol="0">
            <a:spAutoFit/>
          </a:bodyPr>
          <a:lstStyle/>
          <a:p>
            <a:r>
              <a:rPr lang="en-US" sz="1100" u="none" dirty="0" smtClean="0">
                <a:latin typeface="Calibri" pitchFamily="34" charset="0"/>
              </a:rPr>
              <a:t>Enforcement Capability</a:t>
            </a:r>
          </a:p>
          <a:p>
            <a:r>
              <a:rPr lang="en-US" sz="1100" b="0" u="none" dirty="0" smtClean="0">
                <a:latin typeface="Calibri" pitchFamily="34" charset="0"/>
              </a:rPr>
              <a:t>Tribes demonstrate ability to perform monitoring &amp; inspections to ensure compliance</a:t>
            </a:r>
            <a:endParaRPr lang="en-US" sz="1200" b="0" u="none" dirty="0" smtClean="0"/>
          </a:p>
        </p:txBody>
      </p:sp>
      <p:sp>
        <p:nvSpPr>
          <p:cNvPr id="37" name="TextBox 36"/>
          <p:cNvSpPr txBox="1"/>
          <p:nvPr/>
        </p:nvSpPr>
        <p:spPr>
          <a:xfrm>
            <a:off x="5852160" y="3655408"/>
            <a:ext cx="1767840" cy="769441"/>
          </a:xfrm>
          <a:prstGeom prst="rect">
            <a:avLst/>
          </a:prstGeom>
          <a:noFill/>
          <a:ln w="6350">
            <a:solidFill>
              <a:schemeClr val="tx1"/>
            </a:solidFill>
          </a:ln>
        </p:spPr>
        <p:txBody>
          <a:bodyPr wrap="square" rtlCol="0">
            <a:spAutoFit/>
          </a:bodyPr>
          <a:lstStyle/>
          <a:p>
            <a:pPr algn="ctr"/>
            <a:r>
              <a:rPr lang="en-US" sz="1100" u="none" dirty="0" smtClean="0">
                <a:latin typeface="Calibri" pitchFamily="34" charset="0"/>
              </a:rPr>
              <a:t>Technical Capability</a:t>
            </a:r>
          </a:p>
          <a:p>
            <a:r>
              <a:rPr lang="en-US" sz="1100" b="0" u="none" dirty="0" smtClean="0">
                <a:latin typeface="Calibri" pitchFamily="34" charset="0"/>
              </a:rPr>
              <a:t>Tribes develop  technical skills for environmental management</a:t>
            </a:r>
            <a:endParaRPr lang="en-US" sz="1200" b="0" u="none" dirty="0" smtClean="0"/>
          </a:p>
        </p:txBody>
      </p:sp>
      <p:sp>
        <p:nvSpPr>
          <p:cNvPr id="38" name="TextBox 37"/>
          <p:cNvSpPr txBox="1"/>
          <p:nvPr/>
        </p:nvSpPr>
        <p:spPr>
          <a:xfrm>
            <a:off x="5852160" y="4609514"/>
            <a:ext cx="1767840" cy="938719"/>
          </a:xfrm>
          <a:prstGeom prst="rect">
            <a:avLst/>
          </a:prstGeom>
          <a:noFill/>
          <a:ln w="6350">
            <a:solidFill>
              <a:schemeClr val="tx1"/>
            </a:solidFill>
          </a:ln>
        </p:spPr>
        <p:txBody>
          <a:bodyPr wrap="square" rtlCol="0">
            <a:spAutoFit/>
          </a:bodyPr>
          <a:lstStyle/>
          <a:p>
            <a:r>
              <a:rPr lang="en-US" sz="1100" u="none" dirty="0" smtClean="0">
                <a:latin typeface="Calibri" pitchFamily="34" charset="0"/>
              </a:rPr>
              <a:t>Communications Capability</a:t>
            </a:r>
          </a:p>
          <a:p>
            <a:r>
              <a:rPr lang="en-US" sz="1100" b="0" u="none" dirty="0" smtClean="0">
                <a:latin typeface="Calibri" pitchFamily="34" charset="0"/>
              </a:rPr>
              <a:t>Tribes demonstrate ability to communicate about environmental issues</a:t>
            </a:r>
            <a:endParaRPr lang="en-US" sz="1200" b="0" u="none" dirty="0" smtClean="0"/>
          </a:p>
        </p:txBody>
      </p:sp>
      <p:sp>
        <p:nvSpPr>
          <p:cNvPr id="39" name="TextBox 38"/>
          <p:cNvSpPr txBox="1"/>
          <p:nvPr/>
        </p:nvSpPr>
        <p:spPr>
          <a:xfrm>
            <a:off x="5852160" y="5661074"/>
            <a:ext cx="1767840" cy="1200329"/>
          </a:xfrm>
          <a:prstGeom prst="rect">
            <a:avLst/>
          </a:prstGeom>
          <a:noFill/>
          <a:ln w="6350">
            <a:solidFill>
              <a:schemeClr val="tx1"/>
            </a:solidFill>
          </a:ln>
        </p:spPr>
        <p:txBody>
          <a:bodyPr wrap="square" rtlCol="0">
            <a:spAutoFit/>
          </a:bodyPr>
          <a:lstStyle/>
          <a:p>
            <a:r>
              <a:rPr lang="en-US" sz="1200" u="none" dirty="0" smtClean="0">
                <a:latin typeface="Calibri" pitchFamily="34" charset="0"/>
              </a:rPr>
              <a:t>Administrative capability </a:t>
            </a:r>
            <a:r>
              <a:rPr lang="en-US" sz="1200" b="0" u="none" dirty="0" smtClean="0">
                <a:latin typeface="Calibri" pitchFamily="34" charset="0"/>
              </a:rPr>
              <a:t>Tribes establish ability &amp; procedures for managing &amp; accounting for program funds, personnel, training etc.</a:t>
            </a:r>
            <a:endParaRPr lang="en-US" sz="1200" b="0" u="none" dirty="0" smtClean="0"/>
          </a:p>
        </p:txBody>
      </p:sp>
      <p:sp>
        <p:nvSpPr>
          <p:cNvPr id="40" name="TextBox 39"/>
          <p:cNvSpPr txBox="1"/>
          <p:nvPr/>
        </p:nvSpPr>
        <p:spPr>
          <a:xfrm>
            <a:off x="76200" y="4438243"/>
            <a:ext cx="853440" cy="1200329"/>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65 FTE</a:t>
            </a:r>
          </a:p>
          <a:p>
            <a:r>
              <a:rPr lang="en-US" sz="1200" b="0" u="none" dirty="0" smtClean="0">
                <a:latin typeface="Calibri" pitchFamily="34" charset="0"/>
              </a:rPr>
              <a:t>AIEO,  Regions, National Program Mangers</a:t>
            </a:r>
          </a:p>
        </p:txBody>
      </p:sp>
      <p:sp>
        <p:nvSpPr>
          <p:cNvPr id="41" name="TextBox 40"/>
          <p:cNvSpPr txBox="1"/>
          <p:nvPr/>
        </p:nvSpPr>
        <p:spPr>
          <a:xfrm>
            <a:off x="7818120" y="1774874"/>
            <a:ext cx="1143000" cy="1384995"/>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Established capacity to plan, develop implement, &amp; manage environmental programs</a:t>
            </a:r>
            <a:endParaRPr lang="en-US" sz="1200" b="0" u="none" dirty="0">
              <a:latin typeface="Calibri" pitchFamily="34" charset="0"/>
            </a:endParaRPr>
          </a:p>
        </p:txBody>
      </p:sp>
      <p:sp>
        <p:nvSpPr>
          <p:cNvPr id="42" name="TextBox 41"/>
          <p:cNvSpPr txBox="1"/>
          <p:nvPr/>
        </p:nvSpPr>
        <p:spPr>
          <a:xfrm>
            <a:off x="7818120" y="3514912"/>
            <a:ext cx="1127760" cy="1569660"/>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Compliance with federal statues and regulations &amp; </a:t>
            </a:r>
          </a:p>
          <a:p>
            <a:r>
              <a:rPr lang="en-US" sz="1200" b="0" u="none" dirty="0" smtClean="0">
                <a:latin typeface="Calibri" pitchFamily="34" charset="0"/>
              </a:rPr>
              <a:t>Sustainability of tribal environmental programs</a:t>
            </a:r>
          </a:p>
        </p:txBody>
      </p:sp>
      <p:sp>
        <p:nvSpPr>
          <p:cNvPr id="43" name="TextBox 42"/>
          <p:cNvSpPr txBox="1"/>
          <p:nvPr/>
        </p:nvSpPr>
        <p:spPr>
          <a:xfrm>
            <a:off x="7818120" y="5424437"/>
            <a:ext cx="1127760" cy="830997"/>
          </a:xfrm>
          <a:prstGeom prst="rect">
            <a:avLst/>
          </a:prstGeom>
          <a:noFill/>
          <a:ln w="6350">
            <a:solidFill>
              <a:schemeClr val="tx1"/>
            </a:solidFill>
          </a:ln>
        </p:spPr>
        <p:txBody>
          <a:bodyPr wrap="square" rtlCol="0">
            <a:spAutoFit/>
          </a:bodyPr>
          <a:lstStyle/>
          <a:p>
            <a:r>
              <a:rPr lang="en-US" sz="1200" b="0" u="none" dirty="0" smtClean="0">
                <a:latin typeface="Calibri" pitchFamily="34" charset="0"/>
              </a:rPr>
              <a:t>Improved environmental conditions in Indian Country</a:t>
            </a:r>
          </a:p>
        </p:txBody>
      </p:sp>
      <p:cxnSp>
        <p:nvCxnSpPr>
          <p:cNvPr id="45" name="Straight Arrow Connector 44"/>
          <p:cNvCxnSpPr/>
          <p:nvPr/>
        </p:nvCxnSpPr>
        <p:spPr bwMode="auto">
          <a:xfrm flipV="1">
            <a:off x="838200" y="2117397"/>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9" name="Straight Arrow Connector 48"/>
          <p:cNvCxnSpPr/>
          <p:nvPr/>
        </p:nvCxnSpPr>
        <p:spPr bwMode="auto">
          <a:xfrm flipV="1">
            <a:off x="1905000" y="2122798"/>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2" name="Straight Arrow Connector 51"/>
          <p:cNvCxnSpPr/>
          <p:nvPr/>
        </p:nvCxnSpPr>
        <p:spPr bwMode="auto">
          <a:xfrm flipV="1">
            <a:off x="3055620" y="2128199"/>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3" name="Straight Arrow Connector 52"/>
          <p:cNvCxnSpPr/>
          <p:nvPr/>
        </p:nvCxnSpPr>
        <p:spPr bwMode="auto">
          <a:xfrm flipV="1">
            <a:off x="853440" y="3485432"/>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flipV="1">
            <a:off x="2011680" y="3514912"/>
            <a:ext cx="289560" cy="54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flipV="1">
            <a:off x="3192780" y="3520313"/>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7" name="Straight Arrow Connector 56"/>
          <p:cNvCxnSpPr/>
          <p:nvPr/>
        </p:nvCxnSpPr>
        <p:spPr bwMode="auto">
          <a:xfrm flipV="1">
            <a:off x="4480560" y="3514912"/>
            <a:ext cx="152400" cy="1620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9" name="Straight Arrow Connector 58"/>
          <p:cNvCxnSpPr/>
          <p:nvPr/>
        </p:nvCxnSpPr>
        <p:spPr bwMode="auto">
          <a:xfrm rot="16200000" flipV="1">
            <a:off x="302101" y="4254492"/>
            <a:ext cx="371163" cy="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2" name="Straight Arrow Connector 61"/>
          <p:cNvCxnSpPr/>
          <p:nvPr/>
        </p:nvCxnSpPr>
        <p:spPr bwMode="auto">
          <a:xfrm rot="5400000">
            <a:off x="3746985" y="3097112"/>
            <a:ext cx="280017"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6" name="Straight Arrow Connector 65"/>
          <p:cNvCxnSpPr/>
          <p:nvPr/>
        </p:nvCxnSpPr>
        <p:spPr bwMode="auto">
          <a:xfrm>
            <a:off x="5670869" y="2106205"/>
            <a:ext cx="227011"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8" name="Straight Arrow Connector 67"/>
          <p:cNvCxnSpPr>
            <a:endCxn id="39" idx="1"/>
          </p:cNvCxnSpPr>
          <p:nvPr/>
        </p:nvCxnSpPr>
        <p:spPr bwMode="auto">
          <a:xfrm>
            <a:off x="5670869" y="6255431"/>
            <a:ext cx="181291" cy="580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0" name="Straight Connector 69"/>
          <p:cNvCxnSpPr/>
          <p:nvPr/>
        </p:nvCxnSpPr>
        <p:spPr bwMode="auto">
          <a:xfrm rot="16200000" flipH="1">
            <a:off x="3594667" y="4179229"/>
            <a:ext cx="4150815"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Arrow Connector 70"/>
          <p:cNvCxnSpPr/>
          <p:nvPr/>
        </p:nvCxnSpPr>
        <p:spPr bwMode="auto">
          <a:xfrm flipV="1">
            <a:off x="5486400" y="3528416"/>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4" name="Straight Arrow Connector 73"/>
          <p:cNvCxnSpPr/>
          <p:nvPr/>
        </p:nvCxnSpPr>
        <p:spPr bwMode="auto">
          <a:xfrm rot="5400000">
            <a:off x="8181826" y="3344629"/>
            <a:ext cx="280017"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5" name="Straight Arrow Connector 74"/>
          <p:cNvCxnSpPr/>
          <p:nvPr/>
        </p:nvCxnSpPr>
        <p:spPr bwMode="auto">
          <a:xfrm rot="5400000">
            <a:off x="8183414" y="5223787"/>
            <a:ext cx="280017" cy="15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78" name="Straight Connector 77"/>
          <p:cNvCxnSpPr/>
          <p:nvPr/>
        </p:nvCxnSpPr>
        <p:spPr bwMode="auto">
          <a:xfrm rot="5400000">
            <a:off x="5534986" y="4293929"/>
            <a:ext cx="4380217" cy="15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V="1">
            <a:off x="7613570" y="2104615"/>
            <a:ext cx="112320" cy="31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4" name="Line 118"/>
          <p:cNvSpPr>
            <a:spLocks noChangeShapeType="1"/>
          </p:cNvSpPr>
          <p:nvPr/>
        </p:nvSpPr>
        <p:spPr bwMode="auto">
          <a:xfrm>
            <a:off x="5257800" y="1339203"/>
            <a:ext cx="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5" name="Line 118"/>
          <p:cNvSpPr>
            <a:spLocks noChangeShapeType="1"/>
          </p:cNvSpPr>
          <p:nvPr/>
        </p:nvSpPr>
        <p:spPr bwMode="auto">
          <a:xfrm>
            <a:off x="8549640" y="1293483"/>
            <a:ext cx="0" cy="762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88" name="Straight Connector 87"/>
          <p:cNvCxnSpPr/>
          <p:nvPr/>
        </p:nvCxnSpPr>
        <p:spPr bwMode="auto">
          <a:xfrm rot="10800000">
            <a:off x="7620000" y="6484832"/>
            <a:ext cx="10588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Arrow Connector 95"/>
          <p:cNvCxnSpPr/>
          <p:nvPr/>
        </p:nvCxnSpPr>
        <p:spPr bwMode="auto">
          <a:xfrm flipV="1">
            <a:off x="7711440" y="2460674"/>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7" name="Straight Arrow Connector 96"/>
          <p:cNvCxnSpPr/>
          <p:nvPr/>
        </p:nvCxnSpPr>
        <p:spPr bwMode="auto">
          <a:xfrm flipV="1">
            <a:off x="7711440" y="4009752"/>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8" name="Straight Arrow Connector 97"/>
          <p:cNvCxnSpPr/>
          <p:nvPr/>
        </p:nvCxnSpPr>
        <p:spPr bwMode="auto">
          <a:xfrm flipV="1">
            <a:off x="7726680" y="5792832"/>
            <a:ext cx="152400" cy="540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0" name="Line Callout 2 59"/>
          <p:cNvSpPr/>
          <p:nvPr/>
        </p:nvSpPr>
        <p:spPr bwMode="auto">
          <a:xfrm>
            <a:off x="487681" y="2552114"/>
            <a:ext cx="1988820" cy="423089"/>
          </a:xfrm>
          <a:prstGeom prst="borderCallout2">
            <a:avLst>
              <a:gd name="adj1" fmla="val -4490"/>
              <a:gd name="adj2" fmla="val -191"/>
              <a:gd name="adj3" fmla="val -4490"/>
              <a:gd name="adj4" fmla="val 574"/>
              <a:gd name="adj5" fmla="val -66570"/>
              <a:gd name="adj6" fmla="val 31516"/>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u="none" dirty="0" smtClean="0">
                <a:latin typeface="Calibri" pitchFamily="34" charset="0"/>
              </a:rPr>
              <a:t>Is GAP being accessed by all federally recognized tribes?</a:t>
            </a:r>
            <a:endParaRPr kumimoji="0" lang="en-US" sz="1200" b="1" i="0" u="none" strike="noStrike" cap="none" normalizeH="0" baseline="0" dirty="0" smtClean="0">
              <a:ln>
                <a:noFill/>
              </a:ln>
              <a:solidFill>
                <a:schemeClr val="tx1"/>
              </a:solidFill>
              <a:effectLst/>
              <a:latin typeface="Calibri" pitchFamily="34" charset="0"/>
            </a:endParaRPr>
          </a:p>
        </p:txBody>
      </p:sp>
      <p:sp>
        <p:nvSpPr>
          <p:cNvPr id="61" name="Line Callout 2 60"/>
          <p:cNvSpPr/>
          <p:nvPr/>
        </p:nvSpPr>
        <p:spPr bwMode="auto">
          <a:xfrm>
            <a:off x="1554480" y="4605172"/>
            <a:ext cx="2560320" cy="819265"/>
          </a:xfrm>
          <a:prstGeom prst="borderCallout2">
            <a:avLst>
              <a:gd name="adj1" fmla="val -2904"/>
              <a:gd name="adj2" fmla="val 51143"/>
              <a:gd name="adj3" fmla="val -3706"/>
              <a:gd name="adj4" fmla="val 50874"/>
              <a:gd name="adj5" fmla="val -66449"/>
              <a:gd name="adj6" fmla="val 92739"/>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u="none" dirty="0" smtClean="0">
                <a:latin typeface="Calibri" pitchFamily="34" charset="0"/>
              </a:rPr>
              <a:t>How does participation in GAP increase understanding of how to develop a tribal environmental program?</a:t>
            </a:r>
            <a:endParaRPr kumimoji="0" lang="en-US" sz="1200" b="1" i="0" u="none" strike="noStrike" cap="none" normalizeH="0" baseline="0" dirty="0" smtClean="0">
              <a:ln>
                <a:noFill/>
              </a:ln>
              <a:solidFill>
                <a:schemeClr val="tx1"/>
              </a:solidFill>
              <a:effectLst/>
              <a:latin typeface="Calibri" pitchFamily="34" charset="0"/>
            </a:endParaRPr>
          </a:p>
        </p:txBody>
      </p:sp>
      <p:sp>
        <p:nvSpPr>
          <p:cNvPr id="63" name="Line Callout 2 62"/>
          <p:cNvSpPr/>
          <p:nvPr/>
        </p:nvSpPr>
        <p:spPr bwMode="auto">
          <a:xfrm>
            <a:off x="4724400" y="1988613"/>
            <a:ext cx="853440" cy="974981"/>
          </a:xfrm>
          <a:prstGeom prst="borderCallout2">
            <a:avLst>
              <a:gd name="adj1" fmla="val -3720"/>
              <a:gd name="adj2" fmla="val 46355"/>
              <a:gd name="adj3" fmla="val -15443"/>
              <a:gd name="adj4" fmla="val 51413"/>
              <a:gd name="adj5" fmla="val -20911"/>
              <a:gd name="adj6" fmla="val 22522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u="none" dirty="0" smtClean="0">
                <a:latin typeface="Calibri" pitchFamily="34" charset="0"/>
              </a:rPr>
              <a:t>What indicators of tribal capacity exist?</a:t>
            </a:r>
            <a:endParaRPr kumimoji="0" lang="en-US" sz="1200" b="1" i="0" u="none" strike="noStrike" cap="none" normalizeH="0" baseline="0" dirty="0" smtClean="0">
              <a:ln>
                <a:noFill/>
              </a:ln>
              <a:solidFill>
                <a:schemeClr val="tx1"/>
              </a:solidFill>
              <a:effectLst/>
              <a:latin typeface="Calibri" pitchFamily="34" charset="0"/>
            </a:endParaRPr>
          </a:p>
        </p:txBody>
      </p:sp>
      <p:sp>
        <p:nvSpPr>
          <p:cNvPr id="67" name="Line Callout 2 66"/>
          <p:cNvSpPr/>
          <p:nvPr/>
        </p:nvSpPr>
        <p:spPr bwMode="auto">
          <a:xfrm>
            <a:off x="3108960" y="5792832"/>
            <a:ext cx="2377440" cy="837824"/>
          </a:xfrm>
          <a:prstGeom prst="borderCallout2">
            <a:avLst>
              <a:gd name="adj1" fmla="val -3720"/>
              <a:gd name="adj2" fmla="val 49901"/>
              <a:gd name="adj3" fmla="val -50686"/>
              <a:gd name="adj4" fmla="val 53186"/>
              <a:gd name="adj5" fmla="val -259047"/>
              <a:gd name="adj6" fmla="val 107296"/>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u="none" dirty="0" smtClean="0">
                <a:latin typeface="Calibri" pitchFamily="34" charset="0"/>
              </a:rPr>
              <a:t>To what extent have tribes achieved environmental capacity as suggested by the presence of indicators?</a:t>
            </a:r>
            <a:endParaRPr kumimoji="0" lang="en-US" sz="1200" b="1" i="0" u="none" strike="noStrike" cap="none" normalizeH="0" baseline="0" dirty="0" smtClean="0">
              <a:ln>
                <a:noFill/>
              </a:ln>
              <a:solidFill>
                <a:schemeClr val="tx1"/>
              </a:solidFill>
              <a:effectLst/>
              <a:latin typeface="Calibri" pitchFamily="34" charset="0"/>
            </a:endParaRPr>
          </a:p>
        </p:txBody>
      </p:sp>
      <p:grpSp>
        <p:nvGrpSpPr>
          <p:cNvPr id="2" name="Group 428"/>
          <p:cNvGrpSpPr>
            <a:grpSpLocks/>
          </p:cNvGrpSpPr>
          <p:nvPr/>
        </p:nvGrpSpPr>
        <p:grpSpPr bwMode="auto">
          <a:xfrm>
            <a:off x="838200" y="2015918"/>
            <a:ext cx="457200" cy="342900"/>
            <a:chOff x="1104" y="6621"/>
            <a:chExt cx="720" cy="540"/>
          </a:xfrm>
        </p:grpSpPr>
        <p:sp>
          <p:nvSpPr>
            <p:cNvPr id="76" name="Oval 429"/>
            <p:cNvSpPr>
              <a:spLocks noChangeArrowheads="1"/>
            </p:cNvSpPr>
            <p:nvPr/>
          </p:nvSpPr>
          <p:spPr bwMode="auto">
            <a:xfrm>
              <a:off x="1161" y="6664"/>
              <a:ext cx="360" cy="360"/>
            </a:xfrm>
            <a:prstGeom prst="ellipse">
              <a:avLst/>
            </a:prstGeom>
            <a:solidFill>
              <a:srgbClr val="FFFF99"/>
            </a:solidFill>
            <a:ln w="9525">
              <a:solidFill>
                <a:srgbClr val="000000"/>
              </a:solidFill>
              <a:round/>
              <a:headEnd/>
              <a:tailEnd/>
            </a:ln>
          </p:spPr>
          <p:txBody>
            <a:bodyPr/>
            <a:lstStyle/>
            <a:p>
              <a:pPr eaLnBrk="0" hangingPunct="0"/>
              <a:endParaRPr lang="en-US" sz="2400" b="0" u="none"/>
            </a:p>
          </p:txBody>
        </p:sp>
        <p:sp>
          <p:nvSpPr>
            <p:cNvPr id="77" name="Text Box 430"/>
            <p:cNvSpPr txBox="1">
              <a:spLocks noChangeArrowheads="1"/>
            </p:cNvSpPr>
            <p:nvPr/>
          </p:nvSpPr>
          <p:spPr bwMode="auto">
            <a:xfrm>
              <a:off x="1104" y="6621"/>
              <a:ext cx="720" cy="540"/>
            </a:xfrm>
            <a:prstGeom prst="rect">
              <a:avLst/>
            </a:prstGeom>
            <a:noFill/>
            <a:ln w="9525">
              <a:noFill/>
              <a:miter lim="800000"/>
              <a:headEnd/>
              <a:tailEnd/>
            </a:ln>
          </p:spPr>
          <p:txBody>
            <a:bodyPr/>
            <a:lstStyle/>
            <a:p>
              <a:pPr eaLnBrk="0" hangingPunct="0"/>
              <a:r>
                <a:rPr lang="en-US" sz="1200" u="none" dirty="0"/>
                <a:t>A</a:t>
              </a:r>
              <a:endParaRPr lang="en-US" sz="2400" b="0" u="none" dirty="0"/>
            </a:p>
          </p:txBody>
        </p:sp>
      </p:grpSp>
      <p:grpSp>
        <p:nvGrpSpPr>
          <p:cNvPr id="3" name="Group 519"/>
          <p:cNvGrpSpPr>
            <a:grpSpLocks/>
          </p:cNvGrpSpPr>
          <p:nvPr/>
        </p:nvGrpSpPr>
        <p:grpSpPr bwMode="auto">
          <a:xfrm>
            <a:off x="3430588" y="4068911"/>
            <a:ext cx="457200" cy="342900"/>
            <a:chOff x="1104" y="6621"/>
            <a:chExt cx="720" cy="540"/>
          </a:xfrm>
        </p:grpSpPr>
        <p:sp>
          <p:nvSpPr>
            <p:cNvPr id="106" name="Oval 520"/>
            <p:cNvSpPr>
              <a:spLocks noChangeArrowheads="1"/>
            </p:cNvSpPr>
            <p:nvPr/>
          </p:nvSpPr>
          <p:spPr bwMode="auto">
            <a:xfrm>
              <a:off x="1161" y="6664"/>
              <a:ext cx="360" cy="360"/>
            </a:xfrm>
            <a:prstGeom prst="ellipse">
              <a:avLst/>
            </a:prstGeom>
            <a:solidFill>
              <a:srgbClr val="FFFF99"/>
            </a:solidFill>
            <a:ln w="9525">
              <a:solidFill>
                <a:srgbClr val="000000"/>
              </a:solidFill>
              <a:round/>
              <a:headEnd/>
              <a:tailEnd/>
            </a:ln>
          </p:spPr>
          <p:txBody>
            <a:bodyPr/>
            <a:lstStyle/>
            <a:p>
              <a:endParaRPr lang="en-US"/>
            </a:p>
          </p:txBody>
        </p:sp>
        <p:sp>
          <p:nvSpPr>
            <p:cNvPr id="107" name="Text Box 521"/>
            <p:cNvSpPr txBox="1">
              <a:spLocks noChangeArrowheads="1"/>
            </p:cNvSpPr>
            <p:nvPr/>
          </p:nvSpPr>
          <p:spPr bwMode="auto">
            <a:xfrm>
              <a:off x="1104" y="6621"/>
              <a:ext cx="720" cy="540"/>
            </a:xfrm>
            <a:prstGeom prst="rect">
              <a:avLst/>
            </a:prstGeom>
            <a:noFill/>
            <a:ln w="9525">
              <a:noFill/>
              <a:miter lim="800000"/>
              <a:headEnd/>
              <a:tailEnd/>
            </a:ln>
          </p:spPr>
          <p:txBody>
            <a:bodyPr/>
            <a:lstStyle/>
            <a:p>
              <a:r>
                <a:rPr lang="en-US" sz="1200" u="none" dirty="0"/>
                <a:t>E</a:t>
              </a:r>
              <a:endParaRPr lang="en-US" dirty="0"/>
            </a:p>
          </p:txBody>
        </p:sp>
      </p:grpSp>
      <p:grpSp>
        <p:nvGrpSpPr>
          <p:cNvPr id="18" name="Group 133"/>
          <p:cNvGrpSpPr>
            <a:grpSpLocks/>
          </p:cNvGrpSpPr>
          <p:nvPr/>
        </p:nvGrpSpPr>
        <p:grpSpPr bwMode="auto">
          <a:xfrm>
            <a:off x="5694363" y="2235407"/>
            <a:ext cx="403225" cy="298450"/>
            <a:chOff x="1104" y="6621"/>
            <a:chExt cx="720" cy="540"/>
          </a:xfrm>
        </p:grpSpPr>
        <p:sp>
          <p:nvSpPr>
            <p:cNvPr id="125" name="Oval 134"/>
            <p:cNvSpPr>
              <a:spLocks noChangeArrowheads="1"/>
            </p:cNvSpPr>
            <p:nvPr/>
          </p:nvSpPr>
          <p:spPr bwMode="auto">
            <a:xfrm>
              <a:off x="1161" y="6664"/>
              <a:ext cx="360" cy="360"/>
            </a:xfrm>
            <a:prstGeom prst="ellipse">
              <a:avLst/>
            </a:prstGeom>
            <a:solidFill>
              <a:srgbClr val="FFFF99"/>
            </a:solidFill>
            <a:ln w="9525">
              <a:solidFill>
                <a:srgbClr val="000000"/>
              </a:solidFill>
              <a:round/>
              <a:headEnd/>
              <a:tailEnd/>
            </a:ln>
          </p:spPr>
          <p:txBody>
            <a:bodyPr/>
            <a:lstStyle/>
            <a:p>
              <a:endParaRPr lang="en-US"/>
            </a:p>
          </p:txBody>
        </p:sp>
        <p:sp>
          <p:nvSpPr>
            <p:cNvPr id="126" name="Text Box 135"/>
            <p:cNvSpPr txBox="1">
              <a:spLocks noChangeArrowheads="1"/>
            </p:cNvSpPr>
            <p:nvPr/>
          </p:nvSpPr>
          <p:spPr bwMode="auto">
            <a:xfrm>
              <a:off x="1104" y="6621"/>
              <a:ext cx="720" cy="540"/>
            </a:xfrm>
            <a:prstGeom prst="rect">
              <a:avLst/>
            </a:prstGeom>
            <a:noFill/>
            <a:ln w="9525">
              <a:noFill/>
              <a:miter lim="800000"/>
              <a:headEnd/>
              <a:tailEnd/>
            </a:ln>
          </p:spPr>
          <p:txBody>
            <a:bodyPr/>
            <a:lstStyle/>
            <a:p>
              <a:r>
                <a:rPr lang="en-US" sz="1200" u="none" dirty="0"/>
                <a:t>F</a:t>
              </a:r>
              <a:endParaRPr lang="en-US" dirty="0"/>
            </a:p>
          </p:txBody>
        </p:sp>
      </p:grpSp>
      <p:grpSp>
        <p:nvGrpSpPr>
          <p:cNvPr id="19" name="Group 136"/>
          <p:cNvGrpSpPr>
            <a:grpSpLocks/>
          </p:cNvGrpSpPr>
          <p:nvPr/>
        </p:nvGrpSpPr>
        <p:grpSpPr bwMode="auto">
          <a:xfrm>
            <a:off x="5708743" y="3331444"/>
            <a:ext cx="422275" cy="307975"/>
            <a:chOff x="1104" y="6621"/>
            <a:chExt cx="720" cy="540"/>
          </a:xfrm>
        </p:grpSpPr>
        <p:sp>
          <p:nvSpPr>
            <p:cNvPr id="123" name="Oval 137"/>
            <p:cNvSpPr>
              <a:spLocks noChangeArrowheads="1"/>
            </p:cNvSpPr>
            <p:nvPr/>
          </p:nvSpPr>
          <p:spPr bwMode="auto">
            <a:xfrm>
              <a:off x="1161" y="6664"/>
              <a:ext cx="360" cy="360"/>
            </a:xfrm>
            <a:prstGeom prst="ellipse">
              <a:avLst/>
            </a:prstGeom>
            <a:solidFill>
              <a:srgbClr val="FFFF99"/>
            </a:solidFill>
            <a:ln w="9525">
              <a:solidFill>
                <a:srgbClr val="000000"/>
              </a:solidFill>
              <a:round/>
              <a:headEnd/>
              <a:tailEnd/>
            </a:ln>
          </p:spPr>
          <p:txBody>
            <a:bodyPr/>
            <a:lstStyle/>
            <a:p>
              <a:endParaRPr lang="en-US"/>
            </a:p>
          </p:txBody>
        </p:sp>
        <p:sp>
          <p:nvSpPr>
            <p:cNvPr id="124" name="Text Box 138"/>
            <p:cNvSpPr txBox="1">
              <a:spLocks noChangeArrowheads="1"/>
            </p:cNvSpPr>
            <p:nvPr/>
          </p:nvSpPr>
          <p:spPr bwMode="auto">
            <a:xfrm>
              <a:off x="1104" y="6621"/>
              <a:ext cx="720" cy="540"/>
            </a:xfrm>
            <a:prstGeom prst="rect">
              <a:avLst/>
            </a:prstGeom>
            <a:noFill/>
            <a:ln w="9525">
              <a:noFill/>
              <a:miter lim="800000"/>
              <a:headEnd/>
              <a:tailEnd/>
            </a:ln>
          </p:spPr>
          <p:txBody>
            <a:bodyPr/>
            <a:lstStyle/>
            <a:p>
              <a:r>
                <a:rPr lang="en-US" sz="1200" u="none" dirty="0"/>
                <a:t>G</a:t>
              </a:r>
              <a:endParaRPr lang="en-US" dirty="0"/>
            </a:p>
          </p:txBody>
        </p:sp>
      </p:grpSp>
      <p:grpSp>
        <p:nvGrpSpPr>
          <p:cNvPr id="20" name="Group 139"/>
          <p:cNvGrpSpPr>
            <a:grpSpLocks/>
          </p:cNvGrpSpPr>
          <p:nvPr/>
        </p:nvGrpSpPr>
        <p:grpSpPr bwMode="auto">
          <a:xfrm>
            <a:off x="5641022" y="4324816"/>
            <a:ext cx="422275" cy="307975"/>
            <a:chOff x="1104" y="6621"/>
            <a:chExt cx="720" cy="540"/>
          </a:xfrm>
        </p:grpSpPr>
        <p:sp>
          <p:nvSpPr>
            <p:cNvPr id="121" name="Oval 140"/>
            <p:cNvSpPr>
              <a:spLocks noChangeArrowheads="1"/>
            </p:cNvSpPr>
            <p:nvPr/>
          </p:nvSpPr>
          <p:spPr bwMode="auto">
            <a:xfrm>
              <a:off x="1161" y="6664"/>
              <a:ext cx="360" cy="360"/>
            </a:xfrm>
            <a:prstGeom prst="ellipse">
              <a:avLst/>
            </a:prstGeom>
            <a:solidFill>
              <a:srgbClr val="FFFF99"/>
            </a:solidFill>
            <a:ln w="9525">
              <a:solidFill>
                <a:srgbClr val="000000"/>
              </a:solidFill>
              <a:round/>
              <a:headEnd/>
              <a:tailEnd/>
            </a:ln>
          </p:spPr>
          <p:txBody>
            <a:bodyPr/>
            <a:lstStyle/>
            <a:p>
              <a:endParaRPr lang="en-US"/>
            </a:p>
          </p:txBody>
        </p:sp>
        <p:sp>
          <p:nvSpPr>
            <p:cNvPr id="122" name="Text Box 141"/>
            <p:cNvSpPr txBox="1">
              <a:spLocks noChangeArrowheads="1"/>
            </p:cNvSpPr>
            <p:nvPr/>
          </p:nvSpPr>
          <p:spPr bwMode="auto">
            <a:xfrm>
              <a:off x="1104" y="6621"/>
              <a:ext cx="720" cy="540"/>
            </a:xfrm>
            <a:prstGeom prst="rect">
              <a:avLst/>
            </a:prstGeom>
            <a:noFill/>
            <a:ln w="9525">
              <a:noFill/>
              <a:miter lim="800000"/>
              <a:headEnd/>
              <a:tailEnd/>
            </a:ln>
          </p:spPr>
          <p:txBody>
            <a:bodyPr/>
            <a:lstStyle/>
            <a:p>
              <a:r>
                <a:rPr lang="en-US" sz="1200" u="none" dirty="0"/>
                <a:t>H</a:t>
              </a:r>
              <a:endParaRPr lang="en-US" dirty="0"/>
            </a:p>
          </p:txBody>
        </p:sp>
      </p:grpSp>
      <p:grpSp>
        <p:nvGrpSpPr>
          <p:cNvPr id="21" name="Group 142"/>
          <p:cNvGrpSpPr>
            <a:grpSpLocks/>
          </p:cNvGrpSpPr>
          <p:nvPr/>
        </p:nvGrpSpPr>
        <p:grpSpPr bwMode="auto">
          <a:xfrm>
            <a:off x="5694363" y="5424437"/>
            <a:ext cx="400050" cy="285750"/>
            <a:chOff x="1104" y="6621"/>
            <a:chExt cx="720" cy="540"/>
          </a:xfrm>
        </p:grpSpPr>
        <p:sp>
          <p:nvSpPr>
            <p:cNvPr id="119" name="Oval 143"/>
            <p:cNvSpPr>
              <a:spLocks noChangeArrowheads="1"/>
            </p:cNvSpPr>
            <p:nvPr/>
          </p:nvSpPr>
          <p:spPr bwMode="auto">
            <a:xfrm>
              <a:off x="1161" y="6664"/>
              <a:ext cx="360" cy="360"/>
            </a:xfrm>
            <a:prstGeom prst="ellipse">
              <a:avLst/>
            </a:prstGeom>
            <a:solidFill>
              <a:srgbClr val="FFFF99"/>
            </a:solidFill>
            <a:ln w="9525">
              <a:solidFill>
                <a:srgbClr val="000000"/>
              </a:solidFill>
              <a:round/>
              <a:headEnd/>
              <a:tailEnd/>
            </a:ln>
          </p:spPr>
          <p:txBody>
            <a:bodyPr/>
            <a:lstStyle/>
            <a:p>
              <a:endParaRPr lang="en-US"/>
            </a:p>
          </p:txBody>
        </p:sp>
        <p:sp>
          <p:nvSpPr>
            <p:cNvPr id="120" name="Text Box 144"/>
            <p:cNvSpPr txBox="1">
              <a:spLocks noChangeArrowheads="1"/>
            </p:cNvSpPr>
            <p:nvPr/>
          </p:nvSpPr>
          <p:spPr bwMode="auto">
            <a:xfrm>
              <a:off x="1104" y="6621"/>
              <a:ext cx="720" cy="540"/>
            </a:xfrm>
            <a:prstGeom prst="rect">
              <a:avLst/>
            </a:prstGeom>
            <a:noFill/>
            <a:ln w="9525">
              <a:noFill/>
              <a:miter lim="800000"/>
              <a:headEnd/>
              <a:tailEnd/>
            </a:ln>
          </p:spPr>
          <p:txBody>
            <a:bodyPr/>
            <a:lstStyle/>
            <a:p>
              <a:r>
                <a:rPr lang="en-US" sz="1200" u="none"/>
                <a:t> I</a:t>
              </a:r>
              <a:endParaRPr lang="en-US"/>
            </a:p>
          </p:txBody>
        </p:sp>
      </p:grpSp>
      <p:grpSp>
        <p:nvGrpSpPr>
          <p:cNvPr id="22" name="Group 145"/>
          <p:cNvGrpSpPr>
            <a:grpSpLocks/>
          </p:cNvGrpSpPr>
          <p:nvPr/>
        </p:nvGrpSpPr>
        <p:grpSpPr bwMode="auto">
          <a:xfrm>
            <a:off x="5645072" y="6580338"/>
            <a:ext cx="428625" cy="312738"/>
            <a:chOff x="1104" y="6621"/>
            <a:chExt cx="720" cy="540"/>
          </a:xfrm>
        </p:grpSpPr>
        <p:sp>
          <p:nvSpPr>
            <p:cNvPr id="117" name="Oval 146"/>
            <p:cNvSpPr>
              <a:spLocks noChangeArrowheads="1"/>
            </p:cNvSpPr>
            <p:nvPr/>
          </p:nvSpPr>
          <p:spPr bwMode="auto">
            <a:xfrm>
              <a:off x="1161" y="6664"/>
              <a:ext cx="360" cy="360"/>
            </a:xfrm>
            <a:prstGeom prst="ellipse">
              <a:avLst/>
            </a:prstGeom>
            <a:solidFill>
              <a:srgbClr val="FFFF99"/>
            </a:solidFill>
            <a:ln w="9525">
              <a:solidFill>
                <a:srgbClr val="000000"/>
              </a:solidFill>
              <a:round/>
              <a:headEnd/>
              <a:tailEnd/>
            </a:ln>
          </p:spPr>
          <p:txBody>
            <a:bodyPr/>
            <a:lstStyle/>
            <a:p>
              <a:endParaRPr lang="en-US"/>
            </a:p>
          </p:txBody>
        </p:sp>
        <p:sp>
          <p:nvSpPr>
            <p:cNvPr id="118" name="Text Box 147"/>
            <p:cNvSpPr txBox="1">
              <a:spLocks noChangeArrowheads="1"/>
            </p:cNvSpPr>
            <p:nvPr/>
          </p:nvSpPr>
          <p:spPr bwMode="auto">
            <a:xfrm>
              <a:off x="1104" y="6621"/>
              <a:ext cx="720" cy="540"/>
            </a:xfrm>
            <a:prstGeom prst="rect">
              <a:avLst/>
            </a:prstGeom>
            <a:noFill/>
            <a:ln w="9525">
              <a:noFill/>
              <a:miter lim="800000"/>
              <a:headEnd/>
              <a:tailEnd/>
            </a:ln>
          </p:spPr>
          <p:txBody>
            <a:bodyPr/>
            <a:lstStyle/>
            <a:p>
              <a:r>
                <a:rPr lang="en-US" sz="1200" u="none" dirty="0"/>
                <a:t> J</a:t>
              </a:r>
              <a:endParaRPr lang="en-US" dirty="0"/>
            </a:p>
          </p:txBody>
        </p:sp>
      </p:grpSp>
      <p:sp>
        <p:nvSpPr>
          <p:cNvPr id="128" name="TextBox 127"/>
          <p:cNvSpPr txBox="1"/>
          <p:nvPr/>
        </p:nvSpPr>
        <p:spPr>
          <a:xfrm>
            <a:off x="104775" y="6226395"/>
            <a:ext cx="2165985" cy="707886"/>
          </a:xfrm>
          <a:prstGeom prst="rect">
            <a:avLst/>
          </a:prstGeom>
          <a:noFill/>
          <a:ln w="6350">
            <a:noFill/>
          </a:ln>
        </p:spPr>
        <p:txBody>
          <a:bodyPr wrap="square" rtlCol="0">
            <a:spAutoFit/>
          </a:bodyPr>
          <a:lstStyle/>
          <a:p>
            <a:r>
              <a:rPr lang="en-US" sz="1000" i="1" u="none" dirty="0" smtClean="0">
                <a:latin typeface="Calibri" pitchFamily="34" charset="0"/>
              </a:rPr>
              <a:t>Legend: </a:t>
            </a:r>
            <a:r>
              <a:rPr lang="en-US" sz="1000" b="0" u="none" dirty="0" smtClean="0">
                <a:latin typeface="Calibri" pitchFamily="34" charset="0"/>
              </a:rPr>
              <a:t>Letter codes are used to connect elements of the logic model to the evaluation questions, as shown in Exhibit 1-3.</a:t>
            </a:r>
            <a:endParaRPr lang="en-US" sz="1000" b="0" u="none" dirty="0">
              <a:latin typeface="Calibri" pitchFamily="34" charset="0"/>
            </a:endParaRPr>
          </a:p>
        </p:txBody>
      </p:sp>
    </p:spTree>
    <p:extLst>
      <p:ext uri="{BB962C8B-B14F-4D97-AF65-F5344CB8AC3E}">
        <p14:creationId xmlns:p14="http://schemas.microsoft.com/office/powerpoint/2010/main" val="367938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1"/>
          <p:cNvSpPr>
            <a:spLocks noGrp="1"/>
          </p:cNvSpPr>
          <p:nvPr>
            <p:ph type="sldNum" sz="quarter" idx="12"/>
          </p:nvPr>
        </p:nvSpPr>
        <p:spPr>
          <a:noFill/>
        </p:spPr>
        <p:txBody>
          <a:bodyPr/>
          <a:lstStyle/>
          <a:p>
            <a:fld id="{0B9A91E7-6962-40E7-A9A4-797217235B52}" type="slidenum">
              <a:rPr lang="en-US" smtClean="0">
                <a:latin typeface="Garamond" pitchFamily="18" charset="0"/>
                <a:ea typeface="ＭＳ Ｐゴシック"/>
                <a:cs typeface="ＭＳ Ｐゴシック"/>
              </a:rPr>
              <a:pPr/>
              <a:t>4</a:t>
            </a:fld>
            <a:endParaRPr lang="en-US" dirty="0" smtClean="0">
              <a:latin typeface="Garamond" pitchFamily="18" charset="0"/>
              <a:ea typeface="ＭＳ Ｐゴシック"/>
              <a:cs typeface="ＭＳ Ｐゴシック"/>
            </a:endParaRPr>
          </a:p>
        </p:txBody>
      </p:sp>
      <p:pic>
        <p:nvPicPr>
          <p:cNvPr id="56322" name="Picture 2"/>
          <p:cNvPicPr>
            <a:picLocks noChangeAspect="1" noChangeArrowheads="1"/>
          </p:cNvPicPr>
          <p:nvPr/>
        </p:nvPicPr>
        <p:blipFill>
          <a:blip r:embed="rId3" cstate="print"/>
          <a:srcRect/>
          <a:stretch>
            <a:fillRect/>
          </a:stretch>
        </p:blipFill>
        <p:spPr bwMode="auto">
          <a:xfrm>
            <a:off x="-280492" y="0"/>
            <a:ext cx="9424492" cy="6934200"/>
          </a:xfrm>
          <a:prstGeom prst="rect">
            <a:avLst/>
          </a:prstGeom>
          <a:noFill/>
          <a:ln w="9525">
            <a:noFill/>
            <a:miter lim="800000"/>
            <a:headEnd/>
            <a:tailEnd/>
          </a:ln>
        </p:spPr>
      </p:pic>
    </p:spTree>
    <p:extLst>
      <p:ext uri="{BB962C8B-B14F-4D97-AF65-F5344CB8AC3E}">
        <p14:creationId xmlns:p14="http://schemas.microsoft.com/office/powerpoint/2010/main" val="4070210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pPr eaLnBrk="1" hangingPunct="1"/>
            <a:r>
              <a:rPr lang="en-US" dirty="0"/>
              <a:t>What is a </a:t>
            </a:r>
            <a:r>
              <a:rPr lang="en-US" dirty="0" smtClean="0"/>
              <a:t>logic </a:t>
            </a:r>
            <a:r>
              <a:rPr lang="en-US" dirty="0"/>
              <a:t>m</a:t>
            </a:r>
            <a:r>
              <a:rPr lang="en-US" dirty="0" smtClean="0"/>
              <a:t>odel</a:t>
            </a:r>
            <a:r>
              <a:rPr lang="en-US" dirty="0"/>
              <a:t>?</a:t>
            </a:r>
          </a:p>
        </p:txBody>
      </p:sp>
      <p:sp>
        <p:nvSpPr>
          <p:cNvPr id="9218" name="Slide Number Placeholder 2"/>
          <p:cNvSpPr>
            <a:spLocks noGrp="1"/>
          </p:cNvSpPr>
          <p:nvPr>
            <p:ph type="sldNum" sz="quarter" idx="12"/>
          </p:nvPr>
        </p:nvSpPr>
        <p:spPr>
          <a:noFill/>
        </p:spPr>
        <p:txBody>
          <a:bodyPr>
            <a:normAutofit fontScale="92500" lnSpcReduction="20000"/>
          </a:bodyPr>
          <a:lstStyle/>
          <a:p>
            <a:fld id="{9DACD6F1-6F3A-4A49-BEC7-8F1E4CEAF4AA}" type="slidenum">
              <a:rPr lang="en-US" smtClean="0"/>
              <a:pPr/>
              <a:t>5</a:t>
            </a:fld>
            <a:endParaRPr lang="en-US" dirty="0" smtClean="0"/>
          </a:p>
        </p:txBody>
      </p:sp>
      <p:sp>
        <p:nvSpPr>
          <p:cNvPr id="9220" name="Text Box 3"/>
          <p:cNvSpPr txBox="1">
            <a:spLocks noChangeArrowheads="1"/>
          </p:cNvSpPr>
          <p:nvPr/>
        </p:nvSpPr>
        <p:spPr bwMode="auto">
          <a:xfrm>
            <a:off x="988945" y="2123189"/>
            <a:ext cx="7394709" cy="1431153"/>
          </a:xfrm>
          <a:prstGeom prst="rect">
            <a:avLst/>
          </a:prstGeom>
          <a:noFill/>
          <a:ln w="9525">
            <a:noFill/>
            <a:miter lim="800000"/>
            <a:headEnd/>
            <a:tailEnd/>
          </a:ln>
        </p:spPr>
        <p:txBody>
          <a:bodyPr wrap="square" lIns="91429" tIns="45716" rIns="91429" bIns="45716">
            <a:spAutoFit/>
          </a:bodyPr>
          <a:lstStyle/>
          <a:p>
            <a:pPr>
              <a:spcBef>
                <a:spcPct val="50000"/>
              </a:spcBef>
            </a:pPr>
            <a:r>
              <a:rPr lang="en-US" sz="2900" dirty="0"/>
              <a:t>A picture. Graphic and text that illustrates the relationship between a program’s activities and its intended outcomes and results. </a:t>
            </a:r>
          </a:p>
        </p:txBody>
      </p:sp>
      <p:sp>
        <p:nvSpPr>
          <p:cNvPr id="2663434" name="Text Box 10" descr="Leading to these results!"/>
          <p:cNvSpPr txBox="1">
            <a:spLocks noChangeArrowheads="1"/>
          </p:cNvSpPr>
          <p:nvPr/>
        </p:nvSpPr>
        <p:spPr bwMode="auto">
          <a:xfrm>
            <a:off x="7828906" y="4448172"/>
            <a:ext cx="971551" cy="885825"/>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lIns="91408" tIns="45705" rIns="91408" bIns="45705" anchor="ctr"/>
          <a:lstStyle/>
          <a:p>
            <a:pPr eaLnBrk="0" hangingPunct="0">
              <a:defRPr/>
            </a:pPr>
            <a:r>
              <a:rPr lang="en-US" sz="1600" dirty="0"/>
              <a:t>Leading to these results!</a:t>
            </a:r>
          </a:p>
        </p:txBody>
      </p:sp>
      <p:grpSp>
        <p:nvGrpSpPr>
          <p:cNvPr id="2" name="Group 19" descr="Box: We use these resources..."/>
          <p:cNvGrpSpPr/>
          <p:nvPr>
            <p:custDataLst>
              <p:tags r:id="rId2"/>
            </p:custDataLst>
          </p:nvPr>
        </p:nvGrpSpPr>
        <p:grpSpPr>
          <a:xfrm>
            <a:off x="220021" y="4448171"/>
            <a:ext cx="1520825" cy="874713"/>
            <a:chOff x="334963" y="4783138"/>
            <a:chExt cx="1520825" cy="874713"/>
          </a:xfrm>
        </p:grpSpPr>
        <p:sp>
          <p:nvSpPr>
            <p:cNvPr id="2663429" name="Text Box 5"/>
            <p:cNvSpPr txBox="1">
              <a:spLocks noChangeArrowheads="1"/>
            </p:cNvSpPr>
            <p:nvPr/>
          </p:nvSpPr>
          <p:spPr bwMode="auto">
            <a:xfrm>
              <a:off x="334963" y="4783138"/>
              <a:ext cx="1289050" cy="874713"/>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lIns="91408" tIns="45705" rIns="91408" bIns="45705" anchor="ctr"/>
            <a:lstStyle/>
            <a:p>
              <a:pPr eaLnBrk="0" hangingPunct="0">
                <a:defRPr/>
              </a:pPr>
              <a:r>
                <a:rPr lang="en-US" sz="1600" dirty="0" smtClean="0"/>
                <a:t>We </a:t>
              </a:r>
              <a:r>
                <a:rPr lang="en-US" sz="1600" dirty="0"/>
                <a:t>use these resources…</a:t>
              </a:r>
            </a:p>
          </p:txBody>
        </p:sp>
        <p:sp>
          <p:nvSpPr>
            <p:cNvPr id="9228" name="Line 11" descr="Arrow leading to next box"/>
            <p:cNvSpPr>
              <a:spLocks noChangeShapeType="1"/>
            </p:cNvSpPr>
            <p:nvPr/>
          </p:nvSpPr>
          <p:spPr bwMode="auto">
            <a:xfrm>
              <a:off x="1627188" y="5260976"/>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3" name="Group 20" descr="Box: For these activities..."/>
          <p:cNvGrpSpPr/>
          <p:nvPr>
            <p:custDataLst>
              <p:tags r:id="rId3"/>
            </p:custDataLst>
          </p:nvPr>
        </p:nvGrpSpPr>
        <p:grpSpPr>
          <a:xfrm>
            <a:off x="1740846" y="4448171"/>
            <a:ext cx="1414463" cy="874713"/>
            <a:chOff x="1855788" y="4783138"/>
            <a:chExt cx="1414462" cy="874713"/>
          </a:xfrm>
        </p:grpSpPr>
        <p:sp>
          <p:nvSpPr>
            <p:cNvPr id="2663430" name="Text Box 6"/>
            <p:cNvSpPr txBox="1">
              <a:spLocks noChangeArrowheads="1"/>
            </p:cNvSpPr>
            <p:nvPr/>
          </p:nvSpPr>
          <p:spPr bwMode="auto">
            <a:xfrm>
              <a:off x="1855788" y="4783138"/>
              <a:ext cx="1179512" cy="874713"/>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lIns="91408" tIns="45705" rIns="91408" bIns="45705" anchor="ctr"/>
            <a:lstStyle/>
            <a:p>
              <a:pPr eaLnBrk="0" hangingPunct="0">
                <a:defRPr/>
              </a:pPr>
              <a:r>
                <a:rPr lang="en-US" sz="1600" dirty="0"/>
                <a:t>For these activities…</a:t>
              </a:r>
            </a:p>
          </p:txBody>
        </p:sp>
        <p:sp>
          <p:nvSpPr>
            <p:cNvPr id="9229" name="Line 12" descr="Arrow leading to the next box."/>
            <p:cNvSpPr>
              <a:spLocks noChangeShapeType="1"/>
            </p:cNvSpPr>
            <p:nvPr/>
          </p:nvSpPr>
          <p:spPr bwMode="auto">
            <a:xfrm>
              <a:off x="3041650" y="5260976"/>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4" name="Group 21"/>
          <p:cNvGrpSpPr/>
          <p:nvPr>
            <p:custDataLst>
              <p:tags r:id="rId4"/>
            </p:custDataLst>
          </p:nvPr>
        </p:nvGrpSpPr>
        <p:grpSpPr>
          <a:xfrm>
            <a:off x="3155303" y="4232272"/>
            <a:ext cx="1371600" cy="1090613"/>
            <a:chOff x="3270250" y="4567238"/>
            <a:chExt cx="1371600" cy="1090613"/>
          </a:xfrm>
        </p:grpSpPr>
        <p:sp>
          <p:nvSpPr>
            <p:cNvPr id="2663431" name="Text Box 7" descr="Box: To produce these outputs..."/>
            <p:cNvSpPr txBox="1">
              <a:spLocks noChangeArrowheads="1"/>
            </p:cNvSpPr>
            <p:nvPr/>
          </p:nvSpPr>
          <p:spPr bwMode="auto">
            <a:xfrm>
              <a:off x="3270250" y="4567238"/>
              <a:ext cx="1123950" cy="1090613"/>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lIns="91408" tIns="45705" rIns="91408" bIns="45705" anchor="ctr"/>
            <a:lstStyle/>
            <a:p>
              <a:pPr eaLnBrk="0" hangingPunct="0">
                <a:defRPr/>
              </a:pPr>
              <a:r>
                <a:rPr lang="en-US" sz="1600" dirty="0"/>
                <a:t>To produce these outputs…</a:t>
              </a:r>
            </a:p>
          </p:txBody>
        </p:sp>
        <p:sp>
          <p:nvSpPr>
            <p:cNvPr id="9230" name="Line 13" descr="Arrow leading to next box."/>
            <p:cNvSpPr>
              <a:spLocks noChangeShapeType="1"/>
            </p:cNvSpPr>
            <p:nvPr/>
          </p:nvSpPr>
          <p:spPr bwMode="auto">
            <a:xfrm>
              <a:off x="4413250" y="5260976"/>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5" name="Group 22"/>
          <p:cNvGrpSpPr/>
          <p:nvPr>
            <p:custDataLst>
              <p:tags r:id="rId5"/>
            </p:custDataLst>
          </p:nvPr>
        </p:nvGrpSpPr>
        <p:grpSpPr>
          <a:xfrm>
            <a:off x="4512615" y="4232273"/>
            <a:ext cx="1773237" cy="1101727"/>
            <a:chOff x="4627563" y="4567238"/>
            <a:chExt cx="1773237" cy="1101725"/>
          </a:xfrm>
        </p:grpSpPr>
        <p:sp>
          <p:nvSpPr>
            <p:cNvPr id="2663432" name="Text Box 8" descr="Box: So that these custormers can change their ways..."/>
            <p:cNvSpPr txBox="1">
              <a:spLocks noChangeArrowheads="1"/>
            </p:cNvSpPr>
            <p:nvPr/>
          </p:nvSpPr>
          <p:spPr bwMode="auto">
            <a:xfrm>
              <a:off x="4627563" y="4567238"/>
              <a:ext cx="1527175" cy="1101725"/>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lIns="91408" tIns="45705" rIns="91408" bIns="45705" anchor="ctr"/>
            <a:lstStyle/>
            <a:p>
              <a:pPr eaLnBrk="0" hangingPunct="0">
                <a:defRPr/>
              </a:pPr>
              <a:r>
                <a:rPr lang="en-US" sz="1600" dirty="0"/>
                <a:t>So that these customers can change their ways…</a:t>
              </a:r>
            </a:p>
          </p:txBody>
        </p:sp>
        <p:sp>
          <p:nvSpPr>
            <p:cNvPr id="9231" name="Line 14" descr="Arrow leading to next box"/>
            <p:cNvSpPr>
              <a:spLocks noChangeShapeType="1"/>
            </p:cNvSpPr>
            <p:nvPr/>
          </p:nvSpPr>
          <p:spPr bwMode="auto">
            <a:xfrm>
              <a:off x="6172200" y="5260976"/>
              <a:ext cx="228600" cy="0"/>
            </a:xfrm>
            <a:prstGeom prst="line">
              <a:avLst/>
            </a:prstGeom>
            <a:noFill/>
            <a:ln w="38100">
              <a:solidFill>
                <a:srgbClr val="000000"/>
              </a:solidFill>
              <a:round/>
              <a:headEnd/>
              <a:tailEnd type="triangle" w="med" len="med"/>
            </a:ln>
          </p:spPr>
          <p:txBody>
            <a:bodyPr/>
            <a:lstStyle/>
            <a:p>
              <a:endParaRPr lang="en-US" sz="1801" dirty="0"/>
            </a:p>
          </p:txBody>
        </p:sp>
      </p:grpSp>
      <p:grpSp>
        <p:nvGrpSpPr>
          <p:cNvPr id="6" name="Group 23" descr="Box: Which leads to these outcomes..."/>
          <p:cNvGrpSpPr/>
          <p:nvPr>
            <p:custDataLst>
              <p:tags r:id="rId6"/>
            </p:custDataLst>
          </p:nvPr>
        </p:nvGrpSpPr>
        <p:grpSpPr>
          <a:xfrm>
            <a:off x="6279499" y="4448172"/>
            <a:ext cx="1549403" cy="885825"/>
            <a:chOff x="6394448" y="4783138"/>
            <a:chExt cx="1549402" cy="885825"/>
          </a:xfrm>
        </p:grpSpPr>
        <p:sp>
          <p:nvSpPr>
            <p:cNvPr id="2663433" name="Text Box 9"/>
            <p:cNvSpPr txBox="1">
              <a:spLocks noChangeArrowheads="1"/>
            </p:cNvSpPr>
            <p:nvPr/>
          </p:nvSpPr>
          <p:spPr bwMode="auto">
            <a:xfrm>
              <a:off x="6394448" y="4783138"/>
              <a:ext cx="1323975" cy="885825"/>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lIns="91408" tIns="45705" rIns="91408" bIns="45705" anchor="ctr"/>
            <a:lstStyle/>
            <a:p>
              <a:pPr eaLnBrk="0" hangingPunct="0">
                <a:defRPr/>
              </a:pPr>
              <a:r>
                <a:rPr lang="en-US" sz="1600" dirty="0"/>
                <a:t>Which leads to these outcomes…</a:t>
              </a:r>
            </a:p>
          </p:txBody>
        </p:sp>
        <p:sp>
          <p:nvSpPr>
            <p:cNvPr id="9232" name="Line 15" descr="Arrow leading to next box"/>
            <p:cNvSpPr>
              <a:spLocks noChangeShapeType="1"/>
            </p:cNvSpPr>
            <p:nvPr/>
          </p:nvSpPr>
          <p:spPr bwMode="auto">
            <a:xfrm>
              <a:off x="7715250" y="5260976"/>
              <a:ext cx="228600" cy="0"/>
            </a:xfrm>
            <a:prstGeom prst="line">
              <a:avLst/>
            </a:prstGeom>
            <a:noFill/>
            <a:ln w="38100">
              <a:solidFill>
                <a:srgbClr val="000000"/>
              </a:solidFill>
              <a:round/>
              <a:headEnd/>
              <a:tailEnd type="triangle" w="med" len="med"/>
            </a:ln>
          </p:spPr>
          <p:txBody>
            <a:bodyPr/>
            <a:lstStyle/>
            <a:p>
              <a:endParaRPr lang="en-US" sz="1801" dirty="0"/>
            </a:p>
          </p:txBody>
        </p:sp>
      </p:grpSp>
    </p:spTree>
    <p:custDataLst>
      <p:tags r:id="rId1"/>
    </p:custDataLst>
    <p:extLst>
      <p:ext uri="{BB962C8B-B14F-4D97-AF65-F5344CB8AC3E}">
        <p14:creationId xmlns:p14="http://schemas.microsoft.com/office/powerpoint/2010/main" val="2960637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3899" name="Rectangle 11"/>
          <p:cNvSpPr>
            <a:spLocks noChangeArrowheads="1"/>
          </p:cNvSpPr>
          <p:nvPr/>
        </p:nvSpPr>
        <p:spPr bwMode="auto">
          <a:xfrm>
            <a:off x="5560221" y="2536986"/>
            <a:ext cx="1189665" cy="1871502"/>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a:solidFill>
                  <a:srgbClr val="003366"/>
                </a:solidFill>
                <a:ea typeface="ＭＳ Ｐゴシック" charset="-128"/>
                <a:cs typeface="+mn-cs"/>
              </a:rPr>
              <a:t>Short-term</a:t>
            </a:r>
            <a:endParaRPr lang="en-US" sz="1600" b="0" u="none" dirty="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endParaRPr lang="en-US" sz="800" b="0" u="none" dirty="0" smtClean="0">
              <a:solidFill>
                <a:srgbClr val="003366"/>
              </a:solidFill>
              <a:ea typeface="ＭＳ Ｐゴシック" charset="-128"/>
              <a:cs typeface="+mn-cs"/>
            </a:endParaRPr>
          </a:p>
          <a:p>
            <a:pPr>
              <a:lnSpc>
                <a:spcPct val="80000"/>
              </a:lnSpc>
              <a:spcBef>
                <a:spcPct val="50000"/>
              </a:spcBef>
              <a:buClr>
                <a:srgbClr val="CC6600"/>
              </a:buClr>
              <a:buFont typeface="Wingdings" pitchFamily="2" charset="2"/>
              <a:buNone/>
              <a:defRPr/>
            </a:pPr>
            <a:r>
              <a:rPr lang="en-US" sz="1300" b="0" u="none" dirty="0" smtClean="0">
                <a:solidFill>
                  <a:srgbClr val="003366"/>
                </a:solidFill>
                <a:ea typeface="ＭＳ Ｐゴシック" charset="-128"/>
                <a:cs typeface="+mn-cs"/>
              </a:rPr>
              <a:t>Changes </a:t>
            </a:r>
            <a:r>
              <a:rPr lang="en-US" sz="1300" b="0" u="none" dirty="0">
                <a:solidFill>
                  <a:srgbClr val="003366"/>
                </a:solidFill>
                <a:ea typeface="ＭＳ Ｐゴシック" charset="-128"/>
                <a:cs typeface="+mn-cs"/>
              </a:rPr>
              <a:t>in learning, knowledge, attitude, skills, </a:t>
            </a:r>
            <a:r>
              <a:rPr lang="en-US" sz="1300" b="0" u="none" dirty="0" smtClean="0">
                <a:solidFill>
                  <a:srgbClr val="003366"/>
                </a:solidFill>
                <a:ea typeface="ＭＳ Ｐゴシック" charset="-128"/>
                <a:cs typeface="+mn-cs"/>
              </a:rPr>
              <a:t>understanding</a:t>
            </a:r>
          </a:p>
          <a:p>
            <a:pPr>
              <a:lnSpc>
                <a:spcPct val="80000"/>
              </a:lnSpc>
              <a:spcBef>
                <a:spcPct val="50000"/>
              </a:spcBef>
              <a:spcAft>
                <a:spcPct val="25000"/>
              </a:spcAft>
              <a:buClr>
                <a:srgbClr val="CC6600"/>
              </a:buClr>
              <a:buFont typeface="Wingdings" pitchFamily="2" charset="2"/>
              <a:buNone/>
              <a:defRPr/>
            </a:pPr>
            <a:r>
              <a:rPr lang="en-US" sz="1400" b="1" u="none" dirty="0" smtClean="0">
                <a:solidFill>
                  <a:schemeClr val="accent2"/>
                </a:solidFill>
                <a:ea typeface="ＭＳ Ｐゴシック" charset="-128"/>
                <a:cs typeface="+mn-cs"/>
              </a:rPr>
              <a:t>Attitudes</a:t>
            </a:r>
            <a:r>
              <a:rPr lang="en-US" sz="1400" u="none" dirty="0" smtClean="0">
                <a:solidFill>
                  <a:schemeClr val="accent2"/>
                </a:solidFill>
                <a:ea typeface="ＭＳ Ｐゴシック" charset="-128"/>
                <a:cs typeface="+mn-cs"/>
              </a:rPr>
              <a:t> </a:t>
            </a:r>
            <a:endParaRPr lang="en-US" sz="1400" u="none" dirty="0">
              <a:solidFill>
                <a:schemeClr val="accent2"/>
              </a:solidFill>
              <a:ea typeface="ＭＳ Ｐゴシック" charset="-128"/>
              <a:cs typeface="+mn-cs"/>
            </a:endParaRPr>
          </a:p>
        </p:txBody>
      </p:sp>
      <p:sp>
        <p:nvSpPr>
          <p:cNvPr id="2213891" name="Rectangle 3"/>
          <p:cNvSpPr>
            <a:spLocks noChangeArrowheads="1"/>
          </p:cNvSpPr>
          <p:nvPr/>
        </p:nvSpPr>
        <p:spPr bwMode="auto">
          <a:xfrm>
            <a:off x="6858000" y="2530837"/>
            <a:ext cx="1102829" cy="1877651"/>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25000"/>
              </a:spcBef>
              <a:buClr>
                <a:srgbClr val="CC6600"/>
              </a:buClr>
              <a:defRPr/>
            </a:pPr>
            <a:r>
              <a:rPr lang="en-US" sz="1600" u="none" dirty="0" smtClean="0">
                <a:solidFill>
                  <a:srgbClr val="003366"/>
                </a:solidFill>
                <a:ea typeface="ＭＳ Ｐゴシック" charset="-128"/>
                <a:cs typeface="+mn-cs"/>
              </a:rPr>
              <a:t>Inter-mediate</a:t>
            </a:r>
            <a:endParaRPr lang="en-US" sz="1200" b="0" u="none" dirty="0">
              <a:solidFill>
                <a:srgbClr val="003366"/>
              </a:solidFill>
              <a:ea typeface="ＭＳ Ｐゴシック" charset="-128"/>
              <a:cs typeface="+mn-cs"/>
            </a:endParaRPr>
          </a:p>
          <a:p>
            <a:pPr>
              <a:lnSpc>
                <a:spcPct val="80000"/>
              </a:lnSpc>
              <a:spcBef>
                <a:spcPct val="25000"/>
              </a:spcBef>
              <a:buClr>
                <a:srgbClr val="CC6600"/>
              </a:buClr>
              <a:defRPr/>
            </a:pPr>
            <a:endParaRPr lang="en-US" sz="800" b="0" u="none" dirty="0" smtClean="0">
              <a:solidFill>
                <a:srgbClr val="003366"/>
              </a:solidFill>
              <a:ea typeface="ＭＳ Ｐゴシック" charset="-128"/>
              <a:cs typeface="+mn-cs"/>
            </a:endParaRPr>
          </a:p>
          <a:p>
            <a:pPr>
              <a:lnSpc>
                <a:spcPct val="80000"/>
              </a:lnSpc>
              <a:spcBef>
                <a:spcPct val="25000"/>
              </a:spcBef>
              <a:buClr>
                <a:srgbClr val="CC6600"/>
              </a:buClr>
              <a:defRPr/>
            </a:pPr>
            <a:r>
              <a:rPr lang="en-US" sz="1400" b="0" u="none" dirty="0" smtClean="0">
                <a:solidFill>
                  <a:srgbClr val="003366"/>
                </a:solidFill>
                <a:ea typeface="ＭＳ Ｐゴシック" charset="-128"/>
                <a:cs typeface="+mn-cs"/>
              </a:rPr>
              <a:t>Changes </a:t>
            </a:r>
            <a:r>
              <a:rPr lang="en-US" sz="1400" b="0" u="none" dirty="0">
                <a:solidFill>
                  <a:srgbClr val="003366"/>
                </a:solidFill>
                <a:ea typeface="ＭＳ Ｐゴシック" charset="-128"/>
                <a:cs typeface="+mn-cs"/>
              </a:rPr>
              <a:t>in behavior, practice or decisions.</a:t>
            </a:r>
          </a:p>
          <a:p>
            <a:pPr>
              <a:lnSpc>
                <a:spcPct val="80000"/>
              </a:lnSpc>
              <a:spcBef>
                <a:spcPct val="25000"/>
              </a:spcBef>
              <a:buClr>
                <a:srgbClr val="CC6600"/>
              </a:buClr>
              <a:defRPr/>
            </a:pPr>
            <a:endParaRPr lang="en-US" sz="1400" b="0" u="none" dirty="0">
              <a:solidFill>
                <a:srgbClr val="003366"/>
              </a:solidFill>
              <a:ea typeface="ＭＳ Ｐゴシック" charset="-128"/>
              <a:cs typeface="+mn-cs"/>
            </a:endParaRPr>
          </a:p>
          <a:p>
            <a:pPr>
              <a:lnSpc>
                <a:spcPct val="80000"/>
              </a:lnSpc>
              <a:spcBef>
                <a:spcPct val="25000"/>
              </a:spcBef>
              <a:buClr>
                <a:srgbClr val="CC6600"/>
              </a:buClr>
              <a:defRPr/>
            </a:pPr>
            <a:r>
              <a:rPr lang="en-US" sz="1400" b="1" u="none" dirty="0">
                <a:solidFill>
                  <a:srgbClr val="003366"/>
                </a:solidFill>
                <a:ea typeface="ＭＳ Ｐゴシック" charset="-128"/>
                <a:cs typeface="+mn-cs"/>
              </a:rPr>
              <a:t>  </a:t>
            </a:r>
            <a:r>
              <a:rPr lang="en-US" sz="1400" b="1" u="none" dirty="0">
                <a:solidFill>
                  <a:schemeClr val="accent2">
                    <a:lumMod val="75000"/>
                  </a:schemeClr>
                </a:solidFill>
                <a:ea typeface="ＭＳ Ｐゴシック" charset="-128"/>
                <a:cs typeface="+mn-cs"/>
              </a:rPr>
              <a:t> </a:t>
            </a:r>
            <a:r>
              <a:rPr lang="en-US" sz="1400" b="1" u="none" dirty="0">
                <a:solidFill>
                  <a:schemeClr val="accent2"/>
                </a:solidFill>
                <a:ea typeface="ＭＳ Ｐゴシック" charset="-128"/>
                <a:cs typeface="+mn-cs"/>
              </a:rPr>
              <a:t>Behavior</a:t>
            </a:r>
            <a:r>
              <a:rPr lang="en-US" sz="1400" b="1" u="none" dirty="0">
                <a:solidFill>
                  <a:schemeClr val="accent2">
                    <a:lumMod val="75000"/>
                  </a:schemeClr>
                </a:solidFill>
                <a:ea typeface="ＭＳ Ｐゴシック" charset="-128"/>
                <a:cs typeface="+mn-cs"/>
              </a:rPr>
              <a:t>           </a:t>
            </a:r>
          </a:p>
          <a:p>
            <a:pPr>
              <a:defRPr/>
            </a:pPr>
            <a:endParaRPr lang="en-US" sz="1200" dirty="0">
              <a:ea typeface="ＭＳ Ｐゴシック" charset="-128"/>
              <a:cs typeface="+mn-cs"/>
            </a:endParaRPr>
          </a:p>
        </p:txBody>
      </p:sp>
      <p:sp>
        <p:nvSpPr>
          <p:cNvPr id="2213900" name="Rectangle 12"/>
          <p:cNvSpPr>
            <a:spLocks noChangeArrowheads="1"/>
          </p:cNvSpPr>
          <p:nvPr/>
        </p:nvSpPr>
        <p:spPr bwMode="auto">
          <a:xfrm>
            <a:off x="8068942" y="2533968"/>
            <a:ext cx="982986" cy="1874520"/>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smtClean="0">
                <a:solidFill>
                  <a:srgbClr val="003366"/>
                </a:solidFill>
                <a:ea typeface="ＭＳ Ｐゴシック" charset="-128"/>
                <a:cs typeface="+mn-cs"/>
              </a:rPr>
              <a:t>Long-term</a:t>
            </a:r>
            <a:endParaRPr lang="en-US" sz="1600" b="0" u="none" dirty="0" smtClean="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r>
              <a:rPr lang="en-US" sz="1400" b="0" u="none" dirty="0" smtClean="0">
                <a:solidFill>
                  <a:srgbClr val="003366"/>
                </a:solidFill>
                <a:ea typeface="ＭＳ Ｐゴシック" charset="-128"/>
                <a:cs typeface="+mn-cs"/>
              </a:rPr>
              <a:t>Change in condition.</a:t>
            </a:r>
          </a:p>
          <a:p>
            <a:pPr>
              <a:lnSpc>
                <a:spcPct val="80000"/>
              </a:lnSpc>
              <a:spcBef>
                <a:spcPct val="50000"/>
              </a:spcBef>
              <a:spcAft>
                <a:spcPct val="25000"/>
              </a:spcAft>
              <a:buClr>
                <a:srgbClr val="CC6600"/>
              </a:buClr>
              <a:buFont typeface="Wingdings" pitchFamily="2" charset="2"/>
              <a:buNone/>
              <a:defRPr/>
            </a:pPr>
            <a:endParaRPr lang="en-US" sz="1200" b="0" u="none" dirty="0">
              <a:solidFill>
                <a:srgbClr val="003366"/>
              </a:solidFill>
              <a:ea typeface="ＭＳ Ｐゴシック" charset="-128"/>
              <a:cs typeface="+mn-cs"/>
            </a:endParaRPr>
          </a:p>
          <a:p>
            <a:pPr algn="ctr">
              <a:lnSpc>
                <a:spcPct val="80000"/>
              </a:lnSpc>
              <a:spcBef>
                <a:spcPct val="50000"/>
              </a:spcBef>
              <a:spcAft>
                <a:spcPct val="25000"/>
              </a:spcAft>
              <a:buClr>
                <a:srgbClr val="CC6600"/>
              </a:buClr>
              <a:buFont typeface="Wingdings" pitchFamily="2" charset="2"/>
              <a:buNone/>
              <a:defRPr/>
            </a:pPr>
            <a:endParaRPr lang="en-US" sz="800" b="1" dirty="0">
              <a:solidFill>
                <a:schemeClr val="accent2"/>
              </a:solidFill>
              <a:ea typeface="ＭＳ Ｐゴシック" charset="-128"/>
            </a:endParaRPr>
          </a:p>
          <a:p>
            <a:pPr algn="ctr">
              <a:lnSpc>
                <a:spcPct val="80000"/>
              </a:lnSpc>
              <a:spcBef>
                <a:spcPct val="50000"/>
              </a:spcBef>
              <a:spcAft>
                <a:spcPct val="25000"/>
              </a:spcAft>
              <a:buClr>
                <a:srgbClr val="CC6600"/>
              </a:buClr>
              <a:buFont typeface="Wingdings" pitchFamily="2" charset="2"/>
              <a:buNone/>
              <a:defRPr/>
            </a:pPr>
            <a:r>
              <a:rPr lang="en-US" sz="1400" b="1" u="none" dirty="0" smtClean="0">
                <a:solidFill>
                  <a:schemeClr val="accent2"/>
                </a:solidFill>
                <a:ea typeface="ＭＳ Ｐゴシック" charset="-128"/>
                <a:cs typeface="+mn-cs"/>
              </a:rPr>
              <a:t>Condition</a:t>
            </a:r>
            <a:r>
              <a:rPr lang="en-US" sz="1400" u="none" dirty="0" smtClean="0">
                <a:solidFill>
                  <a:srgbClr val="FF0000"/>
                </a:solidFill>
                <a:ea typeface="ＭＳ Ｐゴシック" charset="-128"/>
                <a:cs typeface="+mn-cs"/>
              </a:rPr>
              <a:t> </a:t>
            </a:r>
            <a:endParaRPr lang="en-US" sz="1400" u="none" dirty="0">
              <a:solidFill>
                <a:srgbClr val="FF0000"/>
              </a:solidFill>
              <a:ea typeface="ＭＳ Ｐゴシック" charset="-128"/>
              <a:cs typeface="+mn-cs"/>
            </a:endParaRPr>
          </a:p>
        </p:txBody>
      </p:sp>
      <p:sp>
        <p:nvSpPr>
          <p:cNvPr id="2213901" name="Rectangle 13"/>
          <p:cNvSpPr>
            <a:spLocks noChangeArrowheads="1"/>
          </p:cNvSpPr>
          <p:nvPr/>
        </p:nvSpPr>
        <p:spPr bwMode="auto">
          <a:xfrm>
            <a:off x="424295" y="5748444"/>
            <a:ext cx="4243383" cy="990600"/>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a:solidFill>
                  <a:srgbClr val="003366"/>
                </a:solidFill>
                <a:ea typeface="ＭＳ Ｐゴシック" charset="-128"/>
                <a:cs typeface="+mn-cs"/>
              </a:rPr>
              <a:t>External Influences</a:t>
            </a:r>
            <a:endParaRPr lang="en-US" sz="1600" b="0" u="none" dirty="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r>
              <a:rPr lang="en-US" sz="1400" b="0" u="none" dirty="0">
                <a:solidFill>
                  <a:srgbClr val="003366"/>
                </a:solidFill>
                <a:ea typeface="ＭＳ Ｐゴシック" charset="-128"/>
                <a:cs typeface="+mn-cs"/>
              </a:rPr>
              <a:t>Factors outside of your control (positive or negative) that may influence the outcome and impact of your program/project. </a:t>
            </a:r>
            <a:endParaRPr lang="en-US" sz="1400" b="0" u="none" dirty="0">
              <a:ea typeface="ＭＳ Ｐゴシック" charset="-128"/>
              <a:cs typeface="+mn-cs"/>
            </a:endParaRPr>
          </a:p>
        </p:txBody>
      </p:sp>
      <p:sp>
        <p:nvSpPr>
          <p:cNvPr id="2213892" name="Rectangle 4"/>
          <p:cNvSpPr>
            <a:spLocks noChangeArrowheads="1"/>
          </p:cNvSpPr>
          <p:nvPr/>
        </p:nvSpPr>
        <p:spPr bwMode="auto">
          <a:xfrm>
            <a:off x="4170364" y="2532701"/>
            <a:ext cx="1279525" cy="1875787"/>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a:solidFill>
                  <a:srgbClr val="003366"/>
                </a:solidFill>
                <a:ea typeface="ＭＳ Ｐゴシック" charset="-128"/>
                <a:cs typeface="+mn-cs"/>
              </a:rPr>
              <a:t>Customer</a:t>
            </a:r>
          </a:p>
          <a:p>
            <a:pPr>
              <a:lnSpc>
                <a:spcPct val="80000"/>
              </a:lnSpc>
              <a:spcBef>
                <a:spcPct val="50000"/>
              </a:spcBef>
              <a:spcAft>
                <a:spcPct val="25000"/>
              </a:spcAft>
              <a:buClr>
                <a:srgbClr val="CC6600"/>
              </a:buClr>
              <a:buFont typeface="Wingdings" pitchFamily="2" charset="2"/>
              <a:buNone/>
              <a:defRPr/>
            </a:pPr>
            <a:endParaRPr lang="en-US" sz="800" b="0" u="none" dirty="0" smtClean="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r>
              <a:rPr lang="en-US" sz="1300" b="0" u="none" dirty="0" smtClean="0">
                <a:solidFill>
                  <a:srgbClr val="003366"/>
                </a:solidFill>
                <a:ea typeface="ＭＳ Ｐゴシック" charset="-128"/>
                <a:cs typeface="+mn-cs"/>
              </a:rPr>
              <a:t>User </a:t>
            </a:r>
            <a:r>
              <a:rPr lang="en-US" sz="1300" b="0" u="none" dirty="0">
                <a:solidFill>
                  <a:srgbClr val="003366"/>
                </a:solidFill>
                <a:ea typeface="ＭＳ Ｐゴシック" charset="-128"/>
                <a:cs typeface="+mn-cs"/>
              </a:rPr>
              <a:t>of the products/ services. Target audience the program is designed to reach.</a:t>
            </a:r>
          </a:p>
          <a:p>
            <a:pPr>
              <a:defRPr/>
            </a:pPr>
            <a:endParaRPr lang="en-US" sz="1200" dirty="0">
              <a:latin typeface="Arial" charset="0"/>
              <a:ea typeface="ＭＳ Ｐゴシック" charset="-128"/>
              <a:cs typeface="+mn-cs"/>
            </a:endParaRPr>
          </a:p>
        </p:txBody>
      </p:sp>
      <p:sp>
        <p:nvSpPr>
          <p:cNvPr id="2213894" name="AutoShape 6"/>
          <p:cNvSpPr>
            <a:spLocks/>
          </p:cNvSpPr>
          <p:nvPr/>
        </p:nvSpPr>
        <p:spPr bwMode="auto">
          <a:xfrm>
            <a:off x="1371602" y="2519366"/>
            <a:ext cx="1312858" cy="1893887"/>
          </a:xfrm>
          <a:prstGeom prst="borderCallout2">
            <a:avLst>
              <a:gd name="adj1" fmla="val 6037"/>
              <a:gd name="adj2" fmla="val -5750"/>
              <a:gd name="adj3" fmla="val 6037"/>
              <a:gd name="adj4" fmla="val -14014"/>
              <a:gd name="adj5" fmla="val 99750"/>
              <a:gd name="adj6" fmla="val -44074"/>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a:solidFill>
                  <a:srgbClr val="003366"/>
                </a:solidFill>
                <a:ea typeface="ＭＳ Ｐゴシック" charset="-128"/>
                <a:cs typeface="+mn-cs"/>
              </a:rPr>
              <a:t>Activities</a:t>
            </a:r>
          </a:p>
          <a:p>
            <a:pPr>
              <a:lnSpc>
                <a:spcPct val="80000"/>
              </a:lnSpc>
              <a:spcBef>
                <a:spcPct val="50000"/>
              </a:spcBef>
              <a:spcAft>
                <a:spcPct val="25000"/>
              </a:spcAft>
              <a:buClr>
                <a:srgbClr val="CC6600"/>
              </a:buClr>
              <a:buFont typeface="Wingdings" pitchFamily="2" charset="2"/>
              <a:buNone/>
              <a:defRPr/>
            </a:pPr>
            <a:endParaRPr lang="en-US" sz="800" b="0" u="none" dirty="0" smtClean="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r>
              <a:rPr lang="en-US" sz="1400" b="0" u="none" dirty="0" smtClean="0">
                <a:solidFill>
                  <a:srgbClr val="003366"/>
                </a:solidFill>
                <a:ea typeface="ＭＳ Ｐゴシック" charset="-128"/>
                <a:cs typeface="+mn-cs"/>
              </a:rPr>
              <a:t>Things </a:t>
            </a:r>
            <a:r>
              <a:rPr lang="en-US" sz="1400" b="0" u="none" dirty="0">
                <a:solidFill>
                  <a:srgbClr val="003366"/>
                </a:solidFill>
                <a:ea typeface="ＭＳ Ｐゴシック" charset="-128"/>
                <a:cs typeface="+mn-cs"/>
              </a:rPr>
              <a:t>you do– activities you plan to conduct in your program</a:t>
            </a:r>
            <a:r>
              <a:rPr lang="en-US" sz="1400" b="0" u="none" dirty="0">
                <a:solidFill>
                  <a:srgbClr val="003366"/>
                </a:solidFill>
                <a:latin typeface="Arial" charset="0"/>
                <a:ea typeface="ＭＳ Ｐゴシック" charset="-128"/>
                <a:cs typeface="+mn-cs"/>
              </a:rPr>
              <a:t>.</a:t>
            </a:r>
          </a:p>
          <a:p>
            <a:pPr>
              <a:defRPr/>
            </a:pPr>
            <a:endParaRPr lang="en-US" sz="1200" b="0" u="none" dirty="0">
              <a:latin typeface="Arial" charset="0"/>
              <a:ea typeface="ＭＳ Ｐゴシック" charset="-128"/>
              <a:cs typeface="+mn-cs"/>
            </a:endParaRPr>
          </a:p>
        </p:txBody>
      </p:sp>
      <p:sp>
        <p:nvSpPr>
          <p:cNvPr id="60422" name="Line 7"/>
          <p:cNvSpPr>
            <a:spLocks noChangeShapeType="1"/>
          </p:cNvSpPr>
          <p:nvPr/>
        </p:nvSpPr>
        <p:spPr bwMode="auto">
          <a:xfrm flipV="1">
            <a:off x="1270795" y="3108326"/>
            <a:ext cx="182563" cy="9525"/>
          </a:xfrm>
          <a:prstGeom prst="line">
            <a:avLst/>
          </a:prstGeom>
          <a:noFill/>
          <a:ln w="9525">
            <a:solidFill>
              <a:schemeClr val="accent2">
                <a:lumMod val="75000"/>
              </a:schemeClr>
            </a:solidFill>
            <a:round/>
            <a:headEnd/>
            <a:tailEnd type="triangle" w="med" len="med"/>
          </a:ln>
        </p:spPr>
        <p:txBody>
          <a:bodyPr/>
          <a:lstStyle/>
          <a:p>
            <a:endParaRPr lang="en-US" dirty="0"/>
          </a:p>
        </p:txBody>
      </p:sp>
      <p:sp>
        <p:nvSpPr>
          <p:cNvPr id="2213897" name="Rectangle 9"/>
          <p:cNvSpPr>
            <a:spLocks noChangeArrowheads="1"/>
          </p:cNvSpPr>
          <p:nvPr/>
        </p:nvSpPr>
        <p:spPr bwMode="auto">
          <a:xfrm>
            <a:off x="2773366" y="2514600"/>
            <a:ext cx="1287467" cy="1893888"/>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a:solidFill>
                  <a:srgbClr val="003366"/>
                </a:solidFill>
                <a:ea typeface="ＭＳ Ｐゴシック" charset="-128"/>
                <a:cs typeface="+mn-cs"/>
              </a:rPr>
              <a:t>Outputs</a:t>
            </a:r>
            <a:endParaRPr lang="en-US" sz="1600" b="0" u="none" dirty="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endParaRPr lang="en-US" sz="800" b="0" u="none" dirty="0" smtClean="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r>
              <a:rPr lang="en-US" sz="1400" b="0" u="none" dirty="0" smtClean="0">
                <a:solidFill>
                  <a:srgbClr val="003366"/>
                </a:solidFill>
                <a:ea typeface="ＭＳ Ｐゴシック" charset="-128"/>
                <a:cs typeface="+mn-cs"/>
              </a:rPr>
              <a:t>Product </a:t>
            </a:r>
            <a:r>
              <a:rPr lang="en-US" sz="1400" b="0" u="none" dirty="0">
                <a:solidFill>
                  <a:srgbClr val="003366"/>
                </a:solidFill>
                <a:ea typeface="ＭＳ Ｐゴシック" charset="-128"/>
                <a:cs typeface="+mn-cs"/>
              </a:rPr>
              <a:t>or service delivery/ implementation targets you aim to produce. </a:t>
            </a:r>
          </a:p>
          <a:p>
            <a:pPr>
              <a:defRPr/>
            </a:pPr>
            <a:endParaRPr lang="en-US" sz="1200" b="0" u="none" dirty="0">
              <a:latin typeface="Arial" charset="0"/>
              <a:ea typeface="ＭＳ Ｐゴシック" charset="-128"/>
              <a:cs typeface="+mn-cs"/>
            </a:endParaRPr>
          </a:p>
        </p:txBody>
      </p:sp>
      <p:sp>
        <p:nvSpPr>
          <p:cNvPr id="2213898" name="Rectangle 10"/>
          <p:cNvSpPr>
            <a:spLocks noChangeArrowheads="1"/>
          </p:cNvSpPr>
          <p:nvPr/>
        </p:nvSpPr>
        <p:spPr bwMode="auto">
          <a:xfrm>
            <a:off x="57154" y="2514600"/>
            <a:ext cx="1222375" cy="1893888"/>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a:solidFill>
                  <a:srgbClr val="003366"/>
                </a:solidFill>
                <a:ea typeface="ＭＳ Ｐゴシック" charset="-128"/>
                <a:cs typeface="+mn-cs"/>
              </a:rPr>
              <a:t>Resources/ Inputs:</a:t>
            </a:r>
            <a:endParaRPr lang="en-US" sz="1600" b="0" u="none" dirty="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r>
              <a:rPr lang="en-US" sz="1400" b="0" u="none" dirty="0" smtClean="0">
                <a:solidFill>
                  <a:srgbClr val="003366"/>
                </a:solidFill>
                <a:ea typeface="ＭＳ Ｐゴシック" charset="-128"/>
                <a:cs typeface="+mn-cs"/>
              </a:rPr>
              <a:t>Programmatic </a:t>
            </a:r>
            <a:r>
              <a:rPr lang="en-US" sz="1400" b="0" u="none" dirty="0">
                <a:solidFill>
                  <a:srgbClr val="003366"/>
                </a:solidFill>
                <a:ea typeface="ＭＳ Ｐゴシック" charset="-128"/>
                <a:cs typeface="+mn-cs"/>
              </a:rPr>
              <a:t>investments available to support the program. </a:t>
            </a:r>
            <a:endParaRPr lang="en-US" sz="1400" b="0" u="none" dirty="0">
              <a:ea typeface="ＭＳ Ｐゴシック" charset="-128"/>
              <a:cs typeface="+mn-cs"/>
            </a:endParaRPr>
          </a:p>
        </p:txBody>
      </p:sp>
      <p:sp>
        <p:nvSpPr>
          <p:cNvPr id="60429" name="Line 14"/>
          <p:cNvSpPr>
            <a:spLocks noChangeShapeType="1"/>
          </p:cNvSpPr>
          <p:nvPr/>
        </p:nvSpPr>
        <p:spPr bwMode="auto">
          <a:xfrm flipV="1">
            <a:off x="2667000" y="3108326"/>
            <a:ext cx="182563" cy="9525"/>
          </a:xfrm>
          <a:prstGeom prst="line">
            <a:avLst/>
          </a:prstGeom>
          <a:noFill/>
          <a:ln w="9525">
            <a:solidFill>
              <a:schemeClr val="accent2">
                <a:lumMod val="75000"/>
              </a:schemeClr>
            </a:solidFill>
            <a:round/>
            <a:headEnd/>
            <a:tailEnd type="triangle" w="med" len="med"/>
          </a:ln>
        </p:spPr>
        <p:txBody>
          <a:bodyPr/>
          <a:lstStyle/>
          <a:p>
            <a:endParaRPr lang="en-US" dirty="0"/>
          </a:p>
        </p:txBody>
      </p:sp>
      <p:sp>
        <p:nvSpPr>
          <p:cNvPr id="60430" name="Line 15"/>
          <p:cNvSpPr>
            <a:spLocks noChangeShapeType="1"/>
          </p:cNvSpPr>
          <p:nvPr/>
        </p:nvSpPr>
        <p:spPr bwMode="auto">
          <a:xfrm flipV="1">
            <a:off x="4038600" y="3108326"/>
            <a:ext cx="182563" cy="9525"/>
          </a:xfrm>
          <a:prstGeom prst="line">
            <a:avLst/>
          </a:prstGeom>
          <a:noFill/>
          <a:ln w="9525">
            <a:solidFill>
              <a:schemeClr val="accent2">
                <a:lumMod val="75000"/>
              </a:schemeClr>
            </a:solidFill>
            <a:round/>
            <a:headEnd/>
            <a:tailEnd type="triangle" w="med" len="med"/>
          </a:ln>
        </p:spPr>
        <p:txBody>
          <a:bodyPr/>
          <a:lstStyle/>
          <a:p>
            <a:endParaRPr lang="en-US" dirty="0"/>
          </a:p>
        </p:txBody>
      </p:sp>
      <p:sp>
        <p:nvSpPr>
          <p:cNvPr id="60431" name="Line 16"/>
          <p:cNvSpPr>
            <a:spLocks noChangeShapeType="1"/>
          </p:cNvSpPr>
          <p:nvPr/>
        </p:nvSpPr>
        <p:spPr bwMode="auto">
          <a:xfrm flipV="1">
            <a:off x="5456237" y="3108326"/>
            <a:ext cx="182563" cy="9525"/>
          </a:xfrm>
          <a:prstGeom prst="line">
            <a:avLst/>
          </a:prstGeom>
          <a:noFill/>
          <a:ln w="9525">
            <a:solidFill>
              <a:schemeClr val="accent2">
                <a:lumMod val="75000"/>
              </a:schemeClr>
            </a:solidFill>
            <a:round/>
            <a:headEnd/>
            <a:tailEnd type="triangle" w="med" len="med"/>
          </a:ln>
        </p:spPr>
        <p:txBody>
          <a:bodyPr/>
          <a:lstStyle/>
          <a:p>
            <a:endParaRPr lang="en-US" dirty="0"/>
          </a:p>
        </p:txBody>
      </p:sp>
      <p:sp>
        <p:nvSpPr>
          <p:cNvPr id="60432" name="Line 17"/>
          <p:cNvSpPr>
            <a:spLocks noChangeShapeType="1"/>
          </p:cNvSpPr>
          <p:nvPr/>
        </p:nvSpPr>
        <p:spPr bwMode="auto">
          <a:xfrm flipV="1">
            <a:off x="6781800" y="3108326"/>
            <a:ext cx="182563" cy="9525"/>
          </a:xfrm>
          <a:prstGeom prst="line">
            <a:avLst/>
          </a:prstGeom>
          <a:noFill/>
          <a:ln w="9525">
            <a:solidFill>
              <a:schemeClr val="accent2">
                <a:lumMod val="75000"/>
              </a:schemeClr>
            </a:solidFill>
            <a:round/>
            <a:headEnd/>
            <a:tailEnd type="triangle" w="med" len="med"/>
          </a:ln>
        </p:spPr>
        <p:txBody>
          <a:bodyPr/>
          <a:lstStyle/>
          <a:p>
            <a:endParaRPr lang="en-US" dirty="0"/>
          </a:p>
        </p:txBody>
      </p:sp>
      <p:sp>
        <p:nvSpPr>
          <p:cNvPr id="60433" name="Line 18"/>
          <p:cNvSpPr>
            <a:spLocks noChangeShapeType="1"/>
          </p:cNvSpPr>
          <p:nvPr/>
        </p:nvSpPr>
        <p:spPr bwMode="auto">
          <a:xfrm flipV="1">
            <a:off x="8001000" y="3108326"/>
            <a:ext cx="182563" cy="9525"/>
          </a:xfrm>
          <a:prstGeom prst="line">
            <a:avLst/>
          </a:prstGeom>
          <a:noFill/>
          <a:ln w="9525">
            <a:solidFill>
              <a:schemeClr val="accent2">
                <a:lumMod val="75000"/>
              </a:schemeClr>
            </a:solidFill>
            <a:round/>
            <a:headEnd/>
            <a:tailEnd type="triangle" w="med" len="med"/>
          </a:ln>
        </p:spPr>
        <p:txBody>
          <a:bodyPr/>
          <a:lstStyle/>
          <a:p>
            <a:endParaRPr lang="en-US" dirty="0"/>
          </a:p>
        </p:txBody>
      </p:sp>
      <p:sp>
        <p:nvSpPr>
          <p:cNvPr id="60434" name="Rectangle 19"/>
          <p:cNvSpPr>
            <a:spLocks noChangeArrowheads="1"/>
          </p:cNvSpPr>
          <p:nvPr/>
        </p:nvSpPr>
        <p:spPr bwMode="auto">
          <a:xfrm>
            <a:off x="6386513" y="2072908"/>
            <a:ext cx="1843087" cy="289292"/>
          </a:xfrm>
          <a:prstGeom prst="rect">
            <a:avLst/>
          </a:prstGeom>
          <a:noFill/>
          <a:ln w="9525">
            <a:noFill/>
            <a:miter lim="800000"/>
            <a:headEnd/>
            <a:tailEnd/>
          </a:ln>
        </p:spPr>
        <p:txBody>
          <a:bodyPr lIns="91419" tIns="45711" rIns="91419" bIns="45711">
            <a:spAutoFit/>
          </a:bodyPr>
          <a:lstStyle/>
          <a:p>
            <a:pPr>
              <a:lnSpc>
                <a:spcPct val="80000"/>
              </a:lnSpc>
              <a:spcBef>
                <a:spcPct val="50000"/>
              </a:spcBef>
              <a:spcAft>
                <a:spcPct val="25000"/>
              </a:spcAft>
              <a:buClr>
                <a:srgbClr val="CC6600"/>
              </a:buClr>
              <a:buFont typeface="Wingdings" pitchFamily="2" charset="2"/>
              <a:buNone/>
            </a:pPr>
            <a:r>
              <a:rPr lang="en-US" sz="1400" u="none" dirty="0">
                <a:solidFill>
                  <a:srgbClr val="003366"/>
                </a:solidFill>
                <a:latin typeface="Arial" charset="0"/>
              </a:rPr>
              <a:t>        </a:t>
            </a:r>
            <a:r>
              <a:rPr lang="en-US" sz="1600" u="none" dirty="0">
                <a:solidFill>
                  <a:srgbClr val="003366"/>
                </a:solidFill>
                <a:latin typeface="Arial" charset="0"/>
              </a:rPr>
              <a:t>Outcomes</a:t>
            </a:r>
          </a:p>
        </p:txBody>
      </p:sp>
      <p:sp>
        <p:nvSpPr>
          <p:cNvPr id="60435" name="Line 20"/>
          <p:cNvSpPr>
            <a:spLocks noChangeShapeType="1"/>
          </p:cNvSpPr>
          <p:nvPr/>
        </p:nvSpPr>
        <p:spPr bwMode="auto">
          <a:xfrm>
            <a:off x="2655889" y="1600200"/>
            <a:ext cx="3811587" cy="1587"/>
          </a:xfrm>
          <a:prstGeom prst="line">
            <a:avLst/>
          </a:prstGeom>
          <a:noFill/>
          <a:ln w="25400">
            <a:solidFill>
              <a:srgbClr val="003366"/>
            </a:solidFill>
            <a:round/>
            <a:headEnd/>
            <a:tailEnd type="triangle" w="med" len="lg"/>
          </a:ln>
        </p:spPr>
        <p:txBody>
          <a:bodyPr/>
          <a:lstStyle/>
          <a:p>
            <a:endParaRPr lang="en-US" dirty="0"/>
          </a:p>
        </p:txBody>
      </p:sp>
      <p:sp>
        <p:nvSpPr>
          <p:cNvPr id="60436" name="Rectangle 21"/>
          <p:cNvSpPr>
            <a:spLocks noChangeArrowheads="1"/>
          </p:cNvSpPr>
          <p:nvPr/>
        </p:nvSpPr>
        <p:spPr bwMode="auto">
          <a:xfrm>
            <a:off x="6657977" y="1355725"/>
            <a:ext cx="958851" cy="430887"/>
          </a:xfrm>
          <a:prstGeom prst="rect">
            <a:avLst/>
          </a:prstGeom>
          <a:noFill/>
          <a:ln w="9525">
            <a:noFill/>
            <a:miter lim="800000"/>
            <a:headEnd/>
            <a:tailEnd/>
          </a:ln>
        </p:spPr>
        <p:txBody>
          <a:bodyPr lIns="0" tIns="0" rIns="0" bIns="0">
            <a:spAutoFit/>
          </a:bodyPr>
          <a:lstStyle/>
          <a:p>
            <a:pPr eaLnBrk="0" hangingPunct="0"/>
            <a:r>
              <a:rPr lang="en-US" sz="2800" b="0" u="none" dirty="0">
                <a:solidFill>
                  <a:srgbClr val="003366"/>
                </a:solidFill>
              </a:rPr>
              <a:t>WHY</a:t>
            </a:r>
          </a:p>
        </p:txBody>
      </p:sp>
      <p:sp>
        <p:nvSpPr>
          <p:cNvPr id="60437" name="Rectangle 22"/>
          <p:cNvSpPr>
            <a:spLocks noChangeArrowheads="1"/>
          </p:cNvSpPr>
          <p:nvPr/>
        </p:nvSpPr>
        <p:spPr bwMode="auto">
          <a:xfrm>
            <a:off x="1587501" y="1370014"/>
            <a:ext cx="1006475" cy="430887"/>
          </a:xfrm>
          <a:prstGeom prst="rect">
            <a:avLst/>
          </a:prstGeom>
          <a:noFill/>
          <a:ln w="9525">
            <a:noFill/>
            <a:miter lim="800000"/>
            <a:headEnd/>
            <a:tailEnd/>
          </a:ln>
        </p:spPr>
        <p:txBody>
          <a:bodyPr lIns="0" tIns="0" rIns="0" bIns="0">
            <a:spAutoFit/>
          </a:bodyPr>
          <a:lstStyle/>
          <a:p>
            <a:pPr eaLnBrk="0" hangingPunct="0"/>
            <a:r>
              <a:rPr lang="en-US" sz="2800" b="0" u="none" dirty="0" smtClean="0">
                <a:solidFill>
                  <a:srgbClr val="003366"/>
                </a:solidFill>
              </a:rPr>
              <a:t>HOW</a:t>
            </a:r>
            <a:endParaRPr lang="en-US" sz="2800" b="0" u="none" dirty="0">
              <a:solidFill>
                <a:srgbClr val="003366"/>
              </a:solidFill>
            </a:endParaRPr>
          </a:p>
        </p:txBody>
      </p:sp>
      <p:sp>
        <p:nvSpPr>
          <p:cNvPr id="60438" name="Rectangle 23"/>
          <p:cNvSpPr>
            <a:spLocks noChangeArrowheads="1"/>
          </p:cNvSpPr>
          <p:nvPr/>
        </p:nvSpPr>
        <p:spPr bwMode="auto">
          <a:xfrm>
            <a:off x="1350966" y="4892678"/>
            <a:ext cx="1885951" cy="246221"/>
          </a:xfrm>
          <a:prstGeom prst="rect">
            <a:avLst/>
          </a:prstGeom>
          <a:noFill/>
          <a:ln w="9525">
            <a:noFill/>
            <a:miter lim="800000"/>
            <a:headEnd/>
            <a:tailEnd/>
          </a:ln>
        </p:spPr>
        <p:txBody>
          <a:bodyPr lIns="0" tIns="0" rIns="0" bIns="0">
            <a:spAutoFit/>
          </a:bodyPr>
          <a:lstStyle/>
          <a:p>
            <a:pPr algn="ctr" eaLnBrk="0" hangingPunct="0"/>
            <a:r>
              <a:rPr lang="en-US" sz="1600" u="none" dirty="0">
                <a:solidFill>
                  <a:srgbClr val="003366"/>
                </a:solidFill>
              </a:rPr>
              <a:t>PROGRAM</a:t>
            </a:r>
          </a:p>
        </p:txBody>
      </p:sp>
      <p:sp>
        <p:nvSpPr>
          <p:cNvPr id="60439" name="Rectangle 24"/>
          <p:cNvSpPr>
            <a:spLocks noChangeArrowheads="1"/>
          </p:cNvSpPr>
          <p:nvPr/>
        </p:nvSpPr>
        <p:spPr bwMode="auto">
          <a:xfrm>
            <a:off x="6135490" y="4728489"/>
            <a:ext cx="2367956" cy="430887"/>
          </a:xfrm>
          <a:prstGeom prst="rect">
            <a:avLst/>
          </a:prstGeom>
          <a:noFill/>
          <a:ln w="9525">
            <a:noFill/>
            <a:miter lim="800000"/>
            <a:headEnd/>
            <a:tailEnd/>
          </a:ln>
        </p:spPr>
        <p:txBody>
          <a:bodyPr wrap="none" lIns="0" tIns="0" rIns="0" bIns="0">
            <a:spAutoFit/>
          </a:bodyPr>
          <a:lstStyle/>
          <a:p>
            <a:pPr algn="ctr" eaLnBrk="0" hangingPunct="0"/>
            <a:r>
              <a:rPr lang="en-US" sz="1600" u="none" dirty="0">
                <a:solidFill>
                  <a:srgbClr val="003366"/>
                </a:solidFill>
              </a:rPr>
              <a:t>RESULTS  FROM PROGRAM</a:t>
            </a:r>
            <a:r>
              <a:rPr lang="en-US" sz="2800" u="none" dirty="0">
                <a:solidFill>
                  <a:srgbClr val="000000"/>
                </a:solidFill>
              </a:rPr>
              <a:t> </a:t>
            </a:r>
            <a:endParaRPr lang="en-US" sz="2800" u="none" dirty="0"/>
          </a:p>
        </p:txBody>
      </p:sp>
      <p:sp>
        <p:nvSpPr>
          <p:cNvPr id="60440" name="AutoShape 25"/>
          <p:cNvSpPr>
            <a:spLocks/>
          </p:cNvSpPr>
          <p:nvPr/>
        </p:nvSpPr>
        <p:spPr bwMode="auto">
          <a:xfrm rot="-5400000">
            <a:off x="2074071" y="3194844"/>
            <a:ext cx="409575" cy="2890837"/>
          </a:xfrm>
          <a:prstGeom prst="leftBrace">
            <a:avLst>
              <a:gd name="adj1" fmla="val 58818"/>
              <a:gd name="adj2" fmla="val 50000"/>
            </a:avLst>
          </a:prstGeom>
          <a:noFill/>
          <a:ln w="25400">
            <a:solidFill>
              <a:srgbClr val="003366"/>
            </a:solidFill>
            <a:round/>
            <a:headEnd/>
            <a:tailEnd/>
          </a:ln>
        </p:spPr>
        <p:txBody>
          <a:bodyPr vert="eaVert" wrap="none" lIns="91429" tIns="45714" rIns="91429" bIns="45714" anchor="ctr"/>
          <a:lstStyle/>
          <a:p>
            <a:endParaRPr lang="en-US" dirty="0"/>
          </a:p>
        </p:txBody>
      </p:sp>
      <p:sp>
        <p:nvSpPr>
          <p:cNvPr id="60441" name="AutoShape 26"/>
          <p:cNvSpPr>
            <a:spLocks/>
          </p:cNvSpPr>
          <p:nvPr/>
        </p:nvSpPr>
        <p:spPr bwMode="auto">
          <a:xfrm rot="-5400000">
            <a:off x="7000875" y="3051175"/>
            <a:ext cx="409575" cy="3146425"/>
          </a:xfrm>
          <a:prstGeom prst="leftBrace">
            <a:avLst>
              <a:gd name="adj1" fmla="val 64018"/>
              <a:gd name="adj2" fmla="val 50000"/>
            </a:avLst>
          </a:prstGeom>
          <a:noFill/>
          <a:ln w="25400">
            <a:solidFill>
              <a:srgbClr val="003366"/>
            </a:solidFill>
            <a:round/>
            <a:headEnd/>
            <a:tailEnd/>
          </a:ln>
        </p:spPr>
        <p:txBody>
          <a:bodyPr vert="eaVert" wrap="none" lIns="91429" tIns="45714" rIns="91429" bIns="45714" anchor="ctr"/>
          <a:lstStyle/>
          <a:p>
            <a:endParaRPr lang="en-US" dirty="0"/>
          </a:p>
        </p:txBody>
      </p:sp>
      <p:sp>
        <p:nvSpPr>
          <p:cNvPr id="60442" name="Line 27"/>
          <p:cNvSpPr>
            <a:spLocks noChangeShapeType="1"/>
          </p:cNvSpPr>
          <p:nvPr/>
        </p:nvSpPr>
        <p:spPr bwMode="auto">
          <a:xfrm flipH="1" flipV="1">
            <a:off x="2684460" y="5445798"/>
            <a:ext cx="5" cy="269201"/>
          </a:xfrm>
          <a:prstGeom prst="line">
            <a:avLst/>
          </a:prstGeom>
          <a:noFill/>
          <a:ln w="19050">
            <a:solidFill>
              <a:srgbClr val="003366"/>
            </a:solidFill>
            <a:round/>
            <a:headEnd/>
            <a:tailEnd/>
          </a:ln>
        </p:spPr>
        <p:txBody>
          <a:bodyPr/>
          <a:lstStyle/>
          <a:p>
            <a:endParaRPr lang="en-US" dirty="0"/>
          </a:p>
        </p:txBody>
      </p:sp>
      <p:sp>
        <p:nvSpPr>
          <p:cNvPr id="60443" name="Freeform 28"/>
          <p:cNvSpPr>
            <a:spLocks/>
          </p:cNvSpPr>
          <p:nvPr/>
        </p:nvSpPr>
        <p:spPr bwMode="auto">
          <a:xfrm>
            <a:off x="2468565" y="5126953"/>
            <a:ext cx="2316163" cy="318847"/>
          </a:xfrm>
          <a:custGeom>
            <a:avLst/>
            <a:gdLst>
              <a:gd name="T0" fmla="*/ 2147483647 w 1458"/>
              <a:gd name="T1" fmla="*/ 2147483647 h 252"/>
              <a:gd name="T2" fmla="*/ 0 w 1458"/>
              <a:gd name="T3" fmla="*/ 2147483647 h 252"/>
              <a:gd name="T4" fmla="*/ 0 w 1458"/>
              <a:gd name="T5" fmla="*/ 0 h 252"/>
              <a:gd name="T6" fmla="*/ 0 60000 65536"/>
              <a:gd name="T7" fmla="*/ 0 60000 65536"/>
              <a:gd name="T8" fmla="*/ 0 60000 65536"/>
              <a:gd name="T9" fmla="*/ 0 w 1458"/>
              <a:gd name="T10" fmla="*/ 0 h 252"/>
              <a:gd name="T11" fmla="*/ 1458 w 1458"/>
              <a:gd name="T12" fmla="*/ 252 h 252"/>
            </a:gdLst>
            <a:ahLst/>
            <a:cxnLst>
              <a:cxn ang="T6">
                <a:pos x="T0" y="T1"/>
              </a:cxn>
              <a:cxn ang="T7">
                <a:pos x="T2" y="T3"/>
              </a:cxn>
              <a:cxn ang="T8">
                <a:pos x="T4" y="T5"/>
              </a:cxn>
            </a:cxnLst>
            <a:rect l="T9" t="T10" r="T11" b="T12"/>
            <a:pathLst>
              <a:path w="1458" h="252">
                <a:moveTo>
                  <a:pt x="1458" y="252"/>
                </a:moveTo>
                <a:lnTo>
                  <a:pt x="0" y="252"/>
                </a:lnTo>
                <a:lnTo>
                  <a:pt x="0" y="0"/>
                </a:lnTo>
              </a:path>
            </a:pathLst>
          </a:custGeom>
          <a:noFill/>
          <a:ln w="25400">
            <a:solidFill>
              <a:srgbClr val="003366"/>
            </a:solidFill>
            <a:round/>
            <a:headEnd/>
            <a:tailEnd type="triangle" w="med" len="lg"/>
          </a:ln>
        </p:spPr>
        <p:txBody>
          <a:bodyPr lIns="91429" tIns="45714" rIns="91429" bIns="45714"/>
          <a:lstStyle/>
          <a:p>
            <a:endParaRPr lang="en-US" dirty="0"/>
          </a:p>
        </p:txBody>
      </p:sp>
      <p:sp>
        <p:nvSpPr>
          <p:cNvPr id="60444" name="Freeform 29"/>
          <p:cNvSpPr>
            <a:spLocks/>
          </p:cNvSpPr>
          <p:nvPr/>
        </p:nvSpPr>
        <p:spPr bwMode="auto">
          <a:xfrm>
            <a:off x="4784729" y="5111078"/>
            <a:ext cx="1929603" cy="334721"/>
          </a:xfrm>
          <a:custGeom>
            <a:avLst/>
            <a:gdLst>
              <a:gd name="T0" fmla="*/ 0 w 1572"/>
              <a:gd name="T1" fmla="*/ 2147483647 h 217"/>
              <a:gd name="T2" fmla="*/ 2147483647 w 1572"/>
              <a:gd name="T3" fmla="*/ 2147483647 h 217"/>
              <a:gd name="T4" fmla="*/ 2147483647 w 1572"/>
              <a:gd name="T5" fmla="*/ 0 h 217"/>
              <a:gd name="T6" fmla="*/ 0 60000 65536"/>
              <a:gd name="T7" fmla="*/ 0 60000 65536"/>
              <a:gd name="T8" fmla="*/ 0 60000 65536"/>
              <a:gd name="T9" fmla="*/ 0 w 1572"/>
              <a:gd name="T10" fmla="*/ 0 h 217"/>
              <a:gd name="T11" fmla="*/ 1572 w 1572"/>
              <a:gd name="T12" fmla="*/ 217 h 217"/>
            </a:gdLst>
            <a:ahLst/>
            <a:cxnLst>
              <a:cxn ang="T6">
                <a:pos x="T0" y="T1"/>
              </a:cxn>
              <a:cxn ang="T7">
                <a:pos x="T2" y="T3"/>
              </a:cxn>
              <a:cxn ang="T8">
                <a:pos x="T4" y="T5"/>
              </a:cxn>
            </a:cxnLst>
            <a:rect l="T9" t="T10" r="T11" b="T12"/>
            <a:pathLst>
              <a:path w="1572" h="217">
                <a:moveTo>
                  <a:pt x="0" y="217"/>
                </a:moveTo>
                <a:lnTo>
                  <a:pt x="1572" y="217"/>
                </a:lnTo>
                <a:lnTo>
                  <a:pt x="1572" y="0"/>
                </a:lnTo>
              </a:path>
            </a:pathLst>
          </a:custGeom>
          <a:noFill/>
          <a:ln w="25400">
            <a:solidFill>
              <a:srgbClr val="003366"/>
            </a:solidFill>
            <a:round/>
            <a:headEnd/>
            <a:tailEnd type="triangle" w="med" len="lg"/>
          </a:ln>
        </p:spPr>
        <p:txBody>
          <a:bodyPr lIns="91429" tIns="45714" rIns="91429" bIns="45714"/>
          <a:lstStyle/>
          <a:p>
            <a:endParaRPr lang="en-US" dirty="0"/>
          </a:p>
        </p:txBody>
      </p:sp>
      <p:sp>
        <p:nvSpPr>
          <p:cNvPr id="2213918" name="AutoShape 30"/>
          <p:cNvSpPr>
            <a:spLocks/>
          </p:cNvSpPr>
          <p:nvPr/>
        </p:nvSpPr>
        <p:spPr bwMode="auto">
          <a:xfrm>
            <a:off x="465928" y="625474"/>
            <a:ext cx="1004888" cy="846137"/>
          </a:xfrm>
          <a:prstGeom prst="borderCallout2">
            <a:avLst>
              <a:gd name="adj1" fmla="val 13509"/>
              <a:gd name="adj2" fmla="val -1256"/>
              <a:gd name="adj3" fmla="val 13509"/>
              <a:gd name="adj4" fmla="val -26218"/>
              <a:gd name="adj5" fmla="val 224352"/>
              <a:gd name="adj6" fmla="val -27749"/>
            </a:avLst>
          </a:prstGeom>
          <a:noFill/>
          <a:ln w="9525">
            <a:solidFill>
              <a:schemeClr val="accent2">
                <a:lumMod val="75000"/>
              </a:schemeClr>
            </a:solidFill>
            <a:miter lim="800000"/>
            <a:headEnd/>
            <a:tailEnd/>
          </a:ln>
        </p:spPr>
        <p:txBody>
          <a:bodyPr lIns="91429" tIns="45714" rIns="91429" bIns="45714" anchor="ctr"/>
          <a:lstStyle/>
          <a:p>
            <a:pPr algn="ctr"/>
            <a:r>
              <a:rPr lang="en-US" u="none" dirty="0">
                <a:solidFill>
                  <a:schemeClr val="accent2"/>
                </a:solidFill>
              </a:rPr>
              <a:t>What we </a:t>
            </a:r>
            <a:r>
              <a:rPr lang="en-US" u="none" dirty="0" smtClean="0">
                <a:solidFill>
                  <a:schemeClr val="accent2"/>
                </a:solidFill>
              </a:rPr>
              <a:t>have</a:t>
            </a:r>
            <a:endParaRPr lang="en-US" u="none" dirty="0">
              <a:solidFill>
                <a:schemeClr val="accent2"/>
              </a:solidFill>
            </a:endParaRPr>
          </a:p>
        </p:txBody>
      </p:sp>
      <p:sp>
        <p:nvSpPr>
          <p:cNvPr id="2213919" name="AutoShape 31"/>
          <p:cNvSpPr>
            <a:spLocks/>
          </p:cNvSpPr>
          <p:nvPr/>
        </p:nvSpPr>
        <p:spPr bwMode="auto">
          <a:xfrm>
            <a:off x="1646242" y="1855791"/>
            <a:ext cx="1401758" cy="522287"/>
          </a:xfrm>
          <a:prstGeom prst="borderCallout2">
            <a:avLst>
              <a:gd name="adj1" fmla="val 19939"/>
              <a:gd name="adj2" fmla="val 16"/>
              <a:gd name="adj3" fmla="val 21884"/>
              <a:gd name="adj4" fmla="val -10722"/>
              <a:gd name="adj5" fmla="val 125470"/>
              <a:gd name="adj6" fmla="val -15542"/>
            </a:avLst>
          </a:prstGeom>
          <a:noFill/>
          <a:ln w="9525">
            <a:solidFill>
              <a:schemeClr val="accent2">
                <a:lumMod val="75000"/>
              </a:schemeClr>
            </a:solidFill>
            <a:miter lim="800000"/>
            <a:headEnd/>
            <a:tailEnd/>
          </a:ln>
        </p:spPr>
        <p:txBody>
          <a:bodyPr lIns="91429" tIns="45714" rIns="91429" bIns="45714" anchor="ctr"/>
          <a:lstStyle/>
          <a:p>
            <a:pPr algn="ctr"/>
            <a:r>
              <a:rPr lang="en-US" u="none" dirty="0">
                <a:solidFill>
                  <a:schemeClr val="accent2"/>
                </a:solidFill>
              </a:rPr>
              <a:t>What we </a:t>
            </a:r>
            <a:r>
              <a:rPr lang="en-US" u="none" dirty="0" smtClean="0">
                <a:solidFill>
                  <a:schemeClr val="accent2"/>
                </a:solidFill>
              </a:rPr>
              <a:t>do</a:t>
            </a:r>
            <a:endParaRPr lang="en-US" u="none" dirty="0">
              <a:solidFill>
                <a:schemeClr val="accent2"/>
              </a:solidFill>
            </a:endParaRPr>
          </a:p>
        </p:txBody>
      </p:sp>
      <p:sp>
        <p:nvSpPr>
          <p:cNvPr id="2213920" name="AutoShape 32"/>
          <p:cNvSpPr>
            <a:spLocks/>
          </p:cNvSpPr>
          <p:nvPr/>
        </p:nvSpPr>
        <p:spPr bwMode="auto">
          <a:xfrm>
            <a:off x="3703641" y="1792289"/>
            <a:ext cx="1998663" cy="585787"/>
          </a:xfrm>
          <a:prstGeom prst="borderCallout2">
            <a:avLst>
              <a:gd name="adj1" fmla="val 19514"/>
              <a:gd name="adj2" fmla="val 252"/>
              <a:gd name="adj3" fmla="val 19514"/>
              <a:gd name="adj4" fmla="val -17157"/>
              <a:gd name="adj5" fmla="val 121194"/>
              <a:gd name="adj6" fmla="val -25768"/>
            </a:avLst>
          </a:prstGeom>
          <a:noFill/>
          <a:ln w="9525">
            <a:solidFill>
              <a:schemeClr val="accent2">
                <a:lumMod val="75000"/>
              </a:schemeClr>
            </a:solidFill>
            <a:miter lim="800000"/>
            <a:headEnd/>
            <a:tailEnd/>
          </a:ln>
        </p:spPr>
        <p:txBody>
          <a:bodyPr lIns="91429" tIns="45714" rIns="91429" bIns="45714" anchor="ctr"/>
          <a:lstStyle/>
          <a:p>
            <a:pPr algn="ctr"/>
            <a:r>
              <a:rPr lang="en-US" u="none" dirty="0">
                <a:solidFill>
                  <a:schemeClr val="accent2"/>
                </a:solidFill>
              </a:rPr>
              <a:t>What we produce</a:t>
            </a:r>
            <a:r>
              <a:rPr lang="en-US" u="none" dirty="0" smtClean="0">
                <a:solidFill>
                  <a:schemeClr val="accent2"/>
                </a:solidFill>
              </a:rPr>
              <a:t>/  deliver</a:t>
            </a:r>
            <a:endParaRPr lang="en-US" u="none" dirty="0">
              <a:solidFill>
                <a:schemeClr val="accent2"/>
              </a:solidFill>
            </a:endParaRPr>
          </a:p>
        </p:txBody>
      </p:sp>
      <p:sp>
        <p:nvSpPr>
          <p:cNvPr id="2213921" name="AutoShape 33"/>
          <p:cNvSpPr>
            <a:spLocks/>
          </p:cNvSpPr>
          <p:nvPr/>
        </p:nvSpPr>
        <p:spPr bwMode="auto">
          <a:xfrm>
            <a:off x="2833686" y="844552"/>
            <a:ext cx="2103439" cy="644525"/>
          </a:xfrm>
          <a:prstGeom prst="borderCallout2">
            <a:avLst>
              <a:gd name="adj1" fmla="val 17736"/>
              <a:gd name="adj2" fmla="val 100722"/>
              <a:gd name="adj3" fmla="val 17736"/>
              <a:gd name="adj4" fmla="val 105356"/>
              <a:gd name="adj5" fmla="val 260740"/>
              <a:gd name="adj6" fmla="val 106610"/>
            </a:avLst>
          </a:prstGeom>
          <a:noFill/>
          <a:ln w="9525">
            <a:solidFill>
              <a:schemeClr val="accent2">
                <a:lumMod val="75000"/>
              </a:schemeClr>
            </a:solidFill>
            <a:miter lim="800000"/>
            <a:headEnd/>
            <a:tailEnd/>
          </a:ln>
        </p:spPr>
        <p:txBody>
          <a:bodyPr lIns="91429" tIns="45714" rIns="91429" bIns="45714" anchor="ctr"/>
          <a:lstStyle/>
          <a:p>
            <a:pPr algn="ctr"/>
            <a:r>
              <a:rPr lang="en-US" u="none" dirty="0">
                <a:solidFill>
                  <a:schemeClr val="accent2"/>
                </a:solidFill>
              </a:rPr>
              <a:t>Who we reach/ </a:t>
            </a:r>
            <a:r>
              <a:rPr lang="en-US" u="none" dirty="0" smtClean="0">
                <a:solidFill>
                  <a:schemeClr val="accent2"/>
                </a:solidFill>
              </a:rPr>
              <a:t>influence</a:t>
            </a:r>
            <a:endParaRPr lang="en-US" u="none" dirty="0">
              <a:solidFill>
                <a:schemeClr val="accent2"/>
              </a:solidFill>
            </a:endParaRPr>
          </a:p>
        </p:txBody>
      </p:sp>
      <p:sp>
        <p:nvSpPr>
          <p:cNvPr id="2213922" name="AutoShape 34"/>
          <p:cNvSpPr>
            <a:spLocks/>
          </p:cNvSpPr>
          <p:nvPr/>
        </p:nvSpPr>
        <p:spPr bwMode="auto">
          <a:xfrm>
            <a:off x="7954965" y="677863"/>
            <a:ext cx="1096963" cy="846137"/>
          </a:xfrm>
          <a:prstGeom prst="borderCallout2">
            <a:avLst>
              <a:gd name="adj1" fmla="val 13509"/>
              <a:gd name="adj2" fmla="val 466"/>
              <a:gd name="adj3" fmla="val 13509"/>
              <a:gd name="adj4" fmla="val -21852"/>
              <a:gd name="adj5" fmla="val 216403"/>
              <a:gd name="adj6" fmla="val -161001"/>
            </a:avLst>
          </a:prstGeom>
          <a:noFill/>
          <a:ln w="9525">
            <a:solidFill>
              <a:schemeClr val="accent2">
                <a:lumMod val="75000"/>
              </a:schemeClr>
            </a:solidFill>
            <a:miter lim="800000"/>
            <a:headEnd/>
            <a:tailEnd/>
          </a:ln>
        </p:spPr>
        <p:txBody>
          <a:bodyPr lIns="91429" tIns="45714" rIns="91429" bIns="45714" anchor="ctr"/>
          <a:lstStyle/>
          <a:p>
            <a:pPr algn="ctr"/>
            <a:r>
              <a:rPr lang="en-US" u="none" dirty="0">
                <a:solidFill>
                  <a:schemeClr val="accent2"/>
                </a:solidFill>
              </a:rPr>
              <a:t>The results </a:t>
            </a:r>
            <a:endParaRPr lang="en-US" u="none" dirty="0" smtClean="0">
              <a:solidFill>
                <a:schemeClr val="accent2"/>
              </a:solidFill>
            </a:endParaRPr>
          </a:p>
          <a:p>
            <a:pPr algn="ctr"/>
            <a:r>
              <a:rPr lang="en-US" u="none" dirty="0" smtClean="0">
                <a:solidFill>
                  <a:schemeClr val="accent2"/>
                </a:solidFill>
              </a:rPr>
              <a:t>we see</a:t>
            </a:r>
            <a:endParaRPr lang="en-US" u="none" dirty="0">
              <a:solidFill>
                <a:schemeClr val="accent2">
                  <a:lumMod val="75000"/>
                </a:schemeClr>
              </a:solidFill>
            </a:endParaRPr>
          </a:p>
        </p:txBody>
      </p:sp>
      <p:sp>
        <p:nvSpPr>
          <p:cNvPr id="35" name="Rectangle 13"/>
          <p:cNvSpPr>
            <a:spLocks noChangeArrowheads="1"/>
          </p:cNvSpPr>
          <p:nvPr/>
        </p:nvSpPr>
        <p:spPr bwMode="auto">
          <a:xfrm>
            <a:off x="4800600" y="5704883"/>
            <a:ext cx="4173540" cy="997860"/>
          </a:xfrm>
          <a:prstGeom prst="rect">
            <a:avLst/>
          </a:prstGeom>
          <a:solidFill>
            <a:srgbClr val="FFFFFF"/>
          </a:solidFill>
          <a:ln w="9525">
            <a:solidFill>
              <a:schemeClr val="accent1">
                <a:lumMod val="50000"/>
              </a:schemeClr>
            </a:solidFill>
            <a:miter lim="800000"/>
            <a:headEnd/>
            <a:tailEnd/>
          </a:ln>
          <a:effectLst>
            <a:outerShdw dist="35921" dir="2700000" algn="ctr" rotWithShape="0">
              <a:schemeClr val="accent1">
                <a:lumMod val="75000"/>
              </a:schemeClr>
            </a:outerShdw>
          </a:effectLst>
        </p:spPr>
        <p:txBody>
          <a:bodyPr lIns="91419" tIns="45711" rIns="91419" bIns="45711"/>
          <a:lstStyle/>
          <a:p>
            <a:pPr algn="ctr">
              <a:lnSpc>
                <a:spcPct val="80000"/>
              </a:lnSpc>
              <a:spcBef>
                <a:spcPct val="50000"/>
              </a:spcBef>
              <a:spcAft>
                <a:spcPct val="25000"/>
              </a:spcAft>
              <a:buClr>
                <a:srgbClr val="CC6600"/>
              </a:buClr>
              <a:buFont typeface="Wingdings" pitchFamily="2" charset="2"/>
              <a:buNone/>
              <a:defRPr/>
            </a:pPr>
            <a:r>
              <a:rPr lang="en-US" sz="1600" u="none" dirty="0">
                <a:solidFill>
                  <a:srgbClr val="003366"/>
                </a:solidFill>
                <a:ea typeface="ＭＳ Ｐゴシック" charset="-128"/>
                <a:cs typeface="+mn-cs"/>
              </a:rPr>
              <a:t>Assumptions</a:t>
            </a:r>
            <a:endParaRPr lang="en-US" sz="1600" b="0" u="none" dirty="0">
              <a:solidFill>
                <a:srgbClr val="003366"/>
              </a:solidFill>
              <a:ea typeface="ＭＳ Ｐゴシック" charset="-128"/>
              <a:cs typeface="+mn-cs"/>
            </a:endParaRPr>
          </a:p>
          <a:p>
            <a:pPr>
              <a:lnSpc>
                <a:spcPct val="80000"/>
              </a:lnSpc>
              <a:spcBef>
                <a:spcPct val="50000"/>
              </a:spcBef>
              <a:spcAft>
                <a:spcPct val="25000"/>
              </a:spcAft>
              <a:buClr>
                <a:srgbClr val="CC6600"/>
              </a:buClr>
              <a:buFont typeface="Wingdings" pitchFamily="2" charset="2"/>
              <a:buNone/>
              <a:defRPr/>
            </a:pPr>
            <a:r>
              <a:rPr lang="en-US" sz="1400" b="0" u="none" dirty="0">
                <a:solidFill>
                  <a:srgbClr val="003366"/>
                </a:solidFill>
                <a:ea typeface="ＭＳ Ｐゴシック" charset="-128"/>
                <a:cs typeface="+mn-cs"/>
              </a:rPr>
              <a:t>The beliefs you have about the program, the people involved, the context and the way you think the program will work. </a:t>
            </a:r>
            <a:endParaRPr lang="en-US" sz="1400" b="0" u="none" dirty="0">
              <a:ea typeface="ＭＳ Ｐゴシック" charset="-128"/>
              <a:cs typeface="+mn-cs"/>
            </a:endParaRPr>
          </a:p>
        </p:txBody>
      </p:sp>
      <p:sp>
        <p:nvSpPr>
          <p:cNvPr id="60451" name="Line 27"/>
          <p:cNvSpPr>
            <a:spLocks noChangeShapeType="1"/>
          </p:cNvSpPr>
          <p:nvPr/>
        </p:nvSpPr>
        <p:spPr bwMode="auto">
          <a:xfrm flipH="1" flipV="1">
            <a:off x="6467476" y="5445796"/>
            <a:ext cx="0" cy="269202"/>
          </a:xfrm>
          <a:prstGeom prst="line">
            <a:avLst/>
          </a:prstGeom>
          <a:noFill/>
          <a:ln w="19050">
            <a:solidFill>
              <a:srgbClr val="003366"/>
            </a:solidFill>
            <a:round/>
            <a:headEnd/>
            <a:tailEnd/>
          </a:ln>
        </p:spPr>
        <p:txBody>
          <a:bodyPr/>
          <a:lstStyle/>
          <a:p>
            <a:endParaRPr lang="en-US" dirty="0"/>
          </a:p>
        </p:txBody>
      </p:sp>
    </p:spTree>
    <p:extLst>
      <p:ext uri="{BB962C8B-B14F-4D97-AF65-F5344CB8AC3E}">
        <p14:creationId xmlns:p14="http://schemas.microsoft.com/office/powerpoint/2010/main" val="129568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39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2139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138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391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139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138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1392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2139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138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4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139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139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1389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04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1389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4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13922"/>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139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04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138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139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4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4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4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04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4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04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4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45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4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21390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899" grpId="0" animBg="1"/>
      <p:bldP spid="2213891" grpId="0" animBg="1"/>
      <p:bldP spid="2213900" grpId="0" animBg="1"/>
      <p:bldP spid="2213901" grpId="0" animBg="1"/>
      <p:bldP spid="2213892" grpId="0" animBg="1"/>
      <p:bldP spid="2213894" grpId="0" animBg="1"/>
      <p:bldP spid="60422" grpId="0" animBg="1"/>
      <p:bldP spid="2213897" grpId="0" animBg="1"/>
      <p:bldP spid="2213898" grpId="0" animBg="1"/>
      <p:bldP spid="60429" grpId="0" animBg="1"/>
      <p:bldP spid="60430" grpId="0" animBg="1"/>
      <p:bldP spid="60431" grpId="0" animBg="1"/>
      <p:bldP spid="60432" grpId="0" animBg="1"/>
      <p:bldP spid="60433" grpId="0" animBg="1"/>
      <p:bldP spid="60434" grpId="0"/>
      <p:bldP spid="60435" grpId="0" animBg="1"/>
      <p:bldP spid="60436" grpId="0"/>
      <p:bldP spid="60437" grpId="0"/>
      <p:bldP spid="60438" grpId="0"/>
      <p:bldP spid="60439" grpId="0"/>
      <p:bldP spid="60440" grpId="0" animBg="1"/>
      <p:bldP spid="60441" grpId="0" animBg="1"/>
      <p:bldP spid="60442" grpId="0" animBg="1"/>
      <p:bldP spid="60443" grpId="0" animBg="1"/>
      <p:bldP spid="60444" grpId="0" animBg="1"/>
      <p:bldP spid="2213918" grpId="0" animBg="1"/>
      <p:bldP spid="2213918" grpId="1" animBg="1"/>
      <p:bldP spid="2213919" grpId="0" animBg="1"/>
      <p:bldP spid="2213919" grpId="1" animBg="1"/>
      <p:bldP spid="2213920" grpId="0" animBg="1"/>
      <p:bldP spid="2213920" grpId="1" animBg="1"/>
      <p:bldP spid="2213921" grpId="0" animBg="1"/>
      <p:bldP spid="2213921" grpId="1" animBg="1"/>
      <p:bldP spid="2213922" grpId="0" animBg="1"/>
      <p:bldP spid="2213922" grpId="1" animBg="1"/>
      <p:bldP spid="35" grpId="0" animBg="1"/>
      <p:bldP spid="604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27679"/>
            <a:ext cx="8915400" cy="1143000"/>
          </a:xfrm>
        </p:spPr>
        <p:txBody>
          <a:bodyPr/>
          <a:lstStyle/>
          <a:p>
            <a:pPr eaLnBrk="1" hangingPunct="1"/>
            <a:r>
              <a:rPr lang="en-US" dirty="0" smtClean="0"/>
              <a:t>What are logic models used for?</a:t>
            </a:r>
          </a:p>
        </p:txBody>
      </p:sp>
      <p:sp>
        <p:nvSpPr>
          <p:cNvPr id="33795" name="Rectangle 3"/>
          <p:cNvSpPr>
            <a:spLocks noGrp="1" noChangeArrowheads="1"/>
          </p:cNvSpPr>
          <p:nvPr>
            <p:ph idx="1"/>
          </p:nvPr>
        </p:nvSpPr>
        <p:spPr>
          <a:xfrm>
            <a:off x="776289" y="1905000"/>
            <a:ext cx="3719512" cy="3978275"/>
          </a:xfrm>
        </p:spPr>
        <p:txBody>
          <a:bodyPr>
            <a:normAutofit fontScale="92500"/>
          </a:bodyPr>
          <a:lstStyle/>
          <a:p>
            <a:pPr eaLnBrk="1" hangingPunct="1"/>
            <a:r>
              <a:rPr lang="en-US" dirty="0" smtClean="0"/>
              <a:t>Planning tool</a:t>
            </a:r>
          </a:p>
          <a:p>
            <a:pPr eaLnBrk="1" hangingPunct="1"/>
            <a:r>
              <a:rPr lang="en-US" dirty="0" smtClean="0"/>
              <a:t>Program design</a:t>
            </a:r>
          </a:p>
          <a:p>
            <a:pPr eaLnBrk="1" hangingPunct="1"/>
            <a:r>
              <a:rPr lang="en-US" dirty="0" smtClean="0"/>
              <a:t>Communication tool</a:t>
            </a:r>
          </a:p>
          <a:p>
            <a:pPr eaLnBrk="1" hangingPunct="1"/>
            <a:r>
              <a:rPr lang="en-US" dirty="0" smtClean="0"/>
              <a:t>Implementation tool</a:t>
            </a:r>
          </a:p>
          <a:p>
            <a:pPr eaLnBrk="1" hangingPunct="1"/>
            <a:r>
              <a:rPr lang="en-US" dirty="0" smtClean="0"/>
              <a:t>Measurement design</a:t>
            </a:r>
          </a:p>
          <a:p>
            <a:pPr eaLnBrk="1" hangingPunct="1"/>
            <a:r>
              <a:rPr lang="en-US" dirty="0" smtClean="0"/>
              <a:t>Evaluation design</a:t>
            </a:r>
          </a:p>
          <a:p>
            <a:pPr lvl="1" eaLnBrk="1" hangingPunct="1"/>
            <a:endParaRPr lang="en-US" sz="3200" b="1" dirty="0" smtClean="0">
              <a:latin typeface="Arial" pitchFamily="34" charset="0"/>
            </a:endParaRPr>
          </a:p>
        </p:txBody>
      </p:sp>
      <p:sp>
        <p:nvSpPr>
          <p:cNvPr id="33796" name="Slide Number Placeholder 3"/>
          <p:cNvSpPr>
            <a:spLocks noGrp="1"/>
          </p:cNvSpPr>
          <p:nvPr>
            <p:ph type="sldNum" sz="quarter" idx="12"/>
          </p:nvPr>
        </p:nvSpPr>
        <p:spPr>
          <a:noFill/>
        </p:spPr>
        <p:txBody>
          <a:bodyPr>
            <a:normAutofit fontScale="92500" lnSpcReduction="20000"/>
          </a:bodyPr>
          <a:lstStyle/>
          <a:p>
            <a:fld id="{6FB201DE-BCDB-42A4-9F54-01B7961AC83C}" type="slidenum">
              <a:rPr lang="en-US" smtClean="0"/>
              <a:pPr/>
              <a:t>7</a:t>
            </a:fld>
            <a:endParaRPr lang="en-US" dirty="0" smtClean="0"/>
          </a:p>
        </p:txBody>
      </p:sp>
      <p:sp>
        <p:nvSpPr>
          <p:cNvPr id="33797" name="Text Box 4"/>
          <p:cNvSpPr txBox="1">
            <a:spLocks noChangeArrowheads="1"/>
          </p:cNvSpPr>
          <p:nvPr/>
        </p:nvSpPr>
        <p:spPr bwMode="auto">
          <a:xfrm>
            <a:off x="2057400" y="2971800"/>
            <a:ext cx="6172200" cy="465138"/>
          </a:xfrm>
          <a:prstGeom prst="rect">
            <a:avLst/>
          </a:prstGeom>
          <a:noFill/>
          <a:ln w="9525">
            <a:noFill/>
            <a:miter lim="800000"/>
            <a:headEnd/>
            <a:tailEnd/>
          </a:ln>
        </p:spPr>
        <p:txBody>
          <a:bodyPr lIns="91409" tIns="45704" rIns="91409" bIns="45704">
            <a:spAutoFit/>
          </a:bodyPr>
          <a:lstStyle/>
          <a:p>
            <a:pPr>
              <a:spcBef>
                <a:spcPct val="50000"/>
              </a:spcBef>
            </a:pPr>
            <a:endParaRPr lang="en-US" sz="2000" b="0" u="none" dirty="0">
              <a:solidFill>
                <a:schemeClr val="tx2"/>
              </a:solidFill>
            </a:endParaRPr>
          </a:p>
        </p:txBody>
      </p:sp>
      <p:pic>
        <p:nvPicPr>
          <p:cNvPr id="6" name="Picture 5" descr="imagesCAODF2H1.jpg"/>
          <p:cNvPicPr>
            <a:picLocks noChangeAspect="1"/>
          </p:cNvPicPr>
          <p:nvPr/>
        </p:nvPicPr>
        <p:blipFill>
          <a:blip r:embed="rId4" cstate="print"/>
          <a:stretch>
            <a:fillRect/>
          </a:stretch>
        </p:blipFill>
        <p:spPr>
          <a:xfrm>
            <a:off x="4558488" y="2209800"/>
            <a:ext cx="3597051" cy="2694315"/>
          </a:xfrm>
          <a:prstGeom prst="rect">
            <a:avLst/>
          </a:prstGeom>
        </p:spPr>
      </p:pic>
    </p:spTree>
    <p:custDataLst>
      <p:tags r:id="rId1"/>
    </p:custDataLst>
    <p:extLst>
      <p:ext uri="{BB962C8B-B14F-4D97-AF65-F5344CB8AC3E}">
        <p14:creationId xmlns:p14="http://schemas.microsoft.com/office/powerpoint/2010/main" val="13940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46038"/>
            <a:ext cx="8534400" cy="1219200"/>
          </a:xfrm>
        </p:spPr>
        <p:txBody>
          <a:bodyPr>
            <a:noAutofit/>
          </a:bodyPr>
          <a:lstStyle/>
          <a:p>
            <a:pPr eaLnBrk="1" hangingPunct="1"/>
            <a:r>
              <a:rPr lang="en-US" dirty="0" smtClean="0"/>
              <a:t>What are the benefits of logic models? </a:t>
            </a:r>
          </a:p>
        </p:txBody>
      </p:sp>
      <p:sp>
        <p:nvSpPr>
          <p:cNvPr id="34819" name="Rectangle 3"/>
          <p:cNvSpPr>
            <a:spLocks noGrp="1" noChangeArrowheads="1"/>
          </p:cNvSpPr>
          <p:nvPr>
            <p:ph idx="1"/>
          </p:nvPr>
        </p:nvSpPr>
        <p:spPr>
          <a:xfrm>
            <a:off x="958850" y="1371600"/>
            <a:ext cx="7270750" cy="5272087"/>
          </a:xfrm>
        </p:spPr>
        <p:txBody>
          <a:bodyPr>
            <a:normAutofit lnSpcReduction="10000"/>
          </a:bodyPr>
          <a:lstStyle/>
          <a:p>
            <a:pPr eaLnBrk="1" hangingPunct="1">
              <a:lnSpc>
                <a:spcPct val="90000"/>
              </a:lnSpc>
            </a:pPr>
            <a:r>
              <a:rPr lang="en-US" dirty="0" smtClean="0"/>
              <a:t>Illustrates the logic or theory of the program or project.</a:t>
            </a:r>
          </a:p>
          <a:p>
            <a:pPr eaLnBrk="1" hangingPunct="1">
              <a:lnSpc>
                <a:spcPct val="90000"/>
              </a:lnSpc>
            </a:pPr>
            <a:r>
              <a:rPr lang="en-US" dirty="0" smtClean="0"/>
              <a:t>Focuses attention on the most important connections between actions and results.</a:t>
            </a:r>
          </a:p>
          <a:p>
            <a:pPr eaLnBrk="1" hangingPunct="1">
              <a:lnSpc>
                <a:spcPct val="90000"/>
              </a:lnSpc>
            </a:pPr>
            <a:r>
              <a:rPr lang="en-US" dirty="0" smtClean="0"/>
              <a:t>Builds a common understanding among staff and with stakeholders.</a:t>
            </a:r>
          </a:p>
          <a:p>
            <a:pPr eaLnBrk="1" hangingPunct="1">
              <a:lnSpc>
                <a:spcPct val="90000"/>
              </a:lnSpc>
            </a:pPr>
            <a:r>
              <a:rPr lang="en-US" dirty="0" smtClean="0"/>
              <a:t>Establish a framework for measurement and evaluation and informs program design.</a:t>
            </a:r>
          </a:p>
          <a:p>
            <a:pPr eaLnBrk="1" hangingPunct="1">
              <a:lnSpc>
                <a:spcPct val="90000"/>
              </a:lnSpc>
            </a:pPr>
            <a:r>
              <a:rPr lang="en-US" dirty="0" smtClean="0"/>
              <a:t>Finds “gaps” in the logic of a program and works to resolve them.</a:t>
            </a:r>
          </a:p>
        </p:txBody>
      </p:sp>
      <p:sp>
        <p:nvSpPr>
          <p:cNvPr id="34820" name="Slide Number Placeholder 3"/>
          <p:cNvSpPr>
            <a:spLocks noGrp="1"/>
          </p:cNvSpPr>
          <p:nvPr>
            <p:ph type="sldNum" sz="quarter" idx="12"/>
          </p:nvPr>
        </p:nvSpPr>
        <p:spPr>
          <a:noFill/>
        </p:spPr>
        <p:txBody>
          <a:bodyPr>
            <a:normAutofit fontScale="92500" lnSpcReduction="20000"/>
          </a:bodyPr>
          <a:lstStyle/>
          <a:p>
            <a:fld id="{B171687A-156B-4799-914D-20B5AB1AD8A0}" type="slidenum">
              <a:rPr lang="en-US" smtClean="0"/>
              <a:pPr/>
              <a:t>8</a:t>
            </a:fld>
            <a:endParaRPr lang="en-US" dirty="0" smtClean="0"/>
          </a:p>
        </p:txBody>
      </p:sp>
    </p:spTree>
    <p:custDataLst>
      <p:tags r:id="rId1"/>
    </p:custDataLst>
    <p:extLst>
      <p:ext uri="{BB962C8B-B14F-4D97-AF65-F5344CB8AC3E}">
        <p14:creationId xmlns:p14="http://schemas.microsoft.com/office/powerpoint/2010/main" val="1263223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153400" cy="990600"/>
          </a:xfrm>
        </p:spPr>
        <p:txBody>
          <a:bodyPr>
            <a:noAutofit/>
          </a:bodyPr>
          <a:lstStyle/>
          <a:p>
            <a:r>
              <a:rPr lang="en-US" dirty="0" smtClean="0">
                <a:cs typeface="Arial" pitchFamily="34" charset="0"/>
              </a:rPr>
              <a:t>What are the limitations of logic models?</a:t>
            </a:r>
            <a:endParaRPr lang="en-US" dirty="0">
              <a:cs typeface="Arial" pitchFamily="34" charset="0"/>
            </a:endParaRPr>
          </a:p>
        </p:txBody>
      </p:sp>
      <p:sp>
        <p:nvSpPr>
          <p:cNvPr id="3" name="Content Placeholder 2"/>
          <p:cNvSpPr>
            <a:spLocks noGrp="1"/>
          </p:cNvSpPr>
          <p:nvPr>
            <p:ph idx="1"/>
          </p:nvPr>
        </p:nvSpPr>
        <p:spPr>
          <a:xfrm>
            <a:off x="457200" y="1905000"/>
            <a:ext cx="8455152" cy="4953000"/>
          </a:xfrm>
        </p:spPr>
        <p:txBody>
          <a:bodyPr>
            <a:normAutofit/>
          </a:bodyPr>
          <a:lstStyle/>
          <a:p>
            <a:r>
              <a:rPr lang="en-US" dirty="0" smtClean="0">
                <a:cs typeface="Arial" pitchFamily="34" charset="0"/>
              </a:rPr>
              <a:t>“</a:t>
            </a:r>
            <a:r>
              <a:rPr lang="en-US" dirty="0">
                <a:cs typeface="Arial" pitchFamily="34" charset="0"/>
              </a:rPr>
              <a:t>R</a:t>
            </a:r>
            <a:r>
              <a:rPr lang="en-US" dirty="0" smtClean="0">
                <a:cs typeface="Arial" pitchFamily="34" charset="0"/>
              </a:rPr>
              <a:t>epresents” reality; it is not reality</a:t>
            </a:r>
          </a:p>
          <a:p>
            <a:r>
              <a:rPr lang="en-US" dirty="0" smtClean="0">
                <a:cs typeface="Arial" pitchFamily="34" charset="0"/>
              </a:rPr>
              <a:t>Linear nature fails to reflect/capture the complexity of some programs</a:t>
            </a:r>
          </a:p>
          <a:p>
            <a:r>
              <a:rPr lang="en-US" dirty="0" smtClean="0">
                <a:cs typeface="Arial" pitchFamily="34" charset="0"/>
              </a:rPr>
              <a:t>Can over simplify a program</a:t>
            </a:r>
          </a:p>
          <a:p>
            <a:r>
              <a:rPr lang="en-US" dirty="0" smtClean="0">
                <a:cs typeface="Arial" pitchFamily="34" charset="0"/>
              </a:rPr>
              <a:t>Causal attribution is questionable – d</a:t>
            </a:r>
            <a:r>
              <a:rPr lang="en-US" sz="2900" dirty="0" smtClean="0">
                <a:cs typeface="Arial" pitchFamily="34" charset="0"/>
              </a:rPr>
              <a:t>oes not prove the program caused the observed outcome</a:t>
            </a:r>
          </a:p>
          <a:p>
            <a:r>
              <a:rPr lang="en-US" dirty="0" smtClean="0">
                <a:cs typeface="Arial" pitchFamily="34" charset="0"/>
              </a:rPr>
              <a:t>Does not reflect unintended outcomes (positive or negative)</a:t>
            </a:r>
            <a:endParaRPr lang="en-US" dirty="0"/>
          </a:p>
        </p:txBody>
      </p:sp>
      <p:sp>
        <p:nvSpPr>
          <p:cNvPr id="4" name="Slide Number Placeholder 3"/>
          <p:cNvSpPr>
            <a:spLocks noGrp="1"/>
          </p:cNvSpPr>
          <p:nvPr>
            <p:ph type="sldNum" sz="quarter" idx="12"/>
          </p:nvPr>
        </p:nvSpPr>
        <p:spPr/>
        <p:txBody>
          <a:bodyPr>
            <a:normAutofit fontScale="92500" lnSpcReduction="20000"/>
          </a:bodyPr>
          <a:lstStyle/>
          <a:p>
            <a:pPr>
              <a:defRPr/>
            </a:pPr>
            <a:fld id="{90272B43-DD8B-4AF3-B7D0-DBEE4F616C95}"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8895292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BULLET_13" val="8226"/>
  <p:tag name="BULLET_14" val="8226"/>
  <p:tag name="BULLET_15" val="8226"/>
  <p:tag name="BULLET_16" val="8226"/>
  <p:tag name="BULLET_17" val="8226"/>
  <p:tag name="BULLET_1" val="157"/>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9"/>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7b89a993-9913-40fe-9edd-1d43f2dd477c"/>
  <p:tag name="AUDIO_ID" val="1373"/>
  <p:tag name="ELAPSEDTIME" val="56.9"/>
  <p:tag name="ANNOTATION_COUNT" val="0"/>
  <p:tag name="ARTICULATE_SLIDE_PAUSE" val="1"/>
  <p:tag name="ARTICULATE_NAV_LEVEL" val="1"/>
  <p:tag name="ARTICULATE_PLAYLIST_ID" val="-1"/>
  <p:tag name="ARTICULATE_LOCK_SLIDE" val="0"/>
  <p:tag name="ARTICULATE_SLIDE_NAV" val="42"/>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0"/>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61387737-6c0c-4dbe-aff4-7266a8bc3e21"/>
  <p:tag name="AUDIO_ID" val="1561"/>
  <p:tag name="ELAPSEDTIME" val="65.0"/>
  <p:tag name="ANNOTATION_TYPE_1" val="2"/>
  <p:tag name="ANNOTATION_START_1" val="7.4"/>
  <p:tag name="ANNOTATION_END_1" val="-7.4"/>
  <p:tag name="ANNOTATION_TOP_1" val="-29.6"/>
  <p:tag name="ANNOTATION_LEFT_1" val="-29.7"/>
  <p:tag name="ANNOTATION_WIDTH_1" val="635.4"/>
  <p:tag name="ANNOTATION_HEIGHT_1" val="491.3"/>
  <p:tag name="ANNOTATION_ANIMATION_1" val="4"/>
  <p:tag name="ANNOTATION_ROTATION_1" val="0"/>
  <p:tag name="ANNOTATION_SUB_TYPE_1" val="11"/>
  <p:tag name="ANNOTATION_LOOP_COUNT_1" val="1"/>
  <p:tag name="ANNOTATION_BOX_RADIUS_1" val="0"/>
  <p:tag name="ANNOTATION_SCALE_1" val="0"/>
  <p:tag name="ANNOTATION_BORDER_ALPHA_1" val="100"/>
  <p:tag name="ANNOTATION_BORDER_COLOR_1" val="16777215"/>
  <p:tag name="ANNOTATION_FILL_COLOR_1" val="855309"/>
  <p:tag name="ANNOTATION_FILL_ALPHA_1" val="50"/>
  <p:tag name="ANNOTATION_BORDER_WIDTH_1" val="2"/>
  <p:tag name="ANNOTATION_TYPE_2" val="2"/>
  <p:tag name="ANNOTATION_START_2" val="7.4"/>
  <p:tag name="ANNOTATION_END_2" val="-18.4"/>
  <p:tag name="ANNOTATION_TOP_2" val="81.2"/>
  <p:tag name="ANNOTATION_LEFT_2" val="83.2"/>
  <p:tag name="ANNOTATION_WIDTH_2" val="432.1"/>
  <p:tag name="ANNOTATION_HEIGHT_2" val="53.3"/>
  <p:tag name="ANNOTATION_ANIMATION_2" val="4"/>
  <p:tag name="ANNOTATION_ROTATION_2" val="0"/>
  <p:tag name="ANNOTATION_SUB_TYPE_2" val="11"/>
  <p:tag name="ANNOTATION_LOOP_COUNT_2" val="1"/>
  <p:tag name="ANNOTATION_BOX_RADIUS_2" val="5"/>
  <p:tag name="ANNOTATION_SCALE_2" val="0"/>
  <p:tag name="ANNOTATION_BORDER_ALPHA_2" val="100"/>
  <p:tag name="ANNOTATION_BORDER_COLOR_2" val="16777215"/>
  <p:tag name="ANNOTATION_FILL_COLOR_2" val="855309"/>
  <p:tag name="ANNOTATION_FILL_ALPHA_2" val="50"/>
  <p:tag name="ANNOTATION_BORDER_WIDTH_2" val="2"/>
  <p:tag name="ANNOTATION_TYPE_3" val="2"/>
  <p:tag name="ANNOTATION_START_3" val="18.4"/>
  <p:tag name="ANNOTATION_END_3" val="-18.4"/>
  <p:tag name="ANNOTATION_TOP_3" val="-29.6"/>
  <p:tag name="ANNOTATION_LEFT_3" val="-29.7"/>
  <p:tag name="ANNOTATION_WIDTH_3" val="635.4"/>
  <p:tag name="ANNOTATION_HEIGHT_3" val="491.3"/>
  <p:tag name="ANNOTATION_ANIMATION_3" val="4"/>
  <p:tag name="ANNOTATION_ROTATION_3" val="0"/>
  <p:tag name="ANNOTATION_SUB_TYPE_3" val="11"/>
  <p:tag name="ANNOTATION_LOOP_COUNT_3" val="1"/>
  <p:tag name="ANNOTATION_BOX_RADIUS_3" val="0"/>
  <p:tag name="ANNOTATION_SCALE_3" val="0"/>
  <p:tag name="ANNOTATION_BORDER_ALPHA_3" val="100"/>
  <p:tag name="ANNOTATION_BORDER_COLOR_3" val="16777215"/>
  <p:tag name="ANNOTATION_FILL_COLOR_3" val="855309"/>
  <p:tag name="ANNOTATION_FILL_ALPHA_3" val="50"/>
  <p:tag name="ANNOTATION_BORDER_WIDTH_3" val="2"/>
  <p:tag name="ANNOTATION_TYPE_4" val="2"/>
  <p:tag name="ANNOTATION_START_4" val="18.4"/>
  <p:tag name="ANNOTATION_END_4" val="-31.7"/>
  <p:tag name="ANNOTATION_TOP_4" val="141.0"/>
  <p:tag name="ANNOTATION_LEFT_4" val="78.5"/>
  <p:tag name="ANNOTATION_WIDTH_4" val="435.7"/>
  <p:tag name="ANNOTATION_HEIGHT_4" val="64.0"/>
  <p:tag name="ANNOTATION_ANIMATION_4" val="4"/>
  <p:tag name="ANNOTATION_ROTATION_4" val="0"/>
  <p:tag name="ANNOTATION_SUB_TYPE_4" val="11"/>
  <p:tag name="ANNOTATION_LOOP_COUNT_4" val="1"/>
  <p:tag name="ANNOTATION_BOX_RADIUS_4" val="5"/>
  <p:tag name="ANNOTATION_SCALE_4" val="0"/>
  <p:tag name="ANNOTATION_BORDER_ALPHA_4" val="100"/>
  <p:tag name="ANNOTATION_BORDER_COLOR_4" val="16777215"/>
  <p:tag name="ANNOTATION_FILL_COLOR_4" val="855309"/>
  <p:tag name="ANNOTATION_FILL_ALPHA_4" val="50"/>
  <p:tag name="ANNOTATION_BORDER_WIDTH_4" val="2"/>
  <p:tag name="ANNOTATION_TYPE_5" val="2"/>
  <p:tag name="ANNOTATION_START_5" val="31.7"/>
  <p:tag name="ANNOTATION_END_5" val="-31.7"/>
  <p:tag name="ANNOTATION_TOP_5" val="-29.6"/>
  <p:tag name="ANNOTATION_LEFT_5" val="-29.7"/>
  <p:tag name="ANNOTATION_WIDTH_5" val="635.4"/>
  <p:tag name="ANNOTATION_HEIGHT_5" val="491.3"/>
  <p:tag name="ANNOTATION_ANIMATION_5" val="4"/>
  <p:tag name="ANNOTATION_ROTATION_5" val="0"/>
  <p:tag name="ANNOTATION_SUB_TYPE_5" val="11"/>
  <p:tag name="ANNOTATION_LOOP_COUNT_5" val="1"/>
  <p:tag name="ANNOTATION_BOX_RADIUS_5" val="0"/>
  <p:tag name="ANNOTATION_SCALE_5" val="0"/>
  <p:tag name="ANNOTATION_BORDER_ALPHA_5" val="100"/>
  <p:tag name="ANNOTATION_BORDER_COLOR_5" val="16777215"/>
  <p:tag name="ANNOTATION_FILL_COLOR_5" val="855309"/>
  <p:tag name="ANNOTATION_FILL_ALPHA_5" val="50"/>
  <p:tag name="ANNOTATION_BORDER_WIDTH_5" val="2"/>
  <p:tag name="ANNOTATION_TYPE_6" val="2"/>
  <p:tag name="ANNOTATION_START_6" val="31.7"/>
  <p:tag name="ANNOTATION_END_6" val="-41.9"/>
  <p:tag name="ANNOTATION_TOP_6" val="209.2"/>
  <p:tag name="ANNOTATION_LEFT_6" val="80.2"/>
  <p:tag name="ANNOTATION_WIDTH_6" val="432.7"/>
  <p:tag name="ANNOTATION_HEIGHT_6" val="48.0"/>
  <p:tag name="ANNOTATION_ANIMATION_6" val="4"/>
  <p:tag name="ANNOTATION_ROTATION_6" val="0"/>
  <p:tag name="ANNOTATION_SUB_TYPE_6" val="11"/>
  <p:tag name="ANNOTATION_LOOP_COUNT_6" val="1"/>
  <p:tag name="ANNOTATION_BOX_RADIUS_6" val="5"/>
  <p:tag name="ANNOTATION_SCALE_6" val="0"/>
  <p:tag name="ANNOTATION_BORDER_ALPHA_6" val="100"/>
  <p:tag name="ANNOTATION_BORDER_COLOR_6" val="16777215"/>
  <p:tag name="ANNOTATION_FILL_COLOR_6" val="855309"/>
  <p:tag name="ANNOTATION_FILL_ALPHA_6" val="50"/>
  <p:tag name="ANNOTATION_BORDER_WIDTH_6" val="2"/>
  <p:tag name="ANNOTATION_TYPE_7" val="2"/>
  <p:tag name="ANNOTATION_START_7" val="41.9"/>
  <p:tag name="ANNOTATION_END_7" val="-41.9"/>
  <p:tag name="ANNOTATION_TOP_7" val="-29.6"/>
  <p:tag name="ANNOTATION_LEFT_7" val="-29.7"/>
  <p:tag name="ANNOTATION_WIDTH_7" val="635.4"/>
  <p:tag name="ANNOTATION_HEIGHT_7" val="491.3"/>
  <p:tag name="ANNOTATION_ANIMATION_7" val="4"/>
  <p:tag name="ANNOTATION_ROTATION_7" val="0"/>
  <p:tag name="ANNOTATION_SUB_TYPE_7" val="11"/>
  <p:tag name="ANNOTATION_LOOP_COUNT_7" val="1"/>
  <p:tag name="ANNOTATION_BOX_RADIUS_7" val="0"/>
  <p:tag name="ANNOTATION_SCALE_7" val="0"/>
  <p:tag name="ANNOTATION_BORDER_ALPHA_7" val="100"/>
  <p:tag name="ANNOTATION_BORDER_COLOR_7" val="16777215"/>
  <p:tag name="ANNOTATION_FILL_COLOR_7" val="855309"/>
  <p:tag name="ANNOTATION_FILL_ALPHA_7" val="50"/>
  <p:tag name="ANNOTATION_BORDER_WIDTH_7" val="2"/>
  <p:tag name="ANNOTATION_TYPE_8" val="2"/>
  <p:tag name="ANNOTATION_START_8" val="41.9"/>
  <p:tag name="ANNOTATION_END_8" val="-56.9"/>
  <p:tag name="ANNOTATION_TOP_8" val="261.3"/>
  <p:tag name="ANNOTATION_LEFT_8" val="81.4"/>
  <p:tag name="ANNOTATION_WIDTH_8" val="431.0"/>
  <p:tag name="ANNOTATION_HEIGHT_8" val="92.4"/>
  <p:tag name="ANNOTATION_ANIMATION_8" val="4"/>
  <p:tag name="ANNOTATION_ROTATION_8" val="0"/>
  <p:tag name="ANNOTATION_SUB_TYPE_8" val="11"/>
  <p:tag name="ANNOTATION_LOOP_COUNT_8" val="1"/>
  <p:tag name="ANNOTATION_BOX_RADIUS_8" val="5"/>
  <p:tag name="ANNOTATION_SCALE_8" val="0"/>
  <p:tag name="ANNOTATION_BORDER_ALPHA_8" val="100"/>
  <p:tag name="ANNOTATION_BORDER_COLOR_8" val="16777215"/>
  <p:tag name="ANNOTATION_FILL_COLOR_8" val="855309"/>
  <p:tag name="ANNOTATION_FILL_ALPHA_8" val="50"/>
  <p:tag name="ANNOTATION_BORDER_WIDTH_8" val="2"/>
  <p:tag name="ANNOTATION_TYPE_9" val="2"/>
  <p:tag name="ANNOTATION_START_9" val="56.9"/>
  <p:tag name="ANNOTATION_END_9" val="-56.9"/>
  <p:tag name="ANNOTATION_TOP_9" val="-29.6"/>
  <p:tag name="ANNOTATION_LEFT_9" val="-29.7"/>
  <p:tag name="ANNOTATION_WIDTH_9" val="635.4"/>
  <p:tag name="ANNOTATION_HEIGHT_9" val="491.3"/>
  <p:tag name="ANNOTATION_ANIMATION_9" val="4"/>
  <p:tag name="ANNOTATION_ROTATION_9" val="0"/>
  <p:tag name="ANNOTATION_SUB_TYPE_9" val="11"/>
  <p:tag name="ANNOTATION_LOOP_COUNT_9" val="1"/>
  <p:tag name="ANNOTATION_BOX_RADIUS_9" val="0"/>
  <p:tag name="ANNOTATION_SCALE_9" val="0"/>
  <p:tag name="ANNOTATION_BORDER_ALPHA_9" val="100"/>
  <p:tag name="ANNOTATION_BORDER_COLOR_9" val="16777215"/>
  <p:tag name="ANNOTATION_FILL_COLOR_9" val="855309"/>
  <p:tag name="ANNOTATION_FILL_ALPHA_9" val="50"/>
  <p:tag name="ANNOTATION_BORDER_WIDTH_9" val="2"/>
  <p:tag name="ANNOTATION_TYPE_10" val="2"/>
  <p:tag name="ANNOTATION_START_10" val="56.9"/>
  <p:tag name="ANNOTATION_TOP_10" val="355.0"/>
  <p:tag name="ANNOTATION_LEFT_10" val="76.7"/>
  <p:tag name="ANNOTATION_WIDTH_10" val="436.3"/>
  <p:tag name="ANNOTATION_HEIGHT_10" val="68.1"/>
  <p:tag name="ANNOTATION_ANIMATION_10" val="4"/>
  <p:tag name="ANNOTATION_ROTATION_10" val="0"/>
  <p:tag name="ANNOTATION_SUB_TYPE_10" val="11"/>
  <p:tag name="ANNOTATION_LOOP_COUNT_10" val="1"/>
  <p:tag name="ANNOTATION_BOX_RADIUS_10" val="5"/>
  <p:tag name="ANNOTATION_SCALE_10" val="0"/>
  <p:tag name="ANNOTATION_BORDER_ALPHA_10" val="100"/>
  <p:tag name="ANNOTATION_BORDER_COLOR_10" val="16777215"/>
  <p:tag name="ANNOTATION_FILL_COLOR_10" val="855309"/>
  <p:tag name="ANNOTATION_FILL_ALPHA_10" val="50"/>
  <p:tag name="ANNOTATION_BORDER_WIDTH_10" val="2"/>
  <p:tag name="ANNOTATION_COUNT" val="10"/>
  <p:tag name="ARTICULATE_SLIDE_PAUSE" val="0"/>
  <p:tag name="ARTICULATE_NAV_LEVEL" val="1"/>
  <p:tag name="ARTICULATE_PLAYLIST_ID" val="-1"/>
  <p:tag name="ARTICULATE_LOCK_SLIDE" val="0"/>
  <p:tag name="ARTICULATE_SLIDE_NAV" val="43"/>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0"/>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7c7ff15a-ff53-4c64-a98a-f314917f7d5e"/>
  <p:tag name="AUDIO_ID" val="1220"/>
  <p:tag name="ELAPSEDTIME" val="12.7"/>
  <p:tag name="ANNOTATION_COUNT" val="0"/>
  <p:tag name="ARTICULATE_SLIDE_PAUSE" val="1"/>
  <p:tag name="ARTICULATE_NAV_LEVEL" val="1"/>
  <p:tag name="ARTICULATE_PLAYLIST_ID" val="-1"/>
  <p:tag name="ARTICULATE_LOCK_SLIDE" val="0"/>
  <p:tag name="ARTICULATE_SLIDE_NAV" val="45"/>
</p:tagLst>
</file>

<file path=ppt/tags/tag16.xml><?xml version="1.0" encoding="utf-8"?>
<p:tagLst xmlns:a="http://schemas.openxmlformats.org/drawingml/2006/main" xmlns:r="http://schemas.openxmlformats.org/officeDocument/2006/relationships" xmlns:p="http://schemas.openxmlformats.org/presentationml/2006/main">
  <p:tag name="ANIM_SPRITE_COUNT" val=" 16"/>
</p:tagLst>
</file>

<file path=ppt/tags/tag17.xml><?xml version="1.0" encoding="utf-8"?>
<p:tagLst xmlns:a="http://schemas.openxmlformats.org/drawingml/2006/main" xmlns:r="http://schemas.openxmlformats.org/officeDocument/2006/relationships" xmlns:p="http://schemas.openxmlformats.org/presentationml/2006/main">
  <p:tag name="BULLET_4" val="8226"/>
  <p:tag name="BULLET_1" val="157"/>
  <p:tag name="BULLET_2" val="8226"/>
  <p:tag name="BULLET_3" val="8226"/>
  <p:tag name="MARGIN_1" val="0"/>
  <p:tag name="MARGIN_2" val="36"/>
  <p:tag name="MARGIN_3" val="72"/>
  <p:tag name="MARGIN_4" val="108"/>
  <p:tag name="MARGIN_5" val="144"/>
  <p:tag name="FONT_SIZE" val="10"/>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2e3da104-4f0a-4546-a65e-62c9e643eb39"/>
  <p:tag name="AUDIO_ID" val="1511"/>
  <p:tag name="ELAPSEDTIME" val="35.0"/>
  <p:tag name="ANNOTATION_COUNT" val="0"/>
  <p:tag name="ARTICULATE_SLIDE_PAUSE" val="1"/>
  <p:tag name="ARTICULATE_NAV_LEVEL" val="1"/>
  <p:tag name="ARTICULATE_PLAYLIST_ID" val="-1"/>
  <p:tag name="ARTICULATE_LOCK_SLIDE" val="0"/>
  <p:tag name="ARTICULATE_NEXT_BUTTON_ID" val="1545"/>
  <p:tag name="ARTICULATE_PREV_BUTTON_ID" val="1510"/>
  <p:tag name="ARTICULATE_SLIDE_NAV" val="54"/>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eda55ed5-e216-406d-bbf7-1f0468b5e3a3"/>
  <p:tag name="AUDIO_ID" val="1465"/>
  <p:tag name="ELAPSEDTIME" val="35.9"/>
  <p:tag name="TIMELINE" val="22.8/24.7/26.8/29.4/31.7/34.2"/>
  <p:tag name="ANNOTATION_COUNT" val="0"/>
  <p:tag name="ARTICULATE_SLIDE_PAUSE" val="1"/>
  <p:tag name="ARTICULATE_NAV_LEVEL" val="1"/>
  <p:tag name="ARTICULATE_PLAYLIST_ID" val="-1"/>
  <p:tag name="ARTICULATE_LOCK_SLIDE" val="0"/>
  <p:tag name="ARTICULATE_SLIDE_NAV" val="8"/>
</p:tagLst>
</file>

<file path=ppt/tags/tag20.xml><?xml version="1.0" encoding="utf-8"?>
<p:tagLst xmlns:a="http://schemas.openxmlformats.org/drawingml/2006/main" xmlns:r="http://schemas.openxmlformats.org/officeDocument/2006/relationships" xmlns:p="http://schemas.openxmlformats.org/presentationml/2006/main">
  <p:tag name="ARTICULATE_TITLE_TAG" val="Case Study Selection"/>
  <p:tag name="AUDIO_ID" val="1554"/>
  <p:tag name="ELAPSEDTIME" val="63.8"/>
  <p:tag name="ARTICULATE_SLIDE_GUID" val="4ae4ece1-70c2-4473-83cb-216af6b21554"/>
  <p:tag name="TIMELINE" val="19.3/24.0/28.6/35.2/43.8/51.0/57.5"/>
  <p:tag name="ANNOTATION_COUNT" val="0"/>
  <p:tag name="ARTICULATE_SLIDE_PAUSE" val="1"/>
  <p:tag name="ARTICULATE_NAV_LEVEL" val="1"/>
  <p:tag name="ARTICULATE_PLAYLIST_ID" val="-1"/>
  <p:tag name="ARTICULATE_LOCK_SLIDE" val="0"/>
  <p:tag name="ARTICULATE_SLIDE_NAV" val="73"/>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0"/>
</p:tagLst>
</file>

<file path=ppt/tags/tag22.xml><?xml version="1.0" encoding="utf-8"?>
<p:tagLst xmlns:a="http://schemas.openxmlformats.org/drawingml/2006/main" xmlns:r="http://schemas.openxmlformats.org/officeDocument/2006/relationships" xmlns:p="http://schemas.openxmlformats.org/presentationml/2006/main">
  <p:tag name="ARTICULATE_TITLE_TAG" val="Case Study Selection"/>
  <p:tag name="AUDIO_ID" val="1554"/>
  <p:tag name="ELAPSEDTIME" val="63.8"/>
  <p:tag name="ARTICULATE_SLIDE_GUID" val="4ae4ece1-70c2-4473-83cb-216af6b21554"/>
  <p:tag name="TIMELINE" val="19.3/24.0/28.6/35.2/43.8/51.0/57.5"/>
  <p:tag name="ANNOTATION_COUNT" val="0"/>
  <p:tag name="ARTICULATE_SLIDE_PAUSE" val="1"/>
  <p:tag name="ARTICULATE_NAV_LEVEL" val="1"/>
  <p:tag name="ARTICULATE_PLAYLIST_ID" val="-1"/>
  <p:tag name="ARTICULATE_LOCK_SLIDE" val="0"/>
  <p:tag name="ARTICULATE_SLIDE_NAV" val="7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0"/>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00fe125b-92e7-446a-b264-5acb31281da8"/>
  <p:tag name="AUDIO_ID" val="1408"/>
  <p:tag name="ELAPSEDTIME" val="25.2"/>
  <p:tag name="ANNOTATION_COUNT" val="0"/>
  <p:tag name="ARTICULATE_SLIDE_PAUSE" val="1"/>
  <p:tag name="ARTICULATE_NAV_LEVEL" val="1"/>
  <p:tag name="ARTICULATE_PLAYLIST_ID" val="-1"/>
  <p:tag name="ARTICULATE_LOCK_SLIDE" val="0"/>
  <p:tag name="ARTICULATE_SLIDE_NAV" val="61"/>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0"/>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20514258-7997-45d0-ac2d-e8497669115a"/>
  <p:tag name="ARTICULATE_TITLE_TAG" val="Tools for Schools Logic Model"/>
  <p:tag name="AUDIO_ID" val="1513"/>
  <p:tag name="ELAPSEDTIME" val="42.8"/>
  <p:tag name="ANNOTATION_COUNT" val="0"/>
  <p:tag name="ARTICULATE_SLIDE_PAUSE" val="1"/>
  <p:tag name="ARTICULATE_NAV_LEVEL" val="1"/>
  <p:tag name="ARTICULATE_PLAYLIST_ID" val="-1"/>
  <p:tag name="ARTICULATE_LOCK_SLIDE" val="0"/>
  <p:tag name="ARTICULATE_NEXT_BUTTON_ID" val="1514"/>
  <p:tag name="ARTICULATE_PREV_BUTTON_ID" val="1519"/>
  <p:tag name="ARTICULATE_SLIDE_NAV" val="74"/>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0"/>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a8d201b6-b0dd-46f8-9de1-f47984b3845e"/>
  <p:tag name="ARTICULATE_TITLE_TAG" val="Tools for Schools Logic Model (Continued)"/>
  <p:tag name="AUDIO_ID" val="1514"/>
  <p:tag name="ELAPSEDTIME" val="37.0"/>
  <p:tag name="ANNOTATION_COUNT" val="0"/>
  <p:tag name="ARTICULATE_SLIDE_PAUSE" val="1"/>
  <p:tag name="ARTICULATE_NAV_LEVEL" val="1"/>
  <p:tag name="ARTICULATE_PLAYLIST_ID" val="-1"/>
  <p:tag name="ARTICULATE_LOCK_SLIDE" val="0"/>
  <p:tag name="ARTICULATE_NEXT_BUTTON_ID" val="1539"/>
  <p:tag name="ARTICULATE_PREV_BUTTON_ID" val="1519"/>
  <p:tag name="ARTICULATE_SLIDE_NAV" val="75"/>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75e49b13-dd90-4aa2-bfef-791d53b23476"/>
  <p:tag name="AUDIO_ID" val="1429"/>
  <p:tag name="ELAPSEDTIME" val="26.8"/>
  <p:tag name="ANNOTATION_COUNT" val="0"/>
  <p:tag name="ARTICULATE_TITLE_TAG" val="A Safe Place to Play Logic Model"/>
  <p:tag name="ARTICULATE_SLIDE_PAUSE" val="1"/>
  <p:tag name="ARTICULATE_NAV_LEVEL" val="1"/>
  <p:tag name="ARTICULATE_PLAYLIST_ID" val="-1"/>
  <p:tag name="ARTICULATE_LOCK_SLIDE" val="0"/>
  <p:tag name="ARTICULATE_SLIDE_NAV" val="12"/>
</p:tagLst>
</file>

<file path=ppt/tags/tag3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ywatson\AppData\Local\Temp\articulate\presenter\imgtemp\g01Qdha3_files\slide0001_image001.png"/>
</p:tagLst>
</file>

<file path=ppt/tags/tag3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fdd14ab-cd88-4df9-a169-16e2fcdb666b"/>
  <p:tag name="AUDIO_ID" val="1317"/>
  <p:tag name="TIMELINE" val="0.6/13.1/14.5/15.8/23.4/46.9/47.8/59.3/60.2"/>
  <p:tag name="ELAPSEDTIME" val="73.1"/>
  <p:tag name="ANNOTATION_COUNT" val="0"/>
  <p:tag name="ARTICULATE_TITLE_TAG" val="Performance Management Tools"/>
  <p:tag name="ARTICULATE_SLIDE_PAUSE" val="1"/>
  <p:tag name="ARTICULATE_NAV_LEVEL" val="1"/>
  <p:tag name="ARTICULATE_PLAYLIST_ID" val="-1"/>
  <p:tag name="ARTICULATE_LOCK_SLIDE" val="0"/>
  <p:tag name="ARTICULATE_SLIDE_NAV" val="6"/>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63"/>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MARGIN_1" val="0"/>
  <p:tag name="MARGIN_2" val="36"/>
  <p:tag name="MARGIN_3" val="72"/>
  <p:tag name="MARGIN_4" val="108"/>
  <p:tag name="MARGIN_5" val="144"/>
  <p:tag name="FONT_SIZE" val="10"/>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715d80b0-b3f8-4273-8fab-89a737a2b0ee"/>
  <p:tag name="AUDIO_ID" val="1438"/>
  <p:tag name="ELAPSEDTIME" val="121.5"/>
  <p:tag name="ANNOTATION_COUNT" val="0"/>
  <p:tag name="ARTICULATE_SLIDE_PAUSE" val="1"/>
  <p:tag name="ARTICULATE_NAV_LEVEL" val="1"/>
  <p:tag name="ARTICULATE_PLAYLIST_ID" val="-1"/>
  <p:tag name="ARTICULATE_LOCK_SLIDE" val="0"/>
  <p:tag name="ARTICULATE_SLIDE_NAV" val="99"/>
</p:tagLst>
</file>

<file path=ppt/tags/tag38.xml><?xml version="1.0" encoding="utf-8"?>
<p:tagLst xmlns:a="http://schemas.openxmlformats.org/drawingml/2006/main" xmlns:r="http://schemas.openxmlformats.org/officeDocument/2006/relationships" xmlns:p="http://schemas.openxmlformats.org/presentationml/2006/main">
  <p:tag name="BULLET_1" val="157"/>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63"/>
  <p:tag name="MARGIN_1" val="0"/>
  <p:tag name="MARGIN_2" val="36"/>
  <p:tag name="MARGIN_3" val="72"/>
  <p:tag name="MARGIN_4" val="108"/>
  <p:tag name="MARGIN_5" val="144"/>
  <p:tag name="FONT_SIZE" val="10"/>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56a6d9fe-fc27-452a-a5ba-6528029518d4"/>
  <p:tag name="AUDIO_ID" val="1439"/>
  <p:tag name="ELAPSEDTIME" val="65.5"/>
  <p:tag name="ANNOTATION_COUNT" val="0"/>
  <p:tag name="ARTICULATE_SLIDE_PAUSE" val="1"/>
  <p:tag name="ARTICULATE_NAV_LEVEL" val="1"/>
  <p:tag name="ARTICULATE_PLAYLIST_ID" val="-1"/>
  <p:tag name="ARTICULATE_LOCK_SLIDE" val="0"/>
  <p:tag name="ARTICULATE_SLIDE_NAV" val="100"/>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0.xml><?xml version="1.0" encoding="utf-8"?>
<p:tagLst xmlns:a="http://schemas.openxmlformats.org/drawingml/2006/main" xmlns:r="http://schemas.openxmlformats.org/officeDocument/2006/relationships" xmlns:p="http://schemas.openxmlformats.org/presentationml/2006/main">
  <p:tag name="BULLET_12" val="8226"/>
  <p:tag name="BULLET_13" val="8226"/>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3da804bf-4819-412f-b054-ef601e1d0c4f"/>
  <p:tag name="AUDIO_ID" val="1440"/>
  <p:tag name="TIMELINE" val="26.9/29.2/36.1/40.8/45.8/47.3/51.4/55.9/57.1/58.3/67.0"/>
  <p:tag name="ELAPSEDTIME" val="71.8"/>
  <p:tag name="ANNOTATION_COUNT" val="0"/>
  <p:tag name="ARTICULATE_SLIDE_PAUSE" val="1"/>
  <p:tag name="ARTICULATE_NAV_LEVEL" val="1"/>
  <p:tag name="ARTICULATE_PLAYLIST_ID" val="-1"/>
  <p:tag name="ARTICULATE_LOCK_SLIDE" val="0"/>
  <p:tag name="ARTICULATE_SLIDE_NAV" val="101"/>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4.xml><?xml version="1.0" encoding="utf-8"?>
<p:tagLst xmlns:a="http://schemas.openxmlformats.org/drawingml/2006/main" xmlns:r="http://schemas.openxmlformats.org/officeDocument/2006/relationships" xmlns:p="http://schemas.openxmlformats.org/presentationml/2006/main">
  <p:tag name="BULLET_1" val="157"/>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0"/>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7ee76c23-fce9-4235-add4-52480d641a9c"/>
  <p:tag name="AUDIO_ID" val="1441"/>
  <p:tag name="ELAPSEDTIME" val="54.9"/>
  <p:tag name="ANNOTATION_COUNT" val="0"/>
  <p:tag name="ARTICULATE_TITLE_TAG" val="Common Evaluation Questions"/>
  <p:tag name="ARTICULATE_SLIDE_PAUSE" val="1"/>
  <p:tag name="ARTICULATE_NAV_LEVEL" val="1"/>
  <p:tag name="ARTICULATE_PLAYLIST_ID" val="-1"/>
  <p:tag name="ARTICULATE_LOCK_SLIDE" val="0"/>
  <p:tag name="ARTICULATE_SLIDE_NAV" val="102"/>
</p:tagLst>
</file>

<file path=ppt/tags/tag46.xml><?xml version="1.0" encoding="utf-8"?>
<p:tagLst xmlns:a="http://schemas.openxmlformats.org/drawingml/2006/main" xmlns:r="http://schemas.openxmlformats.org/officeDocument/2006/relationships" xmlns:p="http://schemas.openxmlformats.org/presentationml/2006/main">
  <p:tag name="BULLET_17" val="8226"/>
  <p:tag name="BULLET_18" val="8226"/>
  <p:tag name="BULLET_1" val="157"/>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MARGIN_1" val="0"/>
  <p:tag name="MARGIN_2" val="36"/>
  <p:tag name="MARGIN_3" val="72"/>
  <p:tag name="MARGIN_4" val="108"/>
  <p:tag name="MARGIN_5" val="144"/>
  <p:tag name="FONT_SIZE" val="10"/>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0"/>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ca58bb6a-1aa0-43c9-aef0-3ff89a439aa8"/>
  <p:tag name="AUDIO_ID" val="1407"/>
  <p:tag name="ELAPSEDTIME" val="78.5"/>
  <p:tag name="ANNOTATION_TYPE_11" val="2"/>
  <p:tag name="ANNOTATION_START_11" val="40.0"/>
  <p:tag name="ANNOTATION_END_11" val="-63.2"/>
  <p:tag name="ANNOTATION_TOP_11" val="279.1"/>
  <p:tag name="ANNOTATION_LEFT_11" val="69.5"/>
  <p:tag name="ANNOTATION_WIDTH_11" val="250.8"/>
  <p:tag name="ANNOTATION_HEIGHT_11" val="41.5"/>
  <p:tag name="ANNOTATION_ANIMATION_11" val="4"/>
  <p:tag name="ANNOTATION_ROTATION_11" val="0"/>
  <p:tag name="ANNOTATION_SUB_TYPE_11" val="11"/>
  <p:tag name="ANNOTATION_LOOP_COUNT_11" val="1"/>
  <p:tag name="ANNOTATION_BOX_RADIUS_11" val="5"/>
  <p:tag name="ANNOTATION_SCALE_11" val="0"/>
  <p:tag name="ANNOTATION_BORDER_ALPHA_11" val="100"/>
  <p:tag name="ANNOTATION_BORDER_COLOR_11" val="16777215"/>
  <p:tag name="ANNOTATION_FILL_COLOR_11" val="855309"/>
  <p:tag name="ANNOTATION_FILL_ALPHA_11" val="50"/>
  <p:tag name="ANNOTATION_BORDER_WIDTH_11" val="2"/>
  <p:tag name="ANNOTATION_TYPE_12" val="2"/>
  <p:tag name="ANNOTATION_START_12" val="63.2"/>
  <p:tag name="ANNOTATION_END_12" val="-63.2"/>
  <p:tag name="ANNOTATION_TOP_12" val="-29.6"/>
  <p:tag name="ANNOTATION_LEFT_12" val="-29.7"/>
  <p:tag name="ANNOTATION_WIDTH_12" val="635.4"/>
  <p:tag name="ANNOTATION_HEIGHT_12" val="491.3"/>
  <p:tag name="ANNOTATION_ANIMATION_12" val="4"/>
  <p:tag name="ANNOTATION_ROTATION_12" val="0"/>
  <p:tag name="ANNOTATION_SUB_TYPE_12" val="11"/>
  <p:tag name="ANNOTATION_LOOP_COUNT_12" val="1"/>
  <p:tag name="ANNOTATION_BOX_RADIUS_12" val="0"/>
  <p:tag name="ANNOTATION_SCALE_12" val="0"/>
  <p:tag name="ANNOTATION_BORDER_ALPHA_12" val="100"/>
  <p:tag name="ANNOTATION_BORDER_COLOR_12" val="16777215"/>
  <p:tag name="ANNOTATION_FILL_COLOR_12" val="855309"/>
  <p:tag name="ANNOTATION_FILL_ALPHA_12" val="50"/>
  <p:tag name="ANNOTATION_BORDER_WIDTH_12" val="2"/>
  <p:tag name="ANNOTATION_TYPE_13" val="2"/>
  <p:tag name="ANNOTATION_START_13" val="63.2"/>
  <p:tag name="ANNOTATION_TOP_13" val="333.6"/>
  <p:tag name="ANNOTATION_LEFT_13" val="69.5"/>
  <p:tag name="ANNOTATION_WIDTH_13" val="249.7"/>
  <p:tag name="ANNOTATION_HEIGHT_13" val="46.8"/>
  <p:tag name="ANNOTATION_ANIMATION_13" val="4"/>
  <p:tag name="ANNOTATION_ROTATION_13" val="0"/>
  <p:tag name="ANNOTATION_SUB_TYPE_13" val="11"/>
  <p:tag name="ANNOTATION_LOOP_COUNT_13" val="1"/>
  <p:tag name="ANNOTATION_BOX_RADIUS_13" val="5"/>
  <p:tag name="ANNOTATION_SCALE_13" val="0"/>
  <p:tag name="ANNOTATION_BORDER_ALPHA_13" val="100"/>
  <p:tag name="ANNOTATION_BORDER_COLOR_13" val="16777215"/>
  <p:tag name="ANNOTATION_FILL_COLOR_13" val="855309"/>
  <p:tag name="ANNOTATION_FILL_ALPHA_13" val="50"/>
  <p:tag name="ANNOTATION_BORDER_WIDTH_13" val="2"/>
  <p:tag name="ANNOTATION_TYPE_1" val="2"/>
  <p:tag name="ANNOTATION_START_1" val="3.4"/>
  <p:tag name="ANNOTATION_END_1" val="-3.4"/>
  <p:tag name="ANNOTATION_TOP_1" val="-29.6"/>
  <p:tag name="ANNOTATION_LEFT_1" val="-29.7"/>
  <p:tag name="ANNOTATION_WIDTH_1" val="635.4"/>
  <p:tag name="ANNOTATION_HEIGHT_1" val="491.3"/>
  <p:tag name="ANNOTATION_ANIMATION_1" val="4"/>
  <p:tag name="ANNOTATION_ROTATION_1" val="0"/>
  <p:tag name="ANNOTATION_SUB_TYPE_1" val="11"/>
  <p:tag name="ANNOTATION_LOOP_COUNT_1" val="1"/>
  <p:tag name="ANNOTATION_BOX_RADIUS_1" val="0"/>
  <p:tag name="ANNOTATION_SCALE_1" val="0"/>
  <p:tag name="ANNOTATION_BORDER_ALPHA_1" val="100"/>
  <p:tag name="ANNOTATION_BORDER_COLOR_1" val="16777215"/>
  <p:tag name="ANNOTATION_FILL_COLOR_1" val="855309"/>
  <p:tag name="ANNOTATION_FILL_ALPHA_1" val="50"/>
  <p:tag name="ANNOTATION_BORDER_WIDTH_1" val="2"/>
  <p:tag name="ANNOTATION_TYPE_2" val="2"/>
  <p:tag name="ANNOTATION_START_2" val="3.4"/>
  <p:tag name="ANNOTATION_END_2" val="-14.2"/>
  <p:tag name="ANNOTATION_TOP_2" val="115.6"/>
  <p:tag name="ANNOTATION_LEFT_2" val="71.3"/>
  <p:tag name="ANNOTATION_WIDTH_2" val="230.0"/>
  <p:tag name="ANNOTATION_HEIGHT_2" val="45.6"/>
  <p:tag name="ANNOTATION_ANIMATION_2" val="4"/>
  <p:tag name="ANNOTATION_ROTATION_2" val="0"/>
  <p:tag name="ANNOTATION_SUB_TYPE_2" val="11"/>
  <p:tag name="ANNOTATION_LOOP_COUNT_2" val="1"/>
  <p:tag name="ANNOTATION_BOX_RADIUS_2" val="5"/>
  <p:tag name="ANNOTATION_SCALE_2" val="0"/>
  <p:tag name="ANNOTATION_BORDER_ALPHA_2" val="100"/>
  <p:tag name="ANNOTATION_BORDER_COLOR_2" val="16777215"/>
  <p:tag name="ANNOTATION_FILL_COLOR_2" val="855309"/>
  <p:tag name="ANNOTATION_FILL_ALPHA_2" val="50"/>
  <p:tag name="ANNOTATION_BORDER_WIDTH_2" val="2"/>
  <p:tag name="ANNOTATION_TYPE_3" val="2"/>
  <p:tag name="ANNOTATION_START_3" val="14.2"/>
  <p:tag name="ANNOTATION_END_3" val="-14.2"/>
  <p:tag name="ANNOTATION_TOP_3" val="-29.6"/>
  <p:tag name="ANNOTATION_LEFT_3" val="-29.7"/>
  <p:tag name="ANNOTATION_WIDTH_3" val="635.4"/>
  <p:tag name="ANNOTATION_HEIGHT_3" val="491.3"/>
  <p:tag name="ANNOTATION_ANIMATION_3" val="4"/>
  <p:tag name="ANNOTATION_ROTATION_3" val="0"/>
  <p:tag name="ANNOTATION_SUB_TYPE_3" val="11"/>
  <p:tag name="ANNOTATION_LOOP_COUNT_3" val="1"/>
  <p:tag name="ANNOTATION_BOX_RADIUS_3" val="0"/>
  <p:tag name="ANNOTATION_SCALE_3" val="0"/>
  <p:tag name="ANNOTATION_BORDER_ALPHA_3" val="100"/>
  <p:tag name="ANNOTATION_BORDER_COLOR_3" val="16777215"/>
  <p:tag name="ANNOTATION_FILL_COLOR_3" val="855309"/>
  <p:tag name="ANNOTATION_FILL_ALPHA_3" val="50"/>
  <p:tag name="ANNOTATION_BORDER_WIDTH_3" val="2"/>
  <p:tag name="ANNOTATION_TYPE_4" val="2"/>
  <p:tag name="ANNOTATION_START_4" val="14.2"/>
  <p:tag name="ANNOTATION_END_4" val="-32.0"/>
  <p:tag name="ANNOTATION_TOP_4" val="171.9"/>
  <p:tag name="ANNOTATION_LEFT_4" val="69.5"/>
  <p:tag name="ANNOTATION_WIDTH_4" val="255.0"/>
  <p:tag name="ANNOTATION_HEIGHT_4" val="46.8"/>
  <p:tag name="ANNOTATION_ANIMATION_4" val="4"/>
  <p:tag name="ANNOTATION_ROTATION_4" val="0"/>
  <p:tag name="ANNOTATION_SUB_TYPE_4" val="11"/>
  <p:tag name="ANNOTATION_LOOP_COUNT_4" val="1"/>
  <p:tag name="ANNOTATION_BOX_RADIUS_4" val="5"/>
  <p:tag name="ANNOTATION_SCALE_4" val="0"/>
  <p:tag name="ANNOTATION_BORDER_ALPHA_4" val="100"/>
  <p:tag name="ANNOTATION_BORDER_COLOR_4" val="16777215"/>
  <p:tag name="ANNOTATION_FILL_COLOR_4" val="855309"/>
  <p:tag name="ANNOTATION_FILL_ALPHA_4" val="50"/>
  <p:tag name="ANNOTATION_BORDER_WIDTH_4" val="2"/>
  <p:tag name="ANNOTATION_TYPE_5" val="2"/>
  <p:tag name="ANNOTATION_START_5" val="32.0"/>
  <p:tag name="ANNOTATION_END_5" val="-32.0"/>
  <p:tag name="ANNOTATION_TOP_5" val="-29.6"/>
  <p:tag name="ANNOTATION_LEFT_5" val="-29.7"/>
  <p:tag name="ANNOTATION_WIDTH_5" val="635.4"/>
  <p:tag name="ANNOTATION_HEIGHT_5" val="491.3"/>
  <p:tag name="ANNOTATION_ANIMATION_5" val="4"/>
  <p:tag name="ANNOTATION_ROTATION_5" val="0"/>
  <p:tag name="ANNOTATION_SUB_TYPE_5" val="11"/>
  <p:tag name="ANNOTATION_LOOP_COUNT_5" val="1"/>
  <p:tag name="ANNOTATION_BOX_RADIUS_5" val="0"/>
  <p:tag name="ANNOTATION_SCALE_5" val="0"/>
  <p:tag name="ANNOTATION_BORDER_ALPHA_5" val="100"/>
  <p:tag name="ANNOTATION_BORDER_COLOR_5" val="16777215"/>
  <p:tag name="ANNOTATION_FILL_COLOR_5" val="855309"/>
  <p:tag name="ANNOTATION_FILL_ALPHA_5" val="50"/>
  <p:tag name="ANNOTATION_BORDER_WIDTH_5" val="2"/>
  <p:tag name="ANNOTATION_TYPE_6" val="2"/>
  <p:tag name="ANNOTATION_START_6" val="32.0"/>
  <p:tag name="ANNOTATION_END_6" val="-39.2"/>
  <p:tag name="ANNOTATION_TOP_6" val="230.5"/>
  <p:tag name="ANNOTATION_LEFT_6" val="71.9"/>
  <p:tag name="ANNOTATION_WIDTH_6" val="263.3"/>
  <p:tag name="ANNOTATION_HEIGHT_6" val="39.1"/>
  <p:tag name="ANNOTATION_ANIMATION_6" val="4"/>
  <p:tag name="ANNOTATION_ROTATION_6" val="0"/>
  <p:tag name="ANNOTATION_SUB_TYPE_6" val="11"/>
  <p:tag name="ANNOTATION_LOOP_COUNT_6" val="1"/>
  <p:tag name="ANNOTATION_BOX_RADIUS_6" val="5"/>
  <p:tag name="ANNOTATION_SCALE_6" val="0"/>
  <p:tag name="ANNOTATION_BORDER_ALPHA_6" val="100"/>
  <p:tag name="ANNOTATION_BORDER_COLOR_6" val="16777215"/>
  <p:tag name="ANNOTATION_FILL_COLOR_6" val="855309"/>
  <p:tag name="ANNOTATION_FILL_ALPHA_6" val="50"/>
  <p:tag name="ANNOTATION_BORDER_WIDTH_6" val="2"/>
  <p:tag name="ANNOTATION_TYPE_7" val="2"/>
  <p:tag name="ANNOTATION_START_7" val="39.2"/>
  <p:tag name="ANNOTATION_END_7" val="-39.2"/>
  <p:tag name="ANNOTATION_TOP_7" val="-29.6"/>
  <p:tag name="ANNOTATION_LEFT_7" val="-29.7"/>
  <p:tag name="ANNOTATION_WIDTH_7" val="635.4"/>
  <p:tag name="ANNOTATION_HEIGHT_7" val="491.3"/>
  <p:tag name="ANNOTATION_ANIMATION_7" val="4"/>
  <p:tag name="ANNOTATION_ROTATION_7" val="0"/>
  <p:tag name="ANNOTATION_SUB_TYPE_7" val="11"/>
  <p:tag name="ANNOTATION_LOOP_COUNT_7" val="1"/>
  <p:tag name="ANNOTATION_BOX_RADIUS_7" val="0"/>
  <p:tag name="ANNOTATION_SCALE_7" val="0"/>
  <p:tag name="ANNOTATION_BORDER_ALPHA_7" val="100"/>
  <p:tag name="ANNOTATION_BORDER_COLOR_7" val="16777215"/>
  <p:tag name="ANNOTATION_FILL_COLOR_7" val="855309"/>
  <p:tag name="ANNOTATION_FILL_ALPHA_7" val="50"/>
  <p:tag name="ANNOTATION_BORDER_WIDTH_7" val="2"/>
  <p:tag name="ANNOTATION_TYPE_8" val="2"/>
  <p:tag name="ANNOTATION_START_8" val="39.2"/>
  <p:tag name="ANNOTATION_END_8" val="-62.5"/>
  <p:tag name="ANNOTATION_TOP_8" val="283.3"/>
  <p:tag name="ANNOTATION_LEFT_8" val="71.9"/>
  <p:tag name="ANNOTATION_WIDTH_8" val="263.9"/>
  <p:tag name="ANNOTATION_HEIGHT_8" val="40.3"/>
  <p:tag name="ANNOTATION_ANIMATION_8" val="4"/>
  <p:tag name="ANNOTATION_ROTATION_8" val="0"/>
  <p:tag name="ANNOTATION_SUB_TYPE_8" val="11"/>
  <p:tag name="ANNOTATION_LOOP_COUNT_8" val="1"/>
  <p:tag name="ANNOTATION_BOX_RADIUS_8" val="5"/>
  <p:tag name="ANNOTATION_SCALE_8" val="0"/>
  <p:tag name="ANNOTATION_BORDER_ALPHA_8" val="100"/>
  <p:tag name="ANNOTATION_BORDER_COLOR_8" val="16777215"/>
  <p:tag name="ANNOTATION_FILL_COLOR_8" val="855309"/>
  <p:tag name="ANNOTATION_FILL_ALPHA_8" val="50"/>
  <p:tag name="ANNOTATION_BORDER_WIDTH_8" val="2"/>
  <p:tag name="ANNOTATION_TYPE_9" val="2"/>
  <p:tag name="ANNOTATION_START_9" val="62.5"/>
  <p:tag name="ANNOTATION_END_9" val="-62.5"/>
  <p:tag name="ANNOTATION_TOP_9" val="-29.6"/>
  <p:tag name="ANNOTATION_LEFT_9" val="-29.7"/>
  <p:tag name="ANNOTATION_WIDTH_9" val="635.4"/>
  <p:tag name="ANNOTATION_HEIGHT_9" val="491.3"/>
  <p:tag name="ANNOTATION_ANIMATION_9" val="4"/>
  <p:tag name="ANNOTATION_ROTATION_9" val="0"/>
  <p:tag name="ANNOTATION_SUB_TYPE_9" val="11"/>
  <p:tag name="ANNOTATION_LOOP_COUNT_9" val="1"/>
  <p:tag name="ANNOTATION_BOX_RADIUS_9" val="0"/>
  <p:tag name="ANNOTATION_SCALE_9" val="0"/>
  <p:tag name="ANNOTATION_BORDER_ALPHA_9" val="100"/>
  <p:tag name="ANNOTATION_BORDER_COLOR_9" val="16777215"/>
  <p:tag name="ANNOTATION_FILL_COLOR_9" val="855309"/>
  <p:tag name="ANNOTATION_FILL_ALPHA_9" val="50"/>
  <p:tag name="ANNOTATION_BORDER_WIDTH_9" val="2"/>
  <p:tag name="ANNOTATION_TYPE_10" val="2"/>
  <p:tag name="ANNOTATION_START_10" val="62.5"/>
  <p:tag name="ANNOTATION_TOP_10" val="336.6"/>
  <p:tag name="ANNOTATION_LEFT_10" val="71.3"/>
  <p:tag name="ANNOTATION_WIDTH_10" val="265.7"/>
  <p:tag name="ANNOTATION_HEIGHT_10" val="39.1"/>
  <p:tag name="ANNOTATION_ANIMATION_10" val="4"/>
  <p:tag name="ANNOTATION_ROTATION_10" val="0"/>
  <p:tag name="ANNOTATION_SUB_TYPE_10" val="11"/>
  <p:tag name="ANNOTATION_LOOP_COUNT_10" val="1"/>
  <p:tag name="ANNOTATION_BOX_RADIUS_10" val="5"/>
  <p:tag name="ANNOTATION_SCALE_10" val="0"/>
  <p:tag name="ANNOTATION_BORDER_ALPHA_10" val="100"/>
  <p:tag name="ANNOTATION_BORDER_COLOR_10" val="16777215"/>
  <p:tag name="ANNOTATION_FILL_COLOR_10" val="855309"/>
  <p:tag name="ANNOTATION_FILL_ALPHA_10" val="50"/>
  <p:tag name="ANNOTATION_BORDER_WIDTH_10" val="2"/>
  <p:tag name="ANNOTATION_COUNT" val="10"/>
  <p:tag name="ARTICULATE_SLIDE_PAUSE" val="1"/>
  <p:tag name="ARTICULATE_NAV_LEVEL" val="1"/>
  <p:tag name="ARTICULATE_PLAYLIST_ID" val="-1"/>
  <p:tag name="ARTICULATE_LOCK_SLIDE" val="0"/>
  <p:tag name="ARTICULATE_SLIDE_NAV" val="41"/>
</p:tagLst>
</file>

<file path=ppt/theme/theme1.xml><?xml version="1.0" encoding="utf-8"?>
<a:theme xmlns:a="http://schemas.openxmlformats.org/drawingml/2006/main" name="2016 Evalu-Con PPT template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mso-contentType ?>
<SharedContentType xmlns="Microsoft.SharePoint.Taxonomy.ContentTypeSync" SourceId="29f62856-1543-49d4-a736-4569d363f533" ContentTypeId="0x0101" PreviousValue="false"/>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ct:contentTypeSchema xmlns:ct="http://schemas.microsoft.com/office/2006/metadata/contentType" xmlns:ma="http://schemas.microsoft.com/office/2006/metadata/properties/metaAttributes" ct:_="" ma:_="" ma:contentTypeName="Document" ma:contentTypeID="0x01010031E4322644E8844A987835E3648B63D1" ma:contentTypeVersion="14" ma:contentTypeDescription="Create a new document." ma:contentTypeScope="" ma:versionID="be0279a8e1246bb3eab4e07cbc78750c">
  <xsd:schema xmlns:xsd="http://www.w3.org/2001/XMLSchema" xmlns:xs="http://www.w3.org/2001/XMLSchema" xmlns:p="http://schemas.microsoft.com/office/2006/metadata/properties" xmlns:ns1="http://schemas.microsoft.com/sharepoint/v3" xmlns:ns3="4ffa91fb-a0ff-4ac5-b2db-65c790d184a4" xmlns:ns4="http://schemas.microsoft.com/sharepoint.v3" xmlns:ns5="http://schemas.microsoft.com/sharepoint/v3/fields" xmlns:ns6="8bc50993-1c0b-4bd1-a942-a9c9e6ee7cec" targetNamespace="http://schemas.microsoft.com/office/2006/metadata/properties" ma:root="true" ma:fieldsID="76fc8197d17b20a18a58e11dfe71f82e" ns1:_="" ns3:_="" ns4:_="" ns5:_="" ns6:_="">
    <xsd:import namespace="http://schemas.microsoft.com/sharepoint/v3"/>
    <xsd:import namespace="4ffa91fb-a0ff-4ac5-b2db-65c790d184a4"/>
    <xsd:import namespace="http://schemas.microsoft.com/sharepoint.v3"/>
    <xsd:import namespace="http://schemas.microsoft.com/sharepoint/v3/fields"/>
    <xsd:import namespace="8bc50993-1c0b-4bd1-a942-a9c9e6ee7cec"/>
    <xsd:element name="properties">
      <xsd:complexType>
        <xsd:sequence>
          <xsd:element name="documentManagement">
            <xsd:complexType>
              <xsd:all>
                <xsd:element ref="ns3:Document_x0020_Creation_x0020_Date" minOccurs="0"/>
                <xsd:element ref="ns3:Creator" minOccurs="0"/>
                <xsd:element ref="ns3:EPA_x0020_Office" minOccurs="0"/>
                <xsd:element ref="ns3:Record" minOccurs="0"/>
                <xsd:element ref="ns4:CategoryDescription" minOccurs="0"/>
                <xsd:element ref="ns3:Identifier" minOccurs="0"/>
                <xsd:element ref="ns3:EPA_x0020_Contributor" minOccurs="0"/>
                <xsd:element ref="ns3:External_x0020_Contributor" minOccurs="0"/>
                <xsd:element ref="ns5:_Coverage" minOccurs="0"/>
                <xsd:element ref="ns3:EPA_x0020_Related_x0020_Documents" minOccurs="0"/>
                <xsd:element ref="ns5:_Source" minOccurs="0"/>
                <xsd:element ref="ns3:Rights" minOccurs="0"/>
                <xsd:element ref="ns1:Language" minOccurs="0"/>
                <xsd:element ref="ns3:j747ac98061d40f0aa7bd47e1db5675d" minOccurs="0"/>
                <xsd:element ref="ns3:TaxKeywordTaxHTField" minOccurs="0"/>
                <xsd:element ref="ns3:TaxCatchAllLabel" minOccurs="0"/>
                <xsd:element ref="ns3:TaxCatchAll" minOccurs="0"/>
                <xsd:element ref="ns6: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ma:readOnly="false">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539a7d41-daa3-4379-85ec-bf9e7238ea0c}" ma:internalName="TaxCatchAllLabel" ma:readOnly="true" ma:showField="CatchAllDataLabel" ma:web="8bc50993-1c0b-4bd1-a942-a9c9e6ee7cec">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539a7d41-daa3-4379-85ec-bf9e7238ea0c}" ma:internalName="TaxCatchAll" ma:showField="CatchAllData" ma:web="8bc50993-1c0b-4bd1-a942-a9c9e6ee7ce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c50993-1c0b-4bd1-a942-a9c9e6ee7cec" elementFormDefault="qualified">
    <xsd:import namespace="http://schemas.microsoft.com/office/2006/documentManagement/types"/>
    <xsd:import namespace="http://schemas.microsoft.com/office/infopath/2007/PartnerControls"/>
    <xsd:element name="SharedWithUsers" ma:index="2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2014-07-07T14:31:21+00:00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1FDBA0-04B0-45A3-828A-5F2D49E9C467}">
  <ds:schemaRefs>
    <ds:schemaRef ds:uri="ESRI.ArcGIS.Mapping.OfficeIntegration.PowerPointInfo"/>
  </ds:schemaRefs>
</ds:datastoreItem>
</file>

<file path=customXml/itemProps10.xml><?xml version="1.0" encoding="utf-8"?>
<ds:datastoreItem xmlns:ds="http://schemas.openxmlformats.org/officeDocument/2006/customXml" ds:itemID="{AED0061F-2846-4487-8434-26547E51E1E4}">
  <ds:schemaRefs>
    <ds:schemaRef ds:uri="ESRI.ArcGIS.Mapping.OfficeIntegration.PowerPointInfo"/>
  </ds:schemaRefs>
</ds:datastoreItem>
</file>

<file path=customXml/itemProps11.xml><?xml version="1.0" encoding="utf-8"?>
<ds:datastoreItem xmlns:ds="http://schemas.openxmlformats.org/officeDocument/2006/customXml" ds:itemID="{8556CB6D-8BD5-4CF7-AB8A-737737B8B1B9}">
  <ds:schemaRefs>
    <ds:schemaRef ds:uri="ESRI.ArcGIS.Mapping.OfficeIntegration.PowerPointInfo"/>
  </ds:schemaRefs>
</ds:datastoreItem>
</file>

<file path=customXml/itemProps12.xml><?xml version="1.0" encoding="utf-8"?>
<ds:datastoreItem xmlns:ds="http://schemas.openxmlformats.org/officeDocument/2006/customXml" ds:itemID="{87AF55BD-D811-4986-A819-31209653541F}">
  <ds:schemaRefs>
    <ds:schemaRef ds:uri="ESRI.ArcGIS.Mapping.OfficeIntegration.PowerPointInfo"/>
  </ds:schemaRefs>
</ds:datastoreItem>
</file>

<file path=customXml/itemProps13.xml><?xml version="1.0" encoding="utf-8"?>
<ds:datastoreItem xmlns:ds="http://schemas.openxmlformats.org/officeDocument/2006/customXml" ds:itemID="{EEE777C7-499A-4C6D-80E6-FCF714AFE1E0}">
  <ds:schemaRefs>
    <ds:schemaRef ds:uri="ESRI.ArcGIS.Mapping.OfficeIntegration.PowerPointInfo"/>
  </ds:schemaRefs>
</ds:datastoreItem>
</file>

<file path=customXml/itemProps14.xml><?xml version="1.0" encoding="utf-8"?>
<ds:datastoreItem xmlns:ds="http://schemas.openxmlformats.org/officeDocument/2006/customXml" ds:itemID="{ED307C6E-A13E-4D67-A750-32A2C77F73B8}">
  <ds:schemaRefs>
    <ds:schemaRef ds:uri="ESRI.ArcGIS.Mapping.OfficeIntegration.PowerPointInfo"/>
  </ds:schemaRefs>
</ds:datastoreItem>
</file>

<file path=customXml/itemProps15.xml><?xml version="1.0" encoding="utf-8"?>
<ds:datastoreItem xmlns:ds="http://schemas.openxmlformats.org/officeDocument/2006/customXml" ds:itemID="{D24F4EFE-C2DB-4D13-84B1-435505CDF4DF}">
  <ds:schemaRefs>
    <ds:schemaRef ds:uri="ESRI.ArcGIS.Mapping.OfficeIntegration.PowerPointInfo"/>
  </ds:schemaRefs>
</ds:datastoreItem>
</file>

<file path=customXml/itemProps16.xml><?xml version="1.0" encoding="utf-8"?>
<ds:datastoreItem xmlns:ds="http://schemas.openxmlformats.org/officeDocument/2006/customXml" ds:itemID="{7CB4D570-403C-46B3-99D0-F9B5AE5927EB}">
  <ds:schemaRefs>
    <ds:schemaRef ds:uri="ESRI.ArcGIS.Mapping.OfficeIntegration.PowerPointInfo"/>
  </ds:schemaRefs>
</ds:datastoreItem>
</file>

<file path=customXml/itemProps17.xml><?xml version="1.0" encoding="utf-8"?>
<ds:datastoreItem xmlns:ds="http://schemas.openxmlformats.org/officeDocument/2006/customXml" ds:itemID="{061BDEEE-DBBB-4C02-898B-D4F3F20F60F7}">
  <ds:schemaRefs>
    <ds:schemaRef ds:uri="ESRI.ArcGIS.Mapping.OfficeIntegration.PowerPointInfo"/>
  </ds:schemaRefs>
</ds:datastoreItem>
</file>

<file path=customXml/itemProps18.xml><?xml version="1.0" encoding="utf-8"?>
<ds:datastoreItem xmlns:ds="http://schemas.openxmlformats.org/officeDocument/2006/customXml" ds:itemID="{2ABC40DD-E91F-42CF-AA3B-01F6C8B08DCD}">
  <ds:schemaRefs>
    <ds:schemaRef ds:uri="ESRI.ArcGIS.Mapping.OfficeIntegration.PowerPointInfo"/>
  </ds:schemaRefs>
</ds:datastoreItem>
</file>

<file path=customXml/itemProps19.xml><?xml version="1.0" encoding="utf-8"?>
<ds:datastoreItem xmlns:ds="http://schemas.openxmlformats.org/officeDocument/2006/customXml" ds:itemID="{FD42A091-5F8C-4B67-846F-0199600D7F9B}">
  <ds:schemaRefs>
    <ds:schemaRef ds:uri="ESRI.ArcGIS.Mapping.OfficeIntegration.PowerPointInfo"/>
  </ds:schemaRefs>
</ds:datastoreItem>
</file>

<file path=customXml/itemProps2.xml><?xml version="1.0" encoding="utf-8"?>
<ds:datastoreItem xmlns:ds="http://schemas.openxmlformats.org/officeDocument/2006/customXml" ds:itemID="{EFEF2A4A-A74A-4710-A722-ECF549F38961}">
  <ds:schemaRefs>
    <ds:schemaRef ds:uri="ESRI.ArcGIS.Mapping.OfficeIntegration.PowerPointInfo"/>
  </ds:schemaRefs>
</ds:datastoreItem>
</file>

<file path=customXml/itemProps20.xml><?xml version="1.0" encoding="utf-8"?>
<ds:datastoreItem xmlns:ds="http://schemas.openxmlformats.org/officeDocument/2006/customXml" ds:itemID="{03E530BF-046C-487F-BA27-9297CF817B7B}">
  <ds:schemaRefs>
    <ds:schemaRef ds:uri="ESRI.ArcGIS.Mapping.OfficeIntegration.PowerPointInfo"/>
  </ds:schemaRefs>
</ds:datastoreItem>
</file>

<file path=customXml/itemProps21.xml><?xml version="1.0" encoding="utf-8"?>
<ds:datastoreItem xmlns:ds="http://schemas.openxmlformats.org/officeDocument/2006/customXml" ds:itemID="{680D5948-2678-45AD-94CD-7AF3B00B37B1}">
  <ds:schemaRefs>
    <ds:schemaRef ds:uri="ESRI.ArcGIS.Mapping.OfficeIntegration.PowerPointInfo"/>
  </ds:schemaRefs>
</ds:datastoreItem>
</file>

<file path=customXml/itemProps22.xml><?xml version="1.0" encoding="utf-8"?>
<ds:datastoreItem xmlns:ds="http://schemas.openxmlformats.org/officeDocument/2006/customXml" ds:itemID="{0761FA9F-8F46-4AF3-A4D5-7B0F5C9F5267}">
  <ds:schemaRefs>
    <ds:schemaRef ds:uri="ESRI.ArcGIS.Mapping.OfficeIntegration.PowerPointInfo"/>
  </ds:schemaRefs>
</ds:datastoreItem>
</file>

<file path=customXml/itemProps23.xml><?xml version="1.0" encoding="utf-8"?>
<ds:datastoreItem xmlns:ds="http://schemas.openxmlformats.org/officeDocument/2006/customXml" ds:itemID="{649168CA-C36E-4742-8C89-A1DE1578EC70}">
  <ds:schemaRefs>
    <ds:schemaRef ds:uri="ESRI.ArcGIS.Mapping.OfficeIntegration.PowerPointInfo"/>
  </ds:schemaRefs>
</ds:datastoreItem>
</file>

<file path=customXml/itemProps24.xml><?xml version="1.0" encoding="utf-8"?>
<ds:datastoreItem xmlns:ds="http://schemas.openxmlformats.org/officeDocument/2006/customXml" ds:itemID="{D9DB067C-2F89-4C7E-BE25-0753DFC5C51F}">
  <ds:schemaRefs>
    <ds:schemaRef ds:uri="ESRI.ArcGIS.Mapping.OfficeIntegration.PowerPointInfo"/>
  </ds:schemaRefs>
</ds:datastoreItem>
</file>

<file path=customXml/itemProps25.xml><?xml version="1.0" encoding="utf-8"?>
<ds:datastoreItem xmlns:ds="http://schemas.openxmlformats.org/officeDocument/2006/customXml" ds:itemID="{D45A8FAE-4892-4701-A4B8-817CAB07B129}">
  <ds:schemaRefs>
    <ds:schemaRef ds:uri="ESRI.ArcGIS.Mapping.OfficeIntegration.PowerPointInfo"/>
  </ds:schemaRefs>
</ds:datastoreItem>
</file>

<file path=customXml/itemProps26.xml><?xml version="1.0" encoding="utf-8"?>
<ds:datastoreItem xmlns:ds="http://schemas.openxmlformats.org/officeDocument/2006/customXml" ds:itemID="{A0DC69D9-3792-4771-853F-B80857BFAD9B}">
  <ds:schemaRefs>
    <ds:schemaRef ds:uri="Microsoft.SharePoint.Taxonomy.ContentTypeSync"/>
  </ds:schemaRefs>
</ds:datastoreItem>
</file>

<file path=customXml/itemProps27.xml><?xml version="1.0" encoding="utf-8"?>
<ds:datastoreItem xmlns:ds="http://schemas.openxmlformats.org/officeDocument/2006/customXml" ds:itemID="{D6F47AD4-FAF6-4DA9-9AD2-FD5A3435ED08}">
  <ds:schemaRefs>
    <ds:schemaRef ds:uri="ESRI.ArcGIS.Mapping.OfficeIntegration.PowerPointInfo"/>
  </ds:schemaRefs>
</ds:datastoreItem>
</file>

<file path=customXml/itemProps28.xml><?xml version="1.0" encoding="utf-8"?>
<ds:datastoreItem xmlns:ds="http://schemas.openxmlformats.org/officeDocument/2006/customXml" ds:itemID="{5F0E769D-E040-44CB-A589-83A1C036F65E}">
  <ds:schemaRefs>
    <ds:schemaRef ds:uri="ESRI.ArcGIS.Mapping.OfficeIntegration.PowerPointInfo"/>
  </ds:schemaRefs>
</ds:datastoreItem>
</file>

<file path=customXml/itemProps29.xml><?xml version="1.0" encoding="utf-8"?>
<ds:datastoreItem xmlns:ds="http://schemas.openxmlformats.org/officeDocument/2006/customXml" ds:itemID="{ECE5B6F1-C307-4376-9506-31F6D5FF8823}">
  <ds:schemaRefs>
    <ds:schemaRef ds:uri="ESRI.ArcGIS.Mapping.OfficeIntegration.PowerPointInfo"/>
  </ds:schemaRefs>
</ds:datastoreItem>
</file>

<file path=customXml/itemProps3.xml><?xml version="1.0" encoding="utf-8"?>
<ds:datastoreItem xmlns:ds="http://schemas.openxmlformats.org/officeDocument/2006/customXml" ds:itemID="{87D95DB1-B061-4F5A-BA95-8A0075823E73}">
  <ds:schemaRefs>
    <ds:schemaRef ds:uri="ESRI.ArcGIS.Mapping.OfficeIntegration.PowerPointInfo"/>
  </ds:schemaRefs>
</ds:datastoreItem>
</file>

<file path=customXml/itemProps30.xml><?xml version="1.0" encoding="utf-8"?>
<ds:datastoreItem xmlns:ds="http://schemas.openxmlformats.org/officeDocument/2006/customXml" ds:itemID="{03B980FE-C599-4668-BDBE-BF5B5040E001}">
  <ds:schemaRefs>
    <ds:schemaRef ds:uri="ESRI.ArcGIS.Mapping.OfficeIntegration.PowerPointInfo"/>
  </ds:schemaRefs>
</ds:datastoreItem>
</file>

<file path=customXml/itemProps31.xml><?xml version="1.0" encoding="utf-8"?>
<ds:datastoreItem xmlns:ds="http://schemas.openxmlformats.org/officeDocument/2006/customXml" ds:itemID="{D9FE8F85-57CE-4527-A2DB-A430518D904E}">
  <ds:schemaRefs>
    <ds:schemaRef ds:uri="ESRI.ArcGIS.Mapping.OfficeIntegration.PowerPointInfo"/>
  </ds:schemaRefs>
</ds:datastoreItem>
</file>

<file path=customXml/itemProps32.xml><?xml version="1.0" encoding="utf-8"?>
<ds:datastoreItem xmlns:ds="http://schemas.openxmlformats.org/officeDocument/2006/customXml" ds:itemID="{3FC25FFF-DC6D-45DE-A89C-C4256FDB9EEF}">
  <ds:schemaRefs>
    <ds:schemaRef ds:uri="ESRI.ArcGIS.Mapping.OfficeIntegration.PowerPointInfo"/>
  </ds:schemaRefs>
</ds:datastoreItem>
</file>

<file path=customXml/itemProps33.xml><?xml version="1.0" encoding="utf-8"?>
<ds:datastoreItem xmlns:ds="http://schemas.openxmlformats.org/officeDocument/2006/customXml" ds:itemID="{768948B7-6A39-4117-8620-28E25730AD5F}">
  <ds:schemaRefs>
    <ds:schemaRef ds:uri="ESRI.ArcGIS.Mapping.OfficeIntegration.PowerPointInfo"/>
  </ds:schemaRefs>
</ds:datastoreItem>
</file>

<file path=customXml/itemProps34.xml><?xml version="1.0" encoding="utf-8"?>
<ds:datastoreItem xmlns:ds="http://schemas.openxmlformats.org/officeDocument/2006/customXml" ds:itemID="{5554B8C6-8A3A-42CE-9920-E5F445974465}">
  <ds:schemaRefs>
    <ds:schemaRef ds:uri="ESRI.ArcGIS.Mapping.OfficeIntegration.PowerPointInfo"/>
  </ds:schemaRefs>
</ds:datastoreItem>
</file>

<file path=customXml/itemProps35.xml><?xml version="1.0" encoding="utf-8"?>
<ds:datastoreItem xmlns:ds="http://schemas.openxmlformats.org/officeDocument/2006/customXml" ds:itemID="{77D5C067-DC71-4D9F-8C7C-DE6BDDF22D7E}">
  <ds:schemaRefs>
    <ds:schemaRef ds:uri="ESRI.ArcGIS.Mapping.OfficeIntegration.PowerPointInfo"/>
  </ds:schemaRefs>
</ds:datastoreItem>
</file>

<file path=customXml/itemProps36.xml><?xml version="1.0" encoding="utf-8"?>
<ds:datastoreItem xmlns:ds="http://schemas.openxmlformats.org/officeDocument/2006/customXml" ds:itemID="{97D7D6B7-331F-452A-9FD8-5E92A528C23B}">
  <ds:schemaRefs>
    <ds:schemaRef ds:uri="ESRI.ArcGIS.Mapping.OfficeIntegration.PowerPointInfo"/>
  </ds:schemaRefs>
</ds:datastoreItem>
</file>

<file path=customXml/itemProps37.xml><?xml version="1.0" encoding="utf-8"?>
<ds:datastoreItem xmlns:ds="http://schemas.openxmlformats.org/officeDocument/2006/customXml" ds:itemID="{36ACC800-5984-4D83-AFFE-5230B953EE4B}">
  <ds:schemaRefs>
    <ds:schemaRef ds:uri="ESRI.ArcGIS.Mapping.OfficeIntegration.PowerPointInfo"/>
  </ds:schemaRefs>
</ds:datastoreItem>
</file>

<file path=customXml/itemProps38.xml><?xml version="1.0" encoding="utf-8"?>
<ds:datastoreItem xmlns:ds="http://schemas.openxmlformats.org/officeDocument/2006/customXml" ds:itemID="{6F422C28-21EB-4215-885B-7AA4063F74F4}">
  <ds:schemaRefs>
    <ds:schemaRef ds:uri="ESRI.ArcGIS.Mapping.OfficeIntegration.PowerPointInfo"/>
  </ds:schemaRefs>
</ds:datastoreItem>
</file>

<file path=customXml/itemProps39.xml><?xml version="1.0" encoding="utf-8"?>
<ds:datastoreItem xmlns:ds="http://schemas.openxmlformats.org/officeDocument/2006/customXml" ds:itemID="{E08215F9-1AD8-44F7-9F43-C1F7093A4DBC}">
  <ds:schemaRefs>
    <ds:schemaRef ds:uri="ESRI.ArcGIS.Mapping.OfficeIntegration.PowerPointInfo"/>
  </ds:schemaRefs>
</ds:datastoreItem>
</file>

<file path=customXml/itemProps4.xml><?xml version="1.0" encoding="utf-8"?>
<ds:datastoreItem xmlns:ds="http://schemas.openxmlformats.org/officeDocument/2006/customXml" ds:itemID="{68BE3322-105B-4A5B-83E9-CE75A3641E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8bc50993-1c0b-4bd1-a942-a9c9e6ee7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0.xml><?xml version="1.0" encoding="utf-8"?>
<ds:datastoreItem xmlns:ds="http://schemas.openxmlformats.org/officeDocument/2006/customXml" ds:itemID="{F2A51537-3366-4D08-A805-4BA3EA7FE000}">
  <ds:schemaRefs>
    <ds:schemaRef ds:uri="ESRI.ArcGIS.Mapping.OfficeIntegration.PowerPointInfo"/>
  </ds:schemaRefs>
</ds:datastoreItem>
</file>

<file path=customXml/itemProps41.xml><?xml version="1.0" encoding="utf-8"?>
<ds:datastoreItem xmlns:ds="http://schemas.openxmlformats.org/officeDocument/2006/customXml" ds:itemID="{8BF96874-E3C4-474F-A60C-735D3EE0F735}">
  <ds:schemaRefs>
    <ds:schemaRef ds:uri="ESRI.ArcGIS.Mapping.OfficeIntegration.PowerPointInfo"/>
  </ds:schemaRefs>
</ds:datastoreItem>
</file>

<file path=customXml/itemProps42.xml><?xml version="1.0" encoding="utf-8"?>
<ds:datastoreItem xmlns:ds="http://schemas.openxmlformats.org/officeDocument/2006/customXml" ds:itemID="{9A0AC49C-2CEF-4E30-9BC6-E83A4AF70CAD}">
  <ds:schemaRefs>
    <ds:schemaRef ds:uri="ESRI.ArcGIS.Mapping.OfficeIntegration.PowerPointInfo"/>
  </ds:schemaRefs>
</ds:datastoreItem>
</file>

<file path=customXml/itemProps43.xml><?xml version="1.0" encoding="utf-8"?>
<ds:datastoreItem xmlns:ds="http://schemas.openxmlformats.org/officeDocument/2006/customXml" ds:itemID="{559617AD-4BE6-49A1-A7A6-FE080CE6EA3B}">
  <ds:schemaRefs>
    <ds:schemaRef ds:uri="ESRI.ArcGIS.Mapping.OfficeIntegration.PowerPointInfo"/>
  </ds:schemaRefs>
</ds:datastoreItem>
</file>

<file path=customXml/itemProps44.xml><?xml version="1.0" encoding="utf-8"?>
<ds:datastoreItem xmlns:ds="http://schemas.openxmlformats.org/officeDocument/2006/customXml" ds:itemID="{6705F430-6643-4705-9E9D-5F5A17EB8291}">
  <ds:schemaRefs>
    <ds:schemaRef ds:uri="ESRI.ArcGIS.Mapping.OfficeIntegration.PowerPointInfo"/>
  </ds:schemaRefs>
</ds:datastoreItem>
</file>

<file path=customXml/itemProps45.xml><?xml version="1.0" encoding="utf-8"?>
<ds:datastoreItem xmlns:ds="http://schemas.openxmlformats.org/officeDocument/2006/customXml" ds:itemID="{38A7A487-3268-4C67-862B-EFB5B215DB51}">
  <ds:schemaRefs>
    <ds:schemaRef ds:uri="ESRI.ArcGIS.Mapping.OfficeIntegration.PowerPointInfo"/>
  </ds:schemaRefs>
</ds:datastoreItem>
</file>

<file path=customXml/itemProps46.xml><?xml version="1.0" encoding="utf-8"?>
<ds:datastoreItem xmlns:ds="http://schemas.openxmlformats.org/officeDocument/2006/customXml" ds:itemID="{071EFF6A-B04E-4828-AB68-1D337FD2A13A}">
  <ds:schemaRefs>
    <ds:schemaRef ds:uri="ESRI.ArcGIS.Mapping.OfficeIntegration.PowerPointInfo"/>
  </ds:schemaRefs>
</ds:datastoreItem>
</file>

<file path=customXml/itemProps47.xml><?xml version="1.0" encoding="utf-8"?>
<ds:datastoreItem xmlns:ds="http://schemas.openxmlformats.org/officeDocument/2006/customXml" ds:itemID="{0975A964-21DD-453E-B99E-D20A41066851}">
  <ds:schemaRefs>
    <ds:schemaRef ds:uri="http://purl.org/dc/elements/1.1/"/>
    <ds:schemaRef ds:uri="http://schemas.microsoft.com/sharepoint.v3"/>
    <ds:schemaRef ds:uri="http://schemas.microsoft.com/office/2006/metadata/properties"/>
    <ds:schemaRef ds:uri="http://purl.org/dc/terms/"/>
    <ds:schemaRef ds:uri="http://schemas.microsoft.com/sharepoint/v3"/>
    <ds:schemaRef ds:uri="4ffa91fb-a0ff-4ac5-b2db-65c790d184a4"/>
    <ds:schemaRef ds:uri="http://purl.org/dc/dcmitype/"/>
    <ds:schemaRef ds:uri="8bc50993-1c0b-4bd1-a942-a9c9e6ee7cec"/>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www.w3.org/XML/1998/namespace"/>
  </ds:schemaRefs>
</ds:datastoreItem>
</file>

<file path=customXml/itemProps48.xml><?xml version="1.0" encoding="utf-8"?>
<ds:datastoreItem xmlns:ds="http://schemas.openxmlformats.org/officeDocument/2006/customXml" ds:itemID="{366A2DDD-030C-456D-ACA7-EBC5679A5FE9}">
  <ds:schemaRefs>
    <ds:schemaRef ds:uri="ESRI.ArcGIS.Mapping.OfficeIntegration.PowerPointInfo"/>
  </ds:schemaRefs>
</ds:datastoreItem>
</file>

<file path=customXml/itemProps49.xml><?xml version="1.0" encoding="utf-8"?>
<ds:datastoreItem xmlns:ds="http://schemas.openxmlformats.org/officeDocument/2006/customXml" ds:itemID="{F493D107-AAF9-4DAD-B740-82A5DAA41CBC}">
  <ds:schemaRefs>
    <ds:schemaRef ds:uri="ESRI.ArcGIS.Mapping.OfficeIntegration.PowerPointInfo"/>
  </ds:schemaRefs>
</ds:datastoreItem>
</file>

<file path=customXml/itemProps5.xml><?xml version="1.0" encoding="utf-8"?>
<ds:datastoreItem xmlns:ds="http://schemas.openxmlformats.org/officeDocument/2006/customXml" ds:itemID="{6DDAE2C4-825B-441D-A081-0A44FC626553}">
  <ds:schemaRefs>
    <ds:schemaRef ds:uri="ESRI.ArcGIS.Mapping.OfficeIntegration.PowerPointInfo"/>
  </ds:schemaRefs>
</ds:datastoreItem>
</file>

<file path=customXml/itemProps50.xml><?xml version="1.0" encoding="utf-8"?>
<ds:datastoreItem xmlns:ds="http://schemas.openxmlformats.org/officeDocument/2006/customXml" ds:itemID="{8091F64F-957D-4B98-8429-996EB2A69279}">
  <ds:schemaRefs>
    <ds:schemaRef ds:uri="ESRI.ArcGIS.Mapping.OfficeIntegration.PowerPointInfo"/>
  </ds:schemaRefs>
</ds:datastoreItem>
</file>

<file path=customXml/itemProps6.xml><?xml version="1.0" encoding="utf-8"?>
<ds:datastoreItem xmlns:ds="http://schemas.openxmlformats.org/officeDocument/2006/customXml" ds:itemID="{2848B3DE-8981-45E9-AF4F-EA2CE92240AE}">
  <ds:schemaRefs>
    <ds:schemaRef ds:uri="ESRI.ArcGIS.Mapping.OfficeIntegration.PowerPointInfo"/>
  </ds:schemaRefs>
</ds:datastoreItem>
</file>

<file path=customXml/itemProps7.xml><?xml version="1.0" encoding="utf-8"?>
<ds:datastoreItem xmlns:ds="http://schemas.openxmlformats.org/officeDocument/2006/customXml" ds:itemID="{143258BE-454B-414B-9660-D12F3B9C04E1}">
  <ds:schemaRefs>
    <ds:schemaRef ds:uri="ESRI.ArcGIS.Mapping.OfficeIntegration.PowerPointInfo"/>
  </ds:schemaRefs>
</ds:datastoreItem>
</file>

<file path=customXml/itemProps8.xml><?xml version="1.0" encoding="utf-8"?>
<ds:datastoreItem xmlns:ds="http://schemas.openxmlformats.org/officeDocument/2006/customXml" ds:itemID="{87683D52-E21B-4C71-AB10-3D65AD7CCCB5}">
  <ds:schemaRefs>
    <ds:schemaRef ds:uri="ESRI.ArcGIS.Mapping.OfficeIntegration.PowerPointInfo"/>
  </ds:schemaRefs>
</ds:datastoreItem>
</file>

<file path=customXml/itemProps9.xml><?xml version="1.0" encoding="utf-8"?>
<ds:datastoreItem xmlns:ds="http://schemas.openxmlformats.org/officeDocument/2006/customXml" ds:itemID="{276BC465-7EA6-45A8-BF24-DF879B9728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2016 Evalu-Con PPT template_v1</Template>
  <TotalTime>1867</TotalTime>
  <Words>3251</Words>
  <Application>Microsoft Office PowerPoint</Application>
  <PresentationFormat>On-screen Show (4:3)</PresentationFormat>
  <Paragraphs>631</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2016 Evalu-Con PPT template_v1</vt:lpstr>
      <vt:lpstr> Picturing Your Program: An Introduction To Logic Modeling</vt:lpstr>
      <vt:lpstr>Agenda</vt:lpstr>
      <vt:lpstr>Why are we here?</vt:lpstr>
      <vt:lpstr>PowerPoint Presentation</vt:lpstr>
      <vt:lpstr>What is a logic model?</vt:lpstr>
      <vt:lpstr>PowerPoint Presentation</vt:lpstr>
      <vt:lpstr>What are logic models used for?</vt:lpstr>
      <vt:lpstr>What are the benefits of logic models? </vt:lpstr>
      <vt:lpstr>What are the limitations of logic models?</vt:lpstr>
      <vt:lpstr>When can logic models be used?</vt:lpstr>
      <vt:lpstr>How do you develop a logic model? </vt:lpstr>
      <vt:lpstr>Case Study: Tools for Schools (TfS)</vt:lpstr>
      <vt:lpstr>Step 1.  Clarify the program goal and brainstorm/define the program elements </vt:lpstr>
      <vt:lpstr>Step 2. Verify the logic table with stakeholders</vt:lpstr>
      <vt:lpstr>Step 3.  Develop a diagram and text describing logical relationships</vt:lpstr>
      <vt:lpstr>Step 4. Verify the logic model with stakeholders </vt:lpstr>
      <vt:lpstr>PowerPoint Presentation</vt:lpstr>
      <vt:lpstr>PowerPoint Presentation</vt:lpstr>
      <vt:lpstr>Example Logic Models</vt:lpstr>
      <vt:lpstr>PowerPoint Presentation</vt:lpstr>
      <vt:lpstr>PowerPoint Presentation</vt:lpstr>
      <vt:lpstr>PowerPoint Presentation</vt:lpstr>
      <vt:lpstr>PowerPoint Presentation</vt:lpstr>
      <vt:lpstr>Exercise</vt:lpstr>
      <vt:lpstr>What next?</vt:lpstr>
      <vt:lpstr>Contacts</vt:lpstr>
      <vt:lpstr>Appendix</vt:lpstr>
      <vt:lpstr>PowerPoint Presentation</vt:lpstr>
      <vt:lpstr>Measures Across the Logic Model Spectrum</vt:lpstr>
      <vt:lpstr>Work Quality Measures </vt:lpstr>
      <vt:lpstr>Evaluation and the Logic Model</vt:lpstr>
      <vt:lpstr>PowerPoint Presentation</vt:lpstr>
      <vt:lpstr>PowerPoint Presentation</vt:lpstr>
      <vt:lpstr>General Assistance Program (GAP) Grant Program Logic Model</vt:lpstr>
      <vt:lpstr>Tribal GAP Performance Measures</vt:lpstr>
      <vt:lpstr>General Assistance Program (GAP) Grant Program Logic Model</vt:lpstr>
    </vt:vector>
  </TitlesOfParts>
  <Company>US-EPA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Models: Everything You need to know …and then some</dc:title>
  <dc:creator>newuser</dc:creator>
  <cp:lastModifiedBy>Hendershot, Thomas J.</cp:lastModifiedBy>
  <cp:revision>134</cp:revision>
  <cp:lastPrinted>2016-01-20T14:58:02Z</cp:lastPrinted>
  <dcterms:created xsi:type="dcterms:W3CDTF">2014-03-31T19:14:50Z</dcterms:created>
  <dcterms:modified xsi:type="dcterms:W3CDTF">2016-09-26T10:41:46Z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0x01010031E4322644E8844A987835E3648B63D1</vt:lpwstr>
  </property>
  <property fmtid="{D5CDD505-2E9C-101B-9397-08002B2CF9AE}" pid="3" name="TaxKeyword">
    <vt:lpwstr/>
  </property>
  <property fmtid="{D5CDD505-2E9C-101B-9397-08002B2CF9AE}" pid="4" name="Document_x0020_Type">
    <vt:lpwstr/>
  </property>
  <property fmtid="{D5CDD505-2E9C-101B-9397-08002B2CF9AE}" pid="5" name="Document Type">
    <vt:lpwstr/>
  </property>
</Properties>
</file>