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62" r:id="rId5"/>
    <p:sldId id="353" r:id="rId6"/>
    <p:sldId id="257" r:id="rId7"/>
    <p:sldId id="309" r:id="rId8"/>
    <p:sldId id="352" r:id="rId9"/>
    <p:sldId id="310" r:id="rId10"/>
    <p:sldId id="348" r:id="rId11"/>
    <p:sldId id="349" r:id="rId12"/>
    <p:sldId id="350" r:id="rId13"/>
    <p:sldId id="314" r:id="rId14"/>
    <p:sldId id="332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55" r:id="rId23"/>
    <p:sldId id="356" r:id="rId24"/>
    <p:sldId id="357" r:id="rId25"/>
    <p:sldId id="358" r:id="rId26"/>
    <p:sldId id="360" r:id="rId27"/>
    <p:sldId id="324" r:id="rId28"/>
    <p:sldId id="282" r:id="rId29"/>
    <p:sldId id="280" r:id="rId30"/>
    <p:sldId id="279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xdFqCqg8wC8kmR/L8tZ4Xg==" hashData="n+1LMe4wZsy3V+BIJk+xFIhUcrY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Arko-Dadzie" initials="GA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9C36"/>
    <a:srgbClr val="DCE6F2"/>
    <a:srgbClr val="8EB4E3"/>
    <a:srgbClr val="002060"/>
    <a:srgbClr val="00201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87746" autoAdjust="0"/>
  </p:normalViewPr>
  <p:slideViewPr>
    <p:cSldViewPr>
      <p:cViewPr>
        <p:scale>
          <a:sx n="40" d="100"/>
          <a:sy n="40" d="100"/>
        </p:scale>
        <p:origin x="-2262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99CC0FC-2BDE-084B-852C-86E1AEAD3E77}" type="datetimeFigureOut">
              <a:rPr lang="en-US" smtClean="0"/>
              <a:t>08/05/2017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3AC4F9-24D2-0145-B7DA-012D7964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3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9810E5-B9E1-7E45-A0FB-1A55435B13DB}" type="datetimeFigureOut">
              <a:rPr lang="en-US" smtClean="0"/>
              <a:t>08/05/2017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2A593-4382-9548-BCBC-9AFA9F5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9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2A593-4382-9548-BCBC-9AFA9F58022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8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Instructor: performance,</a:t>
            </a:r>
            <a:r>
              <a:rPr lang="en-US" baseline="0" dirty="0" smtClean="0"/>
              <a:t> high quality work, highly skilled personnel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Q:</a:t>
            </a:r>
            <a:r>
              <a:rPr lang="en-US" sz="1200" dirty="0" smtClean="0">
                <a:latin typeface="Century Gothic" panose="020B0502020202020204" pitchFamily="34" charset="0"/>
              </a:rPr>
              <a:t>Give examples of “principles”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2A593-4382-9548-BCBC-9AFA9F5802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CPTM 3.1.3</a:t>
            </a:r>
          </a:p>
          <a:p>
            <a:endParaRPr lang="en-US" dirty="0" smtClean="0"/>
          </a:p>
          <a:p>
            <a:r>
              <a:rPr lang="en-US" dirty="0" smtClean="0"/>
              <a:t>Instructor: Link with credibility, legitimacy – trust, duty – clients, mandate</a:t>
            </a:r>
            <a:r>
              <a:rPr lang="en-US" baseline="0" dirty="0" smtClean="0"/>
              <a:t> beneficiaries – being an ambassador – conduct – reputation and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2A593-4382-9548-BCBC-9AFA9F5802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US" baseline="0" dirty="0"/>
              <a:t> the Learning Policy SGB 2009?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2A593-4382-9548-BCBC-9AFA9F5802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2A593-4382-9548-BCBC-9AFA9F5802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New cycle</a:t>
            </a:r>
            <a:r>
              <a:rPr lang="en-US" b="1" baseline="0" dirty="0" smtClean="0">
                <a:solidFill>
                  <a:srgbClr val="FF0000"/>
                </a:solidFill>
              </a:rPr>
              <a:t> diagram???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2A593-4382-9548-BCBC-9AFA9F5802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2A593-4382-9548-BCBC-9AFA9F5802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4B31-ACE0-F547-8C2A-5E53FD9CD1DC}" type="datetime1">
              <a:rPr lang="en-US" smtClean="0"/>
              <a:t>08/05/2017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E951-9F77-0E47-911C-86FD149859FA}" type="datetime1">
              <a:rPr lang="en-US" smtClean="0"/>
              <a:t>08/05/2017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91BD-A017-2F4A-8C9F-18B6D335A2E7}" type="datetime1">
              <a:rPr lang="en-US" smtClean="0"/>
              <a:t>08/05/2017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9FE6-3256-724F-A287-3742D15497A5}" type="datetime1">
              <a:rPr lang="en-US" smtClean="0"/>
              <a:t>08/05/2017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DDDE-7C8D-4B40-B70F-4C9D569D2491}" type="datetime1">
              <a:rPr lang="en-US" smtClean="0"/>
              <a:t>08/05/2017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C7B3-C942-824B-A87A-343F2FEC0D13}" type="datetime1">
              <a:rPr lang="en-US" smtClean="0"/>
              <a:t>08/05/2017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3BB-F4AE-0B41-A7ED-9113B6047745}" type="datetime1">
              <a:rPr lang="en-US" smtClean="0"/>
              <a:t>08/05/2017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4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255-F5BE-0445-B1B0-8FD43F2E8489}" type="datetime1">
              <a:rPr lang="en-US" smtClean="0"/>
              <a:t>08/05/2017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93B2-68D1-BC45-A179-00E32D0B48E3}" type="datetime1">
              <a:rPr lang="en-US" smtClean="0"/>
              <a:t>08/05/2017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3F7A-29E4-F045-AC12-411FDACB4997}" type="datetime1">
              <a:rPr lang="en-US" smtClean="0"/>
              <a:t>08/05/2017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B594-1210-B948-8D31-3B544F5D6C5B}" type="datetime1">
              <a:rPr lang="en-US" smtClean="0"/>
              <a:t>08/05/2017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8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2E31-5621-F547-819F-82E55C0B7381}" type="datetime1">
              <a:rPr lang="en-US" smtClean="0"/>
              <a:t>08/05/2017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1161-F363-4909-B3BA-F2D719A8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667000"/>
            <a:ext cx="7223343" cy="1977390"/>
            <a:chOff x="990600" y="2142669"/>
            <a:chExt cx="7223343" cy="1977390"/>
          </a:xfrm>
        </p:grpSpPr>
        <p:sp>
          <p:nvSpPr>
            <p:cNvPr id="5" name="Rectangle 4"/>
            <p:cNvSpPr/>
            <p:nvPr/>
          </p:nvSpPr>
          <p:spPr>
            <a:xfrm>
              <a:off x="990600" y="2142669"/>
              <a:ext cx="7223342" cy="1977390"/>
            </a:xfrm>
            <a:prstGeom prst="rect">
              <a:avLst/>
            </a:prstGeom>
          </p:spPr>
        </p:sp>
        <p:sp>
          <p:nvSpPr>
            <p:cNvPr id="6" name="Text Box 6"/>
            <p:cNvSpPr txBox="1"/>
            <p:nvPr/>
          </p:nvSpPr>
          <p:spPr>
            <a:xfrm>
              <a:off x="1219200" y="3515104"/>
              <a:ext cx="6994743" cy="6049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800" dirty="0">
                  <a:solidFill>
                    <a:srgbClr val="73802D"/>
                  </a:solidFill>
                  <a:effectLst/>
                  <a:latin typeface="Century Gothic"/>
                  <a:ea typeface="Calibri"/>
                  <a:cs typeface="Century Gothic"/>
                </a:rPr>
                <a:t>UN Core Values and Competencies</a:t>
              </a:r>
              <a:endParaRPr lang="en-US" sz="2800" dirty="0">
                <a:effectLst/>
                <a:latin typeface="Century Gothic"/>
                <a:ea typeface="Calibri"/>
                <a:cs typeface="Century Gothic"/>
              </a:endParaRPr>
            </a:p>
          </p:txBody>
        </p:sp>
        <p:sp>
          <p:nvSpPr>
            <p:cNvPr id="7" name="Text Box 7"/>
            <p:cNvSpPr txBox="1"/>
            <p:nvPr/>
          </p:nvSpPr>
          <p:spPr>
            <a:xfrm>
              <a:off x="1081009" y="2269077"/>
              <a:ext cx="2527753" cy="130923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7200" spc="300" dirty="0">
                  <a:solidFill>
                    <a:srgbClr val="002060"/>
                  </a:solidFill>
                  <a:latin typeface="Century Gothic"/>
                  <a:ea typeface="Calibri"/>
                  <a:cs typeface="Century Gothic"/>
                </a:rPr>
                <a:t>3.1</a:t>
              </a:r>
              <a:endParaRPr lang="en-US" sz="1100" spc="300" dirty="0">
                <a:effectLst/>
                <a:latin typeface="Century Gothic"/>
                <a:ea typeface="Calibri"/>
                <a:cs typeface="Century Gothic"/>
              </a:endParaRPr>
            </a:p>
          </p:txBody>
        </p:sp>
        <p:sp>
          <p:nvSpPr>
            <p:cNvPr id="8" name="Text Box 8"/>
            <p:cNvSpPr txBox="1"/>
            <p:nvPr/>
          </p:nvSpPr>
          <p:spPr>
            <a:xfrm>
              <a:off x="1219200" y="2142669"/>
              <a:ext cx="2112948" cy="4785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spc="1000" dirty="0">
                  <a:solidFill>
                    <a:srgbClr val="ADC5F1"/>
                  </a:solidFill>
                  <a:effectLst/>
                  <a:latin typeface="Century Gothic"/>
                  <a:ea typeface="Calibri"/>
                  <a:cs typeface="Century Gothic"/>
                </a:rPr>
                <a:t>Lesson</a:t>
              </a:r>
              <a:endParaRPr lang="en-US" sz="2400" dirty="0">
                <a:effectLst/>
                <a:latin typeface="Century Gothic"/>
                <a:ea typeface="Calibri"/>
                <a:cs typeface="Century Gothic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89242" y="3506075"/>
              <a:ext cx="6907321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6000">
                    <a:schemeClr val="accent1">
                      <a:tint val="44500"/>
                      <a:satMod val="160000"/>
                    </a:schemeClr>
                  </a:gs>
                  <a:gs pos="100000">
                    <a:srgbClr val="ADC5F1"/>
                  </a:gs>
                </a:gsLst>
                <a:lin ang="54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/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740" y="2410132"/>
              <a:ext cx="1138778" cy="967181"/>
            </a:xfrm>
            <a:prstGeom prst="rect">
              <a:avLst/>
            </a:prstGeom>
          </p:spPr>
        </p:pic>
      </p:grpSp>
      <p:sp>
        <p:nvSpPr>
          <p:cNvPr id="11" name="Text Box 8"/>
          <p:cNvSpPr txBox="1"/>
          <p:nvPr/>
        </p:nvSpPr>
        <p:spPr>
          <a:xfrm>
            <a:off x="1112028" y="1143000"/>
            <a:ext cx="7422372" cy="762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spc="300" dirty="0">
                <a:solidFill>
                  <a:srgbClr val="ADC5F1"/>
                </a:solidFill>
                <a:effectLst/>
                <a:latin typeface="Century Gothic"/>
                <a:ea typeface="Calibri"/>
                <a:cs typeface="Century Gothic"/>
              </a:rPr>
              <a:t>Module 3: Individual </a:t>
            </a:r>
            <a:r>
              <a:rPr lang="en-US" sz="2000" spc="300">
                <a:solidFill>
                  <a:srgbClr val="ADC5F1"/>
                </a:solidFill>
                <a:effectLst/>
                <a:latin typeface="Century Gothic"/>
                <a:ea typeface="Calibri"/>
                <a:cs typeface="Century Gothic"/>
              </a:rPr>
              <a:t>Peacekeeping Personnel</a:t>
            </a:r>
            <a:endParaRPr lang="en-US" sz="1100" spc="300" dirty="0">
              <a:effectLst/>
              <a:latin typeface="Century Gothic"/>
              <a:ea typeface="Calibri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77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2" descr="http://ioneelev8.files.wordpress.com/2011/02/integrity1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82002"/>
            <a:ext cx="2667000" cy="17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066800"/>
            <a:ext cx="7391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Integrity 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 smtClean="0">
                <a:latin typeface="Century Gothic"/>
                <a:cs typeface="Century Gothic"/>
              </a:rPr>
              <a:t>Demonstrate the values of UN 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 smtClean="0">
                <a:latin typeface="Century Gothic"/>
                <a:cs typeface="Century Gothic"/>
              </a:rPr>
              <a:t>Act </a:t>
            </a:r>
            <a:r>
              <a:rPr lang="en-GB" sz="2400" dirty="0">
                <a:latin typeface="Century Gothic"/>
                <a:cs typeface="Century Gothic"/>
              </a:rPr>
              <a:t>without consideration of personal gain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Resist undue political pressure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Stand by decisions in the organization’s interest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 smtClean="0">
                <a:latin typeface="Century Gothic"/>
                <a:cs typeface="Century Gothic"/>
              </a:rPr>
              <a:t>Do not </a:t>
            </a:r>
            <a:r>
              <a:rPr lang="en-GB" sz="2400" dirty="0">
                <a:latin typeface="Century Gothic"/>
                <a:cs typeface="Century Gothic"/>
              </a:rPr>
              <a:t>abuse power or authority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Take prompt action in cases of unprofessional </a:t>
            </a:r>
            <a:br>
              <a:rPr lang="en-GB" sz="2400" dirty="0">
                <a:latin typeface="Century Gothic"/>
                <a:cs typeface="Century Gothic"/>
              </a:rPr>
            </a:br>
            <a:r>
              <a:rPr lang="en-GB" sz="2400" dirty="0">
                <a:latin typeface="Century Gothic"/>
                <a:cs typeface="Century Gothic"/>
              </a:rPr>
              <a:t>or unethical behaviour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2" descr="Salute pic 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" r="13014" b="20893"/>
          <a:stretch/>
        </p:blipFill>
        <p:spPr>
          <a:xfrm>
            <a:off x="5772913" y="4577299"/>
            <a:ext cx="2837687" cy="1823501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1033552"/>
            <a:ext cx="73914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Professionalism 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Show pride in work and achievements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Demonstrate professional competence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Be conscientious and efficient in meeting commitments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Be motivated by professional rather than personal concerns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Show persistence when faced with challenges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Remain calm in stressful</a:t>
            </a:r>
            <a:br>
              <a:rPr lang="en-GB" sz="2400" dirty="0">
                <a:latin typeface="Century Gothic"/>
                <a:cs typeface="Century Gothic"/>
              </a:rPr>
            </a:br>
            <a:r>
              <a:rPr lang="en-GB" sz="2400" dirty="0">
                <a:latin typeface="Century Gothic"/>
                <a:cs typeface="Century Gothic"/>
              </a:rPr>
              <a:t>situations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86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2" descr="https://spring12-ccol-02.wikispaces.com/file/view/Diversity_Matters_photo_without_wording_.jpg/316542546/415x214/Diversity_Matters_photo_without_wording_.jp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11586"/>
          <a:stretch/>
        </p:blipFill>
        <p:spPr bwMode="auto">
          <a:xfrm>
            <a:off x="5867400" y="4648200"/>
            <a:ext cx="2734094" cy="17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1033552"/>
            <a:ext cx="7391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Respect for Diversity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Work effectively with people from all backgrounds 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Treat all people with dignity and respect 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Treat men and women equally 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Show respect for diverse points of view 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Examine own biases and behaviours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GB" sz="2400" dirty="0">
                <a:latin typeface="Century Gothic"/>
                <a:cs typeface="Century Gothic"/>
              </a:rPr>
              <a:t>Do not discriminate against any individual or group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50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  <a:latin typeface="Century Gothic"/>
                <a:cs typeface="Century Gothic"/>
              </a:rPr>
              <a:t>4. UN Core Competencies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71935"/>
            <a:ext cx="7391400" cy="35855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Communication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Teamwork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Planning and Organization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Accountability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Century Gothic"/>
              <a:cs typeface="Century Gothic"/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Century Gothic"/>
              <a:cs typeface="Century Gothic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Century Gothic"/>
              <a:cs typeface="Century Gothic"/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Client Orientation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Creativity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Technological Awareness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Commitment to Continuous Learning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15" name="Picture 4" descr="http://www.pxleyes.com/images/contests/communication-means-2/fullsize/First-communication-4fcd0126d49ea_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191000"/>
            <a:ext cx="1828800" cy="10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www.tezzaron.com/media/teamwork-11082302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191000"/>
            <a:ext cx="1824380" cy="10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falkvinge.net/files/2011/01/Organization.jp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19100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kaizen-news.com/wp-content/uploads/2013/11/What-is-Accountability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191000"/>
            <a:ext cx="1828800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spreadluv.files.wordpress.com/2012/11/shake-hands-jpg1.png"/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2239"/>
          <a:stretch/>
        </p:blipFill>
        <p:spPr bwMode="auto">
          <a:xfrm>
            <a:off x="570218" y="5334000"/>
            <a:ext cx="1822969" cy="10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drkenhudson.com/wordpress/wp-content/uploads/creativity.jp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87" y="5334000"/>
            <a:ext cx="1828800" cy="10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62e528761d0685343e1c-f3d1b99a743ffa4142d9d7f1978d9686.ssl.cf2.rackcdn.com/files/14538/article/width668/j28dtdbf-134561597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87" y="5334000"/>
            <a:ext cx="1827227" cy="109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etfovoice.ca/wp-content/uploads/2014/01/Nutrition-for-school-learning-pic1.jpg"/>
          <p:cNvPicPr>
            <a:picLocks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r="2191"/>
          <a:stretch/>
        </p:blipFill>
        <p:spPr bwMode="auto">
          <a:xfrm>
            <a:off x="6747574" y="5334000"/>
            <a:ext cx="1823402" cy="10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4" descr="http://www.pxleyes.com/images/contests/communication-means-2/fullsize/First-communication-4fcd0126d49ea_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60" y="4122420"/>
            <a:ext cx="2834640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" y="1033552"/>
            <a:ext cx="7391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Communication 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Speak and write clearly </a:t>
            </a:r>
          </a:p>
          <a:p>
            <a:pPr marL="342900" lvl="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Listen to others and respond appropriately </a:t>
            </a:r>
          </a:p>
          <a:p>
            <a:pPr marL="342900" lvl="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Two-way communication </a:t>
            </a:r>
          </a:p>
          <a:p>
            <a:pPr marL="342900" lvl="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Tailor language, tone, style </a:t>
            </a:r>
          </a:p>
          <a:p>
            <a:pPr marL="342900" lvl="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Share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430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4" descr="http://www.tezzaron.com/media/teamwork-110823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94" y="4343400"/>
            <a:ext cx="2947446" cy="199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1033552"/>
            <a:ext cx="7391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Teamwork 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Work </a:t>
            </a:r>
            <a:r>
              <a:rPr lang="en-US" sz="2400" dirty="0">
                <a:latin typeface="Century Gothic" panose="020B0502020202020204" pitchFamily="34" charset="0"/>
              </a:rPr>
              <a:t>collaboratively with colleagues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Solicit </a:t>
            </a:r>
            <a:r>
              <a:rPr lang="en-US" sz="2400" dirty="0">
                <a:latin typeface="Century Gothic" panose="020B0502020202020204" pitchFamily="34" charset="0"/>
              </a:rPr>
              <a:t>input by genuinely valuing others’ ideas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Place </a:t>
            </a:r>
            <a:r>
              <a:rPr lang="en-US" sz="2400" dirty="0">
                <a:latin typeface="Century Gothic" panose="020B0502020202020204" pitchFamily="34" charset="0"/>
              </a:rPr>
              <a:t>team agenda before personal agenda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Support </a:t>
            </a:r>
            <a:r>
              <a:rPr lang="en-US" sz="2400" dirty="0">
                <a:latin typeface="Century Gothic" panose="020B0502020202020204" pitchFamily="34" charset="0"/>
              </a:rPr>
              <a:t>group decisions  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Share </a:t>
            </a:r>
            <a:r>
              <a:rPr lang="en-US" sz="2400" dirty="0">
                <a:latin typeface="Century Gothic" panose="020B0502020202020204" pitchFamily="34" charset="0"/>
              </a:rPr>
              <a:t>credit, joint responsibility for shortcomings</a:t>
            </a:r>
          </a:p>
        </p:txBody>
      </p:sp>
    </p:spTree>
    <p:extLst>
      <p:ext uri="{BB962C8B-B14F-4D97-AF65-F5344CB8AC3E}">
        <p14:creationId xmlns:p14="http://schemas.microsoft.com/office/powerpoint/2010/main" val="22635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2" descr="http://falkvinge.net/files/2011/01/Organiz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4666447"/>
            <a:ext cx="2834640" cy="17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1033552"/>
            <a:ext cx="7391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Planning and Organizing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Develop </a:t>
            </a:r>
            <a:r>
              <a:rPr lang="en-US" sz="2400" dirty="0">
                <a:latin typeface="Century Gothic" panose="020B0502020202020204" pitchFamily="34" charset="0"/>
              </a:rPr>
              <a:t>clear goals that are consistent with agreed strategies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Identify </a:t>
            </a:r>
            <a:r>
              <a:rPr lang="en-US" sz="2400" dirty="0">
                <a:latin typeface="Century Gothic" panose="020B0502020202020204" pitchFamily="34" charset="0"/>
              </a:rPr>
              <a:t>priority activities and adjust as required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Allocate </a:t>
            </a:r>
            <a:r>
              <a:rPr lang="en-US" sz="2400" dirty="0">
                <a:latin typeface="Century Gothic" panose="020B0502020202020204" pitchFamily="34" charset="0"/>
              </a:rPr>
              <a:t>appropriate time and resources for completing work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Foresee </a:t>
            </a:r>
            <a:r>
              <a:rPr lang="en-US" sz="2400" dirty="0">
                <a:latin typeface="Century Gothic" panose="020B0502020202020204" pitchFamily="34" charset="0"/>
              </a:rPr>
              <a:t>risk and allow for contingencies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Monitor </a:t>
            </a:r>
            <a:r>
              <a:rPr lang="en-US" sz="2400" dirty="0">
                <a:latin typeface="Century Gothic" panose="020B0502020202020204" pitchFamily="34" charset="0"/>
              </a:rPr>
              <a:t>and adjust plans as 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9250" lvl="0">
              <a:spcAft>
                <a:spcPts val="600"/>
              </a:spcAft>
            </a:pPr>
            <a:r>
              <a:rPr lang="en-US" sz="2400" dirty="0" smtClean="0">
                <a:latin typeface="Century Gothic" panose="020B0502020202020204" pitchFamily="34" charset="0"/>
              </a:rPr>
              <a:t>necessary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Use </a:t>
            </a:r>
            <a:r>
              <a:rPr lang="en-US" sz="2400" dirty="0">
                <a:latin typeface="Century Gothic" panose="020B0502020202020204" pitchFamily="34" charset="0"/>
              </a:rPr>
              <a:t>time efficiently</a:t>
            </a:r>
            <a:endParaRPr lang="en-US" sz="2400" dirty="0">
              <a:latin typeface="Century Gothic" panose="020B050202020202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87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2" descr="http://www.kaizen-news.com/wp-content/uploads/2013/11/What-is-Accountabi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95800"/>
            <a:ext cx="2834640" cy="188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" y="1033552"/>
            <a:ext cx="73914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Accountability 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Take </a:t>
            </a:r>
            <a:r>
              <a:rPr lang="en-US" sz="2400" dirty="0">
                <a:latin typeface="Century Gothic" panose="020B0502020202020204" pitchFamily="34" charset="0"/>
              </a:rPr>
              <a:t>ownership of responsibilities and </a:t>
            </a:r>
            <a:r>
              <a:rPr lang="en-US" sz="2400" dirty="0" err="1">
                <a:latin typeface="Century Gothic" panose="020B0502020202020204" pitchFamily="34" charset="0"/>
              </a:rPr>
              <a:t>honour</a:t>
            </a:r>
            <a:r>
              <a:rPr lang="en-US" sz="2400" dirty="0">
                <a:latin typeface="Century Gothic" panose="020B0502020202020204" pitchFamily="34" charset="0"/>
              </a:rPr>
              <a:t> commitments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Deliver </a:t>
            </a:r>
            <a:r>
              <a:rPr lang="en-US" sz="2400" dirty="0">
                <a:latin typeface="Century Gothic" panose="020B0502020202020204" pitchFamily="34" charset="0"/>
              </a:rPr>
              <a:t>outputs within prescribed time, cost and quality 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Operate </a:t>
            </a:r>
            <a:r>
              <a:rPr lang="en-US" sz="2400" dirty="0">
                <a:latin typeface="Century Gothic" panose="020B0502020202020204" pitchFamily="34" charset="0"/>
              </a:rPr>
              <a:t>in compliance with rules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Support </a:t>
            </a:r>
            <a:r>
              <a:rPr lang="en-US" sz="2400" dirty="0">
                <a:latin typeface="Century Gothic" panose="020B0502020202020204" pitchFamily="34" charset="0"/>
              </a:rPr>
              <a:t>subordinates, provide oversight and take responsibility for </a:t>
            </a:r>
            <a:r>
              <a:rPr lang="en-US" sz="2400" dirty="0" smtClean="0">
                <a:latin typeface="Century Gothic" panose="020B0502020202020204" pitchFamily="34" charset="0"/>
              </a:rPr>
              <a:t>delegated </a:t>
            </a:r>
            <a:r>
              <a:rPr lang="en-US" sz="2400" dirty="0">
                <a:latin typeface="Century Gothic" panose="020B0502020202020204" pitchFamily="34" charset="0"/>
              </a:rPr>
              <a:t>assignments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Take </a:t>
            </a:r>
            <a:r>
              <a:rPr lang="en-US" sz="2400" dirty="0">
                <a:latin typeface="Century Gothic" panose="020B0502020202020204" pitchFamily="34" charset="0"/>
              </a:rPr>
              <a:t>responsibility for </a:t>
            </a:r>
          </a:p>
          <a:p>
            <a:pPr lvl="0">
              <a:spcAft>
                <a:spcPts val="6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    shortcomings </a:t>
            </a:r>
          </a:p>
        </p:txBody>
      </p:sp>
    </p:spTree>
    <p:extLst>
      <p:ext uri="{BB962C8B-B14F-4D97-AF65-F5344CB8AC3E}">
        <p14:creationId xmlns:p14="http://schemas.microsoft.com/office/powerpoint/2010/main" val="29446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2" descr="https://spreadluv.files.wordpress.com/2012/11/shake-hands-jp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58046"/>
            <a:ext cx="2682240" cy="142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1033552"/>
            <a:ext cx="7391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Client Orientation 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Consider </a:t>
            </a:r>
            <a:r>
              <a:rPr lang="en-US" sz="2400" dirty="0">
                <a:latin typeface="Century Gothic" panose="020B0502020202020204" pitchFamily="34" charset="0"/>
              </a:rPr>
              <a:t>all “clients” and seek their point of view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Establish </a:t>
            </a:r>
            <a:r>
              <a:rPr lang="en-US" sz="2400" dirty="0">
                <a:latin typeface="Century Gothic" panose="020B0502020202020204" pitchFamily="34" charset="0"/>
              </a:rPr>
              <a:t>and maintain productive partnerships  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Identify </a:t>
            </a:r>
            <a:r>
              <a:rPr lang="en-US" sz="2400" dirty="0">
                <a:latin typeface="Century Gothic" panose="020B0502020202020204" pitchFamily="34" charset="0"/>
              </a:rPr>
              <a:t>clients’ needs and provide solutions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M</a:t>
            </a:r>
            <a:r>
              <a:rPr lang="en-US" sz="2400" dirty="0" smtClean="0">
                <a:latin typeface="Century Gothic" panose="020B0502020202020204" pitchFamily="34" charset="0"/>
              </a:rPr>
              <a:t>onitor </a:t>
            </a:r>
            <a:r>
              <a:rPr lang="en-US" sz="2400" dirty="0">
                <a:latin typeface="Century Gothic" panose="020B0502020202020204" pitchFamily="34" charset="0"/>
              </a:rPr>
              <a:t>the clients’ environment and anticipate problems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Keep </a:t>
            </a:r>
            <a:r>
              <a:rPr lang="en-US" sz="2400" dirty="0">
                <a:latin typeface="Century Gothic" panose="020B0502020202020204" pitchFamily="34" charset="0"/>
              </a:rPr>
              <a:t>clients informed of progress or setbacks </a:t>
            </a:r>
            <a:r>
              <a:rPr lang="en-US" sz="2400" dirty="0" smtClean="0">
                <a:latin typeface="Century Gothic" panose="020B0502020202020204" pitchFamily="34" charset="0"/>
              </a:rPr>
              <a:t>in </a:t>
            </a:r>
            <a:r>
              <a:rPr lang="en-US" sz="2400" dirty="0">
                <a:latin typeface="Century Gothic" panose="020B0502020202020204" pitchFamily="34" charset="0"/>
              </a:rPr>
              <a:t>projects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Meet </a:t>
            </a:r>
            <a:r>
              <a:rPr lang="en-US" sz="2400" dirty="0">
                <a:latin typeface="Century Gothic" panose="020B0502020202020204" pitchFamily="34" charset="0"/>
              </a:rPr>
              <a:t>timelines for delivery of 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6075" lvl="0">
              <a:spcAft>
                <a:spcPts val="600"/>
              </a:spcAft>
            </a:pPr>
            <a:r>
              <a:rPr lang="en-US" sz="2400" dirty="0" smtClean="0">
                <a:latin typeface="Century Gothic" panose="020B0502020202020204" pitchFamily="34" charset="0"/>
              </a:rPr>
              <a:t>products </a:t>
            </a:r>
            <a:r>
              <a:rPr lang="en-US" sz="2400" dirty="0">
                <a:latin typeface="Century Gothic" panose="020B0502020202020204" pitchFamily="34" charset="0"/>
              </a:rPr>
              <a:t>or services to clients</a:t>
            </a:r>
          </a:p>
        </p:txBody>
      </p:sp>
    </p:spTree>
    <p:extLst>
      <p:ext uri="{BB962C8B-B14F-4D97-AF65-F5344CB8AC3E}">
        <p14:creationId xmlns:p14="http://schemas.microsoft.com/office/powerpoint/2010/main" val="15196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2" descr="http://drkenhudson.com/wordpress/wp-content/uploads/creativit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9"/>
          <a:stretch/>
        </p:blipFill>
        <p:spPr bwMode="auto">
          <a:xfrm>
            <a:off x="5775960" y="5049466"/>
            <a:ext cx="2834640" cy="134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1033552"/>
            <a:ext cx="7391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Creativity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Actively </a:t>
            </a:r>
            <a:r>
              <a:rPr lang="en-US" sz="2400" dirty="0">
                <a:latin typeface="Century Gothic" panose="020B0502020202020204" pitchFamily="34" charset="0"/>
              </a:rPr>
              <a:t>seek to improve services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Offer </a:t>
            </a:r>
            <a:r>
              <a:rPr lang="en-US" sz="2400" dirty="0">
                <a:latin typeface="Century Gothic" panose="020B0502020202020204" pitchFamily="34" charset="0"/>
              </a:rPr>
              <a:t>new and different options to meet client needs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Promote </a:t>
            </a:r>
            <a:r>
              <a:rPr lang="en-US" sz="2400" dirty="0">
                <a:latin typeface="Century Gothic" panose="020B0502020202020204" pitchFamily="34" charset="0"/>
              </a:rPr>
              <a:t>and persuade others to consider new ideas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Take </a:t>
            </a:r>
            <a:r>
              <a:rPr lang="en-US" sz="2400" dirty="0">
                <a:latin typeface="Century Gothic" panose="020B0502020202020204" pitchFamily="34" charset="0"/>
              </a:rPr>
              <a:t>calculated </a:t>
            </a:r>
            <a:r>
              <a:rPr lang="en-US" sz="2400" dirty="0" smtClean="0">
                <a:latin typeface="Century Gothic" panose="020B0502020202020204" pitchFamily="34" charset="0"/>
              </a:rPr>
              <a:t>risks </a:t>
            </a:r>
            <a:r>
              <a:rPr lang="mr-IN" sz="2400" dirty="0" smtClean="0">
                <a:latin typeface="Century Gothic" panose="020B0502020202020204" pitchFamily="34" charset="0"/>
              </a:rPr>
              <a:t>–</a:t>
            </a:r>
            <a:r>
              <a:rPr lang="en-US" sz="2400" dirty="0" smtClean="0">
                <a:latin typeface="Century Gothic" panose="020B0502020202020204" pitchFamily="34" charset="0"/>
              </a:rPr>
              <a:t> think </a:t>
            </a:r>
            <a:r>
              <a:rPr lang="en-US" sz="2400" dirty="0">
                <a:latin typeface="Century Gothic" panose="020B0502020202020204" pitchFamily="34" charset="0"/>
              </a:rPr>
              <a:t>“outside the box”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Take </a:t>
            </a:r>
            <a:r>
              <a:rPr lang="en-US" sz="2400" dirty="0">
                <a:latin typeface="Century Gothic" panose="020B0502020202020204" pitchFamily="34" charset="0"/>
              </a:rPr>
              <a:t>an interest in new ideas 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Do not </a:t>
            </a:r>
            <a:r>
              <a:rPr lang="en-US" sz="2400" dirty="0">
                <a:latin typeface="Century Gothic" panose="020B0502020202020204" pitchFamily="34" charset="0"/>
              </a:rPr>
              <a:t>be bound by t</a:t>
            </a:r>
            <a:r>
              <a:rPr lang="en-US" sz="2400" dirty="0" smtClean="0">
                <a:latin typeface="Century Gothic" panose="020B0502020202020204" pitchFamily="34" charset="0"/>
              </a:rPr>
              <a:t>raditional </a:t>
            </a:r>
            <a:r>
              <a:rPr lang="en-US" sz="2400" dirty="0">
                <a:latin typeface="Century Gothic" panose="020B0502020202020204" pitchFamily="34" charset="0"/>
              </a:rPr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23909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/>
          <p:cNvSpPr txBox="1"/>
          <p:nvPr/>
        </p:nvSpPr>
        <p:spPr>
          <a:xfrm>
            <a:off x="685800" y="685800"/>
            <a:ext cx="7772400" cy="4800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2060"/>
                </a:solidFill>
                <a:latin typeface="Century Gothic"/>
                <a:ea typeface="Calibri"/>
                <a:cs typeface="Century Gothic"/>
              </a:rPr>
              <a:t>Relevance </a:t>
            </a:r>
            <a:endParaRPr lang="en-US" sz="3200" b="1" dirty="0">
              <a:solidFill>
                <a:srgbClr val="002060"/>
              </a:solidFill>
              <a:effectLst/>
              <a:latin typeface="Century Gothic"/>
              <a:ea typeface="Calibri"/>
              <a:cs typeface="Century Gothic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3200" spc="600" dirty="0">
              <a:solidFill>
                <a:srgbClr val="ADC5F1"/>
              </a:solidFill>
              <a:ea typeface="Calibri"/>
              <a:cs typeface="Times New Roman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Font typeface="Wingdings" charset="2"/>
              <a:buChar char="§"/>
            </a:pPr>
            <a:r>
              <a:rPr lang="en-US" sz="240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Rich cultural and institutional diversity between military, </a:t>
            </a:r>
            <a:r>
              <a:rPr lang="en-US" sz="2400" dirty="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police, civilian</a:t>
            </a:r>
            <a:endParaRPr lang="en-US" sz="2400" dirty="0">
              <a:solidFill>
                <a:srgbClr val="8D9C36"/>
              </a:solidFill>
              <a:latin typeface="Century Gothic"/>
              <a:ea typeface="Calibri"/>
              <a:cs typeface="Century Gothic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Font typeface="Wingdings" charset="2"/>
              <a:buChar char="§"/>
            </a:pPr>
            <a:r>
              <a:rPr lang="en-US" sz="2400" dirty="0">
                <a:solidFill>
                  <a:srgbClr val="8D9C36"/>
                </a:solidFill>
                <a:effectLst/>
                <a:latin typeface="Century Gothic"/>
                <a:ea typeface="Calibri"/>
                <a:cs typeface="Century Gothic"/>
              </a:rPr>
              <a:t>Organizational Core Values and Competencies create a shared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64008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14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2" descr="https://62e528761d0685343e1c-f3d1b99a743ffa4142d9d7f1978d9686.ssl.cf2.rackcdn.com/files/14538/article/width668/j28dtdbf-13456159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95800"/>
            <a:ext cx="306174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1033552"/>
            <a:ext cx="73914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Technological Awareness 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Keep </a:t>
            </a:r>
            <a:r>
              <a:rPr lang="en-US" sz="2400" dirty="0">
                <a:latin typeface="Century Gothic" panose="020B0502020202020204" pitchFamily="34" charset="0"/>
              </a:rPr>
              <a:t>abreast of available technology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Understand </a:t>
            </a:r>
            <a:r>
              <a:rPr lang="en-US" sz="2400" dirty="0">
                <a:latin typeface="Century Gothic" panose="020B0502020202020204" pitchFamily="34" charset="0"/>
              </a:rPr>
              <a:t>applicability and limitations of technology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Actively </a:t>
            </a:r>
            <a:r>
              <a:rPr lang="en-US" sz="2400" dirty="0">
                <a:latin typeface="Century Gothic" panose="020B0502020202020204" pitchFamily="34" charset="0"/>
              </a:rPr>
              <a:t>seek to apply technology to appropriate risks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Show </a:t>
            </a:r>
            <a:r>
              <a:rPr lang="en-US" sz="2400" dirty="0">
                <a:latin typeface="Century Gothic" panose="020B0502020202020204" pitchFamily="34" charset="0"/>
              </a:rPr>
              <a:t>willingness to learn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23640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2" descr="http://etfovoice.ca/wp-content/uploads/2014/01/Nutrition-for-school-learning-pic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93031"/>
            <a:ext cx="2743200" cy="180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1033552"/>
            <a:ext cx="8001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Commitment to Continuous Learning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Keep </a:t>
            </a:r>
            <a:r>
              <a:rPr lang="en-US" sz="2400" dirty="0">
                <a:latin typeface="Century Gothic" panose="020B0502020202020204" pitchFamily="34" charset="0"/>
              </a:rPr>
              <a:t>abreast of new developments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Actively </a:t>
            </a:r>
            <a:r>
              <a:rPr lang="en-US" sz="2400" dirty="0">
                <a:latin typeface="Century Gothic" panose="020B0502020202020204" pitchFamily="34" charset="0"/>
              </a:rPr>
              <a:t>seek to develop oneself professionally and personally 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Contribute </a:t>
            </a:r>
            <a:r>
              <a:rPr lang="en-US" sz="2400" dirty="0">
                <a:latin typeface="Century Gothic" panose="020B0502020202020204" pitchFamily="34" charset="0"/>
              </a:rPr>
              <a:t>to the learning of colleagues and subordinates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Show </a:t>
            </a:r>
            <a:r>
              <a:rPr lang="en-US" sz="2400" dirty="0">
                <a:latin typeface="Century Gothic" panose="020B0502020202020204" pitchFamily="34" charset="0"/>
              </a:rPr>
              <a:t>willingness to learn from others</a:t>
            </a: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Seek </a:t>
            </a:r>
            <a:r>
              <a:rPr lang="en-US" sz="2400" dirty="0">
                <a:latin typeface="Century Gothic" panose="020B0502020202020204" pitchFamily="34" charset="0"/>
              </a:rPr>
              <a:t>feedback to learn and improve</a:t>
            </a:r>
          </a:p>
        </p:txBody>
      </p:sp>
    </p:spTree>
    <p:extLst>
      <p:ext uri="{BB962C8B-B14F-4D97-AF65-F5344CB8AC3E}">
        <p14:creationId xmlns:p14="http://schemas.microsoft.com/office/powerpoint/2010/main" val="8524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  <a:latin typeface="Century Gothic"/>
                <a:cs typeface="Century Gothic"/>
              </a:rPr>
              <a:t>5. Managerial Competencies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00200"/>
            <a:ext cx="73914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Leadership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Vision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Empowering Others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Building Trust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Managing Performance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Judgment/Decision-Making 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 smtClean="0">
                <a:latin typeface="Century Gothic"/>
                <a:cs typeface="Century Gothic"/>
              </a:rPr>
              <a:t>16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9" name="Picture 4" descr="http://www.greenbookblog.org/wp-content/uploads/2012/12/follow-the-leader-sign-62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495800"/>
            <a:ext cx="4648200" cy="187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851722"/>
            <a:ext cx="8686800" cy="0"/>
          </a:xfrm>
          <a:prstGeom prst="line">
            <a:avLst/>
          </a:prstGeom>
          <a:ln>
            <a:solidFill>
              <a:srgbClr val="8D9C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759327"/>
            <a:ext cx="79248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/>
                <a:cs typeface="Century Gothic"/>
              </a:rPr>
              <a:t>Instructions: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Consider the UN Core Values and Competencies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What is your responsibility? 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Describe ways you can gain the knowledge, skills and attributes needed to do your job well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anose="020B0502020202020204" pitchFamily="34" charset="0"/>
              </a:rPr>
              <a:t>Time: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5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minutes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Brainstorming: </a:t>
            </a:r>
            <a:r>
              <a:rPr lang="en-US" sz="2400" dirty="0">
                <a:latin typeface="Century Gothic" panose="020B0502020202020204" pitchFamily="34" charset="0"/>
              </a:rPr>
              <a:t>3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minutes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Discussion: </a:t>
            </a:r>
            <a:r>
              <a:rPr lang="en-US" sz="2400" dirty="0" smtClean="0">
                <a:latin typeface="Century Gothic" panose="020B0502020202020204" pitchFamily="34" charset="0"/>
              </a:rPr>
              <a:t>2 </a:t>
            </a:r>
            <a:r>
              <a:rPr lang="en-US" sz="2400" dirty="0">
                <a:latin typeface="Century Gothic" panose="020B0502020202020204" pitchFamily="34" charset="0"/>
              </a:rPr>
              <a:t>minutes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38100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entury Gothic"/>
                <a:cs typeface="Century Gothic"/>
              </a:rPr>
              <a:t>Learning Activity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077200" y="381000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  <a:latin typeface="Century Gothic"/>
                <a:cs typeface="Century Gothic"/>
              </a:rPr>
              <a:t>3.1.3</a:t>
            </a:r>
            <a:endParaRPr lang="en-US" sz="24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914400"/>
            <a:ext cx="324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002060"/>
                </a:solidFill>
                <a:latin typeface="Century Gothic"/>
                <a:cs typeface="Century Gothic"/>
              </a:rPr>
              <a:t>Continuous Learning</a:t>
            </a:r>
            <a:endParaRPr lang="en-US" sz="2400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93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1066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DPKO-DFS </a:t>
            </a:r>
            <a:r>
              <a:rPr lang="en-US" sz="2800" dirty="0">
                <a:solidFill>
                  <a:srgbClr val="8D9C36"/>
                </a:solidFill>
                <a:latin typeface="Century Gothic"/>
                <a:cs typeface="Century Gothic"/>
              </a:rPr>
              <a:t>Integrated Training Service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 smtClean="0">
                <a:latin typeface="Century Gothic"/>
                <a:cs typeface="Century Gothic"/>
              </a:rPr>
              <a:t>17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endParaRPr lang="en-US" sz="28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28600" y="2971800"/>
            <a:ext cx="5410200" cy="762000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entury Gothic"/>
                <a:cs typeface="Century Gothic"/>
              </a:rPr>
              <a:t>Pre-Deployment </a:t>
            </a:r>
            <a:r>
              <a:rPr lang="en-US" dirty="0" smtClean="0">
                <a:latin typeface="Century Gothic"/>
                <a:cs typeface="Century Gothic"/>
              </a:rPr>
              <a:t>Training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124200"/>
            <a:ext cx="1676400" cy="457200"/>
          </a:xfrm>
          <a:prstGeom prst="rect">
            <a:avLst/>
          </a:prstGeom>
          <a:solidFill>
            <a:srgbClr val="DCE6F2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entury Gothic"/>
                <a:cs typeface="Century Gothic"/>
              </a:rPr>
              <a:t>Training Phases</a:t>
            </a:r>
          </a:p>
        </p:txBody>
      </p:sp>
      <p:sp>
        <p:nvSpPr>
          <p:cNvPr id="11" name="Pentagon 10"/>
          <p:cNvSpPr/>
          <p:nvPr/>
        </p:nvSpPr>
        <p:spPr>
          <a:xfrm>
            <a:off x="228600" y="4114800"/>
            <a:ext cx="5410200" cy="762000"/>
          </a:xfrm>
          <a:prstGeom prst="homePlate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entury Gothic"/>
                <a:cs typeface="Century Gothic"/>
              </a:rPr>
              <a:t>Member States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4267200"/>
            <a:ext cx="1676400" cy="457200"/>
          </a:xfrm>
          <a:prstGeom prst="rect">
            <a:avLst/>
          </a:prstGeom>
          <a:solidFill>
            <a:srgbClr val="DCE6F2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entury Gothic"/>
                <a:cs typeface="Century Gothic"/>
              </a:rPr>
              <a:t>Responsibility</a:t>
            </a:r>
          </a:p>
        </p:txBody>
      </p:sp>
      <p:sp>
        <p:nvSpPr>
          <p:cNvPr id="13" name="Pentagon 12"/>
          <p:cNvSpPr/>
          <p:nvPr/>
        </p:nvSpPr>
        <p:spPr>
          <a:xfrm>
            <a:off x="228600" y="5257800"/>
            <a:ext cx="5410200" cy="762000"/>
          </a:xfrm>
          <a:prstGeom prst="homePlate">
            <a:avLst/>
          </a:prstGeom>
          <a:solidFill>
            <a:srgbClr val="8D9C36"/>
          </a:solidFill>
          <a:ln>
            <a:solidFill>
              <a:srgbClr val="8D9C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entury Gothic"/>
                <a:cs typeface="Century Gothic"/>
              </a:rPr>
              <a:t>In Country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5410200"/>
            <a:ext cx="1676400" cy="457200"/>
          </a:xfrm>
          <a:prstGeom prst="rect">
            <a:avLst/>
          </a:prstGeom>
          <a:solidFill>
            <a:srgbClr val="DCE6F2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entury Gothic"/>
                <a:cs typeface="Century Gothic"/>
              </a:rPr>
              <a:t>Location</a:t>
            </a:r>
          </a:p>
        </p:txBody>
      </p:sp>
      <p:sp>
        <p:nvSpPr>
          <p:cNvPr id="4" name="Chevron 3"/>
          <p:cNvSpPr/>
          <p:nvPr/>
        </p:nvSpPr>
        <p:spPr>
          <a:xfrm>
            <a:off x="5257800" y="2971800"/>
            <a:ext cx="1905000" cy="762000"/>
          </a:xfrm>
          <a:prstGeom prst="chevron">
            <a:avLst/>
          </a:prstGeom>
          <a:solidFill>
            <a:srgbClr val="002060">
              <a:alpha val="65000"/>
            </a:srgb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/>
                <a:cs typeface="Century Gothic"/>
              </a:rPr>
              <a:t>Induction</a:t>
            </a:r>
          </a:p>
        </p:txBody>
      </p:sp>
      <p:sp>
        <p:nvSpPr>
          <p:cNvPr id="17" name="Chevron 16"/>
          <p:cNvSpPr/>
          <p:nvPr/>
        </p:nvSpPr>
        <p:spPr>
          <a:xfrm>
            <a:off x="6781800" y="2971800"/>
            <a:ext cx="2057400" cy="762000"/>
          </a:xfrm>
          <a:prstGeom prst="chevron">
            <a:avLst/>
          </a:prstGeom>
          <a:solidFill>
            <a:srgbClr val="002060">
              <a:alpha val="32000"/>
            </a:srgb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/>
                <a:cs typeface="Century Gothic"/>
              </a:rPr>
              <a:t>On-Going</a:t>
            </a:r>
          </a:p>
        </p:txBody>
      </p:sp>
      <p:sp>
        <p:nvSpPr>
          <p:cNvPr id="18" name="Chevron 17"/>
          <p:cNvSpPr/>
          <p:nvPr/>
        </p:nvSpPr>
        <p:spPr>
          <a:xfrm>
            <a:off x="5257800" y="4114800"/>
            <a:ext cx="3581400" cy="762000"/>
          </a:xfrm>
          <a:prstGeom prst="chevron">
            <a:avLst/>
          </a:prstGeom>
          <a:solidFill>
            <a:srgbClr val="8EB4E3">
              <a:alpha val="40000"/>
            </a:srgbClr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United Nations</a:t>
            </a:r>
          </a:p>
        </p:txBody>
      </p:sp>
      <p:sp>
        <p:nvSpPr>
          <p:cNvPr id="19" name="Chevron 18"/>
          <p:cNvSpPr/>
          <p:nvPr/>
        </p:nvSpPr>
        <p:spPr>
          <a:xfrm>
            <a:off x="5257800" y="5257800"/>
            <a:ext cx="3581400" cy="762000"/>
          </a:xfrm>
          <a:prstGeom prst="chevron">
            <a:avLst/>
          </a:prstGeom>
          <a:solidFill>
            <a:srgbClr val="8D9C36">
              <a:alpha val="40000"/>
            </a:srgbClr>
          </a:solidFill>
          <a:ln>
            <a:solidFill>
              <a:srgbClr val="8D9C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/>
                <a:cs typeface="Century Gothic"/>
              </a:rPr>
              <a:t>In Mission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1905000"/>
            <a:ext cx="1676400" cy="457200"/>
          </a:xfrm>
          <a:prstGeom prst="rect">
            <a:avLst/>
          </a:prstGeom>
          <a:solidFill>
            <a:srgbClr val="DCE6F2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entury Gothic"/>
                <a:cs typeface="Century Gothic"/>
              </a:rPr>
              <a:t>Deployment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2362200"/>
            <a:ext cx="228600" cy="3048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86400" y="2667000"/>
            <a:ext cx="0" cy="33528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9600" y="457200"/>
            <a:ext cx="82296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02060"/>
                </a:solidFill>
                <a:latin typeface="Century Gothic"/>
                <a:cs typeface="Century Gothic"/>
              </a:rPr>
              <a:t>6. Continuous Learning</a:t>
            </a:r>
            <a:endParaRPr lang="en-US" sz="28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18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 smtClean="0">
                <a:latin typeface="Century Gothic"/>
                <a:cs typeface="Century Gothic"/>
              </a:rPr>
              <a:t>18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endParaRPr lang="en-US" sz="28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416604"/>
              </p:ext>
            </p:extLst>
          </p:nvPr>
        </p:nvGraphicFramePr>
        <p:xfrm>
          <a:off x="495300" y="1612432"/>
          <a:ext cx="8229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Integrated Mission Training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Centres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(IMTCs)</a:t>
                      </a:r>
                      <a:endParaRPr lang="en-GB" sz="2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Induction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Training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Ongoing Training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Knowledge Sharing Tools</a:t>
                      </a:r>
                    </a:p>
                    <a:p>
                      <a:pPr marL="0" indent="0"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After Action Reviews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Lessons Learned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Surveys of Practice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End of Assignment Reports 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CE6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Other Resources </a:t>
                      </a:r>
                    </a:p>
                    <a:p>
                      <a:pPr marL="0" indent="0"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Best Practice Officers </a:t>
                      </a:r>
                    </a:p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Communities of Practice</a:t>
                      </a:r>
                    </a:p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Peacekeeping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R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esource Hub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(http://</a:t>
                      </a:r>
                      <a:r>
                        <a:rPr lang="en-GB" sz="1600" dirty="0" err="1" smtClean="0">
                          <a:latin typeface="Century Gothic" panose="020B0502020202020204" pitchFamily="34" charset="0"/>
                        </a:rPr>
                        <a:t>research.un.org</a:t>
                      </a:r>
                      <a:r>
                        <a:rPr lang="en-GB" sz="1600" dirty="0" smtClean="0">
                          <a:latin typeface="Century Gothic" panose="020B0502020202020204" pitchFamily="34" charset="0"/>
                        </a:rPr>
                        <a:t>/</a:t>
                      </a:r>
                      <a:r>
                        <a:rPr lang="en-GB" sz="1600" dirty="0" err="1" smtClean="0">
                          <a:latin typeface="Century Gothic" panose="020B0502020202020204" pitchFamily="34" charset="0"/>
                        </a:rPr>
                        <a:t>en</a:t>
                      </a:r>
                      <a:r>
                        <a:rPr lang="en-GB" sz="1600" dirty="0" smtClean="0">
                          <a:latin typeface="Century Gothic" panose="020B0502020202020204" pitchFamily="34" charset="0"/>
                        </a:rPr>
                        <a:t>/peacekeeping-community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)</a:t>
                      </a:r>
                      <a:endParaRPr lang="en-GB" sz="16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Policy &amp; Practice Database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mr-IN" sz="20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UN access only    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(http://</a:t>
                      </a:r>
                      <a:r>
                        <a:rPr lang="en-GB" sz="1600" b="0" dirty="0" err="1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ppdb.un.org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)</a:t>
                      </a:r>
                    </a:p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GB" sz="2000" b="0" dirty="0" err="1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Inspira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0" lvl="0" indent="0">
                        <a:buFont typeface="Wingdings" charset="2"/>
                        <a:buNone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(http://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inspira.un.org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GB" sz="18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0342"/>
            <a:ext cx="2171700" cy="2067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914400" y="1066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DPKO-DFS </a:t>
            </a:r>
            <a:r>
              <a:rPr lang="en-US" sz="2800" dirty="0">
                <a:solidFill>
                  <a:srgbClr val="8D9C36"/>
                </a:solidFill>
                <a:latin typeface="Century Gothic"/>
                <a:cs typeface="Century Gothic"/>
              </a:rPr>
              <a:t>Best </a:t>
            </a: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Practices &amp; Training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24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1066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8D9C36"/>
                </a:solidFill>
                <a:latin typeface="Century Gothic"/>
                <a:cs typeface="Century Gothic"/>
              </a:rPr>
              <a:t>UN Learning &amp; Staff Development</a:t>
            </a:r>
            <a:endParaRPr lang="en-US" sz="2800" dirty="0">
              <a:solidFill>
                <a:srgbClr val="8D9C36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 smtClean="0">
                <a:latin typeface="Century Gothic"/>
                <a:cs typeface="Century Gothic"/>
              </a:rPr>
              <a:t>19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endParaRPr lang="en-US" sz="28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pic>
        <p:nvPicPr>
          <p:cNvPr id="1027" name="Picture 3" descr="C:\Users\oluwaseun.abiola\Desktop\unb-blurbs-logo-UNSSC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4114800"/>
            <a:ext cx="19907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76600" y="57912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http://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unssc.org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7213" y="2133600"/>
            <a:ext cx="8029575" cy="1879451"/>
            <a:chOff x="381000" y="2133600"/>
            <a:chExt cx="8029575" cy="1879451"/>
          </a:xfrm>
        </p:grpSpPr>
        <p:pic>
          <p:nvPicPr>
            <p:cNvPr id="1026" name="Picture 2" descr="C:\Users\oluwaseun.abiola\Desktop\downloa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438400"/>
              <a:ext cx="3533775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133600"/>
              <a:ext cx="4012864" cy="169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90600" y="3632051"/>
              <a:ext cx="2590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https://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hr.un.org</a:t>
              </a:r>
              <a:endPara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7800" y="3632051"/>
              <a:ext cx="2590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http://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unitar.org</a:t>
              </a:r>
              <a:endPara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3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8229600" cy="99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  <a:latin typeface="Century Gothic"/>
                <a:cs typeface="Century Gothic"/>
              </a:rPr>
              <a:t>7</a:t>
            </a:r>
            <a:r>
              <a:rPr lang="en-US" sz="2800" b="1" dirty="0" smtClean="0">
                <a:solidFill>
                  <a:srgbClr val="002060"/>
                </a:solidFill>
                <a:latin typeface="Century Gothic"/>
                <a:cs typeface="Century Gothic"/>
              </a:rPr>
              <a:t>. </a:t>
            </a:r>
            <a:r>
              <a:rPr lang="en-US" sz="2800" b="1" dirty="0">
                <a:solidFill>
                  <a:srgbClr val="002060"/>
                </a:solidFill>
                <a:latin typeface="Century Gothic"/>
                <a:cs typeface="Century Gothic"/>
              </a:rPr>
              <a:t>What Individual Peacekeeping Personnel Can 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71935"/>
            <a:ext cx="73914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/>
                <a:cs typeface="Century Gothic"/>
              </a:rPr>
              <a:t>Be an ambassador of the UN </a:t>
            </a:r>
            <a:endParaRPr lang="en-US" sz="2400" dirty="0">
              <a:latin typeface="Century Gothic"/>
              <a:cs typeface="Century Gothic"/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/>
                <a:cs typeface="Century Gothic"/>
              </a:rPr>
              <a:t>Uphold, demonstrate and strengthen UN Core Values and Competencies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/>
                <a:cs typeface="Century Gothic"/>
              </a:rPr>
              <a:t>Build on </a:t>
            </a:r>
            <a:r>
              <a:rPr lang="en-US" sz="2400" dirty="0">
                <a:latin typeface="Century Gothic"/>
                <a:cs typeface="Century Gothic"/>
              </a:rPr>
              <a:t>UN Core Competencies through:</a:t>
            </a:r>
          </a:p>
          <a:p>
            <a:pPr marL="800100" lvl="1" indent="-342900">
              <a:spcAft>
                <a:spcPts val="600"/>
              </a:spcAft>
              <a:buFont typeface="Courier New"/>
              <a:buChar char="o"/>
            </a:pPr>
            <a:r>
              <a:rPr lang="en-US" sz="2400" dirty="0">
                <a:latin typeface="Century Gothic"/>
                <a:cs typeface="Century Gothic"/>
              </a:rPr>
              <a:t>Training and learning activities</a:t>
            </a:r>
          </a:p>
          <a:p>
            <a:pPr marL="800100" lvl="1" indent="-342900">
              <a:spcAft>
                <a:spcPts val="600"/>
              </a:spcAft>
              <a:buFont typeface="Courier New"/>
              <a:buChar char="o"/>
            </a:pPr>
            <a:r>
              <a:rPr lang="en-US" sz="2400" dirty="0">
                <a:latin typeface="Century Gothic"/>
                <a:cs typeface="Century Gothic"/>
              </a:rPr>
              <a:t>Coaching and mentoring</a:t>
            </a:r>
          </a:p>
          <a:p>
            <a:pPr marL="800100" lvl="1" indent="-342900">
              <a:spcAft>
                <a:spcPts val="600"/>
              </a:spcAft>
              <a:buFont typeface="Courier New"/>
              <a:buChar char="o"/>
            </a:pPr>
            <a:r>
              <a:rPr lang="en-US" sz="2400" dirty="0" smtClean="0">
                <a:latin typeface="Century Gothic"/>
                <a:cs typeface="Century Gothic"/>
              </a:rPr>
              <a:t>Feedback/appraisals</a:t>
            </a:r>
          </a:p>
          <a:p>
            <a:pPr marL="800100" lvl="1" indent="-342900">
              <a:spcAft>
                <a:spcPts val="600"/>
              </a:spcAft>
              <a:buFont typeface="Courier New"/>
              <a:buChar char="o"/>
            </a:pPr>
            <a:r>
              <a:rPr lang="en-US" sz="2400" dirty="0" smtClean="0">
                <a:latin typeface="Century Gothic"/>
                <a:cs typeface="Century Gothic"/>
              </a:rPr>
              <a:t>Lessons learned </a:t>
            </a:r>
            <a:r>
              <a:rPr lang="en-US" sz="2400" dirty="0">
                <a:latin typeface="Century Gothic"/>
                <a:cs typeface="Century Gothic"/>
              </a:rPr>
              <a:t>from experience</a:t>
            </a:r>
          </a:p>
          <a:p>
            <a:pPr lvl="1">
              <a:spcAft>
                <a:spcPts val="600"/>
              </a:spcAft>
            </a:pP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 smtClean="0">
                <a:latin typeface="Century Gothic"/>
                <a:cs typeface="Century Gothic"/>
              </a:rPr>
              <a:t>20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64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/>
          <p:cNvSpPr txBox="1"/>
          <p:nvPr/>
        </p:nvSpPr>
        <p:spPr>
          <a:xfrm>
            <a:off x="685800" y="685800"/>
            <a:ext cx="7772400" cy="5943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2060"/>
                </a:solidFill>
                <a:latin typeface="Century Gothic"/>
                <a:ea typeface="Calibri"/>
                <a:cs typeface="Century Gothic"/>
              </a:rPr>
              <a:t>Summary of Key Messages</a:t>
            </a:r>
            <a:endParaRPr lang="en-US" sz="3200" b="1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endParaRPr lang="en-US" sz="2000" dirty="0">
              <a:solidFill>
                <a:srgbClr val="002060"/>
              </a:solidFill>
              <a:latin typeface="Century Gothic"/>
              <a:ea typeface="Calibri"/>
              <a:cs typeface="Century Gothic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charset="2"/>
              <a:buChar char="§"/>
            </a:pPr>
            <a:r>
              <a:rPr lang="en-US" sz="240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Uphold UN Core Values – integrity, professionalism, respect for diversity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charset="2"/>
              <a:buChar char="§"/>
            </a:pPr>
            <a:r>
              <a:rPr lang="en-US" sz="240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UN Core Values and Competencies </a:t>
            </a:r>
            <a:r>
              <a:rPr lang="en-US" sz="2400" smtClean="0">
                <a:solidFill>
                  <a:srgbClr val="8D9C36"/>
                </a:solidFill>
                <a:latin typeface="Century Gothic"/>
                <a:cs typeface="Century Gothic"/>
              </a:rPr>
              <a:t>guide you as an ambassador of the UN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charset="2"/>
              <a:buChar char="§"/>
            </a:pPr>
            <a:r>
              <a:rPr lang="en-US" sz="240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Build </a:t>
            </a:r>
            <a:r>
              <a:rPr lang="en-US" sz="2400" dirty="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UN </a:t>
            </a:r>
            <a:r>
              <a:rPr lang="en-US" sz="240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Core </a:t>
            </a:r>
            <a:r>
              <a:rPr lang="en-US" sz="2400" dirty="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Competencies – training, learning, coaching, mentoring, feedback, appraisals, lessons learned</a:t>
            </a:r>
            <a:endParaRPr lang="en-US" sz="2400" dirty="0">
              <a:solidFill>
                <a:srgbClr val="8D9C36"/>
              </a:solidFill>
              <a:effectLst/>
              <a:latin typeface="Century Gothic"/>
              <a:ea typeface="Calibri"/>
              <a:cs typeface="Century Gothic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45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/>
          <p:cNvSpPr txBox="1"/>
          <p:nvPr/>
        </p:nvSpPr>
        <p:spPr>
          <a:xfrm>
            <a:off x="685800" y="1828800"/>
            <a:ext cx="7772400" cy="1447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2060"/>
                </a:solidFill>
                <a:effectLst/>
                <a:latin typeface="Century Gothic"/>
                <a:ea typeface="Calibri"/>
                <a:cs typeface="Century Gothic"/>
              </a:rPr>
              <a:t>Questions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endParaRPr lang="en-US" sz="2000" dirty="0">
              <a:solidFill>
                <a:srgbClr val="002060"/>
              </a:solidFill>
              <a:latin typeface="Century Gothic"/>
              <a:ea typeface="Calibri"/>
              <a:cs typeface="Century Gothic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29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/>
          <p:cNvSpPr txBox="1"/>
          <p:nvPr/>
        </p:nvSpPr>
        <p:spPr>
          <a:xfrm>
            <a:off x="685800" y="685800"/>
            <a:ext cx="7772400" cy="5943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2060"/>
                </a:solidFill>
                <a:latin typeface="Century Gothic"/>
                <a:ea typeface="Calibri"/>
                <a:cs typeface="Century Gothic"/>
              </a:rPr>
              <a:t>Learning Outcomes </a:t>
            </a:r>
            <a:endParaRPr lang="en-US" sz="3200" b="1" dirty="0">
              <a:solidFill>
                <a:srgbClr val="002060"/>
              </a:solidFill>
              <a:effectLst/>
              <a:latin typeface="Century Gothic"/>
              <a:ea typeface="Calibri"/>
              <a:cs typeface="Century Gothic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endParaRPr lang="en-US" sz="2000" dirty="0">
              <a:solidFill>
                <a:srgbClr val="002060"/>
              </a:solidFill>
              <a:latin typeface="Century Gothic"/>
              <a:ea typeface="Calibri"/>
              <a:cs typeface="Century Gothic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8D9C36"/>
                </a:solidFill>
                <a:effectLst/>
                <a:latin typeface="Century Gothic"/>
                <a:ea typeface="Calibri"/>
                <a:cs typeface="Century Gothic"/>
              </a:rPr>
              <a:t>Learners will: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charset="2"/>
              <a:buChar char="§"/>
            </a:pPr>
            <a:r>
              <a:rPr lang="en-US" sz="240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List UN Core Values and Competencies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charset="2"/>
              <a:buChar char="§"/>
            </a:pPr>
            <a:r>
              <a:rPr lang="en-US" sz="2400" dirty="0">
                <a:solidFill>
                  <a:srgbClr val="8D9C36"/>
                </a:solidFill>
                <a:effectLst/>
                <a:latin typeface="Century Gothic"/>
                <a:ea typeface="Calibri"/>
                <a:cs typeface="Century Gothic"/>
              </a:rPr>
              <a:t>Explain their importance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charset="2"/>
              <a:buChar char="§"/>
            </a:pPr>
            <a:r>
              <a:rPr lang="en-US" sz="240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Describe different ways peacekeeping personnel </a:t>
            </a:r>
            <a:r>
              <a:rPr lang="en-US" sz="2400" dirty="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build on </a:t>
            </a:r>
            <a:r>
              <a:rPr lang="en-US" sz="240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UN Core Competencies</a:t>
            </a:r>
            <a:endParaRPr lang="en-US" sz="2400" dirty="0">
              <a:solidFill>
                <a:srgbClr val="8D9C36"/>
              </a:solidFill>
              <a:effectLst/>
              <a:latin typeface="Century Gothic"/>
              <a:ea typeface="Calibri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64008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/>
          <p:nvPr/>
        </p:nvSpPr>
        <p:spPr>
          <a:xfrm>
            <a:off x="685800" y="1828800"/>
            <a:ext cx="7772400" cy="1447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2060"/>
                </a:solidFill>
                <a:latin typeface="Century Gothic"/>
                <a:ea typeface="Calibri"/>
                <a:cs typeface="Century Gothic"/>
              </a:rPr>
              <a:t>Learning Activity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en-US" sz="3200" b="1" dirty="0">
              <a:solidFill>
                <a:srgbClr val="002060"/>
              </a:solidFill>
              <a:effectLst/>
              <a:latin typeface="Century Gothic"/>
              <a:ea typeface="Calibri"/>
              <a:cs typeface="Century Gothic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2060"/>
                </a:solidFill>
                <a:effectLst/>
                <a:latin typeface="Century Gothic"/>
                <a:ea typeface="Calibri"/>
                <a:cs typeface="Century Gothic"/>
              </a:rPr>
              <a:t>Learning Evaluation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endParaRPr lang="en-US" sz="2000" dirty="0">
              <a:solidFill>
                <a:srgbClr val="002060"/>
              </a:solidFill>
              <a:latin typeface="Century Gothic"/>
              <a:ea typeface="Calibri"/>
              <a:cs typeface="Century Gothic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11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/>
          <p:nvPr/>
        </p:nvSpPr>
        <p:spPr>
          <a:xfrm>
            <a:off x="685800" y="3886200"/>
            <a:ext cx="7803372" cy="24384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2200"/>
              </a:spcAft>
            </a:pPr>
            <a:endParaRPr lang="en-US" sz="2400" dirty="0">
              <a:solidFill>
                <a:srgbClr val="8D9C36"/>
              </a:solidFill>
              <a:effectLst/>
              <a:latin typeface="Century Gothic"/>
              <a:ea typeface="Calibri"/>
              <a:cs typeface="Century Gothic"/>
            </a:endParaRPr>
          </a:p>
        </p:txBody>
      </p:sp>
      <p:sp>
        <p:nvSpPr>
          <p:cNvPr id="4" name="Text Box 8"/>
          <p:cNvSpPr txBox="1"/>
          <p:nvPr/>
        </p:nvSpPr>
        <p:spPr>
          <a:xfrm>
            <a:off x="647700" y="685800"/>
            <a:ext cx="7848600" cy="5943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2400"/>
              </a:spcAft>
            </a:pPr>
            <a:r>
              <a:rPr lang="en-US" sz="3200" b="1" dirty="0" smtClean="0">
                <a:solidFill>
                  <a:srgbClr val="002060"/>
                </a:solidFill>
                <a:latin typeface="Century Gothic"/>
                <a:ea typeface="Calibri"/>
                <a:cs typeface="Century Gothic"/>
              </a:rPr>
              <a:t>Lesson </a:t>
            </a:r>
            <a:r>
              <a:rPr lang="en-US" sz="3200" b="1" dirty="0">
                <a:solidFill>
                  <a:srgbClr val="002060"/>
                </a:solidFill>
                <a:latin typeface="Century Gothic"/>
                <a:ea typeface="Calibri"/>
                <a:cs typeface="Century Gothic"/>
              </a:rPr>
              <a:t>Overview</a:t>
            </a:r>
            <a:endParaRPr lang="en-US" sz="3200" dirty="0">
              <a:solidFill>
                <a:srgbClr val="000066"/>
              </a:solidFill>
              <a:latin typeface="Century Gothic"/>
              <a:ea typeface="Calibri"/>
              <a:cs typeface="Century Gothic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Definitions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spc="-2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Importance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spc="-2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UN Core Values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spc="-2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UN Core Competencies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spc="-2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Managerial Competencies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spc="-20" dirty="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Continuous Learning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spc="-20" dirty="0" smtClean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What </a:t>
            </a:r>
            <a:r>
              <a:rPr lang="en-US" sz="2400" spc="-20" dirty="0">
                <a:solidFill>
                  <a:srgbClr val="8D9C36"/>
                </a:solidFill>
                <a:latin typeface="Century Gothic"/>
                <a:ea typeface="Calibri"/>
                <a:cs typeface="Century Gothic"/>
              </a:rPr>
              <a:t>Individual Peacekeeping Personnel Can Do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endParaRPr lang="en-US" sz="2400" dirty="0">
              <a:solidFill>
                <a:srgbClr val="8D9C36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64008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851722"/>
            <a:ext cx="8686800" cy="0"/>
          </a:xfrm>
          <a:prstGeom prst="line">
            <a:avLst/>
          </a:prstGeom>
          <a:ln>
            <a:solidFill>
              <a:srgbClr val="8D9C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759327"/>
            <a:ext cx="79248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/>
                <a:cs typeface="Century Gothic"/>
              </a:rPr>
              <a:t>Instructions: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What does it mean to have “principles”?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How do “principles” and high quality work contribute to a positive image?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What skills and </a:t>
            </a:r>
            <a:r>
              <a:rPr lang="en-US" sz="2400" dirty="0" err="1" smtClean="0">
                <a:latin typeface="Century Gothic" panose="020B0502020202020204" pitchFamily="34" charset="0"/>
              </a:rPr>
              <a:t>behaviours</a:t>
            </a:r>
            <a:r>
              <a:rPr lang="en-US" sz="2400" dirty="0" smtClean="0">
                <a:latin typeface="Century Gothic" panose="020B0502020202020204" pitchFamily="34" charset="0"/>
              </a:rPr>
              <a:t> lead to success in work?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anose="020B0502020202020204" pitchFamily="34" charset="0"/>
              </a:rPr>
              <a:t>Time: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5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minutes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Brainstorming: </a:t>
            </a:r>
            <a:r>
              <a:rPr lang="en-US" sz="2400" dirty="0">
                <a:latin typeface="Century Gothic" panose="020B0502020202020204" pitchFamily="34" charset="0"/>
              </a:rPr>
              <a:t>3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minutes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Discussion: </a:t>
            </a:r>
            <a:r>
              <a:rPr lang="en-US" sz="2400" dirty="0" smtClean="0">
                <a:latin typeface="Century Gothic" panose="020B0502020202020204" pitchFamily="34" charset="0"/>
              </a:rPr>
              <a:t>2 </a:t>
            </a:r>
            <a:r>
              <a:rPr lang="en-US" sz="2400" dirty="0">
                <a:latin typeface="Century Gothic" panose="020B0502020202020204" pitchFamily="34" charset="0"/>
              </a:rPr>
              <a:t>minutes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38100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entury Gothic"/>
                <a:cs typeface="Century Gothic"/>
              </a:rPr>
              <a:t>Learning Activity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077200" y="381000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Century Gothic"/>
                <a:cs typeface="Century Gothic"/>
              </a:rPr>
              <a:t>3</a:t>
            </a:r>
            <a:r>
              <a:rPr lang="en-US" sz="2400" b="1" dirty="0" smtClean="0">
                <a:solidFill>
                  <a:srgbClr val="002060"/>
                </a:solidFill>
                <a:latin typeface="Century Gothic"/>
                <a:cs typeface="Century Gothic"/>
              </a:rPr>
              <a:t>.1.1</a:t>
            </a:r>
            <a:endParaRPr lang="en-US" sz="24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914400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002060"/>
                </a:solidFill>
                <a:latin typeface="Century Gothic"/>
                <a:cs typeface="Century Gothic"/>
              </a:rPr>
              <a:t>Values and Competencies</a:t>
            </a:r>
            <a:endParaRPr lang="en-US" sz="2400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10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  <a:latin typeface="Century Gothic"/>
                <a:cs typeface="Century Gothic"/>
              </a:rPr>
              <a:t>1. Definitions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671935"/>
            <a:ext cx="7391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b="1" dirty="0">
                <a:solidFill>
                  <a:srgbClr val="000000"/>
                </a:solidFill>
                <a:latin typeface="Century Gothic"/>
                <a:cs typeface="Century Gothic"/>
              </a:rPr>
              <a:t>Organizational Core Values: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shared principles and beliefs underpinning work of organization, and guiding actions and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behaviours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of staff</a:t>
            </a:r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b="1" dirty="0">
                <a:latin typeface="Century Gothic"/>
                <a:cs typeface="Century Gothic"/>
              </a:rPr>
              <a:t>Organizational Core Competencies:</a:t>
            </a:r>
            <a:r>
              <a:rPr lang="en-US" sz="2400" dirty="0">
                <a:latin typeface="Century Gothic"/>
                <a:cs typeface="Century Gothic"/>
              </a:rPr>
              <a:t> skills, attributes and </a:t>
            </a:r>
            <a:r>
              <a:rPr lang="en-US" sz="2400" dirty="0" err="1">
                <a:latin typeface="Century Gothic"/>
                <a:cs typeface="Century Gothic"/>
              </a:rPr>
              <a:t>behaviours</a:t>
            </a:r>
            <a:r>
              <a:rPr lang="en-US" sz="2400" dirty="0">
                <a:latin typeface="Century Gothic"/>
                <a:cs typeface="Century Gothic"/>
              </a:rPr>
              <a:t> important for all staff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b="1" dirty="0">
                <a:latin typeface="Century Gothic"/>
                <a:cs typeface="Century Gothic"/>
              </a:rPr>
              <a:t>Managerial Competencies:</a:t>
            </a:r>
            <a:r>
              <a:rPr lang="en-US" sz="2400" dirty="0">
                <a:latin typeface="Century Gothic"/>
                <a:cs typeface="Century Gothic"/>
              </a:rPr>
              <a:t> skills, attributes and </a:t>
            </a:r>
            <a:r>
              <a:rPr lang="en-US" sz="2400" dirty="0" err="1">
                <a:latin typeface="Century Gothic"/>
                <a:cs typeface="Century Gothic"/>
              </a:rPr>
              <a:t>behaviours</a:t>
            </a:r>
            <a:r>
              <a:rPr lang="en-US" sz="2400" dirty="0">
                <a:latin typeface="Century Gothic"/>
                <a:cs typeface="Century Gothic"/>
              </a:rPr>
              <a:t> considered essential for staff with managerial/supervisory responsibilities</a:t>
            </a:r>
            <a:endParaRPr lang="en-US" sz="24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98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  <a:latin typeface="Century Gothic"/>
                <a:cs typeface="Century Gothic"/>
              </a:rPr>
              <a:t>2. Why are UN Core Values and Competencies Important?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71935"/>
            <a:ext cx="73914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/>
                <a:cs typeface="Century Gothic"/>
              </a:rPr>
              <a:t>Guides you as an ambassador of the UN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/>
                <a:cs typeface="Century Gothic"/>
              </a:rPr>
              <a:t>Capitalizes </a:t>
            </a:r>
            <a:r>
              <a:rPr lang="en-US" sz="2400" dirty="0">
                <a:latin typeface="Century Gothic"/>
                <a:cs typeface="Century Gothic"/>
              </a:rPr>
              <a:t>on the key to </a:t>
            </a:r>
            <a:r>
              <a:rPr lang="en-US" sz="2400" dirty="0" smtClean="0">
                <a:latin typeface="Century Gothic"/>
                <a:cs typeface="Century Gothic"/>
              </a:rPr>
              <a:t>UN success – quality </a:t>
            </a:r>
            <a:r>
              <a:rPr lang="en-US" sz="2400" dirty="0">
                <a:latin typeface="Century Gothic"/>
                <a:cs typeface="Century Gothic"/>
              </a:rPr>
              <a:t>of its </a:t>
            </a:r>
            <a:r>
              <a:rPr lang="en-US" sz="2400" dirty="0" smtClean="0">
                <a:latin typeface="Century Gothic"/>
                <a:cs typeface="Century Gothic"/>
              </a:rPr>
              <a:t>personnel </a:t>
            </a:r>
            <a:r>
              <a:rPr lang="en-US" sz="2400" dirty="0">
                <a:latin typeface="Century Gothic"/>
                <a:cs typeface="Century Gothic"/>
              </a:rPr>
              <a:t>and managers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Creates organizational culture and environment </a:t>
            </a:r>
            <a:r>
              <a:rPr lang="en-US" sz="2400" dirty="0" smtClean="0">
                <a:latin typeface="Century Gothic"/>
                <a:cs typeface="Century Gothic"/>
              </a:rPr>
              <a:t>for personnel </a:t>
            </a:r>
            <a:r>
              <a:rPr lang="en-US" sz="2400" dirty="0">
                <a:latin typeface="Century Gothic"/>
                <a:cs typeface="Century Gothic"/>
              </a:rPr>
              <a:t>to contribute </a:t>
            </a:r>
            <a:r>
              <a:rPr lang="en-US" sz="2400" dirty="0" smtClean="0">
                <a:latin typeface="Century Gothic"/>
                <a:cs typeface="Century Gothic"/>
              </a:rPr>
              <a:t>maximum </a:t>
            </a:r>
            <a:r>
              <a:rPr lang="en-US" sz="2400" dirty="0">
                <a:latin typeface="Century Gothic"/>
                <a:cs typeface="Century Gothic"/>
              </a:rPr>
              <a:t>potential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Builds human resources capacity for the </a:t>
            </a:r>
            <a:r>
              <a:rPr lang="en-US" sz="2400" dirty="0" smtClean="0">
                <a:latin typeface="Century Gothic"/>
                <a:cs typeface="Century Gothic"/>
              </a:rPr>
              <a:t>future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9" name="Picture 3" descr="F:\CPTM END\CPTM Slides Content\un c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66" y="4663476"/>
            <a:ext cx="1921669" cy="181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851722"/>
            <a:ext cx="8686800" cy="0"/>
          </a:xfrm>
          <a:prstGeom prst="line">
            <a:avLst/>
          </a:prstGeom>
          <a:ln>
            <a:solidFill>
              <a:srgbClr val="8D9C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759327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/>
                <a:cs typeface="Century Gothic"/>
              </a:rPr>
              <a:t>Instructions: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Match images with </a:t>
            </a:r>
            <a:r>
              <a:rPr lang="en-US" sz="2400" dirty="0" smtClean="0">
                <a:latin typeface="Century Gothic" panose="020B0502020202020204" pitchFamily="34" charset="0"/>
              </a:rPr>
              <a:t>UN values and competencies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Discuss the meaning of each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How do they guide you as a UN ambassador?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Century Gothic" panose="020B0502020202020204" pitchFamily="34" charset="0"/>
              </a:rPr>
              <a:t>How do they contribute to success of the mission?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anose="020B0502020202020204" pitchFamily="34" charset="0"/>
              </a:rPr>
              <a:t>Time: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10 minutes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Group work: 5-7 minutes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</a:rPr>
              <a:t>Discussion: 3 minutes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38100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entury Gothic"/>
                <a:cs typeface="Century Gothic"/>
              </a:rPr>
              <a:t>Learning Activity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077200" y="381000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  <a:latin typeface="Century Gothic"/>
                <a:cs typeface="Century Gothic"/>
              </a:rPr>
              <a:t>3.1.2</a:t>
            </a:r>
            <a:endParaRPr lang="en-US" sz="2400" b="1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914400"/>
            <a:ext cx="737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002060"/>
                </a:solidFill>
                <a:latin typeface="Century Gothic"/>
                <a:cs typeface="Century Gothic"/>
              </a:rPr>
              <a:t>What UN Core Values and Competencies Mean</a:t>
            </a:r>
            <a:endParaRPr lang="en-US" sz="2400" dirty="0">
              <a:solidFill>
                <a:srgbClr val="00206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96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6213" algn="ctr"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  <a:latin typeface="Century Gothic"/>
                <a:cs typeface="Century Gothic"/>
              </a:rPr>
              <a:t>3. UN Core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71935"/>
            <a:ext cx="739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Integrity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Professionalism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Century Gothic"/>
                <a:cs typeface="Century Gothic"/>
              </a:rPr>
              <a:t>Respect for Diversity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" y="76200"/>
            <a:ext cx="600462" cy="509981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16674"/>
            <a:ext cx="2133600" cy="307212"/>
          </a:xfrm>
        </p:spPr>
        <p:txBody>
          <a:bodyPr/>
          <a:lstStyle/>
          <a:p>
            <a:r>
              <a:rPr lang="en-US" sz="1400" dirty="0"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41667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 Core Pre-Deployment Training Materials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2" descr="http://ioneelev8.files.wordpress.com/2011/02/integrity1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3800"/>
            <a:ext cx="283768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spring12-ccol-02.wikispaces.com/file/view/Diversity_Matters_photo_without_wording_.jpg/316542546/415x214/Diversity_Matters_photo_without_wording_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11586"/>
          <a:stretch/>
        </p:blipFill>
        <p:spPr bwMode="auto">
          <a:xfrm>
            <a:off x="6229120" y="3733800"/>
            <a:ext cx="28386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alute pic 2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" r="13014" b="20893"/>
          <a:stretch/>
        </p:blipFill>
        <p:spPr>
          <a:xfrm>
            <a:off x="3085247" y="3733801"/>
            <a:ext cx="2943981" cy="18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1246</Words>
  <Application>Microsoft Office PowerPoint</Application>
  <PresentationFormat>On-screen Show (4:3)</PresentationFormat>
  <Paragraphs>276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</dc:creator>
  <cp:lastModifiedBy>Mark A. Blanco</cp:lastModifiedBy>
  <cp:revision>217</cp:revision>
  <cp:lastPrinted>2016-10-20T15:20:39Z</cp:lastPrinted>
  <dcterms:created xsi:type="dcterms:W3CDTF">2015-12-09T18:20:24Z</dcterms:created>
  <dcterms:modified xsi:type="dcterms:W3CDTF">2017-05-08T16:59:19Z</dcterms:modified>
</cp:coreProperties>
</file>