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83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1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69F0-A4C1-45FD-8A1A-D84158A0C93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7D57-F33C-42FB-9CAC-57418A4BC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D57-F33C-42FB-9CAC-57418A4BCE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F025-B604-406B-B2F9-62672219BFC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3F5D-7E48-4721-A3FB-733BEF70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elo.org.ar/scielo.php?lng=en" TargetMode="External"/><Relationship Id="rId3" Type="http://schemas.openxmlformats.org/officeDocument/2006/relationships/hyperlink" Target="http://www.who.int/hinari" TargetMode="External"/><Relationship Id="rId7" Type="http://schemas.openxmlformats.org/officeDocument/2006/relationships/hyperlink" Target="http://www.biomedcentral.com/browse/journal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line.org.br/is" TargetMode="External"/><Relationship Id="rId5" Type="http://schemas.openxmlformats.org/officeDocument/2006/relationships/hyperlink" Target="http://www.ncbi.nlm.nih.gov/pmc/" TargetMode="External"/><Relationship Id="rId10" Type="http://schemas.openxmlformats.org/officeDocument/2006/relationships/hyperlink" Target="http://www.lboro.ac.uk/library/resources/InstitutionalRepository.html" TargetMode="External"/><Relationship Id="rId4" Type="http://schemas.openxmlformats.org/officeDocument/2006/relationships/hyperlink" Target="http://ajol.info/" TargetMode="External"/><Relationship Id="rId9" Type="http://schemas.openxmlformats.org/officeDocument/2006/relationships/hyperlink" Target="http://www.doaj.org/doaj?func=findJournal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fgcu.edu/RSD/Instruction/handouts/handout-primary_secondary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y.uvic.ca/site/lib/instruction/research/primvsec.html" TargetMode="External"/><Relationship Id="rId5" Type="http://schemas.openxmlformats.org/officeDocument/2006/relationships/hyperlink" Target="http://www.calstatela.edu/library/guides/pswhat.htm" TargetMode="External"/><Relationship Id="rId4" Type="http://schemas.openxmlformats.org/officeDocument/2006/relationships/hyperlink" Target="http://library.uwsp.edu/guides/webtutirials/primary.ht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illinois.edu/village/primarysource/mod1/pg1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y.uvic.ca/site/lib/instruction/research/primvsec.html" TargetMode="External"/><Relationship Id="rId5" Type="http://schemas.openxmlformats.org/officeDocument/2006/relationships/hyperlink" Target="http://www.calstatela.edu/library/guides/pswhat.htm" TargetMode="External"/><Relationship Id="rId4" Type="http://schemas.openxmlformats.org/officeDocument/2006/relationships/hyperlink" Target="http://www.uta.fi/FAST/FIN/RESEARCH/sources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1"/>
            <a:ext cx="8077200" cy="266699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MODULE ONE</a:t>
            </a:r>
            <a:br>
              <a:rPr lang="en-US" sz="6000" b="1" dirty="0" smtClean="0"/>
            </a:br>
            <a:r>
              <a:rPr lang="en-US" sz="6000" b="1" dirty="0" smtClean="0"/>
              <a:t>Information Sources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077200" cy="2514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Grace A. Ajuwon</a:t>
            </a:r>
          </a:p>
          <a:p>
            <a:r>
              <a:rPr lang="en-US" dirty="0" smtClean="0"/>
              <a:t> E. </a:t>
            </a:r>
            <a:r>
              <a:rPr lang="en-US" dirty="0" err="1" smtClean="0"/>
              <a:t>Latunde</a:t>
            </a:r>
            <a:r>
              <a:rPr lang="en-US" dirty="0" smtClean="0"/>
              <a:t> </a:t>
            </a:r>
            <a:r>
              <a:rPr lang="en-US" dirty="0" err="1" smtClean="0"/>
              <a:t>Odeku</a:t>
            </a:r>
            <a:r>
              <a:rPr lang="en-US" dirty="0" smtClean="0"/>
              <a:t> Medical Library,</a:t>
            </a:r>
          </a:p>
          <a:p>
            <a:r>
              <a:rPr lang="en-US" dirty="0"/>
              <a:t> </a:t>
            </a:r>
            <a:r>
              <a:rPr lang="en-US" dirty="0" smtClean="0"/>
              <a:t>      College of Medicine, University of Ibadan, Ibadan, Nigeria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Primary 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Are usually evidence or accounts of the events, practices, or conditions being researched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Present information in its original form, not interpreted or condensed or evaluated by other writers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Are created by a person (s) who directly experienced that event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Example include among others Diaries, interviews, minutes of meetings, photographs, videos, artworks, artifacts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However, what constitute a primary source of information depends on the disciple or context (how the material is used)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Secondary Sources of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A secondary source of information is one that was created by someone who did</a:t>
            </a:r>
            <a:r>
              <a:rPr lang="en-US" sz="2600" i="1" dirty="0" smtClean="0"/>
              <a:t> </a:t>
            </a:r>
            <a:r>
              <a:rPr lang="en-US" sz="2600" dirty="0" smtClean="0"/>
              <a:t>not have a first-hand experience or participate in the events being researched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Are generally accounts written after the fact with the benefit of hindsight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Secondary sources describe, analyze, interpret, evaluate, comment on and discuss the evidence provided by primary sources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They are not evidence, but rather commentary on and discussion of evidence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 A secondary data is one that has been collected by individuals or agencies for purposes other than those of a particular research study</a:t>
            </a:r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pPr lvl="0"/>
            <a:r>
              <a:rPr lang="en-US" sz="2600" dirty="0" smtClean="0"/>
              <a:t>Examples are: textbooks, bibliographies, biographical works, commentaries, criticisms, dictionaries, encyclopedias </a:t>
            </a:r>
          </a:p>
          <a:p>
            <a:pPr lvl="0">
              <a:buNone/>
            </a:pPr>
            <a:endParaRPr lang="en-US" sz="2600" dirty="0" smtClean="0"/>
          </a:p>
          <a:p>
            <a:pPr lvl="0"/>
            <a:r>
              <a:rPr lang="en-US" sz="2600" dirty="0" smtClean="0"/>
              <a:t>What constitutes a secondary source of information depends on disciple or how the information is used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Tertiary Sources of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These are works which list primary and secondary resources in a specific subject area 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Materials that index, organize and compile citations to, and show how secondary (and sometimes primary) sources could be used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These are materials in which information from secondary sources has been "digested" - reformatted and condensed, and put into a convenient, easy-to-read form</a:t>
            </a:r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Examples include: almanacs, directories, population registers/ statistics, fact books, abstracts, indexes, bibliographies, chronologies, classifications, handbooks, guide books and manuals,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652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Difference b/w Primary, Secondary and Tertiary sources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Primary sources of information are original manuscripts, documents or records used in preparing a published or unpublished work</a:t>
            </a:r>
          </a:p>
          <a:p>
            <a:pPr lvl="1"/>
            <a:r>
              <a:rPr lang="en-US" dirty="0" smtClean="0"/>
              <a:t>For example, an original piece of art work will be considered a primary source</a:t>
            </a:r>
          </a:p>
          <a:p>
            <a:pPr lvl="1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Secondary sources are published or unpublished works that relies on primary source(s)</a:t>
            </a:r>
          </a:p>
          <a:p>
            <a:pPr lvl="1"/>
            <a:r>
              <a:rPr lang="en-US" dirty="0" smtClean="0"/>
              <a:t> An article critiquing a piece of art work would be a secondary source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Tertiary sources are published or unpublished works that is based on secondary sources.  </a:t>
            </a:r>
          </a:p>
          <a:p>
            <a:pPr lvl="1"/>
            <a:r>
              <a:rPr lang="en-US" dirty="0" smtClean="0"/>
              <a:t>An art index would be considered a tertiary source</a:t>
            </a:r>
          </a:p>
          <a:p>
            <a:pPr lvl="1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It is sometimes difficult to differentiate between primary, secondary and tertiary 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Formats of Information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Information is of great diversity and in various formats</a:t>
            </a:r>
          </a:p>
          <a:p>
            <a:pPr>
              <a:buNone/>
            </a:pPr>
            <a:r>
              <a:rPr lang="en-US" dirty="0" smtClean="0"/>
              <a:t>The two main formats are:</a:t>
            </a:r>
          </a:p>
          <a:p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Books, periodicals, bibliographies, maps, indexes and abstracts, photographs, government documents, technical reports, etc </a:t>
            </a:r>
          </a:p>
          <a:p>
            <a:r>
              <a:rPr lang="en-US" dirty="0" smtClean="0"/>
              <a:t>Non-print</a:t>
            </a:r>
          </a:p>
          <a:p>
            <a:pPr lvl="1"/>
            <a:r>
              <a:rPr lang="en-US" dirty="0" smtClean="0"/>
              <a:t>audio visual, multimedia, microform and electronic books and journals, images, texts/records from the Internet, Web documents, etc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Information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Information could be obtained from: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Human sources</a:t>
            </a:r>
          </a:p>
          <a:p>
            <a:r>
              <a:rPr lang="en-US" dirty="0" smtClean="0"/>
              <a:t>Archives</a:t>
            </a:r>
          </a:p>
          <a:p>
            <a:r>
              <a:rPr lang="en-US" dirty="0" smtClean="0"/>
              <a:t>Library </a:t>
            </a:r>
          </a:p>
          <a:p>
            <a:r>
              <a:rPr lang="en-US" dirty="0" smtClean="0"/>
              <a:t>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Human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Communication with peers / colleagues are a good way of obtaining vital information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example, doctors have been found to rely on their colleagues for information in order to solve a patient’s problems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Informal sources of information are valuable and  are readily available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the right person is contacted, quality and up-to date information will be obtained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may be some elements of bias in the information provided by human sources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Individuals may say provide information from their own point of view or exaggerate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Archives are places where records of all types and formats are kept and made accessible for research and other purposes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Archives store, preserve and make accessible records of enduring value, unique and usually one of its kind items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They are a good place to find both published and unpublished primary sources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Personal and institutional records of all types can be found in archives, as well as media, ephemera, oral histories, and even artifacts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Archival materials are rare and irreplaceable as a result they are not on loan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Libraries collect quality information in a wide variety of formats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Librarians select books, journals, magazines, databases, CDs, DVDs,  government reports for use by their patrons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This selection process enables libraries to collect resources considered to be reliable, relevant and valuable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Library materials unlike those found on the Internet go through a review process</a:t>
            </a:r>
          </a:p>
          <a:p>
            <a:endParaRPr lang="en-US" sz="2000" dirty="0" smtClean="0"/>
          </a:p>
          <a:p>
            <a:r>
              <a:rPr lang="en-US" sz="2000" dirty="0" smtClean="0"/>
              <a:t>Libraries provide access to reference resources, books, periodicals  and other materials in both print and electronic  formats for use by the patrons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Some libraries specialize in information materials like rare books, maps, unpublished manuscripts and other special collections</a:t>
            </a:r>
          </a:p>
          <a:p>
            <a:r>
              <a:rPr lang="en-US" sz="2000" dirty="0" smtClean="0"/>
              <a:t>Some library materials can be loaned to users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Internet is a network of computer networks around the world that enable people to access information and to communicate with each other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World Wide Web (WWW) provides the technology needed to navigate the resources on the Internet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innovation in history has so profoundly changed our lives as the Internet (Blonde, Cook and </a:t>
            </a:r>
            <a:r>
              <a:rPr lang="en-US" dirty="0" err="1" smtClean="0"/>
              <a:t>Dey</a:t>
            </a:r>
            <a:r>
              <a:rPr lang="en-US" dirty="0" smtClean="0"/>
              <a:t>, 1999)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Overview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5486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What are information sources?</a:t>
            </a:r>
          </a:p>
          <a:p>
            <a:r>
              <a:rPr lang="en-US" sz="3600" dirty="0" smtClean="0"/>
              <a:t>Producers/creators of information sources</a:t>
            </a:r>
          </a:p>
          <a:p>
            <a:r>
              <a:rPr lang="en-US" sz="3600" dirty="0" smtClean="0"/>
              <a:t>Types of information sources</a:t>
            </a:r>
          </a:p>
          <a:p>
            <a:r>
              <a:rPr lang="en-US" sz="3600" dirty="0" smtClean="0"/>
              <a:t>Formats of information sources</a:t>
            </a:r>
          </a:p>
          <a:p>
            <a:r>
              <a:rPr lang="en-US" sz="3600" dirty="0" smtClean="0"/>
              <a:t>Where to find information sources</a:t>
            </a:r>
          </a:p>
          <a:p>
            <a:r>
              <a:rPr lang="en-US" sz="3600" dirty="0" smtClean="0"/>
              <a:t>Categories of information sources</a:t>
            </a:r>
          </a:p>
          <a:p>
            <a:r>
              <a:rPr lang="en-US" sz="3600" dirty="0" smtClean="0"/>
              <a:t>Internet information 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Information on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91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 smtClean="0"/>
              <a:t>The Internet contains all kinds of information sources including among others:</a:t>
            </a:r>
          </a:p>
          <a:p>
            <a:pPr>
              <a:buNone/>
            </a:pPr>
            <a:endParaRPr lang="en-US" sz="7200" dirty="0" smtClean="0"/>
          </a:p>
          <a:p>
            <a:pPr lvl="0"/>
            <a:r>
              <a:rPr lang="en-US" sz="7200" dirty="0" smtClean="0"/>
              <a:t>Bibliographic information  such as library catalogs</a:t>
            </a:r>
          </a:p>
          <a:p>
            <a:pPr lvl="0">
              <a:buNone/>
            </a:pPr>
            <a:endParaRPr lang="en-US" sz="7200" dirty="0" smtClean="0"/>
          </a:p>
          <a:p>
            <a:pPr lvl="0"/>
            <a:r>
              <a:rPr lang="en-US" sz="7200" dirty="0" smtClean="0"/>
              <a:t>Monographs</a:t>
            </a:r>
          </a:p>
          <a:p>
            <a:pPr lvl="0">
              <a:buNone/>
            </a:pPr>
            <a:endParaRPr lang="en-US" sz="7200" dirty="0" smtClean="0"/>
          </a:p>
          <a:p>
            <a:r>
              <a:rPr lang="en-US" sz="7200" dirty="0" smtClean="0"/>
              <a:t>Reference sources such as Encyclopedias, Dictionaries,  Handbooks, etc. </a:t>
            </a:r>
          </a:p>
          <a:p>
            <a:pPr lvl="0"/>
            <a:endParaRPr lang="en-US" sz="7200" dirty="0" smtClean="0"/>
          </a:p>
          <a:p>
            <a:pPr lvl="0"/>
            <a:r>
              <a:rPr lang="en-US" sz="7200" dirty="0" smtClean="0">
                <a:latin typeface="+mj-lt"/>
              </a:rPr>
              <a:t>Indexes and abstracts</a:t>
            </a:r>
            <a:r>
              <a:rPr lang="en-US" sz="7200" dirty="0" smtClean="0"/>
              <a:t> </a:t>
            </a:r>
          </a:p>
          <a:p>
            <a:pPr lvl="0"/>
            <a:endParaRPr lang="en-US" sz="7200" dirty="0" smtClean="0"/>
          </a:p>
          <a:p>
            <a:r>
              <a:rPr lang="en-US" sz="7200" dirty="0" smtClean="0"/>
              <a:t>Drug information sources (e.g. MICROMEDEX)</a:t>
            </a:r>
          </a:p>
          <a:p>
            <a:pPr lvl="0">
              <a:buNone/>
            </a:pPr>
            <a:endParaRPr lang="en-US" sz="7200" dirty="0" smtClean="0"/>
          </a:p>
          <a:p>
            <a:pPr lvl="0"/>
            <a:r>
              <a:rPr lang="en-US" sz="7200" dirty="0" smtClean="0"/>
              <a:t>Journals, Magazines, Newspapers</a:t>
            </a:r>
          </a:p>
          <a:p>
            <a:pPr lvl="0"/>
            <a:endParaRPr lang="en-US" sz="7200" dirty="0" smtClean="0"/>
          </a:p>
          <a:p>
            <a:pPr lvl="0"/>
            <a:r>
              <a:rPr lang="en-US" sz="7200" dirty="0" smtClean="0"/>
              <a:t> Databases</a:t>
            </a:r>
          </a:p>
          <a:p>
            <a:pPr lvl="0"/>
            <a:endParaRPr lang="en-US" sz="7200" dirty="0" smtClean="0"/>
          </a:p>
          <a:p>
            <a:r>
              <a:rPr lang="en-US" sz="7200" dirty="0" smtClean="0"/>
              <a:t>Multimedia: Audio, video and graphical sources of information </a:t>
            </a:r>
          </a:p>
          <a:p>
            <a:pPr lvl="0">
              <a:buNone/>
            </a:pPr>
            <a:endParaRPr lang="en-US" sz="7200" dirty="0" smtClean="0"/>
          </a:p>
          <a:p>
            <a:pPr lvl="0"/>
            <a:r>
              <a:rPr lang="en-US" sz="7200" dirty="0" smtClean="0"/>
              <a:t>Grey literature (technical reports, government documents, thesis/dissertations, etc </a:t>
            </a:r>
          </a:p>
          <a:p>
            <a:pPr lvl="0">
              <a:buNone/>
            </a:pPr>
            <a:endParaRPr lang="en-US" sz="7200" dirty="0" smtClean="0"/>
          </a:p>
          <a:p>
            <a:pPr lvl="0"/>
            <a:r>
              <a:rPr lang="en-US" sz="7200" dirty="0" smtClean="0"/>
              <a:t>Subject related gateways,  portals and digital/institutional  repositories (</a:t>
            </a:r>
            <a:r>
              <a:rPr lang="en-US" sz="7200" dirty="0" err="1" smtClean="0"/>
              <a:t>eg</a:t>
            </a:r>
            <a:r>
              <a:rPr lang="en-US" sz="7200" dirty="0" smtClean="0"/>
              <a:t>. HINARI)</a:t>
            </a:r>
          </a:p>
          <a:p>
            <a:pPr lvl="0">
              <a:buNone/>
            </a:pPr>
            <a:endParaRPr lang="en-US" sz="6400" dirty="0" smtClean="0"/>
          </a:p>
          <a:p>
            <a:pPr lvl="0">
              <a:buNone/>
            </a:pPr>
            <a:endParaRPr lang="en-US" sz="3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9530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800" b="1" dirty="0" smtClean="0"/>
              <a:t>Bibliographic databases</a:t>
            </a:r>
          </a:p>
          <a:p>
            <a:pPr lvl="0"/>
            <a:r>
              <a:rPr lang="en-US" sz="1800" dirty="0" smtClean="0"/>
              <a:t>African Index Medicus (AIM) </a:t>
            </a:r>
          </a:p>
          <a:p>
            <a:pPr lvl="0"/>
            <a:r>
              <a:rPr lang="en-US" sz="1800" dirty="0" smtClean="0"/>
              <a:t>MEDLINE/</a:t>
            </a:r>
            <a:r>
              <a:rPr lang="en-US" sz="1800" dirty="0" err="1" smtClean="0"/>
              <a:t>PubMed</a:t>
            </a:r>
            <a:endParaRPr lang="en-US" sz="1800" dirty="0" smtClean="0"/>
          </a:p>
          <a:p>
            <a:pPr lvl="0"/>
            <a:r>
              <a:rPr lang="en-US" sz="1800" dirty="0" smtClean="0"/>
              <a:t>Cumulative Index to Nursing and Allied Health Literature (CINAHL)</a:t>
            </a:r>
          </a:p>
          <a:p>
            <a:pPr lvl="0"/>
            <a:r>
              <a:rPr lang="en-US" sz="1800" dirty="0" smtClean="0"/>
              <a:t>Web of Knowledge</a:t>
            </a:r>
          </a:p>
          <a:p>
            <a:pPr lvl="0"/>
            <a:r>
              <a:rPr lang="en-US" sz="1800" dirty="0" smtClean="0"/>
              <a:t>Scopus</a:t>
            </a:r>
          </a:p>
          <a:p>
            <a:r>
              <a:rPr lang="en-US" sz="1800" dirty="0" smtClean="0"/>
              <a:t>EMBASE</a:t>
            </a:r>
          </a:p>
          <a:p>
            <a:pPr>
              <a:buNone/>
            </a:pPr>
            <a:endParaRPr lang="en-US" sz="1800" dirty="0" smtClean="0"/>
          </a:p>
          <a:p>
            <a:pPr lvl="0">
              <a:buNone/>
            </a:pPr>
            <a:r>
              <a:rPr lang="en-US" sz="1800" b="1" dirty="0" smtClean="0"/>
              <a:t>Evidence –based Medicine databases</a:t>
            </a:r>
            <a:endParaRPr lang="en-US" sz="1800" dirty="0" smtClean="0"/>
          </a:p>
          <a:p>
            <a:pPr lvl="0"/>
            <a:r>
              <a:rPr lang="en-US" sz="1800" dirty="0" smtClean="0"/>
              <a:t>Clinical Queries</a:t>
            </a:r>
          </a:p>
          <a:p>
            <a:pPr lvl="0"/>
            <a:r>
              <a:rPr lang="en-US" sz="1800" dirty="0" smtClean="0"/>
              <a:t>Cochrane Library</a:t>
            </a:r>
          </a:p>
          <a:p>
            <a:pPr lvl="0"/>
            <a:r>
              <a:rPr lang="en-US" sz="1800" dirty="0" smtClean="0"/>
              <a:t>Clinical Evidence</a:t>
            </a:r>
          </a:p>
          <a:p>
            <a:pPr lvl="0"/>
            <a:r>
              <a:rPr lang="en-US" sz="1800" dirty="0" err="1" smtClean="0"/>
              <a:t>DynaMed</a:t>
            </a:r>
            <a:endParaRPr lang="en-US" sz="1800" dirty="0" smtClean="0"/>
          </a:p>
          <a:p>
            <a:r>
              <a:rPr lang="en-US" sz="1800" dirty="0" smtClean="0"/>
              <a:t>Best Evidence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Consumer Health Information </a:t>
            </a:r>
          </a:p>
          <a:p>
            <a:r>
              <a:rPr lang="en-US" sz="2000" dirty="0" err="1" smtClean="0"/>
              <a:t>MEDLINEPlus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National Institute of Health (NIH) Senior Health</a:t>
            </a:r>
          </a:p>
          <a:p>
            <a:r>
              <a:rPr lang="en-US" sz="2000" dirty="0" smtClean="0"/>
              <a:t> New York Online Access to Health (NOAH)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HealthyRoadsMedia</a:t>
            </a:r>
            <a:endParaRPr lang="en-US" sz="2000" dirty="0" smtClean="0"/>
          </a:p>
          <a:p>
            <a:pPr lvl="0"/>
            <a:r>
              <a:rPr lang="en-US" sz="2000" dirty="0" smtClean="0"/>
              <a:t>Toxtown</a:t>
            </a:r>
          </a:p>
          <a:p>
            <a:pPr lvl="0"/>
            <a:r>
              <a:rPr lang="en-US" sz="2000" dirty="0" err="1" smtClean="0"/>
              <a:t>Toxnet</a:t>
            </a:r>
            <a:endParaRPr lang="en-US" sz="2000" dirty="0" smtClean="0"/>
          </a:p>
          <a:p>
            <a:pPr lvl="0"/>
            <a:r>
              <a:rPr lang="en-US" sz="2000" dirty="0" smtClean="0"/>
              <a:t>Household products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200" b="1" dirty="0" smtClean="0"/>
              <a:t>Internet Portals, Digital Archives and Institutional Repositories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800" dirty="0" smtClean="0"/>
              <a:t>Health Internetwork Access to Research Initiative (HINARI) </a:t>
            </a:r>
            <a:r>
              <a:rPr lang="en-US" sz="3800" u="sng" dirty="0" smtClean="0">
                <a:hlinkClick r:id="rId3"/>
              </a:rPr>
              <a:t>http://www.who.int/hinari</a:t>
            </a:r>
            <a:endParaRPr lang="en-US" sz="3800" u="sng" dirty="0" smtClean="0"/>
          </a:p>
          <a:p>
            <a:pPr lvl="0">
              <a:buNone/>
            </a:pPr>
            <a:endParaRPr lang="en-US" sz="3800" dirty="0" smtClean="0"/>
          </a:p>
          <a:p>
            <a:pPr lvl="0"/>
            <a:r>
              <a:rPr lang="en-US" sz="3800" dirty="0" smtClean="0"/>
              <a:t>African Journals Online (AJOL) </a:t>
            </a:r>
            <a:r>
              <a:rPr lang="en-US" sz="3800" u="sng" dirty="0" smtClean="0">
                <a:hlinkClick r:id="rId4"/>
              </a:rPr>
              <a:t>http://ajol.info</a:t>
            </a:r>
            <a:endParaRPr lang="en-US" sz="3800" u="sng" dirty="0" smtClean="0"/>
          </a:p>
          <a:p>
            <a:pPr lvl="0">
              <a:buNone/>
            </a:pPr>
            <a:endParaRPr lang="en-US" sz="3800" dirty="0" smtClean="0"/>
          </a:p>
          <a:p>
            <a:pPr lvl="0"/>
            <a:r>
              <a:rPr lang="en-US" sz="3800" dirty="0" err="1" smtClean="0"/>
              <a:t>PubMed</a:t>
            </a:r>
            <a:r>
              <a:rPr lang="en-US" sz="3800" dirty="0" smtClean="0"/>
              <a:t> Central (PMC):  </a:t>
            </a:r>
            <a:r>
              <a:rPr lang="en-US" sz="3800" u="sng" dirty="0" smtClean="0">
                <a:hlinkClick r:id="rId5"/>
              </a:rPr>
              <a:t>http://www.ncbi.nlm.nih.gov/pmc/</a:t>
            </a:r>
            <a:endParaRPr lang="en-US" sz="3800" u="sng" dirty="0" smtClean="0"/>
          </a:p>
          <a:p>
            <a:pPr lvl="0">
              <a:buNone/>
            </a:pPr>
            <a:endParaRPr lang="en-US" sz="3800" dirty="0" smtClean="0"/>
          </a:p>
          <a:p>
            <a:pPr lvl="0"/>
            <a:r>
              <a:rPr lang="en-US" sz="3800" dirty="0" err="1" smtClean="0"/>
              <a:t>Bioline</a:t>
            </a:r>
            <a:r>
              <a:rPr lang="en-US" sz="3800" dirty="0" smtClean="0"/>
              <a:t> International (BI): Through this site you can search through free and open access medical journals at  </a:t>
            </a:r>
            <a:r>
              <a:rPr lang="en-US" sz="3800" u="sng" dirty="0" smtClean="0">
                <a:hlinkClick r:id="rId6"/>
              </a:rPr>
              <a:t>http://www.bioline.org.br/is</a:t>
            </a:r>
            <a:endParaRPr lang="en-US" sz="3800" u="sng" dirty="0" smtClean="0"/>
          </a:p>
          <a:p>
            <a:pPr lvl="0">
              <a:buNone/>
            </a:pPr>
            <a:endParaRPr lang="en-US" sz="3800" dirty="0" smtClean="0"/>
          </a:p>
          <a:p>
            <a:pPr lvl="0"/>
            <a:r>
              <a:rPr lang="en-US" sz="3800" dirty="0" smtClean="0"/>
              <a:t>Biomed Central:  Open Access (OA) journal publisher that allow readers free access to published full text journal articles while authors pay fees to get published. </a:t>
            </a:r>
            <a:r>
              <a:rPr lang="en-US" sz="3800" u="sng" dirty="0" smtClean="0">
                <a:hlinkClick r:id="rId7"/>
              </a:rPr>
              <a:t>http://www.biomedcentral.com/browse/journals/</a:t>
            </a:r>
            <a:endParaRPr lang="en-US" sz="3800" u="sng" dirty="0" smtClean="0"/>
          </a:p>
          <a:p>
            <a:pPr lvl="0">
              <a:buNone/>
            </a:pPr>
            <a:endParaRPr lang="en-US" sz="3800" dirty="0" smtClean="0"/>
          </a:p>
          <a:p>
            <a:pPr lvl="0"/>
            <a:r>
              <a:rPr lang="en-US" sz="3800" dirty="0" smtClean="0"/>
              <a:t> Scientific Online Library (</a:t>
            </a:r>
            <a:r>
              <a:rPr lang="en-US" sz="3800" dirty="0" err="1" smtClean="0"/>
              <a:t>SciELO</a:t>
            </a:r>
            <a:r>
              <a:rPr lang="en-US" sz="3800" dirty="0" smtClean="0"/>
              <a:t>): An AO publisher that gives access to full text articles.   </a:t>
            </a:r>
            <a:r>
              <a:rPr lang="en-US" sz="3800" u="sng" dirty="0" smtClean="0">
                <a:hlinkClick r:id="rId8"/>
              </a:rPr>
              <a:t>http://www.scielo.org.ar/scielo.php?lng=en</a:t>
            </a:r>
            <a:endParaRPr lang="en-US" sz="3800" u="sng" dirty="0" smtClean="0"/>
          </a:p>
          <a:p>
            <a:pPr lvl="0">
              <a:buNone/>
            </a:pPr>
            <a:endParaRPr lang="en-US" sz="3800" dirty="0" smtClean="0"/>
          </a:p>
          <a:p>
            <a:pPr lvl="0"/>
            <a:r>
              <a:rPr lang="en-US" sz="3800" dirty="0" smtClean="0"/>
              <a:t>Directory of Open Access Journals (DOAJ): Gives you free access to online journals related to your subject area.  You can access the site at </a:t>
            </a:r>
            <a:r>
              <a:rPr lang="en-US" sz="3800" u="sng" dirty="0" smtClean="0">
                <a:hlinkClick r:id="rId9"/>
              </a:rPr>
              <a:t>http://www.doaj.org/doaj?func=findJournals</a:t>
            </a:r>
            <a:endParaRPr lang="en-US" sz="3800" u="sng" dirty="0" smtClean="0"/>
          </a:p>
          <a:p>
            <a:pPr lvl="0">
              <a:buNone/>
            </a:pPr>
            <a:endParaRPr lang="en-US" sz="3800" dirty="0" smtClean="0"/>
          </a:p>
          <a:p>
            <a:pPr lvl="0"/>
            <a:r>
              <a:rPr lang="en-US" sz="3800" dirty="0" err="1" smtClean="0"/>
              <a:t>Loughborough</a:t>
            </a:r>
            <a:r>
              <a:rPr lang="en-US" sz="3800" dirty="0" smtClean="0"/>
              <a:t> University’s Institutional Repository </a:t>
            </a:r>
            <a:r>
              <a:rPr lang="en-US" sz="3800" u="sng" dirty="0" smtClean="0">
                <a:hlinkClick r:id="rId10"/>
              </a:rPr>
              <a:t>http://www.lboro.ac.uk/library/resources/InstitutionalRepository.html</a:t>
            </a:r>
            <a:endParaRPr lang="en-US" sz="3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Information Sources on Social Networking Applications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Social networking applications (Web 2.0) are now been used as a means of communication, sharing and dissemination of information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Libraries are also using this media to reach out to their clients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Common Web 2.0 applications that have become sources of information include: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Facebook</a:t>
            </a:r>
            <a:endParaRPr lang="en-US" dirty="0" smtClean="0"/>
          </a:p>
          <a:p>
            <a:pPr lvl="1"/>
            <a:r>
              <a:rPr lang="en-US" b="1" dirty="0" smtClean="0"/>
              <a:t>Blogs</a:t>
            </a:r>
            <a:endParaRPr lang="en-US" dirty="0" smtClean="0"/>
          </a:p>
          <a:p>
            <a:pPr lvl="1"/>
            <a:r>
              <a:rPr lang="en-US" b="1" dirty="0" err="1" smtClean="0"/>
              <a:t>Myspace</a:t>
            </a:r>
            <a:endParaRPr lang="en-US" dirty="0" smtClean="0"/>
          </a:p>
          <a:p>
            <a:pPr lvl="1"/>
            <a:r>
              <a:rPr lang="en-US" b="1" dirty="0" smtClean="0"/>
              <a:t>RSS</a:t>
            </a:r>
            <a:endParaRPr lang="en-US" dirty="0" smtClean="0"/>
          </a:p>
          <a:p>
            <a:pPr lvl="1"/>
            <a:r>
              <a:rPr lang="en-US" b="1" dirty="0" smtClean="0"/>
              <a:t>Twitter</a:t>
            </a:r>
            <a:endParaRPr lang="en-US" dirty="0" smtClean="0"/>
          </a:p>
          <a:p>
            <a:pPr lvl="1"/>
            <a:r>
              <a:rPr lang="en-US" b="1" dirty="0" smtClean="0"/>
              <a:t>U-Tube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Introduction to information literacy: Information needs and sources.  </a:t>
            </a:r>
          </a:p>
          <a:p>
            <a:pPr>
              <a:buNone/>
            </a:pPr>
            <a:r>
              <a:rPr lang="en-US" sz="1600" u="sng" dirty="0" smtClean="0">
                <a:solidFill>
                  <a:schemeClr val="tx2"/>
                </a:solidFill>
              </a:rPr>
              <a:t>http://cptra.In.edu.hk/~bus110/041</a:t>
            </a:r>
            <a:r>
              <a:rPr lang="en-US" sz="1600" u="sng" baseline="30000" dirty="0" smtClean="0">
                <a:solidFill>
                  <a:schemeClr val="tx2"/>
                </a:solidFill>
              </a:rPr>
              <a:t>st</a:t>
            </a:r>
            <a:r>
              <a:rPr lang="en-US" sz="1600" u="sng" dirty="0" smtClean="0">
                <a:solidFill>
                  <a:schemeClr val="tx2"/>
                </a:solidFill>
              </a:rPr>
              <a:t>/notes/M02-notes.doc</a:t>
            </a:r>
            <a:r>
              <a:rPr lang="en-US" sz="1600" dirty="0" smtClean="0">
                <a:solidFill>
                  <a:schemeClr val="tx2"/>
                </a:solidFill>
              </a:rPr>
              <a:t>  </a:t>
            </a:r>
            <a:r>
              <a:rPr lang="en-US" sz="1600" dirty="0" smtClean="0"/>
              <a:t> Retrieved Jan 8, 2011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Primary, secondary and tertiary sources.  James Cook University Libraries.  </a:t>
            </a:r>
          </a:p>
          <a:p>
            <a:pPr>
              <a:buNone/>
            </a:pPr>
            <a:r>
              <a:rPr lang="en-US" sz="1600" u="sng" dirty="0" smtClean="0">
                <a:solidFill>
                  <a:schemeClr val="tx2"/>
                </a:solidFill>
              </a:rPr>
              <a:t>http://www-public.jcu.edu.au/libcomp/resources/era/JCUPRD_026231</a:t>
            </a:r>
            <a:r>
              <a:rPr lang="en-US" sz="1600" dirty="0" smtClean="0">
                <a:solidFill>
                  <a:schemeClr val="tx2"/>
                </a:solidFill>
              </a:rPr>
              <a:t>  </a:t>
            </a:r>
            <a:r>
              <a:rPr lang="en-US" sz="1600" dirty="0" smtClean="0"/>
              <a:t>  Retrieved Jan. 8, 2011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 Information sources: Primary, Secondary, Tertiary and Grey literature.  Florida Gulf Coast University. </a:t>
            </a:r>
            <a:r>
              <a:rPr lang="en-US" sz="1600" u="sng" dirty="0" smtClean="0">
                <a:hlinkClick r:id="rId3"/>
              </a:rPr>
              <a:t>http://library.fgcu.edu/RSD/Instruction/handouts/handout-primary_secondary.pdf</a:t>
            </a:r>
            <a:endParaRPr lang="en-US" sz="1600" u="sng" dirty="0" smtClean="0"/>
          </a:p>
          <a:p>
            <a:pPr>
              <a:buNone/>
            </a:pPr>
            <a:r>
              <a:rPr lang="en-US" sz="1600" dirty="0" smtClean="0"/>
              <a:t>             Retrieved Jan. 16, 2010</a:t>
            </a:r>
          </a:p>
          <a:p>
            <a:r>
              <a:rPr lang="en-US" sz="1600" dirty="0" smtClean="0"/>
              <a:t>   Primary, secondary and tertiary sources.  University of Wisconsin Library-Steven Point.   </a:t>
            </a:r>
            <a:r>
              <a:rPr lang="en-US" sz="1600" u="sng" dirty="0" smtClean="0">
                <a:solidFill>
                  <a:schemeClr val="tx2"/>
                </a:solidFill>
                <a:hlinkClick r:id="rId4"/>
              </a:rPr>
              <a:t>http://library.uwsp.edu/guides/webtutirials/primary.htm</a:t>
            </a:r>
            <a:r>
              <a:rPr lang="en-US" sz="1600" u="sng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/>
              <a:t>Retrieved Jan 1 2, 2011.</a:t>
            </a:r>
            <a:endParaRPr lang="en-US" sz="16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Primary secondary and tertiary sources, Finnish Institutions Research Paper (Hopkins),            Department of Translation Studies, University of Tampere   </a:t>
            </a:r>
          </a:p>
          <a:p>
            <a:r>
              <a:rPr lang="en-US" sz="1600" dirty="0" smtClean="0"/>
              <a:t>          </a:t>
            </a:r>
            <a:r>
              <a:rPr lang="en-US" sz="1600" u="sng" dirty="0" smtClean="0">
                <a:solidFill>
                  <a:schemeClr val="tx2"/>
                </a:solidFill>
              </a:rPr>
              <a:t>http://www.uta.fi/FAST/FIN/RESEARCH/sources.html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 What are primary sources: finding primary sources.   California State University Library, Los </a:t>
            </a:r>
          </a:p>
          <a:p>
            <a:r>
              <a:rPr lang="en-US" sz="1600" dirty="0" smtClean="0"/>
              <a:t>      Angeles.  </a:t>
            </a:r>
            <a:r>
              <a:rPr lang="en-US" sz="1600" u="sng" dirty="0" smtClean="0">
                <a:hlinkClick r:id="rId5"/>
              </a:rPr>
              <a:t>http://www.calstatela.edu/library/guides/pswhat.htm</a:t>
            </a:r>
            <a:r>
              <a:rPr lang="en-US" sz="1600" dirty="0" smtClean="0"/>
              <a:t> retrieved Jan. 5, 2011</a:t>
            </a:r>
          </a:p>
          <a:p>
            <a:r>
              <a:rPr lang="en-US" sz="1600" dirty="0" smtClean="0"/>
              <a:t>Primary vs. secondary sources.  University of Victoria Libraries.  </a:t>
            </a:r>
            <a:r>
              <a:rPr lang="en-US" sz="1600" u="sng" dirty="0" smtClean="0">
                <a:hlinkClick r:id="rId6"/>
              </a:rPr>
              <a:t>http://library.uvic.ca/site/lib/instruction/research/primvsec.html</a:t>
            </a:r>
            <a:r>
              <a:rPr lang="en-US" sz="1600" dirty="0" smtClean="0"/>
              <a:t> Retrieved Jan. 6, 2011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References </a:t>
            </a:r>
            <a:r>
              <a:rPr lang="en-US" b="1" dirty="0" err="1" smtClean="0"/>
              <a:t>Conts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 smtClean="0"/>
              <a:t>Guides to information sources; primary, secondary and tertiary.  University Libraries, University of Maryland.  </a:t>
            </a:r>
            <a:r>
              <a:rPr lang="en-US" sz="2600" u="sng" dirty="0" smtClean="0">
                <a:solidFill>
                  <a:schemeClr val="tx2"/>
                </a:solidFill>
              </a:rPr>
              <a:t>http://www.lib.umd.edu/guides/primary-sources</a:t>
            </a:r>
            <a:r>
              <a:rPr lang="en-US" sz="2600" dirty="0" smtClean="0">
                <a:solidFill>
                  <a:schemeClr val="tx2"/>
                </a:solidFill>
              </a:rPr>
              <a:t>.html</a:t>
            </a:r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r>
              <a:rPr lang="en-US" sz="2600" dirty="0" smtClean="0"/>
              <a:t>Virtual Information Literacy Learning and Growing Environment (VILLGE), University of Illinois Library, University of Illinois, Urbana Champaign    </a:t>
            </a:r>
          </a:p>
          <a:p>
            <a:pPr>
              <a:buNone/>
            </a:pPr>
            <a:r>
              <a:rPr lang="en-US" sz="2600" dirty="0" smtClean="0"/>
              <a:t>              	</a:t>
            </a:r>
            <a:r>
              <a:rPr lang="en-US" sz="2600" u="sng" dirty="0" smtClean="0">
                <a:hlinkClick r:id="rId3"/>
              </a:rPr>
              <a:t>http://www.library.illinois.edu/village/primarysource/mod1/pg1.htm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u="sng" dirty="0" smtClean="0">
                <a:solidFill>
                  <a:schemeClr val="tx2"/>
                </a:solidFill>
              </a:rPr>
              <a:t>http://www.library.illinois.edu/village/primarysource/mod2/pg1.htm</a:t>
            </a:r>
            <a:endParaRPr lang="en-US" sz="26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r>
              <a:rPr lang="en-US" sz="2600" dirty="0" smtClean="0"/>
              <a:t>Primary secondary and tertiary sources, Finnish Institutions Research Paper (Hopkins),  </a:t>
            </a:r>
          </a:p>
          <a:p>
            <a:pPr>
              <a:buNone/>
            </a:pPr>
            <a:r>
              <a:rPr lang="en-US" sz="2600" dirty="0" smtClean="0"/>
              <a:t>          Department of Translation Studies, University of Tampere          </a:t>
            </a:r>
            <a:r>
              <a:rPr lang="en-US" sz="2600" u="sng" dirty="0" smtClean="0">
                <a:hlinkClick r:id="rId4"/>
              </a:rPr>
              <a:t>http://www.uta.fi/FAST/FIN/RESEARCH/sources.html</a:t>
            </a:r>
            <a:endParaRPr lang="en-US" sz="2600" u="sng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What are primary sources: finding primary sources.   California State University Library, Los Angeles.  </a:t>
            </a:r>
            <a:r>
              <a:rPr lang="en-US" sz="2600" u="sng" dirty="0" smtClean="0">
                <a:hlinkClick r:id="rId5"/>
              </a:rPr>
              <a:t>http://www.calstatela.edu/library/guides/pswhat.htm</a:t>
            </a:r>
            <a:r>
              <a:rPr lang="en-US" sz="2600" dirty="0" smtClean="0"/>
              <a:t> retrieved Jan. 5, 2011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Primary vs. secondary sources.  University of Victoria Libraries.  </a:t>
            </a:r>
            <a:r>
              <a:rPr lang="en-US" sz="2600" u="sng" dirty="0" smtClean="0">
                <a:hlinkClick r:id="rId6"/>
              </a:rPr>
              <a:t>http://library.uvic.ca/site/lib/instruction/research/primvsec.html</a:t>
            </a:r>
            <a:r>
              <a:rPr lang="en-US" sz="2600" dirty="0" smtClean="0"/>
              <a:t> Retrieved Jan. 6, 2011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500" dirty="0" smtClean="0"/>
              <a:t>What is Microfilm.  </a:t>
            </a:r>
            <a:r>
              <a:rPr lang="en-US" sz="2500" dirty="0" err="1" smtClean="0"/>
              <a:t>Nz</a:t>
            </a:r>
            <a:r>
              <a:rPr lang="en-US" sz="2500" dirty="0" smtClean="0"/>
              <a:t> Micrographics.  </a:t>
            </a:r>
            <a:r>
              <a:rPr lang="en-US" sz="2500" u="sng" dirty="0" smtClean="0">
                <a:solidFill>
                  <a:schemeClr val="tx2"/>
                </a:solidFill>
              </a:rPr>
              <a:t>http://www.micrographics.co.nz/nzmicrographics/NZMSMICRO/WHATISMICROFILM/tabid/241/Default.aspx</a:t>
            </a:r>
            <a:r>
              <a:rPr lang="en-US" sz="2500" dirty="0" smtClean="0">
                <a:solidFill>
                  <a:schemeClr val="tx2"/>
                </a:solidFill>
              </a:rPr>
              <a:t>   </a:t>
            </a:r>
            <a:r>
              <a:rPr lang="en-US" sz="2500" dirty="0" smtClean="0"/>
              <a:t>Retrieved Jan 18, 2011</a:t>
            </a:r>
          </a:p>
          <a:p>
            <a:pPr>
              <a:buNone/>
            </a:pPr>
            <a:endParaRPr lang="en-US" sz="2500" dirty="0" smtClean="0"/>
          </a:p>
          <a:p>
            <a:r>
              <a:rPr lang="en-US" sz="2500" dirty="0" smtClean="0"/>
              <a:t>17. What is microfilm.  </a:t>
            </a:r>
            <a:r>
              <a:rPr lang="en-US" sz="2500" dirty="0" err="1" smtClean="0"/>
              <a:t>WiseGeek</a:t>
            </a:r>
            <a:r>
              <a:rPr lang="en-US" sz="2500" dirty="0" smtClean="0"/>
              <a:t>.  </a:t>
            </a:r>
            <a:r>
              <a:rPr lang="en-US" sz="2500" u="sng" dirty="0" smtClean="0">
                <a:solidFill>
                  <a:schemeClr val="tx2">
                    <a:lumMod val="75000"/>
                  </a:schemeClr>
                </a:solidFill>
              </a:rPr>
              <a:t>http://www.wisegeek.com/what-is-microfilm.htm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500" dirty="0" smtClean="0"/>
              <a:t>Retrieved Jan. </a:t>
            </a:r>
          </a:p>
          <a:p>
            <a:pPr>
              <a:buNone/>
            </a:pPr>
            <a:r>
              <a:rPr lang="en-US" sz="2500" dirty="0" smtClean="0"/>
              <a:t>            18, 2011</a:t>
            </a:r>
          </a:p>
          <a:p>
            <a:endParaRPr lang="en-US" sz="2500" dirty="0" smtClean="0"/>
          </a:p>
          <a:p>
            <a:r>
              <a:rPr lang="en-US" sz="2500" dirty="0" smtClean="0"/>
              <a:t>18.  What is Microfiche?  </a:t>
            </a:r>
            <a:r>
              <a:rPr lang="en-US" sz="2500" dirty="0" err="1" smtClean="0"/>
              <a:t>WiseGee</a:t>
            </a:r>
            <a:r>
              <a:rPr lang="en-US" sz="2500" dirty="0" smtClean="0">
                <a:solidFill>
                  <a:srgbClr val="002060"/>
                </a:solidFill>
              </a:rPr>
              <a:t>.   </a:t>
            </a:r>
            <a:r>
              <a:rPr lang="en-US" sz="2500" u="sng" dirty="0" smtClean="0">
                <a:solidFill>
                  <a:srgbClr val="002060"/>
                </a:solidFill>
              </a:rPr>
              <a:t>http://www.wisegeek.com/what-is-microfiche.htm</a:t>
            </a:r>
            <a:r>
              <a:rPr lang="en-US" sz="2500" dirty="0" smtClean="0"/>
              <a:t>  Retrieved Jan. </a:t>
            </a:r>
          </a:p>
          <a:p>
            <a:pPr>
              <a:buNone/>
            </a:pPr>
            <a:r>
              <a:rPr lang="en-US" sz="2500" dirty="0" smtClean="0"/>
              <a:t>            18, 2011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Asante Sana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657600" y="1447800"/>
            <a:ext cx="1752600" cy="3657600"/>
            <a:chOff x="2496" y="1860"/>
            <a:chExt cx="727" cy="1147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96" y="1860"/>
              <a:ext cx="727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752" y="2072"/>
              <a:ext cx="209" cy="30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3" y="39"/>
                </a:cxn>
                <a:cxn ang="0">
                  <a:pos x="12" y="37"/>
                </a:cxn>
                <a:cxn ang="0">
                  <a:pos x="28" y="33"/>
                </a:cxn>
                <a:cxn ang="0">
                  <a:pos x="47" y="29"/>
                </a:cxn>
                <a:cxn ang="0">
                  <a:pos x="70" y="24"/>
                </a:cxn>
                <a:cxn ang="0">
                  <a:pos x="97" y="18"/>
                </a:cxn>
                <a:cxn ang="0">
                  <a:pos x="126" y="14"/>
                </a:cxn>
                <a:cxn ang="0">
                  <a:pos x="158" y="9"/>
                </a:cxn>
                <a:cxn ang="0">
                  <a:pos x="191" y="5"/>
                </a:cxn>
                <a:cxn ang="0">
                  <a:pos x="225" y="1"/>
                </a:cxn>
                <a:cxn ang="0">
                  <a:pos x="258" y="0"/>
                </a:cxn>
                <a:cxn ang="0">
                  <a:pos x="291" y="0"/>
                </a:cxn>
                <a:cxn ang="0">
                  <a:pos x="323" y="2"/>
                </a:cxn>
                <a:cxn ang="0">
                  <a:pos x="352" y="6"/>
                </a:cxn>
                <a:cxn ang="0">
                  <a:pos x="378" y="13"/>
                </a:cxn>
                <a:cxn ang="0">
                  <a:pos x="401" y="23"/>
                </a:cxn>
                <a:cxn ang="0">
                  <a:pos x="418" y="210"/>
                </a:cxn>
                <a:cxn ang="0">
                  <a:pos x="413" y="219"/>
                </a:cxn>
                <a:cxn ang="0">
                  <a:pos x="399" y="243"/>
                </a:cxn>
                <a:cxn ang="0">
                  <a:pos x="382" y="281"/>
                </a:cxn>
                <a:cxn ang="0">
                  <a:pos x="366" y="327"/>
                </a:cxn>
                <a:cxn ang="0">
                  <a:pos x="354" y="380"/>
                </a:cxn>
                <a:cxn ang="0">
                  <a:pos x="351" y="436"/>
                </a:cxn>
                <a:cxn ang="0">
                  <a:pos x="362" y="491"/>
                </a:cxn>
                <a:cxn ang="0">
                  <a:pos x="390" y="543"/>
                </a:cxn>
                <a:cxn ang="0">
                  <a:pos x="388" y="545"/>
                </a:cxn>
                <a:cxn ang="0">
                  <a:pos x="382" y="551"/>
                </a:cxn>
                <a:cxn ang="0">
                  <a:pos x="371" y="559"/>
                </a:cxn>
                <a:cxn ang="0">
                  <a:pos x="357" y="568"/>
                </a:cxn>
                <a:cxn ang="0">
                  <a:pos x="340" y="578"/>
                </a:cxn>
                <a:cxn ang="0">
                  <a:pos x="321" y="589"/>
                </a:cxn>
                <a:cxn ang="0">
                  <a:pos x="299" y="599"/>
                </a:cxn>
                <a:cxn ang="0">
                  <a:pos x="275" y="606"/>
                </a:cxn>
                <a:cxn ang="0">
                  <a:pos x="250" y="612"/>
                </a:cxn>
                <a:cxn ang="0">
                  <a:pos x="224" y="613"/>
                </a:cxn>
                <a:cxn ang="0">
                  <a:pos x="197" y="610"/>
                </a:cxn>
                <a:cxn ang="0">
                  <a:pos x="170" y="601"/>
                </a:cxn>
                <a:cxn ang="0">
                  <a:pos x="145" y="586"/>
                </a:cxn>
                <a:cxn ang="0">
                  <a:pos x="119" y="563"/>
                </a:cxn>
                <a:cxn ang="0">
                  <a:pos x="95" y="533"/>
                </a:cxn>
                <a:cxn ang="0">
                  <a:pos x="72" y="494"/>
                </a:cxn>
                <a:cxn ang="0">
                  <a:pos x="75" y="489"/>
                </a:cxn>
                <a:cxn ang="0">
                  <a:pos x="83" y="472"/>
                </a:cxn>
                <a:cxn ang="0">
                  <a:pos x="92" y="446"/>
                </a:cxn>
                <a:cxn ang="0">
                  <a:pos x="101" y="412"/>
                </a:cxn>
                <a:cxn ang="0">
                  <a:pos x="107" y="373"/>
                </a:cxn>
                <a:cxn ang="0">
                  <a:pos x="106" y="328"/>
                </a:cxn>
                <a:cxn ang="0">
                  <a:pos x="97" y="280"/>
                </a:cxn>
                <a:cxn ang="0">
                  <a:pos x="76" y="230"/>
                </a:cxn>
                <a:cxn ang="0">
                  <a:pos x="0" y="40"/>
                </a:cxn>
              </a:cxnLst>
              <a:rect l="0" t="0" r="r" b="b"/>
              <a:pathLst>
                <a:path w="418" h="613">
                  <a:moveTo>
                    <a:pt x="0" y="40"/>
                  </a:moveTo>
                  <a:lnTo>
                    <a:pt x="3" y="39"/>
                  </a:lnTo>
                  <a:lnTo>
                    <a:pt x="12" y="37"/>
                  </a:lnTo>
                  <a:lnTo>
                    <a:pt x="28" y="33"/>
                  </a:lnTo>
                  <a:lnTo>
                    <a:pt x="47" y="29"/>
                  </a:lnTo>
                  <a:lnTo>
                    <a:pt x="70" y="24"/>
                  </a:lnTo>
                  <a:lnTo>
                    <a:pt x="97" y="18"/>
                  </a:lnTo>
                  <a:lnTo>
                    <a:pt x="126" y="14"/>
                  </a:lnTo>
                  <a:lnTo>
                    <a:pt x="158" y="9"/>
                  </a:lnTo>
                  <a:lnTo>
                    <a:pt x="191" y="5"/>
                  </a:lnTo>
                  <a:lnTo>
                    <a:pt x="225" y="1"/>
                  </a:lnTo>
                  <a:lnTo>
                    <a:pt x="258" y="0"/>
                  </a:lnTo>
                  <a:lnTo>
                    <a:pt x="291" y="0"/>
                  </a:lnTo>
                  <a:lnTo>
                    <a:pt x="323" y="2"/>
                  </a:lnTo>
                  <a:lnTo>
                    <a:pt x="352" y="6"/>
                  </a:lnTo>
                  <a:lnTo>
                    <a:pt x="378" y="13"/>
                  </a:lnTo>
                  <a:lnTo>
                    <a:pt x="401" y="23"/>
                  </a:lnTo>
                  <a:lnTo>
                    <a:pt x="418" y="210"/>
                  </a:lnTo>
                  <a:lnTo>
                    <a:pt x="413" y="219"/>
                  </a:lnTo>
                  <a:lnTo>
                    <a:pt x="399" y="243"/>
                  </a:lnTo>
                  <a:lnTo>
                    <a:pt x="382" y="281"/>
                  </a:lnTo>
                  <a:lnTo>
                    <a:pt x="366" y="327"/>
                  </a:lnTo>
                  <a:lnTo>
                    <a:pt x="354" y="380"/>
                  </a:lnTo>
                  <a:lnTo>
                    <a:pt x="351" y="436"/>
                  </a:lnTo>
                  <a:lnTo>
                    <a:pt x="362" y="491"/>
                  </a:lnTo>
                  <a:lnTo>
                    <a:pt x="390" y="543"/>
                  </a:lnTo>
                  <a:lnTo>
                    <a:pt x="388" y="545"/>
                  </a:lnTo>
                  <a:lnTo>
                    <a:pt x="382" y="551"/>
                  </a:lnTo>
                  <a:lnTo>
                    <a:pt x="371" y="559"/>
                  </a:lnTo>
                  <a:lnTo>
                    <a:pt x="357" y="568"/>
                  </a:lnTo>
                  <a:lnTo>
                    <a:pt x="340" y="578"/>
                  </a:lnTo>
                  <a:lnTo>
                    <a:pt x="321" y="589"/>
                  </a:lnTo>
                  <a:lnTo>
                    <a:pt x="299" y="599"/>
                  </a:lnTo>
                  <a:lnTo>
                    <a:pt x="275" y="606"/>
                  </a:lnTo>
                  <a:lnTo>
                    <a:pt x="250" y="612"/>
                  </a:lnTo>
                  <a:lnTo>
                    <a:pt x="224" y="613"/>
                  </a:lnTo>
                  <a:lnTo>
                    <a:pt x="197" y="610"/>
                  </a:lnTo>
                  <a:lnTo>
                    <a:pt x="170" y="601"/>
                  </a:lnTo>
                  <a:lnTo>
                    <a:pt x="145" y="586"/>
                  </a:lnTo>
                  <a:lnTo>
                    <a:pt x="119" y="563"/>
                  </a:lnTo>
                  <a:lnTo>
                    <a:pt x="95" y="533"/>
                  </a:lnTo>
                  <a:lnTo>
                    <a:pt x="72" y="494"/>
                  </a:lnTo>
                  <a:lnTo>
                    <a:pt x="75" y="489"/>
                  </a:lnTo>
                  <a:lnTo>
                    <a:pt x="83" y="472"/>
                  </a:lnTo>
                  <a:lnTo>
                    <a:pt x="92" y="446"/>
                  </a:lnTo>
                  <a:lnTo>
                    <a:pt x="101" y="412"/>
                  </a:lnTo>
                  <a:lnTo>
                    <a:pt x="107" y="373"/>
                  </a:lnTo>
                  <a:lnTo>
                    <a:pt x="106" y="328"/>
                  </a:lnTo>
                  <a:lnTo>
                    <a:pt x="97" y="280"/>
                  </a:lnTo>
                  <a:lnTo>
                    <a:pt x="76" y="23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776" y="2567"/>
              <a:ext cx="146" cy="423"/>
            </a:xfrm>
            <a:custGeom>
              <a:avLst/>
              <a:gdLst/>
              <a:ahLst/>
              <a:cxnLst>
                <a:cxn ang="0">
                  <a:pos x="276" y="101"/>
                </a:cxn>
                <a:cxn ang="0">
                  <a:pos x="264" y="130"/>
                </a:cxn>
                <a:cxn ang="0">
                  <a:pos x="244" y="174"/>
                </a:cxn>
                <a:cxn ang="0">
                  <a:pos x="224" y="214"/>
                </a:cxn>
                <a:cxn ang="0">
                  <a:pos x="216" y="236"/>
                </a:cxn>
                <a:cxn ang="0">
                  <a:pos x="233" y="282"/>
                </a:cxn>
                <a:cxn ang="0">
                  <a:pos x="249" y="358"/>
                </a:cxn>
                <a:cxn ang="0">
                  <a:pos x="249" y="446"/>
                </a:cxn>
                <a:cxn ang="0">
                  <a:pos x="237" y="497"/>
                </a:cxn>
                <a:cxn ang="0">
                  <a:pos x="243" y="569"/>
                </a:cxn>
                <a:cxn ang="0">
                  <a:pos x="254" y="669"/>
                </a:cxn>
                <a:cxn ang="0">
                  <a:pos x="275" y="754"/>
                </a:cxn>
                <a:cxn ang="0">
                  <a:pos x="289" y="781"/>
                </a:cxn>
                <a:cxn ang="0">
                  <a:pos x="293" y="794"/>
                </a:cxn>
                <a:cxn ang="0">
                  <a:pos x="283" y="813"/>
                </a:cxn>
                <a:cxn ang="0">
                  <a:pos x="242" y="833"/>
                </a:cxn>
                <a:cxn ang="0">
                  <a:pos x="200" y="842"/>
                </a:cxn>
                <a:cxn ang="0">
                  <a:pos x="181" y="843"/>
                </a:cxn>
                <a:cxn ang="0">
                  <a:pos x="149" y="845"/>
                </a:cxn>
                <a:cxn ang="0">
                  <a:pos x="114" y="847"/>
                </a:cxn>
                <a:cxn ang="0">
                  <a:pos x="81" y="845"/>
                </a:cxn>
                <a:cxn ang="0">
                  <a:pos x="59" y="842"/>
                </a:cxn>
                <a:cxn ang="0">
                  <a:pos x="55" y="834"/>
                </a:cxn>
                <a:cxn ang="0">
                  <a:pos x="78" y="821"/>
                </a:cxn>
                <a:cxn ang="0">
                  <a:pos x="125" y="789"/>
                </a:cxn>
                <a:cxn ang="0">
                  <a:pos x="33" y="758"/>
                </a:cxn>
                <a:cxn ang="0">
                  <a:pos x="28" y="727"/>
                </a:cxn>
                <a:cxn ang="0">
                  <a:pos x="38" y="693"/>
                </a:cxn>
                <a:cxn ang="0">
                  <a:pos x="49" y="655"/>
                </a:cxn>
                <a:cxn ang="0">
                  <a:pos x="62" y="593"/>
                </a:cxn>
                <a:cxn ang="0">
                  <a:pos x="65" y="522"/>
                </a:cxn>
                <a:cxn ang="0">
                  <a:pos x="58" y="480"/>
                </a:cxn>
                <a:cxn ang="0">
                  <a:pos x="55" y="429"/>
                </a:cxn>
                <a:cxn ang="0">
                  <a:pos x="59" y="351"/>
                </a:cxn>
                <a:cxn ang="0">
                  <a:pos x="81" y="269"/>
                </a:cxn>
                <a:cxn ang="0">
                  <a:pos x="0" y="31"/>
                </a:cxn>
                <a:cxn ang="0">
                  <a:pos x="11" y="26"/>
                </a:cxn>
                <a:cxn ang="0">
                  <a:pos x="42" y="17"/>
                </a:cxn>
                <a:cxn ang="0">
                  <a:pos x="84" y="8"/>
                </a:cxn>
                <a:cxn ang="0">
                  <a:pos x="133" y="1"/>
                </a:cxn>
                <a:cxn ang="0">
                  <a:pos x="183" y="2"/>
                </a:cxn>
                <a:cxn ang="0">
                  <a:pos x="228" y="15"/>
                </a:cxn>
                <a:cxn ang="0">
                  <a:pos x="261" y="46"/>
                </a:cxn>
                <a:cxn ang="0">
                  <a:pos x="277" y="97"/>
                </a:cxn>
              </a:cxnLst>
              <a:rect l="0" t="0" r="r" b="b"/>
              <a:pathLst>
                <a:path w="293" h="847">
                  <a:moveTo>
                    <a:pt x="277" y="97"/>
                  </a:moveTo>
                  <a:lnTo>
                    <a:pt x="276" y="101"/>
                  </a:lnTo>
                  <a:lnTo>
                    <a:pt x="271" y="113"/>
                  </a:lnTo>
                  <a:lnTo>
                    <a:pt x="264" y="130"/>
                  </a:lnTo>
                  <a:lnTo>
                    <a:pt x="254" y="151"/>
                  </a:lnTo>
                  <a:lnTo>
                    <a:pt x="244" y="174"/>
                  </a:lnTo>
                  <a:lnTo>
                    <a:pt x="233" y="196"/>
                  </a:lnTo>
                  <a:lnTo>
                    <a:pt x="224" y="214"/>
                  </a:lnTo>
                  <a:lnTo>
                    <a:pt x="214" y="229"/>
                  </a:lnTo>
                  <a:lnTo>
                    <a:pt x="216" y="236"/>
                  </a:lnTo>
                  <a:lnTo>
                    <a:pt x="224" y="254"/>
                  </a:lnTo>
                  <a:lnTo>
                    <a:pt x="233" y="282"/>
                  </a:lnTo>
                  <a:lnTo>
                    <a:pt x="242" y="318"/>
                  </a:lnTo>
                  <a:lnTo>
                    <a:pt x="249" y="358"/>
                  </a:lnTo>
                  <a:lnTo>
                    <a:pt x="253" y="402"/>
                  </a:lnTo>
                  <a:lnTo>
                    <a:pt x="249" y="446"/>
                  </a:lnTo>
                  <a:lnTo>
                    <a:pt x="237" y="487"/>
                  </a:lnTo>
                  <a:lnTo>
                    <a:pt x="237" y="497"/>
                  </a:lnTo>
                  <a:lnTo>
                    <a:pt x="239" y="527"/>
                  </a:lnTo>
                  <a:lnTo>
                    <a:pt x="243" y="569"/>
                  </a:lnTo>
                  <a:lnTo>
                    <a:pt x="248" y="618"/>
                  </a:lnTo>
                  <a:lnTo>
                    <a:pt x="254" y="669"/>
                  </a:lnTo>
                  <a:lnTo>
                    <a:pt x="264" y="716"/>
                  </a:lnTo>
                  <a:lnTo>
                    <a:pt x="275" y="754"/>
                  </a:lnTo>
                  <a:lnTo>
                    <a:pt x="288" y="779"/>
                  </a:lnTo>
                  <a:lnTo>
                    <a:pt x="289" y="781"/>
                  </a:lnTo>
                  <a:lnTo>
                    <a:pt x="292" y="786"/>
                  </a:lnTo>
                  <a:lnTo>
                    <a:pt x="293" y="794"/>
                  </a:lnTo>
                  <a:lnTo>
                    <a:pt x="292" y="803"/>
                  </a:lnTo>
                  <a:lnTo>
                    <a:pt x="283" y="813"/>
                  </a:lnTo>
                  <a:lnTo>
                    <a:pt x="267" y="824"/>
                  </a:lnTo>
                  <a:lnTo>
                    <a:pt x="242" y="833"/>
                  </a:lnTo>
                  <a:lnTo>
                    <a:pt x="203" y="842"/>
                  </a:lnTo>
                  <a:lnTo>
                    <a:pt x="200" y="842"/>
                  </a:lnTo>
                  <a:lnTo>
                    <a:pt x="192" y="843"/>
                  </a:lnTo>
                  <a:lnTo>
                    <a:pt x="181" y="843"/>
                  </a:lnTo>
                  <a:lnTo>
                    <a:pt x="166" y="844"/>
                  </a:lnTo>
                  <a:lnTo>
                    <a:pt x="149" y="845"/>
                  </a:lnTo>
                  <a:lnTo>
                    <a:pt x="132" y="845"/>
                  </a:lnTo>
                  <a:lnTo>
                    <a:pt x="114" y="847"/>
                  </a:lnTo>
                  <a:lnTo>
                    <a:pt x="97" y="845"/>
                  </a:lnTo>
                  <a:lnTo>
                    <a:pt x="81" y="845"/>
                  </a:lnTo>
                  <a:lnTo>
                    <a:pt x="69" y="844"/>
                  </a:lnTo>
                  <a:lnTo>
                    <a:pt x="59" y="842"/>
                  </a:lnTo>
                  <a:lnTo>
                    <a:pt x="55" y="839"/>
                  </a:lnTo>
                  <a:lnTo>
                    <a:pt x="55" y="834"/>
                  </a:lnTo>
                  <a:lnTo>
                    <a:pt x="64" y="828"/>
                  </a:lnTo>
                  <a:lnTo>
                    <a:pt x="78" y="821"/>
                  </a:lnTo>
                  <a:lnTo>
                    <a:pt x="101" y="812"/>
                  </a:lnTo>
                  <a:lnTo>
                    <a:pt x="125" y="789"/>
                  </a:lnTo>
                  <a:lnTo>
                    <a:pt x="36" y="761"/>
                  </a:lnTo>
                  <a:lnTo>
                    <a:pt x="33" y="758"/>
                  </a:lnTo>
                  <a:lnTo>
                    <a:pt x="29" y="746"/>
                  </a:lnTo>
                  <a:lnTo>
                    <a:pt x="28" y="727"/>
                  </a:lnTo>
                  <a:lnTo>
                    <a:pt x="36" y="699"/>
                  </a:lnTo>
                  <a:lnTo>
                    <a:pt x="38" y="693"/>
                  </a:lnTo>
                  <a:lnTo>
                    <a:pt x="43" y="678"/>
                  </a:lnTo>
                  <a:lnTo>
                    <a:pt x="49" y="655"/>
                  </a:lnTo>
                  <a:lnTo>
                    <a:pt x="56" y="627"/>
                  </a:lnTo>
                  <a:lnTo>
                    <a:pt x="62" y="593"/>
                  </a:lnTo>
                  <a:lnTo>
                    <a:pt x="65" y="557"/>
                  </a:lnTo>
                  <a:lnTo>
                    <a:pt x="65" y="522"/>
                  </a:lnTo>
                  <a:lnTo>
                    <a:pt x="59" y="487"/>
                  </a:lnTo>
                  <a:lnTo>
                    <a:pt x="58" y="480"/>
                  </a:lnTo>
                  <a:lnTo>
                    <a:pt x="56" y="459"/>
                  </a:lnTo>
                  <a:lnTo>
                    <a:pt x="55" y="429"/>
                  </a:lnTo>
                  <a:lnTo>
                    <a:pt x="55" y="393"/>
                  </a:lnTo>
                  <a:lnTo>
                    <a:pt x="59" y="351"/>
                  </a:lnTo>
                  <a:lnTo>
                    <a:pt x="67" y="310"/>
                  </a:lnTo>
                  <a:lnTo>
                    <a:pt x="81" y="269"/>
                  </a:lnTo>
                  <a:lnTo>
                    <a:pt x="101" y="235"/>
                  </a:lnTo>
                  <a:lnTo>
                    <a:pt x="0" y="31"/>
                  </a:lnTo>
                  <a:lnTo>
                    <a:pt x="3" y="30"/>
                  </a:lnTo>
                  <a:lnTo>
                    <a:pt x="11" y="26"/>
                  </a:lnTo>
                  <a:lnTo>
                    <a:pt x="25" y="23"/>
                  </a:lnTo>
                  <a:lnTo>
                    <a:pt x="42" y="17"/>
                  </a:lnTo>
                  <a:lnTo>
                    <a:pt x="61" y="12"/>
                  </a:lnTo>
                  <a:lnTo>
                    <a:pt x="84" y="8"/>
                  </a:lnTo>
                  <a:lnTo>
                    <a:pt x="109" y="3"/>
                  </a:lnTo>
                  <a:lnTo>
                    <a:pt x="133" y="1"/>
                  </a:lnTo>
                  <a:lnTo>
                    <a:pt x="159" y="0"/>
                  </a:lnTo>
                  <a:lnTo>
                    <a:pt x="183" y="2"/>
                  </a:lnTo>
                  <a:lnTo>
                    <a:pt x="206" y="7"/>
                  </a:lnTo>
                  <a:lnTo>
                    <a:pt x="228" y="15"/>
                  </a:lnTo>
                  <a:lnTo>
                    <a:pt x="247" y="29"/>
                  </a:lnTo>
                  <a:lnTo>
                    <a:pt x="261" y="46"/>
                  </a:lnTo>
                  <a:lnTo>
                    <a:pt x="272" y="68"/>
                  </a:lnTo>
                  <a:lnTo>
                    <a:pt x="277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782" y="1909"/>
              <a:ext cx="147" cy="230"/>
            </a:xfrm>
            <a:custGeom>
              <a:avLst/>
              <a:gdLst/>
              <a:ahLst/>
              <a:cxnLst>
                <a:cxn ang="0">
                  <a:pos x="135" y="6"/>
                </a:cxn>
                <a:cxn ang="0">
                  <a:pos x="113" y="8"/>
                </a:cxn>
                <a:cxn ang="0">
                  <a:pos x="84" y="24"/>
                </a:cxn>
                <a:cxn ang="0">
                  <a:pos x="63" y="68"/>
                </a:cxn>
                <a:cxn ang="0">
                  <a:pos x="59" y="102"/>
                </a:cxn>
                <a:cxn ang="0">
                  <a:pos x="48" y="97"/>
                </a:cxn>
                <a:cxn ang="0">
                  <a:pos x="36" y="94"/>
                </a:cxn>
                <a:cxn ang="0">
                  <a:pos x="29" y="107"/>
                </a:cxn>
                <a:cxn ang="0">
                  <a:pos x="35" y="130"/>
                </a:cxn>
                <a:cxn ang="0">
                  <a:pos x="53" y="162"/>
                </a:cxn>
                <a:cxn ang="0">
                  <a:pos x="63" y="167"/>
                </a:cxn>
                <a:cxn ang="0">
                  <a:pos x="69" y="185"/>
                </a:cxn>
                <a:cxn ang="0">
                  <a:pos x="81" y="212"/>
                </a:cxn>
                <a:cxn ang="0">
                  <a:pos x="97" y="234"/>
                </a:cxn>
                <a:cxn ang="0">
                  <a:pos x="106" y="243"/>
                </a:cxn>
                <a:cxn ang="0">
                  <a:pos x="102" y="265"/>
                </a:cxn>
                <a:cxn ang="0">
                  <a:pos x="83" y="297"/>
                </a:cxn>
                <a:cxn ang="0">
                  <a:pos x="36" y="329"/>
                </a:cxn>
                <a:cxn ang="0">
                  <a:pos x="1" y="348"/>
                </a:cxn>
                <a:cxn ang="0">
                  <a:pos x="15" y="381"/>
                </a:cxn>
                <a:cxn ang="0">
                  <a:pos x="55" y="425"/>
                </a:cxn>
                <a:cxn ang="0">
                  <a:pos x="128" y="456"/>
                </a:cxn>
                <a:cxn ang="0">
                  <a:pos x="184" y="460"/>
                </a:cxn>
                <a:cxn ang="0">
                  <a:pos x="212" y="453"/>
                </a:cxn>
                <a:cxn ang="0">
                  <a:pos x="252" y="427"/>
                </a:cxn>
                <a:cxn ang="0">
                  <a:pos x="285" y="372"/>
                </a:cxn>
                <a:cxn ang="0">
                  <a:pos x="290" y="331"/>
                </a:cxn>
                <a:cxn ang="0">
                  <a:pos x="262" y="327"/>
                </a:cxn>
                <a:cxn ang="0">
                  <a:pos x="225" y="311"/>
                </a:cxn>
                <a:cxn ang="0">
                  <a:pos x="196" y="274"/>
                </a:cxn>
                <a:cxn ang="0">
                  <a:pos x="191" y="244"/>
                </a:cxn>
                <a:cxn ang="0">
                  <a:pos x="202" y="234"/>
                </a:cxn>
                <a:cxn ang="0">
                  <a:pos x="217" y="211"/>
                </a:cxn>
                <a:cxn ang="0">
                  <a:pos x="230" y="174"/>
                </a:cxn>
                <a:cxn ang="0">
                  <a:pos x="236" y="147"/>
                </a:cxn>
                <a:cxn ang="0">
                  <a:pos x="249" y="122"/>
                </a:cxn>
                <a:cxn ang="0">
                  <a:pos x="251" y="102"/>
                </a:cxn>
                <a:cxn ang="0">
                  <a:pos x="247" y="94"/>
                </a:cxn>
                <a:cxn ang="0">
                  <a:pos x="238" y="92"/>
                </a:cxn>
                <a:cxn ang="0">
                  <a:pos x="234" y="60"/>
                </a:cxn>
                <a:cxn ang="0">
                  <a:pos x="216" y="20"/>
                </a:cxn>
                <a:cxn ang="0">
                  <a:pos x="173" y="0"/>
                </a:cxn>
              </a:cxnLst>
              <a:rect l="0" t="0" r="r" b="b"/>
              <a:pathLst>
                <a:path w="294" h="460">
                  <a:moveTo>
                    <a:pt x="139" y="6"/>
                  </a:moveTo>
                  <a:lnTo>
                    <a:pt x="135" y="6"/>
                  </a:lnTo>
                  <a:lnTo>
                    <a:pt x="127" y="6"/>
                  </a:lnTo>
                  <a:lnTo>
                    <a:pt x="113" y="8"/>
                  </a:lnTo>
                  <a:lnTo>
                    <a:pt x="98" y="14"/>
                  </a:lnTo>
                  <a:lnTo>
                    <a:pt x="84" y="24"/>
                  </a:lnTo>
                  <a:lnTo>
                    <a:pt x="72" y="43"/>
                  </a:lnTo>
                  <a:lnTo>
                    <a:pt x="63" y="68"/>
                  </a:lnTo>
                  <a:lnTo>
                    <a:pt x="61" y="104"/>
                  </a:lnTo>
                  <a:lnTo>
                    <a:pt x="59" y="102"/>
                  </a:lnTo>
                  <a:lnTo>
                    <a:pt x="55" y="100"/>
                  </a:lnTo>
                  <a:lnTo>
                    <a:pt x="48" y="97"/>
                  </a:lnTo>
                  <a:lnTo>
                    <a:pt x="42" y="94"/>
                  </a:lnTo>
                  <a:lnTo>
                    <a:pt x="36" y="94"/>
                  </a:lnTo>
                  <a:lnTo>
                    <a:pt x="31" y="99"/>
                  </a:lnTo>
                  <a:lnTo>
                    <a:pt x="29" y="107"/>
                  </a:lnTo>
                  <a:lnTo>
                    <a:pt x="31" y="122"/>
                  </a:lnTo>
                  <a:lnTo>
                    <a:pt x="35" y="130"/>
                  </a:lnTo>
                  <a:lnTo>
                    <a:pt x="44" y="147"/>
                  </a:lnTo>
                  <a:lnTo>
                    <a:pt x="53" y="162"/>
                  </a:lnTo>
                  <a:lnTo>
                    <a:pt x="62" y="164"/>
                  </a:lnTo>
                  <a:lnTo>
                    <a:pt x="63" y="167"/>
                  </a:lnTo>
                  <a:lnTo>
                    <a:pt x="65" y="174"/>
                  </a:lnTo>
                  <a:lnTo>
                    <a:pt x="69" y="185"/>
                  </a:lnTo>
                  <a:lnTo>
                    <a:pt x="75" y="198"/>
                  </a:lnTo>
                  <a:lnTo>
                    <a:pt x="81" y="212"/>
                  </a:lnTo>
                  <a:lnTo>
                    <a:pt x="89" y="225"/>
                  </a:lnTo>
                  <a:lnTo>
                    <a:pt x="97" y="234"/>
                  </a:lnTo>
                  <a:lnTo>
                    <a:pt x="106" y="240"/>
                  </a:lnTo>
                  <a:lnTo>
                    <a:pt x="106" y="243"/>
                  </a:lnTo>
                  <a:lnTo>
                    <a:pt x="105" y="252"/>
                  </a:lnTo>
                  <a:lnTo>
                    <a:pt x="102" y="265"/>
                  </a:lnTo>
                  <a:lnTo>
                    <a:pt x="95" y="280"/>
                  </a:lnTo>
                  <a:lnTo>
                    <a:pt x="83" y="297"/>
                  </a:lnTo>
                  <a:lnTo>
                    <a:pt x="63" y="314"/>
                  </a:lnTo>
                  <a:lnTo>
                    <a:pt x="36" y="329"/>
                  </a:lnTo>
                  <a:lnTo>
                    <a:pt x="0" y="342"/>
                  </a:lnTo>
                  <a:lnTo>
                    <a:pt x="1" y="348"/>
                  </a:lnTo>
                  <a:lnTo>
                    <a:pt x="6" y="362"/>
                  </a:lnTo>
                  <a:lnTo>
                    <a:pt x="15" y="381"/>
                  </a:lnTo>
                  <a:lnTo>
                    <a:pt x="31" y="403"/>
                  </a:lnTo>
                  <a:lnTo>
                    <a:pt x="55" y="425"/>
                  </a:lnTo>
                  <a:lnTo>
                    <a:pt x="86" y="444"/>
                  </a:lnTo>
                  <a:lnTo>
                    <a:pt x="128" y="456"/>
                  </a:lnTo>
                  <a:lnTo>
                    <a:pt x="179" y="460"/>
                  </a:lnTo>
                  <a:lnTo>
                    <a:pt x="184" y="460"/>
                  </a:lnTo>
                  <a:lnTo>
                    <a:pt x="195" y="457"/>
                  </a:lnTo>
                  <a:lnTo>
                    <a:pt x="212" y="453"/>
                  </a:lnTo>
                  <a:lnTo>
                    <a:pt x="233" y="442"/>
                  </a:lnTo>
                  <a:lnTo>
                    <a:pt x="252" y="427"/>
                  </a:lnTo>
                  <a:lnTo>
                    <a:pt x="272" y="404"/>
                  </a:lnTo>
                  <a:lnTo>
                    <a:pt x="285" y="372"/>
                  </a:lnTo>
                  <a:lnTo>
                    <a:pt x="294" y="331"/>
                  </a:lnTo>
                  <a:lnTo>
                    <a:pt x="290" y="331"/>
                  </a:lnTo>
                  <a:lnTo>
                    <a:pt x="278" y="329"/>
                  </a:lnTo>
                  <a:lnTo>
                    <a:pt x="262" y="327"/>
                  </a:lnTo>
                  <a:lnTo>
                    <a:pt x="244" y="321"/>
                  </a:lnTo>
                  <a:lnTo>
                    <a:pt x="225" y="311"/>
                  </a:lnTo>
                  <a:lnTo>
                    <a:pt x="208" y="296"/>
                  </a:lnTo>
                  <a:lnTo>
                    <a:pt x="196" y="274"/>
                  </a:lnTo>
                  <a:lnTo>
                    <a:pt x="190" y="245"/>
                  </a:lnTo>
                  <a:lnTo>
                    <a:pt x="191" y="244"/>
                  </a:lnTo>
                  <a:lnTo>
                    <a:pt x="196" y="240"/>
                  </a:lnTo>
                  <a:lnTo>
                    <a:pt x="202" y="234"/>
                  </a:lnTo>
                  <a:lnTo>
                    <a:pt x="210" y="223"/>
                  </a:lnTo>
                  <a:lnTo>
                    <a:pt x="217" y="211"/>
                  </a:lnTo>
                  <a:lnTo>
                    <a:pt x="224" y="195"/>
                  </a:lnTo>
                  <a:lnTo>
                    <a:pt x="230" y="174"/>
                  </a:lnTo>
                  <a:lnTo>
                    <a:pt x="234" y="151"/>
                  </a:lnTo>
                  <a:lnTo>
                    <a:pt x="236" y="147"/>
                  </a:lnTo>
                  <a:lnTo>
                    <a:pt x="243" y="137"/>
                  </a:lnTo>
                  <a:lnTo>
                    <a:pt x="249" y="122"/>
                  </a:lnTo>
                  <a:lnTo>
                    <a:pt x="251" y="106"/>
                  </a:lnTo>
                  <a:lnTo>
                    <a:pt x="251" y="102"/>
                  </a:lnTo>
                  <a:lnTo>
                    <a:pt x="251" y="98"/>
                  </a:lnTo>
                  <a:lnTo>
                    <a:pt x="247" y="94"/>
                  </a:lnTo>
                  <a:lnTo>
                    <a:pt x="238" y="98"/>
                  </a:lnTo>
                  <a:lnTo>
                    <a:pt x="238" y="92"/>
                  </a:lnTo>
                  <a:lnTo>
                    <a:pt x="236" y="78"/>
                  </a:lnTo>
                  <a:lnTo>
                    <a:pt x="234" y="60"/>
                  </a:lnTo>
                  <a:lnTo>
                    <a:pt x="227" y="39"/>
                  </a:lnTo>
                  <a:lnTo>
                    <a:pt x="216" y="20"/>
                  </a:lnTo>
                  <a:lnTo>
                    <a:pt x="199" y="6"/>
                  </a:lnTo>
                  <a:lnTo>
                    <a:pt x="173" y="0"/>
                  </a:lnTo>
                  <a:lnTo>
                    <a:pt x="139" y="6"/>
                  </a:lnTo>
                  <a:close/>
                </a:path>
              </a:pathLst>
            </a:custGeom>
            <a:solidFill>
              <a:srgbClr val="FFCC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802" y="1865"/>
              <a:ext cx="108" cy="104"/>
            </a:xfrm>
            <a:custGeom>
              <a:avLst/>
              <a:gdLst/>
              <a:ahLst/>
              <a:cxnLst>
                <a:cxn ang="0">
                  <a:pos x="11" y="208"/>
                </a:cxn>
                <a:cxn ang="0">
                  <a:pos x="9" y="202"/>
                </a:cxn>
                <a:cxn ang="0">
                  <a:pos x="6" y="187"/>
                </a:cxn>
                <a:cxn ang="0">
                  <a:pos x="1" y="164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3"/>
                </a:cxn>
                <a:cxn ang="0">
                  <a:pos x="20" y="63"/>
                </a:cxn>
                <a:cxn ang="0">
                  <a:pos x="44" y="48"/>
                </a:cxn>
                <a:cxn ang="0">
                  <a:pos x="42" y="45"/>
                </a:cxn>
                <a:cxn ang="0">
                  <a:pos x="41" y="40"/>
                </a:cxn>
                <a:cxn ang="0">
                  <a:pos x="40" y="33"/>
                </a:cxn>
                <a:cxn ang="0">
                  <a:pos x="41" y="23"/>
                </a:cxn>
                <a:cxn ang="0">
                  <a:pos x="47" y="15"/>
                </a:cxn>
                <a:cxn ang="0">
                  <a:pos x="57" y="7"/>
                </a:cxn>
                <a:cxn ang="0">
                  <a:pos x="75" y="2"/>
                </a:cxn>
                <a:cxn ang="0">
                  <a:pos x="101" y="0"/>
                </a:cxn>
                <a:cxn ang="0">
                  <a:pos x="105" y="0"/>
                </a:cxn>
                <a:cxn ang="0">
                  <a:pos x="113" y="0"/>
                </a:cxn>
                <a:cxn ang="0">
                  <a:pos x="127" y="2"/>
                </a:cxn>
                <a:cxn ang="0">
                  <a:pos x="141" y="4"/>
                </a:cxn>
                <a:cxn ang="0">
                  <a:pos x="155" y="10"/>
                </a:cxn>
                <a:cxn ang="0">
                  <a:pos x="167" y="17"/>
                </a:cxn>
                <a:cxn ang="0">
                  <a:pos x="174" y="28"/>
                </a:cxn>
                <a:cxn ang="0">
                  <a:pos x="175" y="43"/>
                </a:cxn>
                <a:cxn ang="0">
                  <a:pos x="178" y="45"/>
                </a:cxn>
                <a:cxn ang="0">
                  <a:pos x="184" y="51"/>
                </a:cxn>
                <a:cxn ang="0">
                  <a:pos x="194" y="60"/>
                </a:cxn>
                <a:cxn ang="0">
                  <a:pos x="202" y="75"/>
                </a:cxn>
                <a:cxn ang="0">
                  <a:pos x="211" y="94"/>
                </a:cxn>
                <a:cxn ang="0">
                  <a:pos x="216" y="117"/>
                </a:cxn>
                <a:cxn ang="0">
                  <a:pos x="216" y="144"/>
                </a:cxn>
                <a:cxn ang="0">
                  <a:pos x="210" y="177"/>
                </a:cxn>
                <a:cxn ang="0">
                  <a:pos x="210" y="172"/>
                </a:cxn>
                <a:cxn ang="0">
                  <a:pos x="208" y="159"/>
                </a:cxn>
                <a:cxn ang="0">
                  <a:pos x="206" y="141"/>
                </a:cxn>
                <a:cxn ang="0">
                  <a:pos x="199" y="123"/>
                </a:cxn>
                <a:cxn ang="0">
                  <a:pos x="188" y="104"/>
                </a:cxn>
                <a:cxn ang="0">
                  <a:pos x="171" y="89"/>
                </a:cxn>
                <a:cxn ang="0">
                  <a:pos x="146" y="82"/>
                </a:cxn>
                <a:cxn ang="0">
                  <a:pos x="113" y="86"/>
                </a:cxn>
                <a:cxn ang="0">
                  <a:pos x="108" y="86"/>
                </a:cxn>
                <a:cxn ang="0">
                  <a:pos x="94" y="86"/>
                </a:cxn>
                <a:cxn ang="0">
                  <a:pos x="75" y="89"/>
                </a:cxn>
                <a:cxn ang="0">
                  <a:pos x="53" y="96"/>
                </a:cxn>
                <a:cxn ang="0">
                  <a:pos x="34" y="110"/>
                </a:cxn>
                <a:cxn ang="0">
                  <a:pos x="18" y="132"/>
                </a:cxn>
                <a:cxn ang="0">
                  <a:pos x="8" y="164"/>
                </a:cxn>
                <a:cxn ang="0">
                  <a:pos x="11" y="208"/>
                </a:cxn>
              </a:cxnLst>
              <a:rect l="0" t="0" r="r" b="b"/>
              <a:pathLst>
                <a:path w="216" h="208">
                  <a:moveTo>
                    <a:pt x="11" y="208"/>
                  </a:moveTo>
                  <a:lnTo>
                    <a:pt x="9" y="202"/>
                  </a:lnTo>
                  <a:lnTo>
                    <a:pt x="6" y="187"/>
                  </a:lnTo>
                  <a:lnTo>
                    <a:pt x="1" y="164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3"/>
                  </a:lnTo>
                  <a:lnTo>
                    <a:pt x="20" y="63"/>
                  </a:lnTo>
                  <a:lnTo>
                    <a:pt x="44" y="48"/>
                  </a:lnTo>
                  <a:lnTo>
                    <a:pt x="42" y="45"/>
                  </a:lnTo>
                  <a:lnTo>
                    <a:pt x="41" y="40"/>
                  </a:lnTo>
                  <a:lnTo>
                    <a:pt x="40" y="33"/>
                  </a:lnTo>
                  <a:lnTo>
                    <a:pt x="41" y="23"/>
                  </a:lnTo>
                  <a:lnTo>
                    <a:pt x="47" y="15"/>
                  </a:lnTo>
                  <a:lnTo>
                    <a:pt x="57" y="7"/>
                  </a:lnTo>
                  <a:lnTo>
                    <a:pt x="75" y="2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3" y="0"/>
                  </a:lnTo>
                  <a:lnTo>
                    <a:pt x="127" y="2"/>
                  </a:lnTo>
                  <a:lnTo>
                    <a:pt x="141" y="4"/>
                  </a:lnTo>
                  <a:lnTo>
                    <a:pt x="155" y="10"/>
                  </a:lnTo>
                  <a:lnTo>
                    <a:pt x="167" y="17"/>
                  </a:lnTo>
                  <a:lnTo>
                    <a:pt x="174" y="28"/>
                  </a:lnTo>
                  <a:lnTo>
                    <a:pt x="175" y="43"/>
                  </a:lnTo>
                  <a:lnTo>
                    <a:pt x="178" y="45"/>
                  </a:lnTo>
                  <a:lnTo>
                    <a:pt x="184" y="51"/>
                  </a:lnTo>
                  <a:lnTo>
                    <a:pt x="194" y="60"/>
                  </a:lnTo>
                  <a:lnTo>
                    <a:pt x="202" y="75"/>
                  </a:lnTo>
                  <a:lnTo>
                    <a:pt x="211" y="94"/>
                  </a:lnTo>
                  <a:lnTo>
                    <a:pt x="216" y="117"/>
                  </a:lnTo>
                  <a:lnTo>
                    <a:pt x="216" y="144"/>
                  </a:lnTo>
                  <a:lnTo>
                    <a:pt x="210" y="177"/>
                  </a:lnTo>
                  <a:lnTo>
                    <a:pt x="210" y="172"/>
                  </a:lnTo>
                  <a:lnTo>
                    <a:pt x="208" y="159"/>
                  </a:lnTo>
                  <a:lnTo>
                    <a:pt x="206" y="141"/>
                  </a:lnTo>
                  <a:lnTo>
                    <a:pt x="199" y="123"/>
                  </a:lnTo>
                  <a:lnTo>
                    <a:pt x="188" y="104"/>
                  </a:lnTo>
                  <a:lnTo>
                    <a:pt x="171" y="89"/>
                  </a:lnTo>
                  <a:lnTo>
                    <a:pt x="146" y="82"/>
                  </a:lnTo>
                  <a:lnTo>
                    <a:pt x="113" y="86"/>
                  </a:lnTo>
                  <a:lnTo>
                    <a:pt x="108" y="86"/>
                  </a:lnTo>
                  <a:lnTo>
                    <a:pt x="94" y="86"/>
                  </a:lnTo>
                  <a:lnTo>
                    <a:pt x="75" y="89"/>
                  </a:lnTo>
                  <a:lnTo>
                    <a:pt x="53" y="96"/>
                  </a:lnTo>
                  <a:lnTo>
                    <a:pt x="34" y="110"/>
                  </a:lnTo>
                  <a:lnTo>
                    <a:pt x="18" y="132"/>
                  </a:lnTo>
                  <a:lnTo>
                    <a:pt x="8" y="164"/>
                  </a:lnTo>
                  <a:lnTo>
                    <a:pt x="11" y="208"/>
                  </a:lnTo>
                  <a:close/>
                </a:path>
              </a:pathLst>
            </a:custGeom>
            <a:solidFill>
              <a:srgbClr val="8728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496" y="2309"/>
              <a:ext cx="698" cy="294"/>
            </a:xfrm>
            <a:custGeom>
              <a:avLst/>
              <a:gdLst/>
              <a:ahLst/>
              <a:cxnLst>
                <a:cxn ang="0">
                  <a:pos x="571" y="7"/>
                </a:cxn>
                <a:cxn ang="0">
                  <a:pos x="527" y="7"/>
                </a:cxn>
                <a:cxn ang="0">
                  <a:pos x="452" y="11"/>
                </a:cxn>
                <a:cxn ang="0">
                  <a:pos x="355" y="24"/>
                </a:cxn>
                <a:cxn ang="0">
                  <a:pos x="251" y="48"/>
                </a:cxn>
                <a:cxn ang="0">
                  <a:pos x="151" y="87"/>
                </a:cxn>
                <a:cxn ang="0">
                  <a:pos x="68" y="147"/>
                </a:cxn>
                <a:cxn ang="0">
                  <a:pos x="13" y="229"/>
                </a:cxn>
                <a:cxn ang="0">
                  <a:pos x="4" y="285"/>
                </a:cxn>
                <a:cxn ang="0">
                  <a:pos x="27" y="322"/>
                </a:cxn>
                <a:cxn ang="0">
                  <a:pos x="66" y="372"/>
                </a:cxn>
                <a:cxn ang="0">
                  <a:pos x="110" y="404"/>
                </a:cxn>
                <a:cxn ang="0">
                  <a:pos x="139" y="408"/>
                </a:cxn>
                <a:cxn ang="0">
                  <a:pos x="184" y="414"/>
                </a:cxn>
                <a:cxn ang="0">
                  <a:pos x="247" y="433"/>
                </a:cxn>
                <a:cxn ang="0">
                  <a:pos x="293" y="464"/>
                </a:cxn>
                <a:cxn ang="0">
                  <a:pos x="304" y="486"/>
                </a:cxn>
                <a:cxn ang="0">
                  <a:pos x="319" y="497"/>
                </a:cxn>
                <a:cxn ang="0">
                  <a:pos x="347" y="515"/>
                </a:cxn>
                <a:cxn ang="0">
                  <a:pos x="386" y="534"/>
                </a:cxn>
                <a:cxn ang="0">
                  <a:pos x="433" y="553"/>
                </a:cxn>
                <a:cxn ang="0">
                  <a:pos x="487" y="564"/>
                </a:cxn>
                <a:cxn ang="0">
                  <a:pos x="544" y="565"/>
                </a:cxn>
                <a:cxn ang="0">
                  <a:pos x="604" y="553"/>
                </a:cxn>
                <a:cxn ang="0">
                  <a:pos x="636" y="539"/>
                </a:cxn>
                <a:cxn ang="0">
                  <a:pos x="648" y="538"/>
                </a:cxn>
                <a:cxn ang="0">
                  <a:pos x="670" y="537"/>
                </a:cxn>
                <a:cxn ang="0">
                  <a:pos x="698" y="538"/>
                </a:cxn>
                <a:cxn ang="0">
                  <a:pos x="731" y="540"/>
                </a:cxn>
                <a:cxn ang="0">
                  <a:pos x="765" y="547"/>
                </a:cxn>
                <a:cxn ang="0">
                  <a:pos x="800" y="559"/>
                </a:cxn>
                <a:cxn ang="0">
                  <a:pos x="831" y="576"/>
                </a:cxn>
                <a:cxn ang="0">
                  <a:pos x="850" y="586"/>
                </a:cxn>
                <a:cxn ang="0">
                  <a:pos x="883" y="575"/>
                </a:cxn>
                <a:cxn ang="0">
                  <a:pos x="939" y="555"/>
                </a:cxn>
                <a:cxn ang="0">
                  <a:pos x="1010" y="529"/>
                </a:cxn>
                <a:cxn ang="0">
                  <a:pos x="1087" y="497"/>
                </a:cxn>
                <a:cxn ang="0">
                  <a:pos x="1159" y="465"/>
                </a:cxn>
                <a:cxn ang="0">
                  <a:pos x="1218" y="434"/>
                </a:cxn>
                <a:cxn ang="0">
                  <a:pos x="1255" y="406"/>
                </a:cxn>
                <a:cxn ang="0">
                  <a:pos x="1268" y="388"/>
                </a:cxn>
                <a:cxn ang="0">
                  <a:pos x="1314" y="349"/>
                </a:cxn>
                <a:cxn ang="0">
                  <a:pos x="1369" y="287"/>
                </a:cxn>
                <a:cxn ang="0">
                  <a:pos x="1397" y="222"/>
                </a:cxn>
                <a:cxn ang="0">
                  <a:pos x="1386" y="192"/>
                </a:cxn>
                <a:cxn ang="0">
                  <a:pos x="1356" y="175"/>
                </a:cxn>
                <a:cxn ang="0">
                  <a:pos x="1305" y="146"/>
                </a:cxn>
                <a:cxn ang="0">
                  <a:pos x="1238" y="109"/>
                </a:cxn>
                <a:cxn ang="0">
                  <a:pos x="1162" y="72"/>
                </a:cxn>
                <a:cxn ang="0">
                  <a:pos x="1087" y="38"/>
                </a:cxn>
                <a:cxn ang="0">
                  <a:pos x="1016" y="12"/>
                </a:cxn>
                <a:cxn ang="0">
                  <a:pos x="957" y="0"/>
                </a:cxn>
                <a:cxn ang="0">
                  <a:pos x="933" y="4"/>
                </a:cxn>
                <a:cxn ang="0">
                  <a:pos x="914" y="25"/>
                </a:cxn>
                <a:cxn ang="0">
                  <a:pos x="880" y="58"/>
                </a:cxn>
                <a:cxn ang="0">
                  <a:pos x="835" y="93"/>
                </a:cxn>
                <a:cxn ang="0">
                  <a:pos x="781" y="120"/>
                </a:cxn>
                <a:cxn ang="0">
                  <a:pos x="723" y="129"/>
                </a:cxn>
                <a:cxn ang="0">
                  <a:pos x="663" y="109"/>
                </a:cxn>
                <a:cxn ang="0">
                  <a:pos x="604" y="53"/>
                </a:cxn>
              </a:cxnLst>
              <a:rect l="0" t="0" r="r" b="b"/>
              <a:pathLst>
                <a:path w="1397" h="587">
                  <a:moveTo>
                    <a:pt x="577" y="7"/>
                  </a:moveTo>
                  <a:lnTo>
                    <a:pt x="571" y="7"/>
                  </a:lnTo>
                  <a:lnTo>
                    <a:pt x="554" y="7"/>
                  </a:lnTo>
                  <a:lnTo>
                    <a:pt x="527" y="7"/>
                  </a:lnTo>
                  <a:lnTo>
                    <a:pt x="493" y="9"/>
                  </a:lnTo>
                  <a:lnTo>
                    <a:pt x="452" y="11"/>
                  </a:lnTo>
                  <a:lnTo>
                    <a:pt x="405" y="17"/>
                  </a:lnTo>
                  <a:lnTo>
                    <a:pt x="355" y="24"/>
                  </a:lnTo>
                  <a:lnTo>
                    <a:pt x="304" y="34"/>
                  </a:lnTo>
                  <a:lnTo>
                    <a:pt x="251" y="48"/>
                  </a:lnTo>
                  <a:lnTo>
                    <a:pt x="200" y="65"/>
                  </a:lnTo>
                  <a:lnTo>
                    <a:pt x="151" y="87"/>
                  </a:lnTo>
                  <a:lnTo>
                    <a:pt x="106" y="115"/>
                  </a:lnTo>
                  <a:lnTo>
                    <a:pt x="68" y="147"/>
                  </a:lnTo>
                  <a:lnTo>
                    <a:pt x="37" y="184"/>
                  </a:lnTo>
                  <a:lnTo>
                    <a:pt x="13" y="229"/>
                  </a:lnTo>
                  <a:lnTo>
                    <a:pt x="0" y="280"/>
                  </a:lnTo>
                  <a:lnTo>
                    <a:pt x="4" y="285"/>
                  </a:lnTo>
                  <a:lnTo>
                    <a:pt x="13" y="302"/>
                  </a:lnTo>
                  <a:lnTo>
                    <a:pt x="27" y="322"/>
                  </a:lnTo>
                  <a:lnTo>
                    <a:pt x="45" y="348"/>
                  </a:lnTo>
                  <a:lnTo>
                    <a:pt x="66" y="372"/>
                  </a:lnTo>
                  <a:lnTo>
                    <a:pt x="88" y="391"/>
                  </a:lnTo>
                  <a:lnTo>
                    <a:pt x="110" y="404"/>
                  </a:lnTo>
                  <a:lnTo>
                    <a:pt x="132" y="406"/>
                  </a:lnTo>
                  <a:lnTo>
                    <a:pt x="139" y="408"/>
                  </a:lnTo>
                  <a:lnTo>
                    <a:pt x="157" y="410"/>
                  </a:lnTo>
                  <a:lnTo>
                    <a:pt x="184" y="414"/>
                  </a:lnTo>
                  <a:lnTo>
                    <a:pt x="215" y="423"/>
                  </a:lnTo>
                  <a:lnTo>
                    <a:pt x="247" y="433"/>
                  </a:lnTo>
                  <a:lnTo>
                    <a:pt x="273" y="447"/>
                  </a:lnTo>
                  <a:lnTo>
                    <a:pt x="293" y="464"/>
                  </a:lnTo>
                  <a:lnTo>
                    <a:pt x="302" y="485"/>
                  </a:lnTo>
                  <a:lnTo>
                    <a:pt x="304" y="486"/>
                  </a:lnTo>
                  <a:lnTo>
                    <a:pt x="309" y="491"/>
                  </a:lnTo>
                  <a:lnTo>
                    <a:pt x="319" y="497"/>
                  </a:lnTo>
                  <a:lnTo>
                    <a:pt x="331" y="506"/>
                  </a:lnTo>
                  <a:lnTo>
                    <a:pt x="347" y="515"/>
                  </a:lnTo>
                  <a:lnTo>
                    <a:pt x="365" y="524"/>
                  </a:lnTo>
                  <a:lnTo>
                    <a:pt x="386" y="534"/>
                  </a:lnTo>
                  <a:lnTo>
                    <a:pt x="408" y="544"/>
                  </a:lnTo>
                  <a:lnTo>
                    <a:pt x="433" y="553"/>
                  </a:lnTo>
                  <a:lnTo>
                    <a:pt x="459" y="560"/>
                  </a:lnTo>
                  <a:lnTo>
                    <a:pt x="487" y="564"/>
                  </a:lnTo>
                  <a:lnTo>
                    <a:pt x="515" y="567"/>
                  </a:lnTo>
                  <a:lnTo>
                    <a:pt x="544" y="565"/>
                  </a:lnTo>
                  <a:lnTo>
                    <a:pt x="575" y="561"/>
                  </a:lnTo>
                  <a:lnTo>
                    <a:pt x="604" y="553"/>
                  </a:lnTo>
                  <a:lnTo>
                    <a:pt x="635" y="539"/>
                  </a:lnTo>
                  <a:lnTo>
                    <a:pt x="636" y="539"/>
                  </a:lnTo>
                  <a:lnTo>
                    <a:pt x="641" y="538"/>
                  </a:lnTo>
                  <a:lnTo>
                    <a:pt x="648" y="538"/>
                  </a:lnTo>
                  <a:lnTo>
                    <a:pt x="658" y="538"/>
                  </a:lnTo>
                  <a:lnTo>
                    <a:pt x="670" y="537"/>
                  </a:lnTo>
                  <a:lnTo>
                    <a:pt x="684" y="537"/>
                  </a:lnTo>
                  <a:lnTo>
                    <a:pt x="698" y="538"/>
                  </a:lnTo>
                  <a:lnTo>
                    <a:pt x="714" y="539"/>
                  </a:lnTo>
                  <a:lnTo>
                    <a:pt x="731" y="540"/>
                  </a:lnTo>
                  <a:lnTo>
                    <a:pt x="748" y="544"/>
                  </a:lnTo>
                  <a:lnTo>
                    <a:pt x="765" y="547"/>
                  </a:lnTo>
                  <a:lnTo>
                    <a:pt x="784" y="552"/>
                  </a:lnTo>
                  <a:lnTo>
                    <a:pt x="800" y="559"/>
                  </a:lnTo>
                  <a:lnTo>
                    <a:pt x="817" y="567"/>
                  </a:lnTo>
                  <a:lnTo>
                    <a:pt x="831" y="576"/>
                  </a:lnTo>
                  <a:lnTo>
                    <a:pt x="845" y="587"/>
                  </a:lnTo>
                  <a:lnTo>
                    <a:pt x="850" y="586"/>
                  </a:lnTo>
                  <a:lnTo>
                    <a:pt x="862" y="582"/>
                  </a:lnTo>
                  <a:lnTo>
                    <a:pt x="883" y="575"/>
                  </a:lnTo>
                  <a:lnTo>
                    <a:pt x="908" y="565"/>
                  </a:lnTo>
                  <a:lnTo>
                    <a:pt x="939" y="555"/>
                  </a:lnTo>
                  <a:lnTo>
                    <a:pt x="973" y="542"/>
                  </a:lnTo>
                  <a:lnTo>
                    <a:pt x="1010" y="529"/>
                  </a:lnTo>
                  <a:lnTo>
                    <a:pt x="1049" y="514"/>
                  </a:lnTo>
                  <a:lnTo>
                    <a:pt x="1087" y="497"/>
                  </a:lnTo>
                  <a:lnTo>
                    <a:pt x="1124" y="481"/>
                  </a:lnTo>
                  <a:lnTo>
                    <a:pt x="1159" y="465"/>
                  </a:lnTo>
                  <a:lnTo>
                    <a:pt x="1192" y="450"/>
                  </a:lnTo>
                  <a:lnTo>
                    <a:pt x="1218" y="434"/>
                  </a:lnTo>
                  <a:lnTo>
                    <a:pt x="1239" y="419"/>
                  </a:lnTo>
                  <a:lnTo>
                    <a:pt x="1255" y="406"/>
                  </a:lnTo>
                  <a:lnTo>
                    <a:pt x="1261" y="394"/>
                  </a:lnTo>
                  <a:lnTo>
                    <a:pt x="1268" y="388"/>
                  </a:lnTo>
                  <a:lnTo>
                    <a:pt x="1288" y="372"/>
                  </a:lnTo>
                  <a:lnTo>
                    <a:pt x="1314" y="349"/>
                  </a:lnTo>
                  <a:lnTo>
                    <a:pt x="1342" y="319"/>
                  </a:lnTo>
                  <a:lnTo>
                    <a:pt x="1369" y="287"/>
                  </a:lnTo>
                  <a:lnTo>
                    <a:pt x="1388" y="253"/>
                  </a:lnTo>
                  <a:lnTo>
                    <a:pt x="1397" y="222"/>
                  </a:lnTo>
                  <a:lnTo>
                    <a:pt x="1389" y="194"/>
                  </a:lnTo>
                  <a:lnTo>
                    <a:pt x="1386" y="192"/>
                  </a:lnTo>
                  <a:lnTo>
                    <a:pt x="1373" y="185"/>
                  </a:lnTo>
                  <a:lnTo>
                    <a:pt x="1356" y="175"/>
                  </a:lnTo>
                  <a:lnTo>
                    <a:pt x="1333" y="161"/>
                  </a:lnTo>
                  <a:lnTo>
                    <a:pt x="1305" y="146"/>
                  </a:lnTo>
                  <a:lnTo>
                    <a:pt x="1272" y="129"/>
                  </a:lnTo>
                  <a:lnTo>
                    <a:pt x="1238" y="109"/>
                  </a:lnTo>
                  <a:lnTo>
                    <a:pt x="1201" y="91"/>
                  </a:lnTo>
                  <a:lnTo>
                    <a:pt x="1162" y="72"/>
                  </a:lnTo>
                  <a:lnTo>
                    <a:pt x="1124" y="54"/>
                  </a:lnTo>
                  <a:lnTo>
                    <a:pt x="1087" y="38"/>
                  </a:lnTo>
                  <a:lnTo>
                    <a:pt x="1050" y="23"/>
                  </a:lnTo>
                  <a:lnTo>
                    <a:pt x="1016" y="12"/>
                  </a:lnTo>
                  <a:lnTo>
                    <a:pt x="984" y="4"/>
                  </a:lnTo>
                  <a:lnTo>
                    <a:pt x="957" y="0"/>
                  </a:lnTo>
                  <a:lnTo>
                    <a:pt x="935" y="1"/>
                  </a:lnTo>
                  <a:lnTo>
                    <a:pt x="933" y="4"/>
                  </a:lnTo>
                  <a:lnTo>
                    <a:pt x="925" y="12"/>
                  </a:lnTo>
                  <a:lnTo>
                    <a:pt x="914" y="25"/>
                  </a:lnTo>
                  <a:lnTo>
                    <a:pt x="899" y="41"/>
                  </a:lnTo>
                  <a:lnTo>
                    <a:pt x="880" y="58"/>
                  </a:lnTo>
                  <a:lnTo>
                    <a:pt x="859" y="76"/>
                  </a:lnTo>
                  <a:lnTo>
                    <a:pt x="835" y="93"/>
                  </a:lnTo>
                  <a:lnTo>
                    <a:pt x="809" y="108"/>
                  </a:lnTo>
                  <a:lnTo>
                    <a:pt x="781" y="120"/>
                  </a:lnTo>
                  <a:lnTo>
                    <a:pt x="752" y="128"/>
                  </a:lnTo>
                  <a:lnTo>
                    <a:pt x="723" y="129"/>
                  </a:lnTo>
                  <a:lnTo>
                    <a:pt x="692" y="123"/>
                  </a:lnTo>
                  <a:lnTo>
                    <a:pt x="663" y="109"/>
                  </a:lnTo>
                  <a:lnTo>
                    <a:pt x="634" y="86"/>
                  </a:lnTo>
                  <a:lnTo>
                    <a:pt x="604" y="53"/>
                  </a:lnTo>
                  <a:lnTo>
                    <a:pt x="577" y="7"/>
                  </a:lnTo>
                  <a:close/>
                </a:path>
              </a:pathLst>
            </a:custGeom>
            <a:solidFill>
              <a:srgbClr val="FF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798" y="2370"/>
              <a:ext cx="140" cy="5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6"/>
                </a:cxn>
                <a:cxn ang="0">
                  <a:pos x="10" y="8"/>
                </a:cxn>
                <a:cxn ang="0">
                  <a:pos x="21" y="9"/>
                </a:cxn>
                <a:cxn ang="0">
                  <a:pos x="34" y="11"/>
                </a:cxn>
                <a:cxn ang="0">
                  <a:pos x="53" y="14"/>
                </a:cxn>
                <a:cxn ang="0">
                  <a:pos x="72" y="16"/>
                </a:cxn>
                <a:cxn ang="0">
                  <a:pos x="93" y="19"/>
                </a:cxn>
                <a:cxn ang="0">
                  <a:pos x="116" y="21"/>
                </a:cxn>
                <a:cxn ang="0">
                  <a:pos x="139" y="22"/>
                </a:cxn>
                <a:cxn ang="0">
                  <a:pos x="164" y="23"/>
                </a:cxn>
                <a:cxn ang="0">
                  <a:pos x="187" y="23"/>
                </a:cxn>
                <a:cxn ang="0">
                  <a:pos x="210" y="21"/>
                </a:cxn>
                <a:cxn ang="0">
                  <a:pos x="231" y="18"/>
                </a:cxn>
                <a:cxn ang="0">
                  <a:pos x="250" y="14"/>
                </a:cxn>
                <a:cxn ang="0">
                  <a:pos x="267" y="8"/>
                </a:cxn>
                <a:cxn ang="0">
                  <a:pos x="281" y="0"/>
                </a:cxn>
                <a:cxn ang="0">
                  <a:pos x="280" y="2"/>
                </a:cxn>
                <a:cxn ang="0">
                  <a:pos x="278" y="10"/>
                </a:cxn>
                <a:cxn ang="0">
                  <a:pos x="274" y="21"/>
                </a:cxn>
                <a:cxn ang="0">
                  <a:pos x="269" y="34"/>
                </a:cxn>
                <a:cxn ang="0">
                  <a:pos x="260" y="48"/>
                </a:cxn>
                <a:cxn ang="0">
                  <a:pos x="250" y="64"/>
                </a:cxn>
                <a:cxn ang="0">
                  <a:pos x="238" y="78"/>
                </a:cxn>
                <a:cxn ang="0">
                  <a:pos x="223" y="91"/>
                </a:cxn>
                <a:cxn ang="0">
                  <a:pos x="206" y="101"/>
                </a:cxn>
                <a:cxn ang="0">
                  <a:pos x="187" y="108"/>
                </a:cxn>
                <a:cxn ang="0">
                  <a:pos x="164" y="109"/>
                </a:cxn>
                <a:cxn ang="0">
                  <a:pos x="138" y="105"/>
                </a:cxn>
                <a:cxn ang="0">
                  <a:pos x="109" y="93"/>
                </a:cxn>
                <a:cxn ang="0">
                  <a:pos x="76" y="74"/>
                </a:cxn>
                <a:cxn ang="0">
                  <a:pos x="40" y="45"/>
                </a:cxn>
                <a:cxn ang="0">
                  <a:pos x="0" y="6"/>
                </a:cxn>
              </a:cxnLst>
              <a:rect l="0" t="0" r="r" b="b"/>
              <a:pathLst>
                <a:path w="281" h="109">
                  <a:moveTo>
                    <a:pt x="0" y="6"/>
                  </a:moveTo>
                  <a:lnTo>
                    <a:pt x="3" y="6"/>
                  </a:lnTo>
                  <a:lnTo>
                    <a:pt x="10" y="8"/>
                  </a:lnTo>
                  <a:lnTo>
                    <a:pt x="21" y="9"/>
                  </a:lnTo>
                  <a:lnTo>
                    <a:pt x="34" y="11"/>
                  </a:lnTo>
                  <a:lnTo>
                    <a:pt x="53" y="14"/>
                  </a:lnTo>
                  <a:lnTo>
                    <a:pt x="72" y="16"/>
                  </a:lnTo>
                  <a:lnTo>
                    <a:pt x="93" y="19"/>
                  </a:lnTo>
                  <a:lnTo>
                    <a:pt x="116" y="21"/>
                  </a:lnTo>
                  <a:lnTo>
                    <a:pt x="139" y="22"/>
                  </a:lnTo>
                  <a:lnTo>
                    <a:pt x="164" y="23"/>
                  </a:lnTo>
                  <a:lnTo>
                    <a:pt x="187" y="23"/>
                  </a:lnTo>
                  <a:lnTo>
                    <a:pt x="210" y="21"/>
                  </a:lnTo>
                  <a:lnTo>
                    <a:pt x="231" y="18"/>
                  </a:lnTo>
                  <a:lnTo>
                    <a:pt x="250" y="14"/>
                  </a:lnTo>
                  <a:lnTo>
                    <a:pt x="267" y="8"/>
                  </a:lnTo>
                  <a:lnTo>
                    <a:pt x="281" y="0"/>
                  </a:lnTo>
                  <a:lnTo>
                    <a:pt x="280" y="2"/>
                  </a:lnTo>
                  <a:lnTo>
                    <a:pt x="278" y="10"/>
                  </a:lnTo>
                  <a:lnTo>
                    <a:pt x="274" y="21"/>
                  </a:lnTo>
                  <a:lnTo>
                    <a:pt x="269" y="34"/>
                  </a:lnTo>
                  <a:lnTo>
                    <a:pt x="260" y="48"/>
                  </a:lnTo>
                  <a:lnTo>
                    <a:pt x="250" y="64"/>
                  </a:lnTo>
                  <a:lnTo>
                    <a:pt x="238" y="78"/>
                  </a:lnTo>
                  <a:lnTo>
                    <a:pt x="223" y="91"/>
                  </a:lnTo>
                  <a:lnTo>
                    <a:pt x="206" y="101"/>
                  </a:lnTo>
                  <a:lnTo>
                    <a:pt x="187" y="108"/>
                  </a:lnTo>
                  <a:lnTo>
                    <a:pt x="164" y="109"/>
                  </a:lnTo>
                  <a:lnTo>
                    <a:pt x="138" y="105"/>
                  </a:lnTo>
                  <a:lnTo>
                    <a:pt x="109" y="93"/>
                  </a:lnTo>
                  <a:lnTo>
                    <a:pt x="76" y="74"/>
                  </a:lnTo>
                  <a:lnTo>
                    <a:pt x="40" y="4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522" y="2287"/>
              <a:ext cx="264" cy="102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4" y="200"/>
                </a:cxn>
                <a:cxn ang="0">
                  <a:pos x="15" y="192"/>
                </a:cxn>
                <a:cxn ang="0">
                  <a:pos x="33" y="181"/>
                </a:cxn>
                <a:cxn ang="0">
                  <a:pos x="56" y="167"/>
                </a:cxn>
                <a:cxn ang="0">
                  <a:pos x="85" y="151"/>
                </a:cxn>
                <a:cxn ang="0">
                  <a:pos x="117" y="134"/>
                </a:cxn>
                <a:cxn ang="0">
                  <a:pos x="154" y="115"/>
                </a:cxn>
                <a:cxn ang="0">
                  <a:pos x="193" y="98"/>
                </a:cxn>
                <a:cxn ang="0">
                  <a:pos x="235" y="83"/>
                </a:cxn>
                <a:cxn ang="0">
                  <a:pos x="277" y="70"/>
                </a:cxn>
                <a:cxn ang="0">
                  <a:pos x="321" y="60"/>
                </a:cxn>
                <a:cxn ang="0">
                  <a:pos x="365" y="54"/>
                </a:cxn>
                <a:cxn ang="0">
                  <a:pos x="408" y="54"/>
                </a:cxn>
                <a:cxn ang="0">
                  <a:pos x="451" y="60"/>
                </a:cxn>
                <a:cxn ang="0">
                  <a:pos x="490" y="73"/>
                </a:cxn>
                <a:cxn ang="0">
                  <a:pos x="526" y="93"/>
                </a:cxn>
                <a:cxn ang="0">
                  <a:pos x="526" y="90"/>
                </a:cxn>
                <a:cxn ang="0">
                  <a:pos x="528" y="83"/>
                </a:cxn>
                <a:cxn ang="0">
                  <a:pos x="529" y="70"/>
                </a:cxn>
                <a:cxn ang="0">
                  <a:pos x="528" y="56"/>
                </a:cxn>
                <a:cxn ang="0">
                  <a:pos x="523" y="41"/>
                </a:cxn>
                <a:cxn ang="0">
                  <a:pos x="515" y="28"/>
                </a:cxn>
                <a:cxn ang="0">
                  <a:pos x="503" y="15"/>
                </a:cxn>
                <a:cxn ang="0">
                  <a:pos x="485" y="5"/>
                </a:cxn>
                <a:cxn ang="0">
                  <a:pos x="459" y="0"/>
                </a:cxn>
                <a:cxn ang="0">
                  <a:pos x="426" y="0"/>
                </a:cxn>
                <a:cxn ang="0">
                  <a:pos x="384" y="8"/>
                </a:cxn>
                <a:cxn ang="0">
                  <a:pos x="331" y="25"/>
                </a:cxn>
                <a:cxn ang="0">
                  <a:pos x="268" y="51"/>
                </a:cxn>
                <a:cxn ang="0">
                  <a:pos x="192" y="89"/>
                </a:cxn>
                <a:cxn ang="0">
                  <a:pos x="103" y="138"/>
                </a:cxn>
                <a:cxn ang="0">
                  <a:pos x="0" y="203"/>
                </a:cxn>
              </a:cxnLst>
              <a:rect l="0" t="0" r="r" b="b"/>
              <a:pathLst>
                <a:path w="529" h="203">
                  <a:moveTo>
                    <a:pt x="0" y="203"/>
                  </a:moveTo>
                  <a:lnTo>
                    <a:pt x="4" y="200"/>
                  </a:lnTo>
                  <a:lnTo>
                    <a:pt x="15" y="192"/>
                  </a:lnTo>
                  <a:lnTo>
                    <a:pt x="33" y="181"/>
                  </a:lnTo>
                  <a:lnTo>
                    <a:pt x="56" y="167"/>
                  </a:lnTo>
                  <a:lnTo>
                    <a:pt x="85" y="151"/>
                  </a:lnTo>
                  <a:lnTo>
                    <a:pt x="117" y="134"/>
                  </a:lnTo>
                  <a:lnTo>
                    <a:pt x="154" y="115"/>
                  </a:lnTo>
                  <a:lnTo>
                    <a:pt x="193" y="98"/>
                  </a:lnTo>
                  <a:lnTo>
                    <a:pt x="235" y="83"/>
                  </a:lnTo>
                  <a:lnTo>
                    <a:pt x="277" y="70"/>
                  </a:lnTo>
                  <a:lnTo>
                    <a:pt x="321" y="60"/>
                  </a:lnTo>
                  <a:lnTo>
                    <a:pt x="365" y="54"/>
                  </a:lnTo>
                  <a:lnTo>
                    <a:pt x="408" y="54"/>
                  </a:lnTo>
                  <a:lnTo>
                    <a:pt x="451" y="60"/>
                  </a:lnTo>
                  <a:lnTo>
                    <a:pt x="490" y="73"/>
                  </a:lnTo>
                  <a:lnTo>
                    <a:pt x="526" y="93"/>
                  </a:lnTo>
                  <a:lnTo>
                    <a:pt x="526" y="90"/>
                  </a:lnTo>
                  <a:lnTo>
                    <a:pt x="528" y="83"/>
                  </a:lnTo>
                  <a:lnTo>
                    <a:pt x="529" y="70"/>
                  </a:lnTo>
                  <a:lnTo>
                    <a:pt x="528" y="56"/>
                  </a:lnTo>
                  <a:lnTo>
                    <a:pt x="523" y="41"/>
                  </a:lnTo>
                  <a:lnTo>
                    <a:pt x="515" y="28"/>
                  </a:lnTo>
                  <a:lnTo>
                    <a:pt x="503" y="15"/>
                  </a:lnTo>
                  <a:lnTo>
                    <a:pt x="485" y="5"/>
                  </a:lnTo>
                  <a:lnTo>
                    <a:pt x="459" y="0"/>
                  </a:lnTo>
                  <a:lnTo>
                    <a:pt x="426" y="0"/>
                  </a:lnTo>
                  <a:lnTo>
                    <a:pt x="384" y="8"/>
                  </a:lnTo>
                  <a:lnTo>
                    <a:pt x="331" y="25"/>
                  </a:lnTo>
                  <a:lnTo>
                    <a:pt x="268" y="51"/>
                  </a:lnTo>
                  <a:lnTo>
                    <a:pt x="192" y="89"/>
                  </a:lnTo>
                  <a:lnTo>
                    <a:pt x="103" y="138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970" y="2346"/>
              <a:ext cx="176" cy="148"/>
            </a:xfrm>
            <a:custGeom>
              <a:avLst/>
              <a:gdLst/>
              <a:ahLst/>
              <a:cxnLst>
                <a:cxn ang="0">
                  <a:pos x="282" y="297"/>
                </a:cxn>
                <a:cxn ang="0">
                  <a:pos x="281" y="293"/>
                </a:cxn>
                <a:cxn ang="0">
                  <a:pos x="277" y="284"/>
                </a:cxn>
                <a:cxn ang="0">
                  <a:pos x="270" y="270"/>
                </a:cxn>
                <a:cxn ang="0">
                  <a:pos x="262" y="252"/>
                </a:cxn>
                <a:cxn ang="0">
                  <a:pos x="251" y="229"/>
                </a:cxn>
                <a:cxn ang="0">
                  <a:pos x="237" y="204"/>
                </a:cxn>
                <a:cxn ang="0">
                  <a:pos x="221" y="178"/>
                </a:cxn>
                <a:cxn ang="0">
                  <a:pos x="204" y="150"/>
                </a:cxn>
                <a:cxn ang="0">
                  <a:pos x="185" y="124"/>
                </a:cxn>
                <a:cxn ang="0">
                  <a:pos x="163" y="97"/>
                </a:cxn>
                <a:cxn ang="0">
                  <a:pos x="140" y="72"/>
                </a:cxn>
                <a:cxn ang="0">
                  <a:pos x="115" y="49"/>
                </a:cxn>
                <a:cxn ang="0">
                  <a:pos x="88" y="30"/>
                </a:cxn>
                <a:cxn ang="0">
                  <a:pos x="60" y="14"/>
                </a:cxn>
                <a:cxn ang="0">
                  <a:pos x="3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11" y="4"/>
                </a:cxn>
                <a:cxn ang="0">
                  <a:pos x="25" y="9"/>
                </a:cxn>
                <a:cxn ang="0">
                  <a:pos x="42" y="15"/>
                </a:cxn>
                <a:cxn ang="0">
                  <a:pos x="63" y="23"/>
                </a:cxn>
                <a:cxn ang="0">
                  <a:pos x="87" y="34"/>
                </a:cxn>
                <a:cxn ang="0">
                  <a:pos x="113" y="48"/>
                </a:cxn>
                <a:cxn ang="0">
                  <a:pos x="141" y="63"/>
                </a:cxn>
                <a:cxn ang="0">
                  <a:pos x="170" y="80"/>
                </a:cxn>
                <a:cxn ang="0">
                  <a:pos x="199" y="101"/>
                </a:cxn>
                <a:cxn ang="0">
                  <a:pos x="229" y="124"/>
                </a:cxn>
                <a:cxn ang="0">
                  <a:pos x="258" y="149"/>
                </a:cxn>
                <a:cxn ang="0">
                  <a:pos x="285" y="177"/>
                </a:cxn>
                <a:cxn ang="0">
                  <a:pos x="310" y="208"/>
                </a:cxn>
                <a:cxn ang="0">
                  <a:pos x="334" y="242"/>
                </a:cxn>
                <a:cxn ang="0">
                  <a:pos x="353" y="279"/>
                </a:cxn>
                <a:cxn ang="0">
                  <a:pos x="351" y="278"/>
                </a:cxn>
                <a:cxn ang="0">
                  <a:pos x="342" y="277"/>
                </a:cxn>
                <a:cxn ang="0">
                  <a:pos x="331" y="276"/>
                </a:cxn>
                <a:cxn ang="0">
                  <a:pos x="318" y="275"/>
                </a:cxn>
                <a:cxn ang="0">
                  <a:pos x="304" y="276"/>
                </a:cxn>
                <a:cxn ang="0">
                  <a:pos x="293" y="279"/>
                </a:cxn>
                <a:cxn ang="0">
                  <a:pos x="285" y="285"/>
                </a:cxn>
                <a:cxn ang="0">
                  <a:pos x="282" y="297"/>
                </a:cxn>
              </a:cxnLst>
              <a:rect l="0" t="0" r="r" b="b"/>
              <a:pathLst>
                <a:path w="353" h="297">
                  <a:moveTo>
                    <a:pt x="282" y="297"/>
                  </a:moveTo>
                  <a:lnTo>
                    <a:pt x="281" y="293"/>
                  </a:lnTo>
                  <a:lnTo>
                    <a:pt x="277" y="284"/>
                  </a:lnTo>
                  <a:lnTo>
                    <a:pt x="270" y="270"/>
                  </a:lnTo>
                  <a:lnTo>
                    <a:pt x="262" y="252"/>
                  </a:lnTo>
                  <a:lnTo>
                    <a:pt x="251" y="229"/>
                  </a:lnTo>
                  <a:lnTo>
                    <a:pt x="237" y="204"/>
                  </a:lnTo>
                  <a:lnTo>
                    <a:pt x="221" y="178"/>
                  </a:lnTo>
                  <a:lnTo>
                    <a:pt x="204" y="150"/>
                  </a:lnTo>
                  <a:lnTo>
                    <a:pt x="185" y="124"/>
                  </a:lnTo>
                  <a:lnTo>
                    <a:pt x="163" y="97"/>
                  </a:lnTo>
                  <a:lnTo>
                    <a:pt x="140" y="72"/>
                  </a:lnTo>
                  <a:lnTo>
                    <a:pt x="115" y="49"/>
                  </a:lnTo>
                  <a:lnTo>
                    <a:pt x="88" y="30"/>
                  </a:lnTo>
                  <a:lnTo>
                    <a:pt x="60" y="14"/>
                  </a:lnTo>
                  <a:lnTo>
                    <a:pt x="3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11" y="4"/>
                  </a:lnTo>
                  <a:lnTo>
                    <a:pt x="25" y="9"/>
                  </a:lnTo>
                  <a:lnTo>
                    <a:pt x="42" y="15"/>
                  </a:lnTo>
                  <a:lnTo>
                    <a:pt x="63" y="23"/>
                  </a:lnTo>
                  <a:lnTo>
                    <a:pt x="87" y="34"/>
                  </a:lnTo>
                  <a:lnTo>
                    <a:pt x="113" y="48"/>
                  </a:lnTo>
                  <a:lnTo>
                    <a:pt x="141" y="63"/>
                  </a:lnTo>
                  <a:lnTo>
                    <a:pt x="170" y="80"/>
                  </a:lnTo>
                  <a:lnTo>
                    <a:pt x="199" y="101"/>
                  </a:lnTo>
                  <a:lnTo>
                    <a:pt x="229" y="124"/>
                  </a:lnTo>
                  <a:lnTo>
                    <a:pt x="258" y="149"/>
                  </a:lnTo>
                  <a:lnTo>
                    <a:pt x="285" y="177"/>
                  </a:lnTo>
                  <a:lnTo>
                    <a:pt x="310" y="208"/>
                  </a:lnTo>
                  <a:lnTo>
                    <a:pt x="334" y="242"/>
                  </a:lnTo>
                  <a:lnTo>
                    <a:pt x="353" y="279"/>
                  </a:lnTo>
                  <a:lnTo>
                    <a:pt x="351" y="278"/>
                  </a:lnTo>
                  <a:lnTo>
                    <a:pt x="342" y="277"/>
                  </a:lnTo>
                  <a:lnTo>
                    <a:pt x="331" y="276"/>
                  </a:lnTo>
                  <a:lnTo>
                    <a:pt x="318" y="275"/>
                  </a:lnTo>
                  <a:lnTo>
                    <a:pt x="304" y="276"/>
                  </a:lnTo>
                  <a:lnTo>
                    <a:pt x="293" y="279"/>
                  </a:lnTo>
                  <a:lnTo>
                    <a:pt x="285" y="285"/>
                  </a:lnTo>
                  <a:lnTo>
                    <a:pt x="282" y="297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563" y="2334"/>
              <a:ext cx="222" cy="157"/>
            </a:xfrm>
            <a:custGeom>
              <a:avLst/>
              <a:gdLst/>
              <a:ahLst/>
              <a:cxnLst>
                <a:cxn ang="0">
                  <a:pos x="0" y="261"/>
                </a:cxn>
                <a:cxn ang="0">
                  <a:pos x="2" y="257"/>
                </a:cxn>
                <a:cxn ang="0">
                  <a:pos x="4" y="249"/>
                </a:cxn>
                <a:cxn ang="0">
                  <a:pos x="9" y="235"/>
                </a:cxn>
                <a:cxn ang="0">
                  <a:pos x="17" y="218"/>
                </a:cxn>
                <a:cxn ang="0">
                  <a:pos x="28" y="198"/>
                </a:cxn>
                <a:cxn ang="0">
                  <a:pos x="42" y="175"/>
                </a:cxn>
                <a:cxn ang="0">
                  <a:pos x="60" y="151"/>
                </a:cxn>
                <a:cxn ang="0">
                  <a:pos x="82" y="126"/>
                </a:cxn>
                <a:cxn ang="0">
                  <a:pos x="109" y="102"/>
                </a:cxn>
                <a:cxn ang="0">
                  <a:pos x="139" y="77"/>
                </a:cxn>
                <a:cxn ang="0">
                  <a:pos x="176" y="56"/>
                </a:cxn>
                <a:cxn ang="0">
                  <a:pos x="218" y="36"/>
                </a:cxn>
                <a:cxn ang="0">
                  <a:pos x="264" y="20"/>
                </a:cxn>
                <a:cxn ang="0">
                  <a:pos x="318" y="8"/>
                </a:cxn>
                <a:cxn ang="0">
                  <a:pos x="378" y="1"/>
                </a:cxn>
                <a:cxn ang="0">
                  <a:pos x="443" y="0"/>
                </a:cxn>
                <a:cxn ang="0">
                  <a:pos x="439" y="0"/>
                </a:cxn>
                <a:cxn ang="0">
                  <a:pos x="425" y="3"/>
                </a:cxn>
                <a:cxn ang="0">
                  <a:pos x="404" y="5"/>
                </a:cxn>
                <a:cxn ang="0">
                  <a:pos x="378" y="9"/>
                </a:cxn>
                <a:cxn ang="0">
                  <a:pos x="346" y="16"/>
                </a:cxn>
                <a:cxn ang="0">
                  <a:pos x="312" y="24"/>
                </a:cxn>
                <a:cxn ang="0">
                  <a:pos x="275" y="36"/>
                </a:cxn>
                <a:cxn ang="0">
                  <a:pos x="237" y="51"/>
                </a:cxn>
                <a:cxn ang="0">
                  <a:pos x="201" y="68"/>
                </a:cxn>
                <a:cxn ang="0">
                  <a:pos x="168" y="90"/>
                </a:cxn>
                <a:cxn ang="0">
                  <a:pos x="136" y="115"/>
                </a:cxn>
                <a:cxn ang="0">
                  <a:pos x="110" y="145"/>
                </a:cxn>
                <a:cxn ang="0">
                  <a:pos x="92" y="180"/>
                </a:cxn>
                <a:cxn ang="0">
                  <a:pos x="80" y="219"/>
                </a:cxn>
                <a:cxn ang="0">
                  <a:pos x="77" y="264"/>
                </a:cxn>
                <a:cxn ang="0">
                  <a:pos x="85" y="315"/>
                </a:cxn>
                <a:cxn ang="0">
                  <a:pos x="82" y="311"/>
                </a:cxn>
                <a:cxn ang="0">
                  <a:pos x="77" y="301"/>
                </a:cxn>
                <a:cxn ang="0">
                  <a:pos x="69" y="288"/>
                </a:cxn>
                <a:cxn ang="0">
                  <a:pos x="58" y="273"/>
                </a:cxn>
                <a:cxn ang="0">
                  <a:pos x="44" y="262"/>
                </a:cxn>
                <a:cxn ang="0">
                  <a:pos x="30" y="254"/>
                </a:cxn>
                <a:cxn ang="0">
                  <a:pos x="15" y="253"/>
                </a:cxn>
                <a:cxn ang="0">
                  <a:pos x="0" y="261"/>
                </a:cxn>
              </a:cxnLst>
              <a:rect l="0" t="0" r="r" b="b"/>
              <a:pathLst>
                <a:path w="443" h="315">
                  <a:moveTo>
                    <a:pt x="0" y="261"/>
                  </a:moveTo>
                  <a:lnTo>
                    <a:pt x="2" y="257"/>
                  </a:lnTo>
                  <a:lnTo>
                    <a:pt x="4" y="249"/>
                  </a:lnTo>
                  <a:lnTo>
                    <a:pt x="9" y="235"/>
                  </a:lnTo>
                  <a:lnTo>
                    <a:pt x="17" y="218"/>
                  </a:lnTo>
                  <a:lnTo>
                    <a:pt x="28" y="198"/>
                  </a:lnTo>
                  <a:lnTo>
                    <a:pt x="42" y="175"/>
                  </a:lnTo>
                  <a:lnTo>
                    <a:pt x="60" y="151"/>
                  </a:lnTo>
                  <a:lnTo>
                    <a:pt x="82" y="126"/>
                  </a:lnTo>
                  <a:lnTo>
                    <a:pt x="109" y="102"/>
                  </a:lnTo>
                  <a:lnTo>
                    <a:pt x="139" y="77"/>
                  </a:lnTo>
                  <a:lnTo>
                    <a:pt x="176" y="56"/>
                  </a:lnTo>
                  <a:lnTo>
                    <a:pt x="218" y="36"/>
                  </a:lnTo>
                  <a:lnTo>
                    <a:pt x="264" y="20"/>
                  </a:lnTo>
                  <a:lnTo>
                    <a:pt x="318" y="8"/>
                  </a:lnTo>
                  <a:lnTo>
                    <a:pt x="378" y="1"/>
                  </a:lnTo>
                  <a:lnTo>
                    <a:pt x="443" y="0"/>
                  </a:lnTo>
                  <a:lnTo>
                    <a:pt x="439" y="0"/>
                  </a:lnTo>
                  <a:lnTo>
                    <a:pt x="425" y="3"/>
                  </a:lnTo>
                  <a:lnTo>
                    <a:pt x="404" y="5"/>
                  </a:lnTo>
                  <a:lnTo>
                    <a:pt x="378" y="9"/>
                  </a:lnTo>
                  <a:lnTo>
                    <a:pt x="346" y="16"/>
                  </a:lnTo>
                  <a:lnTo>
                    <a:pt x="312" y="24"/>
                  </a:lnTo>
                  <a:lnTo>
                    <a:pt x="275" y="36"/>
                  </a:lnTo>
                  <a:lnTo>
                    <a:pt x="237" y="51"/>
                  </a:lnTo>
                  <a:lnTo>
                    <a:pt x="201" y="68"/>
                  </a:lnTo>
                  <a:lnTo>
                    <a:pt x="168" y="90"/>
                  </a:lnTo>
                  <a:lnTo>
                    <a:pt x="136" y="115"/>
                  </a:lnTo>
                  <a:lnTo>
                    <a:pt x="110" y="145"/>
                  </a:lnTo>
                  <a:lnTo>
                    <a:pt x="92" y="180"/>
                  </a:lnTo>
                  <a:lnTo>
                    <a:pt x="80" y="219"/>
                  </a:lnTo>
                  <a:lnTo>
                    <a:pt x="77" y="264"/>
                  </a:lnTo>
                  <a:lnTo>
                    <a:pt x="85" y="315"/>
                  </a:lnTo>
                  <a:lnTo>
                    <a:pt x="82" y="311"/>
                  </a:lnTo>
                  <a:lnTo>
                    <a:pt x="77" y="301"/>
                  </a:lnTo>
                  <a:lnTo>
                    <a:pt x="69" y="288"/>
                  </a:lnTo>
                  <a:lnTo>
                    <a:pt x="58" y="273"/>
                  </a:lnTo>
                  <a:lnTo>
                    <a:pt x="44" y="262"/>
                  </a:lnTo>
                  <a:lnTo>
                    <a:pt x="30" y="254"/>
                  </a:lnTo>
                  <a:lnTo>
                    <a:pt x="15" y="253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813" y="2601"/>
              <a:ext cx="65" cy="6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7"/>
                </a:cxn>
                <a:cxn ang="0">
                  <a:pos x="19" y="11"/>
                </a:cxn>
                <a:cxn ang="0">
                  <a:pos x="40" y="20"/>
                </a:cxn>
                <a:cxn ang="0">
                  <a:pos x="63" y="33"/>
                </a:cxn>
                <a:cxn ang="0">
                  <a:pos x="85" y="49"/>
                </a:cxn>
                <a:cxn ang="0">
                  <a:pos x="104" y="70"/>
                </a:cxn>
                <a:cxn ang="0">
                  <a:pos x="115" y="95"/>
                </a:cxn>
                <a:cxn ang="0">
                  <a:pos x="116" y="124"/>
                </a:cxn>
                <a:cxn ang="0">
                  <a:pos x="118" y="117"/>
                </a:cxn>
                <a:cxn ang="0">
                  <a:pos x="124" y="100"/>
                </a:cxn>
                <a:cxn ang="0">
                  <a:pos x="129" y="77"/>
                </a:cxn>
                <a:cxn ang="0">
                  <a:pos x="129" y="50"/>
                </a:cxn>
                <a:cxn ang="0">
                  <a:pos x="121" y="26"/>
                </a:cxn>
                <a:cxn ang="0">
                  <a:pos x="99" y="8"/>
                </a:cxn>
                <a:cxn ang="0">
                  <a:pos x="60" y="0"/>
                </a:cxn>
                <a:cxn ang="0">
                  <a:pos x="0" y="4"/>
                </a:cxn>
              </a:cxnLst>
              <a:rect l="0" t="0" r="r" b="b"/>
              <a:pathLst>
                <a:path w="129" h="124">
                  <a:moveTo>
                    <a:pt x="0" y="4"/>
                  </a:moveTo>
                  <a:lnTo>
                    <a:pt x="6" y="7"/>
                  </a:lnTo>
                  <a:lnTo>
                    <a:pt x="19" y="11"/>
                  </a:lnTo>
                  <a:lnTo>
                    <a:pt x="40" y="20"/>
                  </a:lnTo>
                  <a:lnTo>
                    <a:pt x="63" y="33"/>
                  </a:lnTo>
                  <a:lnTo>
                    <a:pt x="85" y="49"/>
                  </a:lnTo>
                  <a:lnTo>
                    <a:pt x="104" y="70"/>
                  </a:lnTo>
                  <a:lnTo>
                    <a:pt x="115" y="95"/>
                  </a:lnTo>
                  <a:lnTo>
                    <a:pt x="116" y="124"/>
                  </a:lnTo>
                  <a:lnTo>
                    <a:pt x="118" y="117"/>
                  </a:lnTo>
                  <a:lnTo>
                    <a:pt x="124" y="100"/>
                  </a:lnTo>
                  <a:lnTo>
                    <a:pt x="129" y="77"/>
                  </a:lnTo>
                  <a:lnTo>
                    <a:pt x="129" y="50"/>
                  </a:lnTo>
                  <a:lnTo>
                    <a:pt x="121" y="26"/>
                  </a:lnTo>
                  <a:lnTo>
                    <a:pt x="99" y="8"/>
                  </a:lnTo>
                  <a:lnTo>
                    <a:pt x="6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94" y="2619"/>
              <a:ext cx="80" cy="2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8" y="23"/>
                </a:cxn>
                <a:cxn ang="0">
                  <a:pos x="35" y="50"/>
                </a:cxn>
                <a:cxn ang="0">
                  <a:pos x="55" y="81"/>
                </a:cxn>
                <a:cxn ang="0">
                  <a:pos x="71" y="117"/>
                </a:cxn>
                <a:cxn ang="0">
                  <a:pos x="83" y="155"/>
                </a:cxn>
                <a:cxn ang="0">
                  <a:pos x="85" y="192"/>
                </a:cxn>
                <a:cxn ang="0">
                  <a:pos x="75" y="226"/>
                </a:cxn>
                <a:cxn ang="0">
                  <a:pos x="75" y="237"/>
                </a:cxn>
                <a:cxn ang="0">
                  <a:pos x="78" y="264"/>
                </a:cxn>
                <a:cxn ang="0">
                  <a:pos x="82" y="307"/>
                </a:cxn>
                <a:cxn ang="0">
                  <a:pos x="89" y="358"/>
                </a:cxn>
                <a:cxn ang="0">
                  <a:pos x="99" y="414"/>
                </a:cxn>
                <a:cxn ang="0">
                  <a:pos x="115" y="472"/>
                </a:cxn>
                <a:cxn ang="0">
                  <a:pos x="134" y="525"/>
                </a:cxn>
                <a:cxn ang="0">
                  <a:pos x="160" y="571"/>
                </a:cxn>
                <a:cxn ang="0">
                  <a:pos x="156" y="557"/>
                </a:cxn>
                <a:cxn ang="0">
                  <a:pos x="145" y="520"/>
                </a:cxn>
                <a:cxn ang="0">
                  <a:pos x="130" y="468"/>
                </a:cxn>
                <a:cxn ang="0">
                  <a:pos x="115" y="408"/>
                </a:cxn>
                <a:cxn ang="0">
                  <a:pos x="101" y="347"/>
                </a:cxn>
                <a:cxn ang="0">
                  <a:pos x="94" y="291"/>
                </a:cxn>
                <a:cxn ang="0">
                  <a:pos x="93" y="249"/>
                </a:cxn>
                <a:cxn ang="0">
                  <a:pos x="104" y="227"/>
                </a:cxn>
                <a:cxn ang="0">
                  <a:pos x="102" y="220"/>
                </a:cxn>
                <a:cxn ang="0">
                  <a:pos x="99" y="201"/>
                </a:cxn>
                <a:cxn ang="0">
                  <a:pos x="91" y="173"/>
                </a:cxn>
                <a:cxn ang="0">
                  <a:pos x="80" y="139"/>
                </a:cxn>
                <a:cxn ang="0">
                  <a:pos x="67" y="101"/>
                </a:cxn>
                <a:cxn ang="0">
                  <a:pos x="49" y="64"/>
                </a:cxn>
                <a:cxn ang="0">
                  <a:pos x="27" y="29"/>
                </a:cxn>
                <a:cxn ang="0">
                  <a:pos x="0" y="0"/>
                </a:cxn>
              </a:cxnLst>
              <a:rect l="0" t="0" r="r" b="b"/>
              <a:pathLst>
                <a:path w="160" h="571">
                  <a:moveTo>
                    <a:pt x="0" y="0"/>
                  </a:moveTo>
                  <a:lnTo>
                    <a:pt x="5" y="6"/>
                  </a:lnTo>
                  <a:lnTo>
                    <a:pt x="18" y="23"/>
                  </a:lnTo>
                  <a:lnTo>
                    <a:pt x="35" y="50"/>
                  </a:lnTo>
                  <a:lnTo>
                    <a:pt x="55" y="81"/>
                  </a:lnTo>
                  <a:lnTo>
                    <a:pt x="71" y="117"/>
                  </a:lnTo>
                  <a:lnTo>
                    <a:pt x="83" y="155"/>
                  </a:lnTo>
                  <a:lnTo>
                    <a:pt x="85" y="192"/>
                  </a:lnTo>
                  <a:lnTo>
                    <a:pt x="75" y="226"/>
                  </a:lnTo>
                  <a:lnTo>
                    <a:pt x="75" y="237"/>
                  </a:lnTo>
                  <a:lnTo>
                    <a:pt x="78" y="264"/>
                  </a:lnTo>
                  <a:lnTo>
                    <a:pt x="82" y="307"/>
                  </a:lnTo>
                  <a:lnTo>
                    <a:pt x="89" y="358"/>
                  </a:lnTo>
                  <a:lnTo>
                    <a:pt x="99" y="414"/>
                  </a:lnTo>
                  <a:lnTo>
                    <a:pt x="115" y="472"/>
                  </a:lnTo>
                  <a:lnTo>
                    <a:pt x="134" y="525"/>
                  </a:lnTo>
                  <a:lnTo>
                    <a:pt x="160" y="571"/>
                  </a:lnTo>
                  <a:lnTo>
                    <a:pt x="156" y="557"/>
                  </a:lnTo>
                  <a:lnTo>
                    <a:pt x="145" y="520"/>
                  </a:lnTo>
                  <a:lnTo>
                    <a:pt x="130" y="468"/>
                  </a:lnTo>
                  <a:lnTo>
                    <a:pt x="115" y="408"/>
                  </a:lnTo>
                  <a:lnTo>
                    <a:pt x="101" y="347"/>
                  </a:lnTo>
                  <a:lnTo>
                    <a:pt x="94" y="291"/>
                  </a:lnTo>
                  <a:lnTo>
                    <a:pt x="93" y="249"/>
                  </a:lnTo>
                  <a:lnTo>
                    <a:pt x="104" y="227"/>
                  </a:lnTo>
                  <a:lnTo>
                    <a:pt x="102" y="220"/>
                  </a:lnTo>
                  <a:lnTo>
                    <a:pt x="99" y="201"/>
                  </a:lnTo>
                  <a:lnTo>
                    <a:pt x="91" y="173"/>
                  </a:lnTo>
                  <a:lnTo>
                    <a:pt x="80" y="139"/>
                  </a:lnTo>
                  <a:lnTo>
                    <a:pt x="67" y="101"/>
                  </a:lnTo>
                  <a:lnTo>
                    <a:pt x="49" y="64"/>
                  </a:lnTo>
                  <a:lnTo>
                    <a:pt x="27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899" y="2198"/>
              <a:ext cx="48" cy="14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8" y="3"/>
                </a:cxn>
                <a:cxn ang="0">
                  <a:pos x="84" y="10"/>
                </a:cxn>
                <a:cxn ang="0">
                  <a:pos x="78" y="19"/>
                </a:cxn>
                <a:cxn ang="0">
                  <a:pos x="71" y="29"/>
                </a:cxn>
                <a:cxn ang="0">
                  <a:pos x="62" y="38"/>
                </a:cxn>
                <a:cxn ang="0">
                  <a:pos x="51" y="46"/>
                </a:cxn>
                <a:cxn ang="0">
                  <a:pos x="39" y="51"/>
                </a:cxn>
                <a:cxn ang="0">
                  <a:pos x="26" y="50"/>
                </a:cxn>
                <a:cxn ang="0">
                  <a:pos x="28" y="56"/>
                </a:cxn>
                <a:cxn ang="0">
                  <a:pos x="33" y="69"/>
                </a:cxn>
                <a:cxn ang="0">
                  <a:pos x="38" y="91"/>
                </a:cxn>
                <a:cxn ang="0">
                  <a:pos x="41" y="118"/>
                </a:cxn>
                <a:cxn ang="0">
                  <a:pos x="41" y="148"/>
                </a:cxn>
                <a:cxn ang="0">
                  <a:pos x="37" y="179"/>
                </a:cxn>
                <a:cxn ang="0">
                  <a:pos x="23" y="209"/>
                </a:cxn>
                <a:cxn ang="0">
                  <a:pos x="0" y="237"/>
                </a:cxn>
                <a:cxn ang="0">
                  <a:pos x="5" y="238"/>
                </a:cxn>
                <a:cxn ang="0">
                  <a:pos x="16" y="242"/>
                </a:cxn>
                <a:cxn ang="0">
                  <a:pos x="32" y="249"/>
                </a:cxn>
                <a:cxn ang="0">
                  <a:pos x="50" y="256"/>
                </a:cxn>
                <a:cxn ang="0">
                  <a:pos x="68" y="265"/>
                </a:cxn>
                <a:cxn ang="0">
                  <a:pos x="83" y="275"/>
                </a:cxn>
                <a:cxn ang="0">
                  <a:pos x="93" y="283"/>
                </a:cxn>
                <a:cxn ang="0">
                  <a:pos x="95" y="291"/>
                </a:cxn>
                <a:cxn ang="0">
                  <a:pos x="94" y="283"/>
                </a:cxn>
                <a:cxn ang="0">
                  <a:pos x="90" y="263"/>
                </a:cxn>
                <a:cxn ang="0">
                  <a:pos x="82" y="240"/>
                </a:cxn>
                <a:cxn ang="0">
                  <a:pos x="70" y="218"/>
                </a:cxn>
                <a:cxn ang="0">
                  <a:pos x="68" y="190"/>
                </a:cxn>
                <a:cxn ang="0">
                  <a:pos x="68" y="126"/>
                </a:cxn>
                <a:cxn ang="0">
                  <a:pos x="74" y="53"/>
                </a:cxn>
                <a:cxn ang="0">
                  <a:pos x="89" y="0"/>
                </a:cxn>
              </a:cxnLst>
              <a:rect l="0" t="0" r="r" b="b"/>
              <a:pathLst>
                <a:path w="95" h="291">
                  <a:moveTo>
                    <a:pt x="89" y="0"/>
                  </a:moveTo>
                  <a:lnTo>
                    <a:pt x="88" y="3"/>
                  </a:lnTo>
                  <a:lnTo>
                    <a:pt x="84" y="10"/>
                  </a:lnTo>
                  <a:lnTo>
                    <a:pt x="78" y="19"/>
                  </a:lnTo>
                  <a:lnTo>
                    <a:pt x="71" y="29"/>
                  </a:lnTo>
                  <a:lnTo>
                    <a:pt x="62" y="38"/>
                  </a:lnTo>
                  <a:lnTo>
                    <a:pt x="51" y="46"/>
                  </a:lnTo>
                  <a:lnTo>
                    <a:pt x="39" y="51"/>
                  </a:lnTo>
                  <a:lnTo>
                    <a:pt x="26" y="50"/>
                  </a:lnTo>
                  <a:lnTo>
                    <a:pt x="28" y="56"/>
                  </a:lnTo>
                  <a:lnTo>
                    <a:pt x="33" y="69"/>
                  </a:lnTo>
                  <a:lnTo>
                    <a:pt x="38" y="91"/>
                  </a:lnTo>
                  <a:lnTo>
                    <a:pt x="41" y="118"/>
                  </a:lnTo>
                  <a:lnTo>
                    <a:pt x="41" y="148"/>
                  </a:lnTo>
                  <a:lnTo>
                    <a:pt x="37" y="179"/>
                  </a:lnTo>
                  <a:lnTo>
                    <a:pt x="23" y="209"/>
                  </a:lnTo>
                  <a:lnTo>
                    <a:pt x="0" y="237"/>
                  </a:lnTo>
                  <a:lnTo>
                    <a:pt x="5" y="238"/>
                  </a:lnTo>
                  <a:lnTo>
                    <a:pt x="16" y="242"/>
                  </a:lnTo>
                  <a:lnTo>
                    <a:pt x="32" y="249"/>
                  </a:lnTo>
                  <a:lnTo>
                    <a:pt x="50" y="256"/>
                  </a:lnTo>
                  <a:lnTo>
                    <a:pt x="68" y="265"/>
                  </a:lnTo>
                  <a:lnTo>
                    <a:pt x="83" y="275"/>
                  </a:lnTo>
                  <a:lnTo>
                    <a:pt x="93" y="283"/>
                  </a:lnTo>
                  <a:lnTo>
                    <a:pt x="95" y="291"/>
                  </a:lnTo>
                  <a:lnTo>
                    <a:pt x="94" y="283"/>
                  </a:lnTo>
                  <a:lnTo>
                    <a:pt x="90" y="263"/>
                  </a:lnTo>
                  <a:lnTo>
                    <a:pt x="82" y="240"/>
                  </a:lnTo>
                  <a:lnTo>
                    <a:pt x="70" y="218"/>
                  </a:lnTo>
                  <a:lnTo>
                    <a:pt x="68" y="190"/>
                  </a:lnTo>
                  <a:lnTo>
                    <a:pt x="68" y="126"/>
                  </a:lnTo>
                  <a:lnTo>
                    <a:pt x="74" y="5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768" y="2143"/>
              <a:ext cx="68" cy="1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7"/>
                </a:cxn>
                <a:cxn ang="0">
                  <a:pos x="21" y="26"/>
                </a:cxn>
                <a:cxn ang="0">
                  <a:pos x="25" y="54"/>
                </a:cxn>
                <a:cxn ang="0">
                  <a:pos x="33" y="86"/>
                </a:cxn>
                <a:cxn ang="0">
                  <a:pos x="46" y="119"/>
                </a:cxn>
                <a:cxn ang="0">
                  <a:pos x="63" y="149"/>
                </a:cxn>
                <a:cxn ang="0">
                  <a:pos x="88" y="170"/>
                </a:cxn>
                <a:cxn ang="0">
                  <a:pos x="123" y="182"/>
                </a:cxn>
                <a:cxn ang="0">
                  <a:pos x="119" y="188"/>
                </a:cxn>
                <a:cxn ang="0">
                  <a:pos x="112" y="205"/>
                </a:cxn>
                <a:cxn ang="0">
                  <a:pos x="102" y="230"/>
                </a:cxn>
                <a:cxn ang="0">
                  <a:pos x="93" y="260"/>
                </a:cxn>
                <a:cxn ang="0">
                  <a:pos x="90" y="293"/>
                </a:cxn>
                <a:cxn ang="0">
                  <a:pos x="93" y="325"/>
                </a:cxn>
                <a:cxn ang="0">
                  <a:pos x="108" y="354"/>
                </a:cxn>
                <a:cxn ang="0">
                  <a:pos x="136" y="375"/>
                </a:cxn>
                <a:cxn ang="0">
                  <a:pos x="132" y="374"/>
                </a:cxn>
                <a:cxn ang="0">
                  <a:pos x="123" y="372"/>
                </a:cxn>
                <a:cxn ang="0">
                  <a:pos x="109" y="369"/>
                </a:cxn>
                <a:cxn ang="0">
                  <a:pos x="94" y="362"/>
                </a:cxn>
                <a:cxn ang="0">
                  <a:pos x="80" y="352"/>
                </a:cxn>
                <a:cxn ang="0">
                  <a:pos x="68" y="340"/>
                </a:cxn>
                <a:cxn ang="0">
                  <a:pos x="60" y="324"/>
                </a:cxn>
                <a:cxn ang="0">
                  <a:pos x="59" y="303"/>
                </a:cxn>
                <a:cxn ang="0">
                  <a:pos x="58" y="297"/>
                </a:cxn>
                <a:cxn ang="0">
                  <a:pos x="57" y="280"/>
                </a:cxn>
                <a:cxn ang="0">
                  <a:pos x="53" y="256"/>
                </a:cxn>
                <a:cxn ang="0">
                  <a:pos x="47" y="225"/>
                </a:cxn>
                <a:cxn ang="0">
                  <a:pos x="38" y="191"/>
                </a:cxn>
                <a:cxn ang="0">
                  <a:pos x="29" y="157"/>
                </a:cxn>
                <a:cxn ang="0">
                  <a:pos x="16" y="124"/>
                </a:cxn>
                <a:cxn ang="0">
                  <a:pos x="0" y="97"/>
                </a:cxn>
                <a:cxn ang="0">
                  <a:pos x="4" y="86"/>
                </a:cxn>
                <a:cxn ang="0">
                  <a:pos x="10" y="62"/>
                </a:cxn>
                <a:cxn ang="0">
                  <a:pos x="18" y="31"/>
                </a:cxn>
                <a:cxn ang="0">
                  <a:pos x="20" y="0"/>
                </a:cxn>
              </a:cxnLst>
              <a:rect l="0" t="0" r="r" b="b"/>
              <a:pathLst>
                <a:path w="136" h="375">
                  <a:moveTo>
                    <a:pt x="20" y="0"/>
                  </a:moveTo>
                  <a:lnTo>
                    <a:pt x="20" y="7"/>
                  </a:lnTo>
                  <a:lnTo>
                    <a:pt x="21" y="26"/>
                  </a:lnTo>
                  <a:lnTo>
                    <a:pt x="25" y="54"/>
                  </a:lnTo>
                  <a:lnTo>
                    <a:pt x="33" y="86"/>
                  </a:lnTo>
                  <a:lnTo>
                    <a:pt x="46" y="119"/>
                  </a:lnTo>
                  <a:lnTo>
                    <a:pt x="63" y="149"/>
                  </a:lnTo>
                  <a:lnTo>
                    <a:pt x="88" y="170"/>
                  </a:lnTo>
                  <a:lnTo>
                    <a:pt x="123" y="182"/>
                  </a:lnTo>
                  <a:lnTo>
                    <a:pt x="119" y="188"/>
                  </a:lnTo>
                  <a:lnTo>
                    <a:pt x="112" y="205"/>
                  </a:lnTo>
                  <a:lnTo>
                    <a:pt x="102" y="230"/>
                  </a:lnTo>
                  <a:lnTo>
                    <a:pt x="93" y="260"/>
                  </a:lnTo>
                  <a:lnTo>
                    <a:pt x="90" y="293"/>
                  </a:lnTo>
                  <a:lnTo>
                    <a:pt x="93" y="325"/>
                  </a:lnTo>
                  <a:lnTo>
                    <a:pt x="108" y="354"/>
                  </a:lnTo>
                  <a:lnTo>
                    <a:pt x="136" y="375"/>
                  </a:lnTo>
                  <a:lnTo>
                    <a:pt x="132" y="374"/>
                  </a:lnTo>
                  <a:lnTo>
                    <a:pt x="123" y="372"/>
                  </a:lnTo>
                  <a:lnTo>
                    <a:pt x="109" y="369"/>
                  </a:lnTo>
                  <a:lnTo>
                    <a:pt x="94" y="362"/>
                  </a:lnTo>
                  <a:lnTo>
                    <a:pt x="80" y="352"/>
                  </a:lnTo>
                  <a:lnTo>
                    <a:pt x="68" y="340"/>
                  </a:lnTo>
                  <a:lnTo>
                    <a:pt x="60" y="324"/>
                  </a:lnTo>
                  <a:lnTo>
                    <a:pt x="59" y="303"/>
                  </a:lnTo>
                  <a:lnTo>
                    <a:pt x="58" y="297"/>
                  </a:lnTo>
                  <a:lnTo>
                    <a:pt x="57" y="280"/>
                  </a:lnTo>
                  <a:lnTo>
                    <a:pt x="53" y="256"/>
                  </a:lnTo>
                  <a:lnTo>
                    <a:pt x="47" y="225"/>
                  </a:lnTo>
                  <a:lnTo>
                    <a:pt x="38" y="191"/>
                  </a:lnTo>
                  <a:lnTo>
                    <a:pt x="29" y="157"/>
                  </a:lnTo>
                  <a:lnTo>
                    <a:pt x="16" y="124"/>
                  </a:lnTo>
                  <a:lnTo>
                    <a:pt x="0" y="97"/>
                  </a:lnTo>
                  <a:lnTo>
                    <a:pt x="4" y="86"/>
                  </a:lnTo>
                  <a:lnTo>
                    <a:pt x="10" y="62"/>
                  </a:lnTo>
                  <a:lnTo>
                    <a:pt x="18" y="3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E2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844" y="2005"/>
              <a:ext cx="33" cy="1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" y="8"/>
                </a:cxn>
                <a:cxn ang="0">
                  <a:pos x="15" y="6"/>
                </a:cxn>
                <a:cxn ang="0">
                  <a:pos x="26" y="4"/>
                </a:cxn>
                <a:cxn ang="0">
                  <a:pos x="29" y="1"/>
                </a:cxn>
                <a:cxn ang="0">
                  <a:pos x="32" y="1"/>
                </a:cxn>
                <a:cxn ang="0">
                  <a:pos x="35" y="3"/>
                </a:cxn>
                <a:cxn ang="0">
                  <a:pos x="39" y="1"/>
                </a:cxn>
                <a:cxn ang="0">
                  <a:pos x="41" y="0"/>
                </a:cxn>
                <a:cxn ang="0">
                  <a:pos x="44" y="1"/>
                </a:cxn>
                <a:cxn ang="0">
                  <a:pos x="50" y="5"/>
                </a:cxn>
                <a:cxn ang="0">
                  <a:pos x="58" y="7"/>
                </a:cxn>
                <a:cxn ang="0">
                  <a:pos x="66" y="8"/>
                </a:cxn>
                <a:cxn ang="0">
                  <a:pos x="65" y="9"/>
                </a:cxn>
                <a:cxn ang="0">
                  <a:pos x="61" y="13"/>
                </a:cxn>
                <a:cxn ang="0">
                  <a:pos x="55" y="17"/>
                </a:cxn>
                <a:cxn ang="0">
                  <a:pos x="47" y="22"/>
                </a:cxn>
                <a:cxn ang="0">
                  <a:pos x="38" y="24"/>
                </a:cxn>
                <a:cxn ang="0">
                  <a:pos x="27" y="23"/>
                </a:cxn>
                <a:cxn ang="0">
                  <a:pos x="15" y="20"/>
                </a:cxn>
                <a:cxn ang="0">
                  <a:pos x="0" y="9"/>
                </a:cxn>
              </a:cxnLst>
              <a:rect l="0" t="0" r="r" b="b"/>
              <a:pathLst>
                <a:path w="66" h="24">
                  <a:moveTo>
                    <a:pt x="0" y="9"/>
                  </a:moveTo>
                  <a:lnTo>
                    <a:pt x="5" y="8"/>
                  </a:lnTo>
                  <a:lnTo>
                    <a:pt x="15" y="6"/>
                  </a:lnTo>
                  <a:lnTo>
                    <a:pt x="26" y="4"/>
                  </a:lnTo>
                  <a:lnTo>
                    <a:pt x="29" y="1"/>
                  </a:lnTo>
                  <a:lnTo>
                    <a:pt x="32" y="1"/>
                  </a:lnTo>
                  <a:lnTo>
                    <a:pt x="35" y="3"/>
                  </a:lnTo>
                  <a:lnTo>
                    <a:pt x="39" y="1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50" y="5"/>
                  </a:lnTo>
                  <a:lnTo>
                    <a:pt x="58" y="7"/>
                  </a:lnTo>
                  <a:lnTo>
                    <a:pt x="66" y="8"/>
                  </a:lnTo>
                  <a:lnTo>
                    <a:pt x="65" y="9"/>
                  </a:lnTo>
                  <a:lnTo>
                    <a:pt x="61" y="13"/>
                  </a:lnTo>
                  <a:lnTo>
                    <a:pt x="55" y="17"/>
                  </a:lnTo>
                  <a:lnTo>
                    <a:pt x="47" y="22"/>
                  </a:lnTo>
                  <a:lnTo>
                    <a:pt x="38" y="24"/>
                  </a:lnTo>
                  <a:lnTo>
                    <a:pt x="27" y="23"/>
                  </a:lnTo>
                  <a:lnTo>
                    <a:pt x="15" y="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802" y="2966"/>
              <a:ext cx="57" cy="2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3"/>
                </a:cxn>
                <a:cxn ang="0">
                  <a:pos x="86" y="10"/>
                </a:cxn>
                <a:cxn ang="0">
                  <a:pos x="96" y="16"/>
                </a:cxn>
                <a:cxn ang="0">
                  <a:pos x="114" y="16"/>
                </a:cxn>
                <a:cxn ang="0">
                  <a:pos x="111" y="17"/>
                </a:cxn>
                <a:cxn ang="0">
                  <a:pos x="101" y="20"/>
                </a:cxn>
                <a:cxn ang="0">
                  <a:pos x="88" y="22"/>
                </a:cxn>
                <a:cxn ang="0">
                  <a:pos x="70" y="25"/>
                </a:cxn>
                <a:cxn ang="0">
                  <a:pos x="53" y="30"/>
                </a:cxn>
                <a:cxn ang="0">
                  <a:pos x="39" y="32"/>
                </a:cxn>
                <a:cxn ang="0">
                  <a:pos x="25" y="35"/>
                </a:cxn>
                <a:cxn ang="0">
                  <a:pos x="18" y="36"/>
                </a:cxn>
                <a:cxn ang="0">
                  <a:pos x="16" y="45"/>
                </a:cxn>
                <a:cxn ang="0">
                  <a:pos x="12" y="44"/>
                </a:cxn>
                <a:cxn ang="0">
                  <a:pos x="5" y="42"/>
                </a:cxn>
                <a:cxn ang="0">
                  <a:pos x="0" y="37"/>
                </a:cxn>
                <a:cxn ang="0">
                  <a:pos x="0" y="29"/>
                </a:cxn>
                <a:cxn ang="0">
                  <a:pos x="83" y="0"/>
                </a:cxn>
              </a:cxnLst>
              <a:rect l="0" t="0" r="r" b="b"/>
              <a:pathLst>
                <a:path w="114" h="45">
                  <a:moveTo>
                    <a:pt x="83" y="0"/>
                  </a:moveTo>
                  <a:lnTo>
                    <a:pt x="83" y="3"/>
                  </a:lnTo>
                  <a:lnTo>
                    <a:pt x="86" y="10"/>
                  </a:lnTo>
                  <a:lnTo>
                    <a:pt x="96" y="16"/>
                  </a:lnTo>
                  <a:lnTo>
                    <a:pt x="114" y="16"/>
                  </a:lnTo>
                  <a:lnTo>
                    <a:pt x="111" y="17"/>
                  </a:lnTo>
                  <a:lnTo>
                    <a:pt x="101" y="20"/>
                  </a:lnTo>
                  <a:lnTo>
                    <a:pt x="88" y="22"/>
                  </a:lnTo>
                  <a:lnTo>
                    <a:pt x="70" y="25"/>
                  </a:lnTo>
                  <a:lnTo>
                    <a:pt x="53" y="30"/>
                  </a:lnTo>
                  <a:lnTo>
                    <a:pt x="39" y="32"/>
                  </a:lnTo>
                  <a:lnTo>
                    <a:pt x="25" y="35"/>
                  </a:lnTo>
                  <a:lnTo>
                    <a:pt x="18" y="36"/>
                  </a:lnTo>
                  <a:lnTo>
                    <a:pt x="16" y="45"/>
                  </a:lnTo>
                  <a:lnTo>
                    <a:pt x="12" y="44"/>
                  </a:lnTo>
                  <a:lnTo>
                    <a:pt x="5" y="42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897" y="2950"/>
              <a:ext cx="37" cy="39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4" y="36"/>
                </a:cxn>
                <a:cxn ang="0">
                  <a:pos x="11" y="34"/>
                </a:cxn>
                <a:cxn ang="0">
                  <a:pos x="21" y="31"/>
                </a:cxn>
                <a:cxn ang="0">
                  <a:pos x="32" y="26"/>
                </a:cxn>
                <a:cxn ang="0">
                  <a:pos x="43" y="21"/>
                </a:cxn>
                <a:cxn ang="0">
                  <a:pos x="54" y="15"/>
                </a:cxn>
                <a:cxn ang="0">
                  <a:pos x="61" y="8"/>
                </a:cxn>
                <a:cxn ang="0">
                  <a:pos x="64" y="0"/>
                </a:cxn>
                <a:cxn ang="0">
                  <a:pos x="66" y="3"/>
                </a:cxn>
                <a:cxn ang="0">
                  <a:pos x="70" y="11"/>
                </a:cxn>
                <a:cxn ang="0">
                  <a:pos x="73" y="23"/>
                </a:cxn>
                <a:cxn ang="0">
                  <a:pos x="75" y="37"/>
                </a:cxn>
                <a:cxn ang="0">
                  <a:pos x="71" y="51"/>
                </a:cxn>
                <a:cxn ang="0">
                  <a:pos x="59" y="63"/>
                </a:cxn>
                <a:cxn ang="0">
                  <a:pos x="35" y="74"/>
                </a:cxn>
                <a:cxn ang="0">
                  <a:pos x="0" y="78"/>
                </a:cxn>
                <a:cxn ang="0">
                  <a:pos x="4" y="71"/>
                </a:cxn>
                <a:cxn ang="0">
                  <a:pos x="10" y="55"/>
                </a:cxn>
                <a:cxn ang="0">
                  <a:pos x="11" y="40"/>
                </a:cxn>
                <a:cxn ang="0">
                  <a:pos x="1" y="37"/>
                </a:cxn>
              </a:cxnLst>
              <a:rect l="0" t="0" r="r" b="b"/>
              <a:pathLst>
                <a:path w="75" h="78">
                  <a:moveTo>
                    <a:pt x="1" y="37"/>
                  </a:moveTo>
                  <a:lnTo>
                    <a:pt x="4" y="36"/>
                  </a:lnTo>
                  <a:lnTo>
                    <a:pt x="11" y="34"/>
                  </a:lnTo>
                  <a:lnTo>
                    <a:pt x="21" y="31"/>
                  </a:lnTo>
                  <a:lnTo>
                    <a:pt x="32" y="26"/>
                  </a:lnTo>
                  <a:lnTo>
                    <a:pt x="43" y="21"/>
                  </a:lnTo>
                  <a:lnTo>
                    <a:pt x="54" y="15"/>
                  </a:lnTo>
                  <a:lnTo>
                    <a:pt x="61" y="8"/>
                  </a:lnTo>
                  <a:lnTo>
                    <a:pt x="64" y="0"/>
                  </a:lnTo>
                  <a:lnTo>
                    <a:pt x="66" y="3"/>
                  </a:lnTo>
                  <a:lnTo>
                    <a:pt x="70" y="11"/>
                  </a:lnTo>
                  <a:lnTo>
                    <a:pt x="73" y="23"/>
                  </a:lnTo>
                  <a:lnTo>
                    <a:pt x="75" y="37"/>
                  </a:lnTo>
                  <a:lnTo>
                    <a:pt x="71" y="51"/>
                  </a:lnTo>
                  <a:lnTo>
                    <a:pt x="59" y="63"/>
                  </a:lnTo>
                  <a:lnTo>
                    <a:pt x="35" y="74"/>
                  </a:lnTo>
                  <a:lnTo>
                    <a:pt x="0" y="78"/>
                  </a:lnTo>
                  <a:lnTo>
                    <a:pt x="4" y="71"/>
                  </a:lnTo>
                  <a:lnTo>
                    <a:pt x="10" y="55"/>
                  </a:lnTo>
                  <a:lnTo>
                    <a:pt x="11" y="40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785" y="2926"/>
              <a:ext cx="19" cy="2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1"/>
                </a:cxn>
                <a:cxn ang="0">
                  <a:pos x="16" y="2"/>
                </a:cxn>
                <a:cxn ang="0">
                  <a:pos x="27" y="4"/>
                </a:cxn>
                <a:cxn ang="0">
                  <a:pos x="33" y="5"/>
                </a:cxn>
                <a:cxn ang="0">
                  <a:pos x="35" y="10"/>
                </a:cxn>
                <a:cxn ang="0">
                  <a:pos x="35" y="21"/>
                </a:cxn>
                <a:cxn ang="0">
                  <a:pos x="35" y="35"/>
                </a:cxn>
                <a:cxn ang="0">
                  <a:pos x="38" y="44"/>
                </a:cxn>
                <a:cxn ang="0">
                  <a:pos x="36" y="44"/>
                </a:cxn>
                <a:cxn ang="0">
                  <a:pos x="31" y="43"/>
                </a:cxn>
                <a:cxn ang="0">
                  <a:pos x="24" y="41"/>
                </a:cxn>
                <a:cxn ang="0">
                  <a:pos x="15" y="36"/>
                </a:cxn>
                <a:cxn ang="0">
                  <a:pos x="8" y="31"/>
                </a:cxn>
                <a:cxn ang="0">
                  <a:pos x="2" y="23"/>
                </a:cxn>
                <a:cxn ang="0">
                  <a:pos x="0" y="12"/>
                </a:cxn>
                <a:cxn ang="0">
                  <a:pos x="3" y="0"/>
                </a:cxn>
              </a:cxnLst>
              <a:rect l="0" t="0" r="r" b="b"/>
              <a:pathLst>
                <a:path w="38" h="44">
                  <a:moveTo>
                    <a:pt x="3" y="0"/>
                  </a:moveTo>
                  <a:lnTo>
                    <a:pt x="7" y="1"/>
                  </a:lnTo>
                  <a:lnTo>
                    <a:pt x="16" y="2"/>
                  </a:lnTo>
                  <a:lnTo>
                    <a:pt x="27" y="4"/>
                  </a:lnTo>
                  <a:lnTo>
                    <a:pt x="33" y="5"/>
                  </a:lnTo>
                  <a:lnTo>
                    <a:pt x="35" y="10"/>
                  </a:lnTo>
                  <a:lnTo>
                    <a:pt x="35" y="21"/>
                  </a:lnTo>
                  <a:lnTo>
                    <a:pt x="35" y="35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1" y="43"/>
                  </a:lnTo>
                  <a:lnTo>
                    <a:pt x="24" y="41"/>
                  </a:lnTo>
                  <a:lnTo>
                    <a:pt x="15" y="36"/>
                  </a:lnTo>
                  <a:lnTo>
                    <a:pt x="8" y="31"/>
                  </a:lnTo>
                  <a:lnTo>
                    <a:pt x="2" y="23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872" y="2912"/>
              <a:ext cx="45" cy="16"/>
            </a:xfrm>
            <a:custGeom>
              <a:avLst/>
              <a:gdLst/>
              <a:ahLst/>
              <a:cxnLst>
                <a:cxn ang="0">
                  <a:pos x="89" y="31"/>
                </a:cxn>
                <a:cxn ang="0">
                  <a:pos x="87" y="31"/>
                </a:cxn>
                <a:cxn ang="0">
                  <a:pos x="78" y="32"/>
                </a:cxn>
                <a:cxn ang="0">
                  <a:pos x="67" y="32"/>
                </a:cxn>
                <a:cxn ang="0">
                  <a:pos x="55" y="32"/>
                </a:cxn>
                <a:cxn ang="0">
                  <a:pos x="40" y="30"/>
                </a:cxn>
                <a:cxn ang="0">
                  <a:pos x="27" y="26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10" y="4"/>
                </a:cxn>
                <a:cxn ang="0">
                  <a:pos x="20" y="9"/>
                </a:cxn>
                <a:cxn ang="0">
                  <a:pos x="33" y="15"/>
                </a:cxn>
                <a:cxn ang="0">
                  <a:pos x="48" y="19"/>
                </a:cxn>
                <a:cxn ang="0">
                  <a:pos x="62" y="23"/>
                </a:cxn>
                <a:cxn ang="0">
                  <a:pos x="76" y="25"/>
                </a:cxn>
                <a:cxn ang="0">
                  <a:pos x="88" y="24"/>
                </a:cxn>
                <a:cxn ang="0">
                  <a:pos x="89" y="31"/>
                </a:cxn>
              </a:cxnLst>
              <a:rect l="0" t="0" r="r" b="b"/>
              <a:pathLst>
                <a:path w="89" h="32">
                  <a:moveTo>
                    <a:pt x="89" y="31"/>
                  </a:moveTo>
                  <a:lnTo>
                    <a:pt x="87" y="31"/>
                  </a:lnTo>
                  <a:lnTo>
                    <a:pt x="78" y="32"/>
                  </a:lnTo>
                  <a:lnTo>
                    <a:pt x="67" y="32"/>
                  </a:lnTo>
                  <a:lnTo>
                    <a:pt x="55" y="32"/>
                  </a:lnTo>
                  <a:lnTo>
                    <a:pt x="40" y="30"/>
                  </a:lnTo>
                  <a:lnTo>
                    <a:pt x="27" y="26"/>
                  </a:lnTo>
                  <a:lnTo>
                    <a:pt x="15" y="19"/>
                  </a:lnTo>
                  <a:lnTo>
                    <a:pt x="5" y="9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4"/>
                  </a:lnTo>
                  <a:lnTo>
                    <a:pt x="20" y="9"/>
                  </a:lnTo>
                  <a:lnTo>
                    <a:pt x="33" y="15"/>
                  </a:lnTo>
                  <a:lnTo>
                    <a:pt x="48" y="19"/>
                  </a:lnTo>
                  <a:lnTo>
                    <a:pt x="62" y="23"/>
                  </a:lnTo>
                  <a:lnTo>
                    <a:pt x="76" y="25"/>
                  </a:lnTo>
                  <a:lnTo>
                    <a:pt x="88" y="24"/>
                  </a:lnTo>
                  <a:lnTo>
                    <a:pt x="89" y="31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857" y="2874"/>
              <a:ext cx="45" cy="16"/>
            </a:xfrm>
            <a:custGeom>
              <a:avLst/>
              <a:gdLst/>
              <a:ahLst/>
              <a:cxnLst>
                <a:cxn ang="0">
                  <a:pos x="89" y="31"/>
                </a:cxn>
                <a:cxn ang="0">
                  <a:pos x="86" y="31"/>
                </a:cxn>
                <a:cxn ang="0">
                  <a:pos x="78" y="32"/>
                </a:cxn>
                <a:cxn ang="0">
                  <a:pos x="67" y="32"/>
                </a:cxn>
                <a:cxn ang="0">
                  <a:pos x="53" y="32"/>
                </a:cxn>
                <a:cxn ang="0">
                  <a:pos x="40" y="31"/>
                </a:cxn>
                <a:cxn ang="0">
                  <a:pos x="25" y="26"/>
                </a:cxn>
                <a:cxn ang="0">
                  <a:pos x="13" y="21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9" y="4"/>
                </a:cxn>
                <a:cxn ang="0">
                  <a:pos x="20" y="9"/>
                </a:cxn>
                <a:cxn ang="0">
                  <a:pos x="34" y="15"/>
                </a:cxn>
                <a:cxn ang="0">
                  <a:pos x="49" y="19"/>
                </a:cxn>
                <a:cxn ang="0">
                  <a:pos x="62" y="23"/>
                </a:cxn>
                <a:cxn ang="0">
                  <a:pos x="77" y="25"/>
                </a:cxn>
                <a:cxn ang="0">
                  <a:pos x="88" y="24"/>
                </a:cxn>
                <a:cxn ang="0">
                  <a:pos x="89" y="31"/>
                </a:cxn>
              </a:cxnLst>
              <a:rect l="0" t="0" r="r" b="b"/>
              <a:pathLst>
                <a:path w="89" h="32">
                  <a:moveTo>
                    <a:pt x="89" y="31"/>
                  </a:moveTo>
                  <a:lnTo>
                    <a:pt x="86" y="31"/>
                  </a:lnTo>
                  <a:lnTo>
                    <a:pt x="78" y="32"/>
                  </a:lnTo>
                  <a:lnTo>
                    <a:pt x="67" y="32"/>
                  </a:lnTo>
                  <a:lnTo>
                    <a:pt x="53" y="32"/>
                  </a:lnTo>
                  <a:lnTo>
                    <a:pt x="40" y="31"/>
                  </a:lnTo>
                  <a:lnTo>
                    <a:pt x="25" y="26"/>
                  </a:lnTo>
                  <a:lnTo>
                    <a:pt x="13" y="21"/>
                  </a:lnTo>
                  <a:lnTo>
                    <a:pt x="3" y="10"/>
                  </a:lnTo>
                  <a:lnTo>
                    <a:pt x="0" y="0"/>
                  </a:lnTo>
                  <a:lnTo>
                    <a:pt x="2" y="1"/>
                  </a:lnTo>
                  <a:lnTo>
                    <a:pt x="9" y="4"/>
                  </a:lnTo>
                  <a:lnTo>
                    <a:pt x="20" y="9"/>
                  </a:lnTo>
                  <a:lnTo>
                    <a:pt x="34" y="15"/>
                  </a:lnTo>
                  <a:lnTo>
                    <a:pt x="49" y="19"/>
                  </a:lnTo>
                  <a:lnTo>
                    <a:pt x="62" y="23"/>
                  </a:lnTo>
                  <a:lnTo>
                    <a:pt x="77" y="25"/>
                  </a:lnTo>
                  <a:lnTo>
                    <a:pt x="88" y="24"/>
                  </a:lnTo>
                  <a:lnTo>
                    <a:pt x="89" y="31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851" y="2835"/>
              <a:ext cx="45" cy="16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7" y="32"/>
                </a:cxn>
                <a:cxn ang="0">
                  <a:pos x="79" y="33"/>
                </a:cxn>
                <a:cxn ang="0">
                  <a:pos x="68" y="33"/>
                </a:cxn>
                <a:cxn ang="0">
                  <a:pos x="54" y="33"/>
                </a:cxn>
                <a:cxn ang="0">
                  <a:pos x="40" y="30"/>
                </a:cxn>
                <a:cxn ang="0">
                  <a:pos x="25" y="26"/>
                </a:cxn>
                <a:cxn ang="0">
                  <a:pos x="13" y="20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9" y="5"/>
                </a:cxn>
                <a:cxn ang="0">
                  <a:pos x="20" y="10"/>
                </a:cxn>
                <a:cxn ang="0">
                  <a:pos x="34" y="15"/>
                </a:cxn>
                <a:cxn ang="0">
                  <a:pos x="47" y="20"/>
                </a:cxn>
                <a:cxn ang="0">
                  <a:pos x="62" y="24"/>
                </a:cxn>
                <a:cxn ang="0">
                  <a:pos x="76" y="26"/>
                </a:cxn>
                <a:cxn ang="0">
                  <a:pos x="89" y="25"/>
                </a:cxn>
                <a:cxn ang="0">
                  <a:pos x="90" y="32"/>
                </a:cxn>
              </a:cxnLst>
              <a:rect l="0" t="0" r="r" b="b"/>
              <a:pathLst>
                <a:path w="90" h="33">
                  <a:moveTo>
                    <a:pt x="90" y="32"/>
                  </a:moveTo>
                  <a:lnTo>
                    <a:pt x="87" y="32"/>
                  </a:lnTo>
                  <a:lnTo>
                    <a:pt x="79" y="33"/>
                  </a:lnTo>
                  <a:lnTo>
                    <a:pt x="68" y="33"/>
                  </a:lnTo>
                  <a:lnTo>
                    <a:pt x="54" y="33"/>
                  </a:lnTo>
                  <a:lnTo>
                    <a:pt x="40" y="30"/>
                  </a:lnTo>
                  <a:lnTo>
                    <a:pt x="25" y="26"/>
                  </a:lnTo>
                  <a:lnTo>
                    <a:pt x="13" y="20"/>
                  </a:lnTo>
                  <a:lnTo>
                    <a:pt x="3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9" y="5"/>
                  </a:lnTo>
                  <a:lnTo>
                    <a:pt x="20" y="10"/>
                  </a:lnTo>
                  <a:lnTo>
                    <a:pt x="34" y="15"/>
                  </a:lnTo>
                  <a:lnTo>
                    <a:pt x="47" y="20"/>
                  </a:lnTo>
                  <a:lnTo>
                    <a:pt x="62" y="24"/>
                  </a:lnTo>
                  <a:lnTo>
                    <a:pt x="76" y="26"/>
                  </a:lnTo>
                  <a:lnTo>
                    <a:pt x="89" y="25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856" y="2838"/>
              <a:ext cx="38" cy="30"/>
            </a:xfrm>
            <a:custGeom>
              <a:avLst/>
              <a:gdLst/>
              <a:ahLst/>
              <a:cxnLst>
                <a:cxn ang="0">
                  <a:pos x="77" y="4"/>
                </a:cxn>
                <a:cxn ang="0">
                  <a:pos x="76" y="6"/>
                </a:cxn>
                <a:cxn ang="0">
                  <a:pos x="72" y="13"/>
                </a:cxn>
                <a:cxn ang="0">
                  <a:pos x="67" y="22"/>
                </a:cxn>
                <a:cxn ang="0">
                  <a:pos x="60" y="33"/>
                </a:cxn>
                <a:cxn ang="0">
                  <a:pos x="50" y="43"/>
                </a:cxn>
                <a:cxn ang="0">
                  <a:pos x="39" y="52"/>
                </a:cxn>
                <a:cxn ang="0">
                  <a:pos x="26" y="59"/>
                </a:cxn>
                <a:cxn ang="0">
                  <a:pos x="12" y="61"/>
                </a:cxn>
                <a:cxn ang="0">
                  <a:pos x="0" y="59"/>
                </a:cxn>
                <a:cxn ang="0">
                  <a:pos x="3" y="58"/>
                </a:cxn>
                <a:cxn ang="0">
                  <a:pos x="10" y="53"/>
                </a:cxn>
                <a:cxn ang="0">
                  <a:pos x="20" y="47"/>
                </a:cxn>
                <a:cxn ang="0">
                  <a:pos x="32" y="39"/>
                </a:cxn>
                <a:cxn ang="0">
                  <a:pos x="44" y="31"/>
                </a:cxn>
                <a:cxn ang="0">
                  <a:pos x="55" y="21"/>
                </a:cxn>
                <a:cxn ang="0">
                  <a:pos x="65" y="11"/>
                </a:cxn>
                <a:cxn ang="0">
                  <a:pos x="70" y="0"/>
                </a:cxn>
                <a:cxn ang="0">
                  <a:pos x="77" y="4"/>
                </a:cxn>
              </a:cxnLst>
              <a:rect l="0" t="0" r="r" b="b"/>
              <a:pathLst>
                <a:path w="77" h="61">
                  <a:moveTo>
                    <a:pt x="77" y="4"/>
                  </a:moveTo>
                  <a:lnTo>
                    <a:pt x="76" y="6"/>
                  </a:lnTo>
                  <a:lnTo>
                    <a:pt x="72" y="13"/>
                  </a:lnTo>
                  <a:lnTo>
                    <a:pt x="67" y="22"/>
                  </a:lnTo>
                  <a:lnTo>
                    <a:pt x="60" y="33"/>
                  </a:lnTo>
                  <a:lnTo>
                    <a:pt x="50" y="43"/>
                  </a:lnTo>
                  <a:lnTo>
                    <a:pt x="39" y="52"/>
                  </a:lnTo>
                  <a:lnTo>
                    <a:pt x="26" y="59"/>
                  </a:lnTo>
                  <a:lnTo>
                    <a:pt x="12" y="61"/>
                  </a:lnTo>
                  <a:lnTo>
                    <a:pt x="0" y="59"/>
                  </a:lnTo>
                  <a:lnTo>
                    <a:pt x="3" y="58"/>
                  </a:lnTo>
                  <a:lnTo>
                    <a:pt x="10" y="53"/>
                  </a:lnTo>
                  <a:lnTo>
                    <a:pt x="20" y="47"/>
                  </a:lnTo>
                  <a:lnTo>
                    <a:pt x="32" y="39"/>
                  </a:lnTo>
                  <a:lnTo>
                    <a:pt x="44" y="31"/>
                  </a:lnTo>
                  <a:lnTo>
                    <a:pt x="55" y="21"/>
                  </a:lnTo>
                  <a:lnTo>
                    <a:pt x="65" y="11"/>
                  </a:lnTo>
                  <a:lnTo>
                    <a:pt x="70" y="0"/>
                  </a:lnTo>
                  <a:lnTo>
                    <a:pt x="77" y="4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868" y="2874"/>
              <a:ext cx="37" cy="30"/>
            </a:xfrm>
            <a:custGeom>
              <a:avLst/>
              <a:gdLst/>
              <a:ahLst/>
              <a:cxnLst>
                <a:cxn ang="0">
                  <a:pos x="73" y="2"/>
                </a:cxn>
                <a:cxn ang="0">
                  <a:pos x="72" y="4"/>
                </a:cxn>
                <a:cxn ang="0">
                  <a:pos x="69" y="11"/>
                </a:cxn>
                <a:cxn ang="0">
                  <a:pos x="63" y="21"/>
                </a:cxn>
                <a:cxn ang="0">
                  <a:pos x="57" y="31"/>
                </a:cxn>
                <a:cxn ang="0">
                  <a:pos x="47" y="41"/>
                </a:cxn>
                <a:cxn ang="0">
                  <a:pos x="36" y="51"/>
                </a:cxn>
                <a:cxn ang="0">
                  <a:pos x="24" y="57"/>
                </a:cxn>
                <a:cxn ang="0">
                  <a:pos x="11" y="60"/>
                </a:cxn>
                <a:cxn ang="0">
                  <a:pos x="0" y="59"/>
                </a:cxn>
                <a:cxn ang="0">
                  <a:pos x="2" y="57"/>
                </a:cxn>
                <a:cxn ang="0">
                  <a:pos x="9" y="53"/>
                </a:cxn>
                <a:cxn ang="0">
                  <a:pos x="19" y="47"/>
                </a:cxn>
                <a:cxn ang="0">
                  <a:pos x="30" y="39"/>
                </a:cxn>
                <a:cxn ang="0">
                  <a:pos x="41" y="31"/>
                </a:cxn>
                <a:cxn ang="0">
                  <a:pos x="52" y="21"/>
                </a:cxn>
                <a:cxn ang="0">
                  <a:pos x="61" y="10"/>
                </a:cxn>
                <a:cxn ang="0">
                  <a:pos x="66" y="0"/>
                </a:cxn>
                <a:cxn ang="0">
                  <a:pos x="73" y="2"/>
                </a:cxn>
              </a:cxnLst>
              <a:rect l="0" t="0" r="r" b="b"/>
              <a:pathLst>
                <a:path w="73" h="60">
                  <a:moveTo>
                    <a:pt x="73" y="2"/>
                  </a:moveTo>
                  <a:lnTo>
                    <a:pt x="72" y="4"/>
                  </a:lnTo>
                  <a:lnTo>
                    <a:pt x="69" y="11"/>
                  </a:lnTo>
                  <a:lnTo>
                    <a:pt x="63" y="21"/>
                  </a:lnTo>
                  <a:lnTo>
                    <a:pt x="57" y="31"/>
                  </a:lnTo>
                  <a:lnTo>
                    <a:pt x="47" y="41"/>
                  </a:lnTo>
                  <a:lnTo>
                    <a:pt x="36" y="51"/>
                  </a:lnTo>
                  <a:lnTo>
                    <a:pt x="24" y="57"/>
                  </a:lnTo>
                  <a:lnTo>
                    <a:pt x="11" y="60"/>
                  </a:lnTo>
                  <a:lnTo>
                    <a:pt x="0" y="59"/>
                  </a:lnTo>
                  <a:lnTo>
                    <a:pt x="2" y="57"/>
                  </a:lnTo>
                  <a:lnTo>
                    <a:pt x="9" y="53"/>
                  </a:lnTo>
                  <a:lnTo>
                    <a:pt x="19" y="47"/>
                  </a:lnTo>
                  <a:lnTo>
                    <a:pt x="30" y="39"/>
                  </a:lnTo>
                  <a:lnTo>
                    <a:pt x="41" y="31"/>
                  </a:lnTo>
                  <a:lnTo>
                    <a:pt x="52" y="21"/>
                  </a:lnTo>
                  <a:lnTo>
                    <a:pt x="61" y="10"/>
                  </a:lnTo>
                  <a:lnTo>
                    <a:pt x="66" y="0"/>
                  </a:lnTo>
                  <a:lnTo>
                    <a:pt x="73" y="2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800" y="2862"/>
              <a:ext cx="36" cy="32"/>
            </a:xfrm>
            <a:custGeom>
              <a:avLst/>
              <a:gdLst/>
              <a:ahLst/>
              <a:cxnLst>
                <a:cxn ang="0">
                  <a:pos x="71" y="62"/>
                </a:cxn>
                <a:cxn ang="0">
                  <a:pos x="68" y="61"/>
                </a:cxn>
                <a:cxn ang="0">
                  <a:pos x="61" y="59"/>
                </a:cxn>
                <a:cxn ang="0">
                  <a:pos x="50" y="55"/>
                </a:cxn>
                <a:cxn ang="0">
                  <a:pos x="38" y="49"/>
                </a:cxn>
                <a:cxn ang="0">
                  <a:pos x="24" y="42"/>
                </a:cxn>
                <a:cxn ang="0">
                  <a:pos x="13" y="34"/>
                </a:cxn>
                <a:cxn ang="0">
                  <a:pos x="5" y="23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7" y="8"/>
                </a:cxn>
                <a:cxn ang="0">
                  <a:pos x="15" y="16"/>
                </a:cxn>
                <a:cxn ang="0">
                  <a:pos x="24" y="25"/>
                </a:cxn>
                <a:cxn ang="0">
                  <a:pos x="35" y="36"/>
                </a:cxn>
                <a:cxn ang="0">
                  <a:pos x="48" y="45"/>
                </a:cxn>
                <a:cxn ang="0">
                  <a:pos x="60" y="52"/>
                </a:cxn>
                <a:cxn ang="0">
                  <a:pos x="72" y="55"/>
                </a:cxn>
                <a:cxn ang="0">
                  <a:pos x="71" y="62"/>
                </a:cxn>
              </a:cxnLst>
              <a:rect l="0" t="0" r="r" b="b"/>
              <a:pathLst>
                <a:path w="72" h="62">
                  <a:moveTo>
                    <a:pt x="71" y="62"/>
                  </a:moveTo>
                  <a:lnTo>
                    <a:pt x="68" y="61"/>
                  </a:lnTo>
                  <a:lnTo>
                    <a:pt x="61" y="59"/>
                  </a:lnTo>
                  <a:lnTo>
                    <a:pt x="50" y="55"/>
                  </a:lnTo>
                  <a:lnTo>
                    <a:pt x="38" y="49"/>
                  </a:lnTo>
                  <a:lnTo>
                    <a:pt x="24" y="42"/>
                  </a:lnTo>
                  <a:lnTo>
                    <a:pt x="13" y="34"/>
                  </a:lnTo>
                  <a:lnTo>
                    <a:pt x="5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8"/>
                  </a:lnTo>
                  <a:lnTo>
                    <a:pt x="15" y="16"/>
                  </a:lnTo>
                  <a:lnTo>
                    <a:pt x="24" y="25"/>
                  </a:lnTo>
                  <a:lnTo>
                    <a:pt x="35" y="36"/>
                  </a:lnTo>
                  <a:lnTo>
                    <a:pt x="48" y="45"/>
                  </a:lnTo>
                  <a:lnTo>
                    <a:pt x="60" y="52"/>
                  </a:lnTo>
                  <a:lnTo>
                    <a:pt x="72" y="55"/>
                  </a:lnTo>
                  <a:lnTo>
                    <a:pt x="71" y="62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812" y="2824"/>
              <a:ext cx="36" cy="31"/>
            </a:xfrm>
            <a:custGeom>
              <a:avLst/>
              <a:gdLst/>
              <a:ahLst/>
              <a:cxnLst>
                <a:cxn ang="0">
                  <a:pos x="69" y="62"/>
                </a:cxn>
                <a:cxn ang="0">
                  <a:pos x="66" y="61"/>
                </a:cxn>
                <a:cxn ang="0">
                  <a:pos x="59" y="58"/>
                </a:cxn>
                <a:cxn ang="0">
                  <a:pos x="48" y="55"/>
                </a:cxn>
                <a:cxn ang="0">
                  <a:pos x="37" y="49"/>
                </a:cxn>
                <a:cxn ang="0">
                  <a:pos x="23" y="42"/>
                </a:cxn>
                <a:cxn ang="0">
                  <a:pos x="12" y="34"/>
                </a:cxn>
                <a:cxn ang="0">
                  <a:pos x="5" y="23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7" y="8"/>
                </a:cxn>
                <a:cxn ang="0">
                  <a:pos x="15" y="16"/>
                </a:cxn>
                <a:cxn ang="0">
                  <a:pos x="25" y="26"/>
                </a:cxn>
                <a:cxn ang="0">
                  <a:pos x="36" y="35"/>
                </a:cxn>
                <a:cxn ang="0">
                  <a:pos x="48" y="45"/>
                </a:cxn>
                <a:cxn ang="0">
                  <a:pos x="60" y="51"/>
                </a:cxn>
                <a:cxn ang="0">
                  <a:pos x="72" y="56"/>
                </a:cxn>
                <a:cxn ang="0">
                  <a:pos x="69" y="62"/>
                </a:cxn>
              </a:cxnLst>
              <a:rect l="0" t="0" r="r" b="b"/>
              <a:pathLst>
                <a:path w="72" h="62">
                  <a:moveTo>
                    <a:pt x="69" y="62"/>
                  </a:moveTo>
                  <a:lnTo>
                    <a:pt x="66" y="61"/>
                  </a:lnTo>
                  <a:lnTo>
                    <a:pt x="59" y="58"/>
                  </a:lnTo>
                  <a:lnTo>
                    <a:pt x="48" y="55"/>
                  </a:lnTo>
                  <a:lnTo>
                    <a:pt x="37" y="49"/>
                  </a:lnTo>
                  <a:lnTo>
                    <a:pt x="23" y="42"/>
                  </a:lnTo>
                  <a:lnTo>
                    <a:pt x="12" y="34"/>
                  </a:lnTo>
                  <a:lnTo>
                    <a:pt x="5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" y="2"/>
                  </a:lnTo>
                  <a:lnTo>
                    <a:pt x="7" y="8"/>
                  </a:lnTo>
                  <a:lnTo>
                    <a:pt x="15" y="16"/>
                  </a:lnTo>
                  <a:lnTo>
                    <a:pt x="25" y="26"/>
                  </a:lnTo>
                  <a:lnTo>
                    <a:pt x="36" y="35"/>
                  </a:lnTo>
                  <a:lnTo>
                    <a:pt x="48" y="45"/>
                  </a:lnTo>
                  <a:lnTo>
                    <a:pt x="60" y="51"/>
                  </a:lnTo>
                  <a:lnTo>
                    <a:pt x="72" y="56"/>
                  </a:lnTo>
                  <a:lnTo>
                    <a:pt x="69" y="62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801" y="2842"/>
              <a:ext cx="47" cy="18"/>
            </a:xfrm>
            <a:custGeom>
              <a:avLst/>
              <a:gdLst/>
              <a:ahLst/>
              <a:cxnLst>
                <a:cxn ang="0">
                  <a:pos x="94" y="5"/>
                </a:cxn>
                <a:cxn ang="0">
                  <a:pos x="92" y="7"/>
                </a:cxn>
                <a:cxn ang="0">
                  <a:pos x="86" y="12"/>
                </a:cxn>
                <a:cxn ang="0">
                  <a:pos x="77" y="18"/>
                </a:cxn>
                <a:cxn ang="0">
                  <a:pos x="66" y="25"/>
                </a:cxn>
                <a:cxn ang="0">
                  <a:pos x="53" y="31"/>
                </a:cxn>
                <a:cxn ang="0">
                  <a:pos x="38" y="36"/>
                </a:cxn>
                <a:cxn ang="0">
                  <a:pos x="25" y="37"/>
                </a:cxn>
                <a:cxn ang="0">
                  <a:pos x="10" y="35"/>
                </a:cxn>
                <a:cxn ang="0">
                  <a:pos x="0" y="28"/>
                </a:cxn>
                <a:cxn ang="0">
                  <a:pos x="3" y="28"/>
                </a:cxn>
                <a:cxn ang="0">
                  <a:pos x="11" y="27"/>
                </a:cxn>
                <a:cxn ang="0">
                  <a:pos x="24" y="25"/>
                </a:cxn>
                <a:cxn ang="0">
                  <a:pos x="37" y="22"/>
                </a:cxn>
                <a:cxn ang="0">
                  <a:pos x="52" y="19"/>
                </a:cxn>
                <a:cxn ang="0">
                  <a:pos x="66" y="14"/>
                </a:cxn>
                <a:cxn ang="0">
                  <a:pos x="79" y="7"/>
                </a:cxn>
                <a:cxn ang="0">
                  <a:pos x="88" y="0"/>
                </a:cxn>
                <a:cxn ang="0">
                  <a:pos x="94" y="5"/>
                </a:cxn>
              </a:cxnLst>
              <a:rect l="0" t="0" r="r" b="b"/>
              <a:pathLst>
                <a:path w="94" h="37">
                  <a:moveTo>
                    <a:pt x="94" y="5"/>
                  </a:moveTo>
                  <a:lnTo>
                    <a:pt x="92" y="7"/>
                  </a:lnTo>
                  <a:lnTo>
                    <a:pt x="86" y="12"/>
                  </a:lnTo>
                  <a:lnTo>
                    <a:pt x="77" y="18"/>
                  </a:lnTo>
                  <a:lnTo>
                    <a:pt x="66" y="25"/>
                  </a:lnTo>
                  <a:lnTo>
                    <a:pt x="53" y="31"/>
                  </a:lnTo>
                  <a:lnTo>
                    <a:pt x="38" y="36"/>
                  </a:lnTo>
                  <a:lnTo>
                    <a:pt x="25" y="37"/>
                  </a:lnTo>
                  <a:lnTo>
                    <a:pt x="10" y="35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1" y="27"/>
                  </a:lnTo>
                  <a:lnTo>
                    <a:pt x="24" y="25"/>
                  </a:lnTo>
                  <a:lnTo>
                    <a:pt x="37" y="22"/>
                  </a:lnTo>
                  <a:lnTo>
                    <a:pt x="52" y="19"/>
                  </a:lnTo>
                  <a:lnTo>
                    <a:pt x="66" y="14"/>
                  </a:lnTo>
                  <a:lnTo>
                    <a:pt x="79" y="7"/>
                  </a:lnTo>
                  <a:lnTo>
                    <a:pt x="88" y="0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798" y="2879"/>
              <a:ext cx="46" cy="19"/>
            </a:xfrm>
            <a:custGeom>
              <a:avLst/>
              <a:gdLst/>
              <a:ahLst/>
              <a:cxnLst>
                <a:cxn ang="0">
                  <a:pos x="93" y="5"/>
                </a:cxn>
                <a:cxn ang="0">
                  <a:pos x="90" y="7"/>
                </a:cxn>
                <a:cxn ang="0">
                  <a:pos x="84" y="12"/>
                </a:cxn>
                <a:cxn ang="0">
                  <a:pos x="76" y="17"/>
                </a:cxn>
                <a:cxn ang="0">
                  <a:pos x="64" y="24"/>
                </a:cxn>
                <a:cxn ang="0">
                  <a:pos x="51" y="31"/>
                </a:cxn>
                <a:cxn ang="0">
                  <a:pos x="37" y="36"/>
                </a:cxn>
                <a:cxn ang="0">
                  <a:pos x="22" y="37"/>
                </a:cxn>
                <a:cxn ang="0">
                  <a:pos x="9" y="35"/>
                </a:cxn>
                <a:cxn ang="0">
                  <a:pos x="0" y="28"/>
                </a:cxn>
                <a:cxn ang="0">
                  <a:pos x="3" y="28"/>
                </a:cxn>
                <a:cxn ang="0">
                  <a:pos x="11" y="27"/>
                </a:cxn>
                <a:cxn ang="0">
                  <a:pos x="22" y="24"/>
                </a:cxn>
                <a:cxn ang="0">
                  <a:pos x="37" y="22"/>
                </a:cxn>
                <a:cxn ang="0">
                  <a:pos x="51" y="19"/>
                </a:cxn>
                <a:cxn ang="0">
                  <a:pos x="66" y="14"/>
                </a:cxn>
                <a:cxn ang="0">
                  <a:pos x="78" y="7"/>
                </a:cxn>
                <a:cxn ang="0">
                  <a:pos x="88" y="0"/>
                </a:cxn>
                <a:cxn ang="0">
                  <a:pos x="93" y="5"/>
                </a:cxn>
              </a:cxnLst>
              <a:rect l="0" t="0" r="r" b="b"/>
              <a:pathLst>
                <a:path w="93" h="37">
                  <a:moveTo>
                    <a:pt x="93" y="5"/>
                  </a:moveTo>
                  <a:lnTo>
                    <a:pt x="90" y="7"/>
                  </a:lnTo>
                  <a:lnTo>
                    <a:pt x="84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1" y="31"/>
                  </a:lnTo>
                  <a:lnTo>
                    <a:pt x="37" y="36"/>
                  </a:lnTo>
                  <a:lnTo>
                    <a:pt x="22" y="37"/>
                  </a:lnTo>
                  <a:lnTo>
                    <a:pt x="9" y="35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1" y="27"/>
                  </a:lnTo>
                  <a:lnTo>
                    <a:pt x="22" y="24"/>
                  </a:lnTo>
                  <a:lnTo>
                    <a:pt x="37" y="22"/>
                  </a:lnTo>
                  <a:lnTo>
                    <a:pt x="51" y="19"/>
                  </a:lnTo>
                  <a:lnTo>
                    <a:pt x="66" y="14"/>
                  </a:lnTo>
                  <a:lnTo>
                    <a:pt x="78" y="7"/>
                  </a:lnTo>
                  <a:lnTo>
                    <a:pt x="88" y="0"/>
                  </a:lnTo>
                  <a:lnTo>
                    <a:pt x="93" y="5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875" y="2906"/>
              <a:ext cx="37" cy="31"/>
            </a:xfrm>
            <a:custGeom>
              <a:avLst/>
              <a:gdLst/>
              <a:ahLst/>
              <a:cxnLst>
                <a:cxn ang="0">
                  <a:pos x="75" y="4"/>
                </a:cxn>
                <a:cxn ang="0">
                  <a:pos x="73" y="6"/>
                </a:cxn>
                <a:cxn ang="0">
                  <a:pos x="70" y="13"/>
                </a:cxn>
                <a:cxn ang="0">
                  <a:pos x="65" y="22"/>
                </a:cxn>
                <a:cxn ang="0">
                  <a:pos x="58" y="32"/>
                </a:cxn>
                <a:cxn ang="0">
                  <a:pos x="48" y="44"/>
                </a:cxn>
                <a:cxn ang="0">
                  <a:pos x="37" y="53"/>
                </a:cxn>
                <a:cxn ang="0">
                  <a:pos x="25" y="60"/>
                </a:cxn>
                <a:cxn ang="0">
                  <a:pos x="11" y="62"/>
                </a:cxn>
                <a:cxn ang="0">
                  <a:pos x="0" y="60"/>
                </a:cxn>
                <a:cxn ang="0">
                  <a:pos x="3" y="59"/>
                </a:cxn>
                <a:cxn ang="0">
                  <a:pos x="9" y="54"/>
                </a:cxn>
                <a:cxn ang="0">
                  <a:pos x="18" y="49"/>
                </a:cxn>
                <a:cxn ang="0">
                  <a:pos x="29" y="41"/>
                </a:cxn>
                <a:cxn ang="0">
                  <a:pos x="42" y="31"/>
                </a:cxn>
                <a:cxn ang="0">
                  <a:pos x="53" y="22"/>
                </a:cxn>
                <a:cxn ang="0">
                  <a:pos x="61" y="11"/>
                </a:cxn>
                <a:cxn ang="0">
                  <a:pos x="66" y="0"/>
                </a:cxn>
                <a:cxn ang="0">
                  <a:pos x="75" y="4"/>
                </a:cxn>
              </a:cxnLst>
              <a:rect l="0" t="0" r="r" b="b"/>
              <a:pathLst>
                <a:path w="75" h="62">
                  <a:moveTo>
                    <a:pt x="75" y="4"/>
                  </a:moveTo>
                  <a:lnTo>
                    <a:pt x="73" y="6"/>
                  </a:lnTo>
                  <a:lnTo>
                    <a:pt x="70" y="13"/>
                  </a:lnTo>
                  <a:lnTo>
                    <a:pt x="65" y="22"/>
                  </a:lnTo>
                  <a:lnTo>
                    <a:pt x="58" y="32"/>
                  </a:lnTo>
                  <a:lnTo>
                    <a:pt x="48" y="44"/>
                  </a:lnTo>
                  <a:lnTo>
                    <a:pt x="37" y="53"/>
                  </a:lnTo>
                  <a:lnTo>
                    <a:pt x="25" y="60"/>
                  </a:lnTo>
                  <a:lnTo>
                    <a:pt x="11" y="62"/>
                  </a:lnTo>
                  <a:lnTo>
                    <a:pt x="0" y="60"/>
                  </a:lnTo>
                  <a:lnTo>
                    <a:pt x="3" y="59"/>
                  </a:lnTo>
                  <a:lnTo>
                    <a:pt x="9" y="54"/>
                  </a:lnTo>
                  <a:lnTo>
                    <a:pt x="18" y="49"/>
                  </a:lnTo>
                  <a:lnTo>
                    <a:pt x="29" y="41"/>
                  </a:lnTo>
                  <a:lnTo>
                    <a:pt x="42" y="31"/>
                  </a:lnTo>
                  <a:lnTo>
                    <a:pt x="53" y="22"/>
                  </a:lnTo>
                  <a:lnTo>
                    <a:pt x="61" y="11"/>
                  </a:lnTo>
                  <a:lnTo>
                    <a:pt x="66" y="0"/>
                  </a:lnTo>
                  <a:lnTo>
                    <a:pt x="75" y="4"/>
                  </a:lnTo>
                  <a:close/>
                </a:path>
              </a:pathLst>
            </a:custGeom>
            <a:solidFill>
              <a:srgbClr val="FFA3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899" y="2089"/>
              <a:ext cx="149" cy="405"/>
            </a:xfrm>
            <a:custGeom>
              <a:avLst/>
              <a:gdLst/>
              <a:ahLst/>
              <a:cxnLst>
                <a:cxn ang="0">
                  <a:pos x="144" y="16"/>
                </a:cxn>
                <a:cxn ang="0">
                  <a:pos x="155" y="102"/>
                </a:cxn>
                <a:cxn ang="0">
                  <a:pos x="149" y="147"/>
                </a:cxn>
                <a:cxn ang="0">
                  <a:pos x="165" y="198"/>
                </a:cxn>
                <a:cxn ang="0">
                  <a:pos x="192" y="270"/>
                </a:cxn>
                <a:cxn ang="0">
                  <a:pos x="222" y="333"/>
                </a:cxn>
                <a:cxn ang="0">
                  <a:pos x="236" y="356"/>
                </a:cxn>
                <a:cxn ang="0">
                  <a:pos x="225" y="395"/>
                </a:cxn>
                <a:cxn ang="0">
                  <a:pos x="210" y="456"/>
                </a:cxn>
                <a:cxn ang="0">
                  <a:pos x="199" y="525"/>
                </a:cxn>
                <a:cxn ang="0">
                  <a:pos x="197" y="562"/>
                </a:cxn>
                <a:cxn ang="0">
                  <a:pos x="190" y="601"/>
                </a:cxn>
                <a:cxn ang="0">
                  <a:pos x="172" y="654"/>
                </a:cxn>
                <a:cxn ang="0">
                  <a:pos x="139" y="697"/>
                </a:cxn>
                <a:cxn ang="0">
                  <a:pos x="112" y="707"/>
                </a:cxn>
                <a:cxn ang="0">
                  <a:pos x="98" y="712"/>
                </a:cxn>
                <a:cxn ang="0">
                  <a:pos x="74" y="722"/>
                </a:cxn>
                <a:cxn ang="0">
                  <a:pos x="50" y="743"/>
                </a:cxn>
                <a:cxn ang="0">
                  <a:pos x="45" y="758"/>
                </a:cxn>
                <a:cxn ang="0">
                  <a:pos x="73" y="755"/>
                </a:cxn>
                <a:cxn ang="0">
                  <a:pos x="101" y="759"/>
                </a:cxn>
                <a:cxn ang="0">
                  <a:pos x="99" y="773"/>
                </a:cxn>
                <a:cxn ang="0">
                  <a:pos x="0" y="810"/>
                </a:cxn>
                <a:cxn ang="0">
                  <a:pos x="192" y="713"/>
                </a:cxn>
                <a:cxn ang="0">
                  <a:pos x="197" y="691"/>
                </a:cxn>
                <a:cxn ang="0">
                  <a:pos x="210" y="640"/>
                </a:cxn>
                <a:cxn ang="0">
                  <a:pos x="229" y="578"/>
                </a:cxn>
                <a:cxn ang="0">
                  <a:pos x="256" y="526"/>
                </a:cxn>
                <a:cxn ang="0">
                  <a:pos x="264" y="509"/>
                </a:cxn>
                <a:cxn ang="0">
                  <a:pos x="281" y="466"/>
                </a:cxn>
                <a:cxn ang="0">
                  <a:pos x="294" y="413"/>
                </a:cxn>
                <a:cxn ang="0">
                  <a:pos x="294" y="363"/>
                </a:cxn>
                <a:cxn ang="0">
                  <a:pos x="280" y="304"/>
                </a:cxn>
                <a:cxn ang="0">
                  <a:pos x="244" y="174"/>
                </a:cxn>
                <a:cxn ang="0">
                  <a:pos x="194" y="48"/>
                </a:cxn>
                <a:cxn ang="0">
                  <a:pos x="140" y="0"/>
                </a:cxn>
              </a:cxnLst>
              <a:rect l="0" t="0" r="r" b="b"/>
              <a:pathLst>
                <a:path w="297" h="810">
                  <a:moveTo>
                    <a:pt x="140" y="0"/>
                  </a:moveTo>
                  <a:lnTo>
                    <a:pt x="144" y="16"/>
                  </a:lnTo>
                  <a:lnTo>
                    <a:pt x="151" y="55"/>
                  </a:lnTo>
                  <a:lnTo>
                    <a:pt x="155" y="102"/>
                  </a:lnTo>
                  <a:lnTo>
                    <a:pt x="146" y="139"/>
                  </a:lnTo>
                  <a:lnTo>
                    <a:pt x="149" y="147"/>
                  </a:lnTo>
                  <a:lnTo>
                    <a:pt x="155" y="168"/>
                  </a:lnTo>
                  <a:lnTo>
                    <a:pt x="165" y="198"/>
                  </a:lnTo>
                  <a:lnTo>
                    <a:pt x="177" y="233"/>
                  </a:lnTo>
                  <a:lnTo>
                    <a:pt x="192" y="270"/>
                  </a:lnTo>
                  <a:lnTo>
                    <a:pt x="206" y="304"/>
                  </a:lnTo>
                  <a:lnTo>
                    <a:pt x="222" y="333"/>
                  </a:lnTo>
                  <a:lnTo>
                    <a:pt x="237" y="350"/>
                  </a:lnTo>
                  <a:lnTo>
                    <a:pt x="236" y="356"/>
                  </a:lnTo>
                  <a:lnTo>
                    <a:pt x="231" y="371"/>
                  </a:lnTo>
                  <a:lnTo>
                    <a:pt x="225" y="395"/>
                  </a:lnTo>
                  <a:lnTo>
                    <a:pt x="217" y="424"/>
                  </a:lnTo>
                  <a:lnTo>
                    <a:pt x="210" y="456"/>
                  </a:lnTo>
                  <a:lnTo>
                    <a:pt x="204" y="490"/>
                  </a:lnTo>
                  <a:lnTo>
                    <a:pt x="199" y="525"/>
                  </a:lnTo>
                  <a:lnTo>
                    <a:pt x="198" y="556"/>
                  </a:lnTo>
                  <a:lnTo>
                    <a:pt x="197" y="562"/>
                  </a:lnTo>
                  <a:lnTo>
                    <a:pt x="195" y="578"/>
                  </a:lnTo>
                  <a:lnTo>
                    <a:pt x="190" y="601"/>
                  </a:lnTo>
                  <a:lnTo>
                    <a:pt x="183" y="628"/>
                  </a:lnTo>
                  <a:lnTo>
                    <a:pt x="172" y="654"/>
                  </a:lnTo>
                  <a:lnTo>
                    <a:pt x="157" y="678"/>
                  </a:lnTo>
                  <a:lnTo>
                    <a:pt x="139" y="697"/>
                  </a:lnTo>
                  <a:lnTo>
                    <a:pt x="115" y="707"/>
                  </a:lnTo>
                  <a:lnTo>
                    <a:pt x="112" y="707"/>
                  </a:lnTo>
                  <a:lnTo>
                    <a:pt x="106" y="708"/>
                  </a:lnTo>
                  <a:lnTo>
                    <a:pt x="98" y="712"/>
                  </a:lnTo>
                  <a:lnTo>
                    <a:pt x="87" y="715"/>
                  </a:lnTo>
                  <a:lnTo>
                    <a:pt x="74" y="722"/>
                  </a:lnTo>
                  <a:lnTo>
                    <a:pt x="62" y="731"/>
                  </a:lnTo>
                  <a:lnTo>
                    <a:pt x="50" y="743"/>
                  </a:lnTo>
                  <a:lnTo>
                    <a:pt x="40" y="758"/>
                  </a:lnTo>
                  <a:lnTo>
                    <a:pt x="45" y="758"/>
                  </a:lnTo>
                  <a:lnTo>
                    <a:pt x="57" y="757"/>
                  </a:lnTo>
                  <a:lnTo>
                    <a:pt x="73" y="755"/>
                  </a:lnTo>
                  <a:lnTo>
                    <a:pt x="90" y="755"/>
                  </a:lnTo>
                  <a:lnTo>
                    <a:pt x="101" y="759"/>
                  </a:lnTo>
                  <a:lnTo>
                    <a:pt x="106" y="763"/>
                  </a:lnTo>
                  <a:lnTo>
                    <a:pt x="99" y="773"/>
                  </a:lnTo>
                  <a:lnTo>
                    <a:pt x="77" y="785"/>
                  </a:lnTo>
                  <a:lnTo>
                    <a:pt x="0" y="810"/>
                  </a:lnTo>
                  <a:lnTo>
                    <a:pt x="115" y="810"/>
                  </a:lnTo>
                  <a:lnTo>
                    <a:pt x="192" y="713"/>
                  </a:lnTo>
                  <a:lnTo>
                    <a:pt x="193" y="707"/>
                  </a:lnTo>
                  <a:lnTo>
                    <a:pt x="197" y="691"/>
                  </a:lnTo>
                  <a:lnTo>
                    <a:pt x="201" y="668"/>
                  </a:lnTo>
                  <a:lnTo>
                    <a:pt x="210" y="640"/>
                  </a:lnTo>
                  <a:lnTo>
                    <a:pt x="218" y="609"/>
                  </a:lnTo>
                  <a:lnTo>
                    <a:pt x="229" y="578"/>
                  </a:lnTo>
                  <a:lnTo>
                    <a:pt x="243" y="549"/>
                  </a:lnTo>
                  <a:lnTo>
                    <a:pt x="256" y="526"/>
                  </a:lnTo>
                  <a:lnTo>
                    <a:pt x="259" y="522"/>
                  </a:lnTo>
                  <a:lnTo>
                    <a:pt x="264" y="509"/>
                  </a:lnTo>
                  <a:lnTo>
                    <a:pt x="272" y="490"/>
                  </a:lnTo>
                  <a:lnTo>
                    <a:pt x="281" y="466"/>
                  </a:lnTo>
                  <a:lnTo>
                    <a:pt x="288" y="441"/>
                  </a:lnTo>
                  <a:lnTo>
                    <a:pt x="294" y="413"/>
                  </a:lnTo>
                  <a:lnTo>
                    <a:pt x="297" y="387"/>
                  </a:lnTo>
                  <a:lnTo>
                    <a:pt x="294" y="363"/>
                  </a:lnTo>
                  <a:lnTo>
                    <a:pt x="291" y="346"/>
                  </a:lnTo>
                  <a:lnTo>
                    <a:pt x="280" y="304"/>
                  </a:lnTo>
                  <a:lnTo>
                    <a:pt x="264" y="243"/>
                  </a:lnTo>
                  <a:lnTo>
                    <a:pt x="244" y="174"/>
                  </a:lnTo>
                  <a:lnTo>
                    <a:pt x="220" y="107"/>
                  </a:lnTo>
                  <a:lnTo>
                    <a:pt x="194" y="48"/>
                  </a:lnTo>
                  <a:lnTo>
                    <a:pt x="167" y="1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CC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667" y="2097"/>
              <a:ext cx="198" cy="376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66" y="7"/>
                </a:cxn>
                <a:cxn ang="0">
                  <a:pos x="133" y="26"/>
                </a:cxn>
                <a:cxn ang="0">
                  <a:pos x="104" y="64"/>
                </a:cxn>
                <a:cxn ang="0">
                  <a:pos x="89" y="102"/>
                </a:cxn>
                <a:cxn ang="0">
                  <a:pos x="60" y="167"/>
                </a:cxn>
                <a:cxn ang="0">
                  <a:pos x="23" y="261"/>
                </a:cxn>
                <a:cxn ang="0">
                  <a:pos x="0" y="345"/>
                </a:cxn>
                <a:cxn ang="0">
                  <a:pos x="1" y="373"/>
                </a:cxn>
                <a:cxn ang="0">
                  <a:pos x="13" y="394"/>
                </a:cxn>
                <a:cxn ang="0">
                  <a:pos x="33" y="428"/>
                </a:cxn>
                <a:cxn ang="0">
                  <a:pos x="60" y="474"/>
                </a:cxn>
                <a:cxn ang="0">
                  <a:pos x="91" y="526"/>
                </a:cxn>
                <a:cxn ang="0">
                  <a:pos x="124" y="579"/>
                </a:cxn>
                <a:cxn ang="0">
                  <a:pos x="156" y="629"/>
                </a:cxn>
                <a:cxn ang="0">
                  <a:pos x="184" y="669"/>
                </a:cxn>
                <a:cxn ang="0">
                  <a:pos x="255" y="751"/>
                </a:cxn>
                <a:cxn ang="0">
                  <a:pos x="273" y="751"/>
                </a:cxn>
                <a:cxn ang="0">
                  <a:pos x="316" y="749"/>
                </a:cxn>
                <a:cxn ang="0">
                  <a:pos x="364" y="744"/>
                </a:cxn>
                <a:cxn ang="0">
                  <a:pos x="397" y="734"/>
                </a:cxn>
                <a:cxn ang="0">
                  <a:pos x="376" y="727"/>
                </a:cxn>
                <a:cxn ang="0">
                  <a:pos x="336" y="711"/>
                </a:cxn>
                <a:cxn ang="0">
                  <a:pos x="305" y="690"/>
                </a:cxn>
                <a:cxn ang="0">
                  <a:pos x="317" y="669"/>
                </a:cxn>
                <a:cxn ang="0">
                  <a:pos x="345" y="678"/>
                </a:cxn>
                <a:cxn ang="0">
                  <a:pos x="345" y="668"/>
                </a:cxn>
                <a:cxn ang="0">
                  <a:pos x="334" y="656"/>
                </a:cxn>
                <a:cxn ang="0">
                  <a:pos x="299" y="652"/>
                </a:cxn>
                <a:cxn ang="0">
                  <a:pos x="264" y="654"/>
                </a:cxn>
                <a:cxn ang="0">
                  <a:pos x="240" y="644"/>
                </a:cxn>
                <a:cxn ang="0">
                  <a:pos x="205" y="612"/>
                </a:cxn>
                <a:cxn ang="0">
                  <a:pos x="167" y="546"/>
                </a:cxn>
                <a:cxn ang="0">
                  <a:pos x="150" y="493"/>
                </a:cxn>
                <a:cxn ang="0">
                  <a:pos x="139" y="463"/>
                </a:cxn>
                <a:cxn ang="0">
                  <a:pos x="121" y="420"/>
                </a:cxn>
                <a:cxn ang="0">
                  <a:pos x="95" y="386"/>
                </a:cxn>
                <a:cxn ang="0">
                  <a:pos x="85" y="371"/>
                </a:cxn>
                <a:cxn ang="0">
                  <a:pos x="105" y="328"/>
                </a:cxn>
                <a:cxn ang="0">
                  <a:pos x="132" y="258"/>
                </a:cxn>
                <a:cxn ang="0">
                  <a:pos x="155" y="179"/>
                </a:cxn>
                <a:cxn ang="0">
                  <a:pos x="161" y="140"/>
                </a:cxn>
                <a:cxn ang="0">
                  <a:pos x="172" y="136"/>
                </a:cxn>
                <a:cxn ang="0">
                  <a:pos x="187" y="133"/>
                </a:cxn>
                <a:cxn ang="0">
                  <a:pos x="200" y="140"/>
                </a:cxn>
                <a:cxn ang="0">
                  <a:pos x="191" y="0"/>
                </a:cxn>
              </a:cxnLst>
              <a:rect l="0" t="0" r="r" b="b"/>
              <a:pathLst>
                <a:path w="397" h="751">
                  <a:moveTo>
                    <a:pt x="191" y="0"/>
                  </a:moveTo>
                  <a:lnTo>
                    <a:pt x="188" y="0"/>
                  </a:lnTo>
                  <a:lnTo>
                    <a:pt x="179" y="2"/>
                  </a:lnTo>
                  <a:lnTo>
                    <a:pt x="166" y="7"/>
                  </a:lnTo>
                  <a:lnTo>
                    <a:pt x="150" y="15"/>
                  </a:lnTo>
                  <a:lnTo>
                    <a:pt x="133" y="26"/>
                  </a:lnTo>
                  <a:lnTo>
                    <a:pt x="117" y="42"/>
                  </a:lnTo>
                  <a:lnTo>
                    <a:pt x="104" y="64"/>
                  </a:lnTo>
                  <a:lnTo>
                    <a:pt x="94" y="92"/>
                  </a:lnTo>
                  <a:lnTo>
                    <a:pt x="89" y="102"/>
                  </a:lnTo>
                  <a:lnTo>
                    <a:pt x="77" y="129"/>
                  </a:lnTo>
                  <a:lnTo>
                    <a:pt x="60" y="167"/>
                  </a:lnTo>
                  <a:lnTo>
                    <a:pt x="41" y="213"/>
                  </a:lnTo>
                  <a:lnTo>
                    <a:pt x="23" y="261"/>
                  </a:lnTo>
                  <a:lnTo>
                    <a:pt x="8" y="306"/>
                  </a:lnTo>
                  <a:lnTo>
                    <a:pt x="0" y="345"/>
                  </a:lnTo>
                  <a:lnTo>
                    <a:pt x="0" y="371"/>
                  </a:lnTo>
                  <a:lnTo>
                    <a:pt x="1" y="373"/>
                  </a:lnTo>
                  <a:lnTo>
                    <a:pt x="6" y="381"/>
                  </a:lnTo>
                  <a:lnTo>
                    <a:pt x="13" y="394"/>
                  </a:lnTo>
                  <a:lnTo>
                    <a:pt x="22" y="410"/>
                  </a:lnTo>
                  <a:lnTo>
                    <a:pt x="33" y="428"/>
                  </a:lnTo>
                  <a:lnTo>
                    <a:pt x="46" y="450"/>
                  </a:lnTo>
                  <a:lnTo>
                    <a:pt x="60" y="474"/>
                  </a:lnTo>
                  <a:lnTo>
                    <a:pt x="76" y="500"/>
                  </a:lnTo>
                  <a:lnTo>
                    <a:pt x="91" y="526"/>
                  </a:lnTo>
                  <a:lnTo>
                    <a:pt x="107" y="553"/>
                  </a:lnTo>
                  <a:lnTo>
                    <a:pt x="124" y="579"/>
                  </a:lnTo>
                  <a:lnTo>
                    <a:pt x="140" y="605"/>
                  </a:lnTo>
                  <a:lnTo>
                    <a:pt x="156" y="629"/>
                  </a:lnTo>
                  <a:lnTo>
                    <a:pt x="171" y="651"/>
                  </a:lnTo>
                  <a:lnTo>
                    <a:pt x="184" y="669"/>
                  </a:lnTo>
                  <a:lnTo>
                    <a:pt x="196" y="685"/>
                  </a:lnTo>
                  <a:lnTo>
                    <a:pt x="255" y="751"/>
                  </a:lnTo>
                  <a:lnTo>
                    <a:pt x="260" y="751"/>
                  </a:lnTo>
                  <a:lnTo>
                    <a:pt x="273" y="751"/>
                  </a:lnTo>
                  <a:lnTo>
                    <a:pt x="293" y="750"/>
                  </a:lnTo>
                  <a:lnTo>
                    <a:pt x="316" y="749"/>
                  </a:lnTo>
                  <a:lnTo>
                    <a:pt x="340" y="747"/>
                  </a:lnTo>
                  <a:lnTo>
                    <a:pt x="364" y="744"/>
                  </a:lnTo>
                  <a:lnTo>
                    <a:pt x="383" y="739"/>
                  </a:lnTo>
                  <a:lnTo>
                    <a:pt x="397" y="734"/>
                  </a:lnTo>
                  <a:lnTo>
                    <a:pt x="390" y="731"/>
                  </a:lnTo>
                  <a:lnTo>
                    <a:pt x="376" y="727"/>
                  </a:lnTo>
                  <a:lnTo>
                    <a:pt x="356" y="720"/>
                  </a:lnTo>
                  <a:lnTo>
                    <a:pt x="336" y="711"/>
                  </a:lnTo>
                  <a:lnTo>
                    <a:pt x="317" y="700"/>
                  </a:lnTo>
                  <a:lnTo>
                    <a:pt x="305" y="690"/>
                  </a:lnTo>
                  <a:lnTo>
                    <a:pt x="304" y="678"/>
                  </a:lnTo>
                  <a:lnTo>
                    <a:pt x="317" y="669"/>
                  </a:lnTo>
                  <a:lnTo>
                    <a:pt x="344" y="679"/>
                  </a:lnTo>
                  <a:lnTo>
                    <a:pt x="345" y="678"/>
                  </a:lnTo>
                  <a:lnTo>
                    <a:pt x="345" y="674"/>
                  </a:lnTo>
                  <a:lnTo>
                    <a:pt x="345" y="668"/>
                  </a:lnTo>
                  <a:lnTo>
                    <a:pt x="343" y="662"/>
                  </a:lnTo>
                  <a:lnTo>
                    <a:pt x="334" y="656"/>
                  </a:lnTo>
                  <a:lnTo>
                    <a:pt x="321" y="653"/>
                  </a:lnTo>
                  <a:lnTo>
                    <a:pt x="299" y="652"/>
                  </a:lnTo>
                  <a:lnTo>
                    <a:pt x="267" y="655"/>
                  </a:lnTo>
                  <a:lnTo>
                    <a:pt x="264" y="654"/>
                  </a:lnTo>
                  <a:lnTo>
                    <a:pt x="255" y="651"/>
                  </a:lnTo>
                  <a:lnTo>
                    <a:pt x="240" y="644"/>
                  </a:lnTo>
                  <a:lnTo>
                    <a:pt x="224" y="631"/>
                  </a:lnTo>
                  <a:lnTo>
                    <a:pt x="205" y="612"/>
                  </a:lnTo>
                  <a:lnTo>
                    <a:pt x="185" y="584"/>
                  </a:lnTo>
                  <a:lnTo>
                    <a:pt x="167" y="546"/>
                  </a:lnTo>
                  <a:lnTo>
                    <a:pt x="151" y="497"/>
                  </a:lnTo>
                  <a:lnTo>
                    <a:pt x="150" y="493"/>
                  </a:lnTo>
                  <a:lnTo>
                    <a:pt x="145" y="480"/>
                  </a:lnTo>
                  <a:lnTo>
                    <a:pt x="139" y="463"/>
                  </a:lnTo>
                  <a:lnTo>
                    <a:pt x="130" y="442"/>
                  </a:lnTo>
                  <a:lnTo>
                    <a:pt x="121" y="420"/>
                  </a:lnTo>
                  <a:lnTo>
                    <a:pt x="108" y="401"/>
                  </a:lnTo>
                  <a:lnTo>
                    <a:pt x="95" y="386"/>
                  </a:lnTo>
                  <a:lnTo>
                    <a:pt x="82" y="376"/>
                  </a:lnTo>
                  <a:lnTo>
                    <a:pt x="85" y="371"/>
                  </a:lnTo>
                  <a:lnTo>
                    <a:pt x="93" y="353"/>
                  </a:lnTo>
                  <a:lnTo>
                    <a:pt x="105" y="328"/>
                  </a:lnTo>
                  <a:lnTo>
                    <a:pt x="118" y="295"/>
                  </a:lnTo>
                  <a:lnTo>
                    <a:pt x="132" y="258"/>
                  </a:lnTo>
                  <a:lnTo>
                    <a:pt x="144" y="219"/>
                  </a:lnTo>
                  <a:lnTo>
                    <a:pt x="155" y="179"/>
                  </a:lnTo>
                  <a:lnTo>
                    <a:pt x="160" y="141"/>
                  </a:lnTo>
                  <a:lnTo>
                    <a:pt x="161" y="140"/>
                  </a:lnTo>
                  <a:lnTo>
                    <a:pt x="166" y="138"/>
                  </a:lnTo>
                  <a:lnTo>
                    <a:pt x="172" y="136"/>
                  </a:lnTo>
                  <a:lnTo>
                    <a:pt x="179" y="135"/>
                  </a:lnTo>
                  <a:lnTo>
                    <a:pt x="187" y="133"/>
                  </a:lnTo>
                  <a:lnTo>
                    <a:pt x="194" y="136"/>
                  </a:lnTo>
                  <a:lnTo>
                    <a:pt x="200" y="140"/>
                  </a:lnTo>
                  <a:lnTo>
                    <a:pt x="204" y="14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CC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2809" y="1961"/>
              <a:ext cx="39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3" y="39"/>
                </a:cxn>
                <a:cxn ang="0">
                  <a:pos x="8" y="63"/>
                </a:cxn>
                <a:cxn ang="0">
                  <a:pos x="16" y="89"/>
                </a:cxn>
                <a:cxn ang="0">
                  <a:pos x="30" y="112"/>
                </a:cxn>
                <a:cxn ang="0">
                  <a:pos x="50" y="130"/>
                </a:cxn>
                <a:cxn ang="0">
                  <a:pos x="77" y="142"/>
                </a:cxn>
                <a:cxn ang="0">
                  <a:pos x="75" y="140"/>
                </a:cxn>
                <a:cxn ang="0">
                  <a:pos x="66" y="135"/>
                </a:cxn>
                <a:cxn ang="0">
                  <a:pos x="55" y="127"/>
                </a:cxn>
                <a:cxn ang="0">
                  <a:pos x="42" y="113"/>
                </a:cxn>
                <a:cxn ang="0">
                  <a:pos x="28" y="94"/>
                </a:cxn>
                <a:cxn ang="0">
                  <a:pos x="15" y="69"/>
                </a:cxn>
                <a:cxn ang="0">
                  <a:pos x="5" y="38"/>
                </a:cxn>
                <a:cxn ang="0">
                  <a:pos x="0" y="0"/>
                </a:cxn>
              </a:cxnLst>
              <a:rect l="0" t="0" r="r" b="b"/>
              <a:pathLst>
                <a:path w="77" h="142">
                  <a:moveTo>
                    <a:pt x="0" y="0"/>
                  </a:moveTo>
                  <a:lnTo>
                    <a:pt x="0" y="6"/>
                  </a:lnTo>
                  <a:lnTo>
                    <a:pt x="0" y="19"/>
                  </a:lnTo>
                  <a:lnTo>
                    <a:pt x="3" y="39"/>
                  </a:lnTo>
                  <a:lnTo>
                    <a:pt x="8" y="63"/>
                  </a:lnTo>
                  <a:lnTo>
                    <a:pt x="16" y="89"/>
                  </a:lnTo>
                  <a:lnTo>
                    <a:pt x="30" y="112"/>
                  </a:lnTo>
                  <a:lnTo>
                    <a:pt x="50" y="130"/>
                  </a:lnTo>
                  <a:lnTo>
                    <a:pt x="77" y="142"/>
                  </a:lnTo>
                  <a:lnTo>
                    <a:pt x="75" y="140"/>
                  </a:lnTo>
                  <a:lnTo>
                    <a:pt x="66" y="135"/>
                  </a:lnTo>
                  <a:lnTo>
                    <a:pt x="55" y="127"/>
                  </a:lnTo>
                  <a:lnTo>
                    <a:pt x="42" y="113"/>
                  </a:lnTo>
                  <a:lnTo>
                    <a:pt x="28" y="94"/>
                  </a:lnTo>
                  <a:lnTo>
                    <a:pt x="15" y="69"/>
                  </a:lnTo>
                  <a:lnTo>
                    <a:pt x="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2875" y="1961"/>
              <a:ext cx="31" cy="71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" y="140"/>
                </a:cxn>
                <a:cxn ang="0">
                  <a:pos x="10" y="136"/>
                </a:cxn>
                <a:cxn ang="0">
                  <a:pos x="20" y="128"/>
                </a:cxn>
                <a:cxn ang="0">
                  <a:pos x="31" y="114"/>
                </a:cxn>
                <a:cxn ang="0">
                  <a:pos x="42" y="95"/>
                </a:cxn>
                <a:cxn ang="0">
                  <a:pos x="51" y="71"/>
                </a:cxn>
                <a:cxn ang="0">
                  <a:pos x="59" y="39"/>
                </a:cxn>
                <a:cxn ang="0">
                  <a:pos x="61" y="0"/>
                </a:cxn>
                <a:cxn ang="0">
                  <a:pos x="61" y="4"/>
                </a:cxn>
                <a:cxn ang="0">
                  <a:pos x="59" y="16"/>
                </a:cxn>
                <a:cxn ang="0">
                  <a:pos x="56" y="33"/>
                </a:cxn>
                <a:cxn ang="0">
                  <a:pos x="51" y="54"/>
                </a:cxn>
                <a:cxn ang="0">
                  <a:pos x="43" y="77"/>
                </a:cxn>
                <a:cxn ang="0">
                  <a:pos x="32" y="101"/>
                </a:cxn>
                <a:cxn ang="0">
                  <a:pos x="18" y="123"/>
                </a:cxn>
                <a:cxn ang="0">
                  <a:pos x="0" y="142"/>
                </a:cxn>
              </a:cxnLst>
              <a:rect l="0" t="0" r="r" b="b"/>
              <a:pathLst>
                <a:path w="61" h="142">
                  <a:moveTo>
                    <a:pt x="0" y="142"/>
                  </a:moveTo>
                  <a:lnTo>
                    <a:pt x="3" y="140"/>
                  </a:lnTo>
                  <a:lnTo>
                    <a:pt x="10" y="136"/>
                  </a:lnTo>
                  <a:lnTo>
                    <a:pt x="20" y="128"/>
                  </a:lnTo>
                  <a:lnTo>
                    <a:pt x="31" y="114"/>
                  </a:lnTo>
                  <a:lnTo>
                    <a:pt x="42" y="95"/>
                  </a:lnTo>
                  <a:lnTo>
                    <a:pt x="51" y="71"/>
                  </a:lnTo>
                  <a:lnTo>
                    <a:pt x="59" y="39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59" y="16"/>
                  </a:lnTo>
                  <a:lnTo>
                    <a:pt x="56" y="33"/>
                  </a:lnTo>
                  <a:lnTo>
                    <a:pt x="51" y="54"/>
                  </a:lnTo>
                  <a:lnTo>
                    <a:pt x="43" y="77"/>
                  </a:lnTo>
                  <a:lnTo>
                    <a:pt x="32" y="101"/>
                  </a:lnTo>
                  <a:lnTo>
                    <a:pt x="18" y="123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2809" y="1907"/>
              <a:ext cx="39" cy="45"/>
            </a:xfrm>
            <a:custGeom>
              <a:avLst/>
              <a:gdLst/>
              <a:ahLst/>
              <a:cxnLst>
                <a:cxn ang="0">
                  <a:pos x="5" y="90"/>
                </a:cxn>
                <a:cxn ang="0">
                  <a:pos x="4" y="87"/>
                </a:cxn>
                <a:cxn ang="0">
                  <a:pos x="1" y="75"/>
                </a:cxn>
                <a:cxn ang="0">
                  <a:pos x="0" y="61"/>
                </a:cxn>
                <a:cxn ang="0">
                  <a:pos x="1" y="44"/>
                </a:cxn>
                <a:cxn ang="0">
                  <a:pos x="7" y="27"/>
                </a:cxn>
                <a:cxn ang="0">
                  <a:pos x="21" y="13"/>
                </a:cxn>
                <a:cxn ang="0">
                  <a:pos x="44" y="3"/>
                </a:cxn>
                <a:cxn ang="0">
                  <a:pos x="78" y="0"/>
                </a:cxn>
                <a:cxn ang="0">
                  <a:pos x="75" y="0"/>
                </a:cxn>
                <a:cxn ang="0">
                  <a:pos x="65" y="3"/>
                </a:cxn>
                <a:cxn ang="0">
                  <a:pos x="51" y="6"/>
                </a:cxn>
                <a:cxn ang="0">
                  <a:pos x="37" y="13"/>
                </a:cxn>
                <a:cxn ang="0">
                  <a:pos x="22" y="23"/>
                </a:cxn>
                <a:cxn ang="0">
                  <a:pos x="10" y="40"/>
                </a:cxn>
                <a:cxn ang="0">
                  <a:pos x="4" y="61"/>
                </a:cxn>
                <a:cxn ang="0">
                  <a:pos x="5" y="90"/>
                </a:cxn>
              </a:cxnLst>
              <a:rect l="0" t="0" r="r" b="b"/>
              <a:pathLst>
                <a:path w="78" h="90">
                  <a:moveTo>
                    <a:pt x="5" y="90"/>
                  </a:moveTo>
                  <a:lnTo>
                    <a:pt x="4" y="87"/>
                  </a:lnTo>
                  <a:lnTo>
                    <a:pt x="1" y="75"/>
                  </a:lnTo>
                  <a:lnTo>
                    <a:pt x="0" y="61"/>
                  </a:lnTo>
                  <a:lnTo>
                    <a:pt x="1" y="44"/>
                  </a:lnTo>
                  <a:lnTo>
                    <a:pt x="7" y="27"/>
                  </a:lnTo>
                  <a:lnTo>
                    <a:pt x="21" y="13"/>
                  </a:lnTo>
                  <a:lnTo>
                    <a:pt x="44" y="3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65" y="3"/>
                  </a:lnTo>
                  <a:lnTo>
                    <a:pt x="51" y="6"/>
                  </a:lnTo>
                  <a:lnTo>
                    <a:pt x="37" y="13"/>
                  </a:lnTo>
                  <a:lnTo>
                    <a:pt x="22" y="23"/>
                  </a:lnTo>
                  <a:lnTo>
                    <a:pt x="10" y="40"/>
                  </a:lnTo>
                  <a:lnTo>
                    <a:pt x="4" y="61"/>
                  </a:lnTo>
                  <a:lnTo>
                    <a:pt x="5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2859" y="1903"/>
              <a:ext cx="43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6"/>
                </a:cxn>
                <a:cxn ang="0">
                  <a:pos x="11" y="4"/>
                </a:cxn>
                <a:cxn ang="0">
                  <a:pos x="23" y="2"/>
                </a:cxn>
                <a:cxn ang="0">
                  <a:pos x="38" y="0"/>
                </a:cxn>
                <a:cxn ang="0">
                  <a:pos x="53" y="3"/>
                </a:cxn>
                <a:cxn ang="0">
                  <a:pos x="67" y="10"/>
                </a:cxn>
                <a:cxn ang="0">
                  <a:pos x="80" y="22"/>
                </a:cxn>
                <a:cxn ang="0">
                  <a:pos x="87" y="42"/>
                </a:cxn>
                <a:cxn ang="0">
                  <a:pos x="86" y="40"/>
                </a:cxn>
                <a:cxn ang="0">
                  <a:pos x="83" y="34"/>
                </a:cxn>
                <a:cxn ang="0">
                  <a:pos x="78" y="27"/>
                </a:cxn>
                <a:cxn ang="0">
                  <a:pos x="70" y="19"/>
                </a:cxn>
                <a:cxn ang="0">
                  <a:pos x="59" y="12"/>
                </a:cxn>
                <a:cxn ang="0">
                  <a:pos x="44" y="6"/>
                </a:cxn>
                <a:cxn ang="0">
                  <a:pos x="25" y="5"/>
                </a:cxn>
                <a:cxn ang="0">
                  <a:pos x="0" y="7"/>
                </a:cxn>
              </a:cxnLst>
              <a:rect l="0" t="0" r="r" b="b"/>
              <a:pathLst>
                <a:path w="87" h="42">
                  <a:moveTo>
                    <a:pt x="0" y="7"/>
                  </a:moveTo>
                  <a:lnTo>
                    <a:pt x="4" y="6"/>
                  </a:lnTo>
                  <a:lnTo>
                    <a:pt x="11" y="4"/>
                  </a:lnTo>
                  <a:lnTo>
                    <a:pt x="23" y="2"/>
                  </a:lnTo>
                  <a:lnTo>
                    <a:pt x="38" y="0"/>
                  </a:lnTo>
                  <a:lnTo>
                    <a:pt x="53" y="3"/>
                  </a:lnTo>
                  <a:lnTo>
                    <a:pt x="67" y="10"/>
                  </a:lnTo>
                  <a:lnTo>
                    <a:pt x="80" y="22"/>
                  </a:lnTo>
                  <a:lnTo>
                    <a:pt x="87" y="42"/>
                  </a:lnTo>
                  <a:lnTo>
                    <a:pt x="86" y="40"/>
                  </a:lnTo>
                  <a:lnTo>
                    <a:pt x="83" y="34"/>
                  </a:lnTo>
                  <a:lnTo>
                    <a:pt x="78" y="27"/>
                  </a:lnTo>
                  <a:lnTo>
                    <a:pt x="70" y="19"/>
                  </a:lnTo>
                  <a:lnTo>
                    <a:pt x="59" y="12"/>
                  </a:lnTo>
                  <a:lnTo>
                    <a:pt x="44" y="6"/>
                  </a:lnTo>
                  <a:lnTo>
                    <a:pt x="25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797" y="1882"/>
              <a:ext cx="46" cy="64"/>
            </a:xfrm>
            <a:custGeom>
              <a:avLst/>
              <a:gdLst/>
              <a:ahLst/>
              <a:cxnLst>
                <a:cxn ang="0">
                  <a:pos x="6" y="129"/>
                </a:cxn>
                <a:cxn ang="0">
                  <a:pos x="5" y="124"/>
                </a:cxn>
                <a:cxn ang="0">
                  <a:pos x="2" y="110"/>
                </a:cxn>
                <a:cxn ang="0">
                  <a:pos x="0" y="92"/>
                </a:cxn>
                <a:cxn ang="0">
                  <a:pos x="2" y="70"/>
                </a:cxn>
                <a:cxn ang="0">
                  <a:pos x="10" y="48"/>
                </a:cxn>
                <a:cxn ang="0">
                  <a:pos x="26" y="26"/>
                </a:cxn>
                <a:cxn ang="0">
                  <a:pos x="52" y="10"/>
                </a:cxn>
                <a:cxn ang="0">
                  <a:pos x="91" y="0"/>
                </a:cxn>
                <a:cxn ang="0">
                  <a:pos x="88" y="1"/>
                </a:cxn>
                <a:cxn ang="0">
                  <a:pos x="77" y="4"/>
                </a:cxn>
                <a:cxn ang="0">
                  <a:pos x="61" y="10"/>
                </a:cxn>
                <a:cxn ang="0">
                  <a:pos x="44" y="22"/>
                </a:cxn>
                <a:cxn ang="0">
                  <a:pos x="27" y="38"/>
                </a:cxn>
                <a:cxn ang="0">
                  <a:pos x="13" y="61"/>
                </a:cxn>
                <a:cxn ang="0">
                  <a:pos x="6" y="91"/>
                </a:cxn>
                <a:cxn ang="0">
                  <a:pos x="6" y="129"/>
                </a:cxn>
              </a:cxnLst>
              <a:rect l="0" t="0" r="r" b="b"/>
              <a:pathLst>
                <a:path w="91" h="129">
                  <a:moveTo>
                    <a:pt x="6" y="129"/>
                  </a:moveTo>
                  <a:lnTo>
                    <a:pt x="5" y="124"/>
                  </a:lnTo>
                  <a:lnTo>
                    <a:pt x="2" y="110"/>
                  </a:lnTo>
                  <a:lnTo>
                    <a:pt x="0" y="92"/>
                  </a:lnTo>
                  <a:lnTo>
                    <a:pt x="2" y="70"/>
                  </a:lnTo>
                  <a:lnTo>
                    <a:pt x="10" y="48"/>
                  </a:lnTo>
                  <a:lnTo>
                    <a:pt x="26" y="26"/>
                  </a:lnTo>
                  <a:lnTo>
                    <a:pt x="52" y="10"/>
                  </a:lnTo>
                  <a:lnTo>
                    <a:pt x="91" y="0"/>
                  </a:lnTo>
                  <a:lnTo>
                    <a:pt x="88" y="1"/>
                  </a:lnTo>
                  <a:lnTo>
                    <a:pt x="77" y="4"/>
                  </a:lnTo>
                  <a:lnTo>
                    <a:pt x="61" y="10"/>
                  </a:lnTo>
                  <a:lnTo>
                    <a:pt x="44" y="22"/>
                  </a:lnTo>
                  <a:lnTo>
                    <a:pt x="27" y="38"/>
                  </a:lnTo>
                  <a:lnTo>
                    <a:pt x="13" y="61"/>
                  </a:lnTo>
                  <a:lnTo>
                    <a:pt x="6" y="91"/>
                  </a:lnTo>
                  <a:lnTo>
                    <a:pt x="6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794" y="1955"/>
              <a:ext cx="12" cy="13"/>
            </a:xfrm>
            <a:custGeom>
              <a:avLst/>
              <a:gdLst/>
              <a:ahLst/>
              <a:cxnLst>
                <a:cxn ang="0">
                  <a:pos x="24" y="25"/>
                </a:cxn>
                <a:cxn ang="0">
                  <a:pos x="24" y="20"/>
                </a:cxn>
                <a:cxn ang="0">
                  <a:pos x="23" y="8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11" y="6"/>
                </a:cxn>
                <a:cxn ang="0">
                  <a:pos x="18" y="13"/>
                </a:cxn>
                <a:cxn ang="0">
                  <a:pos x="24" y="25"/>
                </a:cxn>
              </a:cxnLst>
              <a:rect l="0" t="0" r="r" b="b"/>
              <a:pathLst>
                <a:path w="24" h="25">
                  <a:moveTo>
                    <a:pt x="24" y="25"/>
                  </a:moveTo>
                  <a:lnTo>
                    <a:pt x="24" y="20"/>
                  </a:lnTo>
                  <a:lnTo>
                    <a:pt x="23" y="8"/>
                  </a:lnTo>
                  <a:lnTo>
                    <a:pt x="16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11" y="6"/>
                  </a:lnTo>
                  <a:lnTo>
                    <a:pt x="18" y="13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795" y="1973"/>
              <a:ext cx="17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"/>
                </a:cxn>
                <a:cxn ang="0">
                  <a:pos x="14" y="32"/>
                </a:cxn>
                <a:cxn ang="0">
                  <a:pos x="23" y="46"/>
                </a:cxn>
                <a:cxn ang="0">
                  <a:pos x="33" y="35"/>
                </a:cxn>
                <a:cxn ang="0">
                  <a:pos x="31" y="36"/>
                </a:cxn>
                <a:cxn ang="0">
                  <a:pos x="25" y="36"/>
                </a:cxn>
                <a:cxn ang="0">
                  <a:pos x="14" y="25"/>
                </a:cxn>
                <a:cxn ang="0">
                  <a:pos x="0" y="0"/>
                </a:cxn>
              </a:cxnLst>
              <a:rect l="0" t="0" r="r" b="b"/>
              <a:pathLst>
                <a:path w="33" h="46">
                  <a:moveTo>
                    <a:pt x="0" y="0"/>
                  </a:moveTo>
                  <a:lnTo>
                    <a:pt x="4" y="12"/>
                  </a:lnTo>
                  <a:lnTo>
                    <a:pt x="14" y="32"/>
                  </a:lnTo>
                  <a:lnTo>
                    <a:pt x="23" y="46"/>
                  </a:lnTo>
                  <a:lnTo>
                    <a:pt x="33" y="35"/>
                  </a:lnTo>
                  <a:lnTo>
                    <a:pt x="31" y="36"/>
                  </a:lnTo>
                  <a:lnTo>
                    <a:pt x="25" y="36"/>
                  </a:ln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903" y="1953"/>
              <a:ext cx="11" cy="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4"/>
                </a:cxn>
                <a:cxn ang="0">
                  <a:pos x="11" y="6"/>
                </a:cxn>
                <a:cxn ang="0">
                  <a:pos x="16" y="19"/>
                </a:cxn>
                <a:cxn ang="0">
                  <a:pos x="12" y="49"/>
                </a:cxn>
                <a:cxn ang="0">
                  <a:pos x="13" y="46"/>
                </a:cxn>
                <a:cxn ang="0">
                  <a:pos x="16" y="39"/>
                </a:cxn>
                <a:cxn ang="0">
                  <a:pos x="20" y="28"/>
                </a:cxn>
                <a:cxn ang="0">
                  <a:pos x="22" y="17"/>
                </a:cxn>
                <a:cxn ang="0">
                  <a:pos x="23" y="8"/>
                </a:cxn>
                <a:cxn ang="0">
                  <a:pos x="20" y="1"/>
                </a:cxn>
                <a:cxn ang="0">
                  <a:pos x="12" y="0"/>
                </a:cxn>
                <a:cxn ang="0">
                  <a:pos x="0" y="5"/>
                </a:cxn>
              </a:cxnLst>
              <a:rect l="0" t="0" r="r" b="b"/>
              <a:pathLst>
                <a:path w="23" h="49">
                  <a:moveTo>
                    <a:pt x="0" y="5"/>
                  </a:moveTo>
                  <a:lnTo>
                    <a:pt x="4" y="4"/>
                  </a:lnTo>
                  <a:lnTo>
                    <a:pt x="11" y="6"/>
                  </a:lnTo>
                  <a:lnTo>
                    <a:pt x="16" y="19"/>
                  </a:lnTo>
                  <a:lnTo>
                    <a:pt x="12" y="49"/>
                  </a:lnTo>
                  <a:lnTo>
                    <a:pt x="13" y="46"/>
                  </a:lnTo>
                  <a:lnTo>
                    <a:pt x="16" y="39"/>
                  </a:lnTo>
                  <a:lnTo>
                    <a:pt x="20" y="28"/>
                  </a:lnTo>
                  <a:lnTo>
                    <a:pt x="22" y="17"/>
                  </a:lnTo>
                  <a:lnTo>
                    <a:pt x="23" y="8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2887" y="1887"/>
              <a:ext cx="27" cy="59"/>
            </a:xfrm>
            <a:custGeom>
              <a:avLst/>
              <a:gdLst/>
              <a:ahLst/>
              <a:cxnLst>
                <a:cxn ang="0">
                  <a:pos x="40" y="119"/>
                </a:cxn>
                <a:cxn ang="0">
                  <a:pos x="41" y="115"/>
                </a:cxn>
                <a:cxn ang="0">
                  <a:pos x="43" y="106"/>
                </a:cxn>
                <a:cxn ang="0">
                  <a:pos x="46" y="92"/>
                </a:cxn>
                <a:cxn ang="0">
                  <a:pos x="46" y="76"/>
                </a:cxn>
                <a:cxn ang="0">
                  <a:pos x="42" y="56"/>
                </a:cxn>
                <a:cxn ang="0">
                  <a:pos x="35" y="37"/>
                </a:cxn>
                <a:cxn ang="0">
                  <a:pos x="22" y="17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2" y="6"/>
                </a:cxn>
                <a:cxn ang="0">
                  <a:pos x="24" y="14"/>
                </a:cxn>
                <a:cxn ang="0">
                  <a:pos x="36" y="25"/>
                </a:cxn>
                <a:cxn ang="0">
                  <a:pos x="46" y="41"/>
                </a:cxn>
                <a:cxn ang="0">
                  <a:pos x="52" y="62"/>
                </a:cxn>
                <a:cxn ang="0">
                  <a:pos x="51" y="88"/>
                </a:cxn>
                <a:cxn ang="0">
                  <a:pos x="40" y="119"/>
                </a:cxn>
              </a:cxnLst>
              <a:rect l="0" t="0" r="r" b="b"/>
              <a:pathLst>
                <a:path w="52" h="119">
                  <a:moveTo>
                    <a:pt x="40" y="119"/>
                  </a:moveTo>
                  <a:lnTo>
                    <a:pt x="41" y="115"/>
                  </a:lnTo>
                  <a:lnTo>
                    <a:pt x="43" y="106"/>
                  </a:lnTo>
                  <a:lnTo>
                    <a:pt x="46" y="92"/>
                  </a:lnTo>
                  <a:lnTo>
                    <a:pt x="46" y="76"/>
                  </a:lnTo>
                  <a:lnTo>
                    <a:pt x="42" y="56"/>
                  </a:lnTo>
                  <a:lnTo>
                    <a:pt x="35" y="3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3" y="1"/>
                  </a:lnTo>
                  <a:lnTo>
                    <a:pt x="12" y="6"/>
                  </a:lnTo>
                  <a:lnTo>
                    <a:pt x="24" y="14"/>
                  </a:lnTo>
                  <a:lnTo>
                    <a:pt x="36" y="25"/>
                  </a:lnTo>
                  <a:lnTo>
                    <a:pt x="46" y="41"/>
                  </a:lnTo>
                  <a:lnTo>
                    <a:pt x="52" y="62"/>
                  </a:lnTo>
                  <a:lnTo>
                    <a:pt x="51" y="88"/>
                  </a:lnTo>
                  <a:lnTo>
                    <a:pt x="40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816" y="1863"/>
              <a:ext cx="35" cy="24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1" y="44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2" y="21"/>
                </a:cxn>
                <a:cxn ang="0">
                  <a:pos x="8" y="13"/>
                </a:cxn>
                <a:cxn ang="0">
                  <a:pos x="22" y="6"/>
                </a:cxn>
                <a:cxn ang="0">
                  <a:pos x="41" y="1"/>
                </a:cxn>
                <a:cxn ang="0">
                  <a:pos x="71" y="0"/>
                </a:cxn>
                <a:cxn ang="0">
                  <a:pos x="67" y="0"/>
                </a:cxn>
                <a:cxn ang="0">
                  <a:pos x="60" y="2"/>
                </a:cxn>
                <a:cxn ang="0">
                  <a:pos x="47" y="5"/>
                </a:cxn>
                <a:cxn ang="0">
                  <a:pos x="35" y="9"/>
                </a:cxn>
                <a:cxn ang="0">
                  <a:pos x="22" y="15"/>
                </a:cxn>
                <a:cxn ang="0">
                  <a:pos x="11" y="23"/>
                </a:cxn>
                <a:cxn ang="0">
                  <a:pos x="3" y="33"/>
                </a:cxn>
                <a:cxn ang="0">
                  <a:pos x="2" y="46"/>
                </a:cxn>
              </a:cxnLst>
              <a:rect l="0" t="0" r="r" b="b"/>
              <a:pathLst>
                <a:path w="71" h="46">
                  <a:moveTo>
                    <a:pt x="2" y="46"/>
                  </a:moveTo>
                  <a:lnTo>
                    <a:pt x="1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1"/>
                  </a:lnTo>
                  <a:lnTo>
                    <a:pt x="8" y="13"/>
                  </a:lnTo>
                  <a:lnTo>
                    <a:pt x="22" y="6"/>
                  </a:lnTo>
                  <a:lnTo>
                    <a:pt x="41" y="1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47" y="5"/>
                  </a:lnTo>
                  <a:lnTo>
                    <a:pt x="35" y="9"/>
                  </a:lnTo>
                  <a:lnTo>
                    <a:pt x="22" y="15"/>
                  </a:lnTo>
                  <a:lnTo>
                    <a:pt x="11" y="23"/>
                  </a:lnTo>
                  <a:lnTo>
                    <a:pt x="3" y="33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867" y="1864"/>
              <a:ext cx="26" cy="21"/>
            </a:xfrm>
            <a:custGeom>
              <a:avLst/>
              <a:gdLst/>
              <a:ahLst/>
              <a:cxnLst>
                <a:cxn ang="0">
                  <a:pos x="50" y="43"/>
                </a:cxn>
                <a:cxn ang="0">
                  <a:pos x="50" y="42"/>
                </a:cxn>
                <a:cxn ang="0">
                  <a:pos x="50" y="37"/>
                </a:cxn>
                <a:cxn ang="0">
                  <a:pos x="49" y="31"/>
                </a:cxn>
                <a:cxn ang="0">
                  <a:pos x="45" y="24"/>
                </a:cxn>
                <a:cxn ang="0">
                  <a:pos x="39" y="17"/>
                </a:cxn>
                <a:cxn ang="0">
                  <a:pos x="31" y="10"/>
                </a:cxn>
                <a:cxn ang="0">
                  <a:pos x="17" y="5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10" y="0"/>
                </a:cxn>
                <a:cxn ang="0">
                  <a:pos x="21" y="1"/>
                </a:cxn>
                <a:cxn ang="0">
                  <a:pos x="32" y="2"/>
                </a:cxn>
                <a:cxn ang="0">
                  <a:pos x="42" y="7"/>
                </a:cxn>
                <a:cxn ang="0">
                  <a:pos x="50" y="15"/>
                </a:cxn>
                <a:cxn ang="0">
                  <a:pos x="53" y="27"/>
                </a:cxn>
                <a:cxn ang="0">
                  <a:pos x="50" y="43"/>
                </a:cxn>
              </a:cxnLst>
              <a:rect l="0" t="0" r="r" b="b"/>
              <a:pathLst>
                <a:path w="53" h="43">
                  <a:moveTo>
                    <a:pt x="50" y="43"/>
                  </a:moveTo>
                  <a:lnTo>
                    <a:pt x="50" y="42"/>
                  </a:lnTo>
                  <a:lnTo>
                    <a:pt x="50" y="37"/>
                  </a:lnTo>
                  <a:lnTo>
                    <a:pt x="49" y="31"/>
                  </a:lnTo>
                  <a:lnTo>
                    <a:pt x="45" y="24"/>
                  </a:lnTo>
                  <a:lnTo>
                    <a:pt x="39" y="17"/>
                  </a:lnTo>
                  <a:lnTo>
                    <a:pt x="31" y="10"/>
                  </a:lnTo>
                  <a:lnTo>
                    <a:pt x="17" y="5"/>
                  </a:lnTo>
                  <a:lnTo>
                    <a:pt x="0" y="1"/>
                  </a:lnTo>
                  <a:lnTo>
                    <a:pt x="2" y="1"/>
                  </a:lnTo>
                  <a:lnTo>
                    <a:pt x="10" y="0"/>
                  </a:lnTo>
                  <a:lnTo>
                    <a:pt x="21" y="1"/>
                  </a:lnTo>
                  <a:lnTo>
                    <a:pt x="32" y="2"/>
                  </a:lnTo>
                  <a:lnTo>
                    <a:pt x="42" y="7"/>
                  </a:lnTo>
                  <a:lnTo>
                    <a:pt x="50" y="15"/>
                  </a:lnTo>
                  <a:lnTo>
                    <a:pt x="53" y="27"/>
                  </a:lnTo>
                  <a:lnTo>
                    <a:pt x="5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805" y="2026"/>
              <a:ext cx="27" cy="4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3" y="3"/>
                </a:cxn>
                <a:cxn ang="0">
                  <a:pos x="55" y="14"/>
                </a:cxn>
                <a:cxn ang="0">
                  <a:pos x="55" y="26"/>
                </a:cxn>
                <a:cxn ang="0">
                  <a:pos x="53" y="43"/>
                </a:cxn>
                <a:cxn ang="0">
                  <a:pos x="49" y="60"/>
                </a:cxn>
                <a:cxn ang="0">
                  <a:pos x="39" y="75"/>
                </a:cxn>
                <a:cxn ang="0">
                  <a:pos x="23" y="86"/>
                </a:cxn>
                <a:cxn ang="0">
                  <a:pos x="0" y="92"/>
                </a:cxn>
                <a:cxn ang="0">
                  <a:pos x="2" y="91"/>
                </a:cxn>
                <a:cxn ang="0">
                  <a:pos x="10" y="88"/>
                </a:cxn>
                <a:cxn ang="0">
                  <a:pos x="18" y="83"/>
                </a:cxn>
                <a:cxn ang="0">
                  <a:pos x="29" y="74"/>
                </a:cxn>
                <a:cxn ang="0">
                  <a:pos x="39" y="61"/>
                </a:cxn>
                <a:cxn ang="0">
                  <a:pos x="47" y="45"/>
                </a:cxn>
                <a:cxn ang="0">
                  <a:pos x="52" y="25"/>
                </a:cxn>
                <a:cxn ang="0">
                  <a:pos x="52" y="0"/>
                </a:cxn>
              </a:cxnLst>
              <a:rect l="0" t="0" r="r" b="b"/>
              <a:pathLst>
                <a:path w="55" h="92">
                  <a:moveTo>
                    <a:pt x="52" y="0"/>
                  </a:moveTo>
                  <a:lnTo>
                    <a:pt x="53" y="3"/>
                  </a:lnTo>
                  <a:lnTo>
                    <a:pt x="55" y="14"/>
                  </a:lnTo>
                  <a:lnTo>
                    <a:pt x="55" y="26"/>
                  </a:lnTo>
                  <a:lnTo>
                    <a:pt x="53" y="43"/>
                  </a:lnTo>
                  <a:lnTo>
                    <a:pt x="49" y="60"/>
                  </a:lnTo>
                  <a:lnTo>
                    <a:pt x="39" y="75"/>
                  </a:lnTo>
                  <a:lnTo>
                    <a:pt x="23" y="86"/>
                  </a:lnTo>
                  <a:lnTo>
                    <a:pt x="0" y="92"/>
                  </a:lnTo>
                  <a:lnTo>
                    <a:pt x="2" y="91"/>
                  </a:lnTo>
                  <a:lnTo>
                    <a:pt x="10" y="88"/>
                  </a:lnTo>
                  <a:lnTo>
                    <a:pt x="18" y="83"/>
                  </a:lnTo>
                  <a:lnTo>
                    <a:pt x="29" y="74"/>
                  </a:lnTo>
                  <a:lnTo>
                    <a:pt x="39" y="61"/>
                  </a:lnTo>
                  <a:lnTo>
                    <a:pt x="47" y="45"/>
                  </a:lnTo>
                  <a:lnTo>
                    <a:pt x="52" y="2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885" y="2032"/>
              <a:ext cx="44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" y="13"/>
                </a:cxn>
                <a:cxn ang="0">
                  <a:pos x="5" y="27"/>
                </a:cxn>
                <a:cxn ang="0">
                  <a:pos x="11" y="42"/>
                </a:cxn>
                <a:cxn ang="0">
                  <a:pos x="20" y="56"/>
                </a:cxn>
                <a:cxn ang="0">
                  <a:pos x="36" y="68"/>
                </a:cxn>
                <a:cxn ang="0">
                  <a:pos x="58" y="76"/>
                </a:cxn>
                <a:cxn ang="0">
                  <a:pos x="88" y="78"/>
                </a:cxn>
                <a:cxn ang="0">
                  <a:pos x="84" y="78"/>
                </a:cxn>
                <a:cxn ang="0">
                  <a:pos x="75" y="75"/>
                </a:cxn>
                <a:cxn ang="0">
                  <a:pos x="63" y="72"/>
                </a:cxn>
                <a:cxn ang="0">
                  <a:pos x="48" y="65"/>
                </a:cxn>
                <a:cxn ang="0">
                  <a:pos x="33" y="56"/>
                </a:cxn>
                <a:cxn ang="0">
                  <a:pos x="18" y="42"/>
                </a:cxn>
                <a:cxn ang="0">
                  <a:pos x="7" y="23"/>
                </a:cxn>
                <a:cxn ang="0">
                  <a:pos x="0" y="0"/>
                </a:cxn>
              </a:cxnLst>
              <a:rect l="0" t="0" r="r" b="b"/>
              <a:pathLst>
                <a:path w="88" h="78">
                  <a:moveTo>
                    <a:pt x="0" y="0"/>
                  </a:moveTo>
                  <a:lnTo>
                    <a:pt x="0" y="4"/>
                  </a:lnTo>
                  <a:lnTo>
                    <a:pt x="1" y="13"/>
                  </a:lnTo>
                  <a:lnTo>
                    <a:pt x="5" y="27"/>
                  </a:lnTo>
                  <a:lnTo>
                    <a:pt x="11" y="42"/>
                  </a:lnTo>
                  <a:lnTo>
                    <a:pt x="20" y="56"/>
                  </a:lnTo>
                  <a:lnTo>
                    <a:pt x="36" y="68"/>
                  </a:lnTo>
                  <a:lnTo>
                    <a:pt x="58" y="76"/>
                  </a:lnTo>
                  <a:lnTo>
                    <a:pt x="88" y="78"/>
                  </a:lnTo>
                  <a:lnTo>
                    <a:pt x="84" y="78"/>
                  </a:lnTo>
                  <a:lnTo>
                    <a:pt x="75" y="75"/>
                  </a:lnTo>
                  <a:lnTo>
                    <a:pt x="63" y="72"/>
                  </a:lnTo>
                  <a:lnTo>
                    <a:pt x="48" y="65"/>
                  </a:lnTo>
                  <a:lnTo>
                    <a:pt x="33" y="56"/>
                  </a:lnTo>
                  <a:lnTo>
                    <a:pt x="18" y="42"/>
                  </a:lnTo>
                  <a:lnTo>
                    <a:pt x="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2813" y="1941"/>
              <a:ext cx="33" cy="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19"/>
                </a:cxn>
                <a:cxn ang="0">
                  <a:pos x="6" y="14"/>
                </a:cxn>
                <a:cxn ang="0">
                  <a:pos x="13" y="10"/>
                </a:cxn>
                <a:cxn ang="0">
                  <a:pos x="22" y="4"/>
                </a:cxn>
                <a:cxn ang="0">
                  <a:pos x="31" y="1"/>
                </a:cxn>
                <a:cxn ang="0">
                  <a:pos x="42" y="0"/>
                </a:cxn>
                <a:cxn ang="0">
                  <a:pos x="55" y="4"/>
                </a:cxn>
                <a:cxn ang="0">
                  <a:pos x="67" y="13"/>
                </a:cxn>
                <a:cxn ang="0">
                  <a:pos x="66" y="13"/>
                </a:cxn>
                <a:cxn ang="0">
                  <a:pos x="61" y="12"/>
                </a:cxn>
                <a:cxn ang="0">
                  <a:pos x="53" y="10"/>
                </a:cxn>
                <a:cxn ang="0">
                  <a:pos x="45" y="10"/>
                </a:cxn>
                <a:cxn ang="0">
                  <a:pos x="34" y="10"/>
                </a:cxn>
                <a:cxn ang="0">
                  <a:pos x="23" y="11"/>
                </a:cxn>
                <a:cxn ang="0">
                  <a:pos x="12" y="14"/>
                </a:cxn>
                <a:cxn ang="0">
                  <a:pos x="0" y="20"/>
                </a:cxn>
              </a:cxnLst>
              <a:rect l="0" t="0" r="r" b="b"/>
              <a:pathLst>
                <a:path w="67" h="20">
                  <a:moveTo>
                    <a:pt x="0" y="20"/>
                  </a:moveTo>
                  <a:lnTo>
                    <a:pt x="1" y="19"/>
                  </a:lnTo>
                  <a:lnTo>
                    <a:pt x="6" y="14"/>
                  </a:lnTo>
                  <a:lnTo>
                    <a:pt x="13" y="10"/>
                  </a:lnTo>
                  <a:lnTo>
                    <a:pt x="22" y="4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5" y="4"/>
                  </a:lnTo>
                  <a:lnTo>
                    <a:pt x="67" y="13"/>
                  </a:lnTo>
                  <a:lnTo>
                    <a:pt x="66" y="13"/>
                  </a:lnTo>
                  <a:lnTo>
                    <a:pt x="61" y="12"/>
                  </a:lnTo>
                  <a:lnTo>
                    <a:pt x="53" y="10"/>
                  </a:lnTo>
                  <a:lnTo>
                    <a:pt x="45" y="10"/>
                  </a:lnTo>
                  <a:lnTo>
                    <a:pt x="34" y="10"/>
                  </a:lnTo>
                  <a:lnTo>
                    <a:pt x="23" y="11"/>
                  </a:lnTo>
                  <a:lnTo>
                    <a:pt x="12" y="1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2816" y="1954"/>
              <a:ext cx="33" cy="7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" y="12"/>
                </a:cxn>
                <a:cxn ang="0">
                  <a:pos x="7" y="14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17" y="7"/>
                </a:cxn>
                <a:cxn ang="0">
                  <a:pos x="21" y="4"/>
                </a:cxn>
                <a:cxn ang="0">
                  <a:pos x="26" y="2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49" y="1"/>
                </a:cxn>
                <a:cxn ang="0">
                  <a:pos x="56" y="4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61" y="10"/>
                </a:cxn>
                <a:cxn ang="0">
                  <a:pos x="57" y="9"/>
                </a:cxn>
                <a:cxn ang="0">
                  <a:pos x="51" y="7"/>
                </a:cxn>
                <a:cxn ang="0">
                  <a:pos x="45" y="6"/>
                </a:cxn>
                <a:cxn ang="0">
                  <a:pos x="38" y="7"/>
                </a:cxn>
                <a:cxn ang="0">
                  <a:pos x="29" y="8"/>
                </a:cxn>
                <a:cxn ang="0">
                  <a:pos x="19" y="11"/>
                </a:cxn>
                <a:cxn ang="0">
                  <a:pos x="17" y="12"/>
                </a:cxn>
                <a:cxn ang="0">
                  <a:pos x="13" y="14"/>
                </a:cxn>
                <a:cxn ang="0">
                  <a:pos x="6" y="15"/>
                </a:cxn>
                <a:cxn ang="0">
                  <a:pos x="0" y="12"/>
                </a:cxn>
              </a:cxnLst>
              <a:rect l="0" t="0" r="r" b="b"/>
              <a:pathLst>
                <a:path w="65" h="15">
                  <a:moveTo>
                    <a:pt x="0" y="12"/>
                  </a:moveTo>
                  <a:lnTo>
                    <a:pt x="2" y="12"/>
                  </a:lnTo>
                  <a:lnTo>
                    <a:pt x="7" y="14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17" y="7"/>
                  </a:lnTo>
                  <a:lnTo>
                    <a:pt x="21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9" y="1"/>
                  </a:lnTo>
                  <a:lnTo>
                    <a:pt x="56" y="4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61" y="10"/>
                  </a:lnTo>
                  <a:lnTo>
                    <a:pt x="57" y="9"/>
                  </a:lnTo>
                  <a:lnTo>
                    <a:pt x="51" y="7"/>
                  </a:lnTo>
                  <a:lnTo>
                    <a:pt x="45" y="6"/>
                  </a:lnTo>
                  <a:lnTo>
                    <a:pt x="38" y="7"/>
                  </a:lnTo>
                  <a:lnTo>
                    <a:pt x="29" y="8"/>
                  </a:lnTo>
                  <a:lnTo>
                    <a:pt x="19" y="11"/>
                  </a:lnTo>
                  <a:lnTo>
                    <a:pt x="17" y="12"/>
                  </a:lnTo>
                  <a:lnTo>
                    <a:pt x="13" y="14"/>
                  </a:lnTo>
                  <a:lnTo>
                    <a:pt x="6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872" y="1939"/>
              <a:ext cx="33" cy="10"/>
            </a:xfrm>
            <a:custGeom>
              <a:avLst/>
              <a:gdLst/>
              <a:ahLst/>
              <a:cxnLst>
                <a:cxn ang="0">
                  <a:pos x="66" y="19"/>
                </a:cxn>
                <a:cxn ang="0">
                  <a:pos x="65" y="18"/>
                </a:cxn>
                <a:cxn ang="0">
                  <a:pos x="61" y="14"/>
                </a:cxn>
                <a:cxn ang="0">
                  <a:pos x="55" y="9"/>
                </a:cxn>
                <a:cxn ang="0">
                  <a:pos x="46" y="4"/>
                </a:cxn>
                <a:cxn ang="0">
                  <a:pos x="37" y="1"/>
                </a:cxn>
                <a:cxn ang="0">
                  <a:pos x="26" y="0"/>
                </a:cxn>
                <a:cxn ang="0">
                  <a:pos x="13" y="3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6" y="10"/>
                </a:cxn>
                <a:cxn ang="0">
                  <a:pos x="13" y="8"/>
                </a:cxn>
                <a:cxn ang="0">
                  <a:pos x="22" y="8"/>
                </a:cxn>
                <a:cxn ang="0">
                  <a:pos x="33" y="8"/>
                </a:cxn>
                <a:cxn ang="0">
                  <a:pos x="44" y="9"/>
                </a:cxn>
                <a:cxn ang="0">
                  <a:pos x="55" y="14"/>
                </a:cxn>
                <a:cxn ang="0">
                  <a:pos x="66" y="19"/>
                </a:cxn>
              </a:cxnLst>
              <a:rect l="0" t="0" r="r" b="b"/>
              <a:pathLst>
                <a:path w="66" h="19">
                  <a:moveTo>
                    <a:pt x="66" y="19"/>
                  </a:moveTo>
                  <a:lnTo>
                    <a:pt x="65" y="18"/>
                  </a:lnTo>
                  <a:lnTo>
                    <a:pt x="61" y="14"/>
                  </a:lnTo>
                  <a:lnTo>
                    <a:pt x="55" y="9"/>
                  </a:lnTo>
                  <a:lnTo>
                    <a:pt x="46" y="4"/>
                  </a:lnTo>
                  <a:lnTo>
                    <a:pt x="37" y="1"/>
                  </a:lnTo>
                  <a:lnTo>
                    <a:pt x="26" y="0"/>
                  </a:lnTo>
                  <a:lnTo>
                    <a:pt x="13" y="3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6" y="10"/>
                  </a:lnTo>
                  <a:lnTo>
                    <a:pt x="13" y="8"/>
                  </a:lnTo>
                  <a:lnTo>
                    <a:pt x="22" y="8"/>
                  </a:lnTo>
                  <a:lnTo>
                    <a:pt x="33" y="8"/>
                  </a:lnTo>
                  <a:lnTo>
                    <a:pt x="44" y="9"/>
                  </a:lnTo>
                  <a:lnTo>
                    <a:pt x="55" y="14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2871" y="1953"/>
              <a:ext cx="32" cy="8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61" y="13"/>
                </a:cxn>
                <a:cxn ang="0">
                  <a:pos x="56" y="13"/>
                </a:cxn>
                <a:cxn ang="0">
                  <a:pos x="52" y="12"/>
                </a:cxn>
                <a:cxn ang="0">
                  <a:pos x="50" y="8"/>
                </a:cxn>
                <a:cxn ang="0">
                  <a:pos x="49" y="7"/>
                </a:cxn>
                <a:cxn ang="0">
                  <a:pos x="45" y="5"/>
                </a:cxn>
                <a:cxn ang="0">
                  <a:pos x="39" y="2"/>
                </a:cxn>
                <a:cxn ang="0">
                  <a:pos x="33" y="1"/>
                </a:cxn>
                <a:cxn ang="0">
                  <a:pos x="24" y="0"/>
                </a:cxn>
                <a:cxn ang="0">
                  <a:pos x="16" y="1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1" y="12"/>
                </a:cxn>
                <a:cxn ang="0">
                  <a:pos x="3" y="10"/>
                </a:cxn>
                <a:cxn ang="0">
                  <a:pos x="7" y="9"/>
                </a:cxn>
                <a:cxn ang="0">
                  <a:pos x="13" y="8"/>
                </a:cxn>
                <a:cxn ang="0">
                  <a:pos x="19" y="7"/>
                </a:cxn>
                <a:cxn ang="0">
                  <a:pos x="27" y="7"/>
                </a:cxn>
                <a:cxn ang="0">
                  <a:pos x="35" y="9"/>
                </a:cxn>
                <a:cxn ang="0">
                  <a:pos x="45" y="12"/>
                </a:cxn>
                <a:cxn ang="0">
                  <a:pos x="46" y="13"/>
                </a:cxn>
                <a:cxn ang="0">
                  <a:pos x="51" y="15"/>
                </a:cxn>
                <a:cxn ang="0">
                  <a:pos x="56" y="16"/>
                </a:cxn>
                <a:cxn ang="0">
                  <a:pos x="62" y="13"/>
                </a:cxn>
              </a:cxnLst>
              <a:rect l="0" t="0" r="r" b="b"/>
              <a:pathLst>
                <a:path w="62" h="16">
                  <a:moveTo>
                    <a:pt x="62" y="13"/>
                  </a:moveTo>
                  <a:lnTo>
                    <a:pt x="61" y="13"/>
                  </a:lnTo>
                  <a:lnTo>
                    <a:pt x="56" y="13"/>
                  </a:lnTo>
                  <a:lnTo>
                    <a:pt x="52" y="12"/>
                  </a:lnTo>
                  <a:lnTo>
                    <a:pt x="50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3" y="1"/>
                  </a:lnTo>
                  <a:lnTo>
                    <a:pt x="24" y="0"/>
                  </a:lnTo>
                  <a:lnTo>
                    <a:pt x="16" y="1"/>
                  </a:lnTo>
                  <a:lnTo>
                    <a:pt x="7" y="5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7" y="9"/>
                  </a:lnTo>
                  <a:lnTo>
                    <a:pt x="13" y="8"/>
                  </a:lnTo>
                  <a:lnTo>
                    <a:pt x="19" y="7"/>
                  </a:lnTo>
                  <a:lnTo>
                    <a:pt x="27" y="7"/>
                  </a:lnTo>
                  <a:lnTo>
                    <a:pt x="35" y="9"/>
                  </a:lnTo>
                  <a:lnTo>
                    <a:pt x="45" y="12"/>
                  </a:lnTo>
                  <a:lnTo>
                    <a:pt x="46" y="13"/>
                  </a:lnTo>
                  <a:lnTo>
                    <a:pt x="51" y="15"/>
                  </a:lnTo>
                  <a:lnTo>
                    <a:pt x="56" y="16"/>
                  </a:lnTo>
                  <a:lnTo>
                    <a:pt x="62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2851" y="1991"/>
              <a:ext cx="19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5"/>
                </a:cxn>
                <a:cxn ang="0">
                  <a:pos x="10" y="9"/>
                </a:cxn>
                <a:cxn ang="0">
                  <a:pos x="22" y="10"/>
                </a:cxn>
                <a:cxn ang="0">
                  <a:pos x="25" y="10"/>
                </a:cxn>
                <a:cxn ang="0">
                  <a:pos x="30" y="8"/>
                </a:cxn>
                <a:cxn ang="0">
                  <a:pos x="36" y="5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0" y="2"/>
                </a:cxn>
                <a:cxn ang="0">
                  <a:pos x="23" y="3"/>
                </a:cxn>
                <a:cxn ang="0">
                  <a:pos x="17" y="3"/>
                </a:cxn>
                <a:cxn ang="0">
                  <a:pos x="10" y="3"/>
                </a:cxn>
                <a:cxn ang="0">
                  <a:pos x="5" y="2"/>
                </a:cxn>
                <a:cxn ang="0">
                  <a:pos x="0" y="0"/>
                </a:cxn>
              </a:cxnLst>
              <a:rect l="0" t="0" r="r" b="b"/>
              <a:pathLst>
                <a:path w="39" h="10">
                  <a:moveTo>
                    <a:pt x="0" y="0"/>
                  </a:moveTo>
                  <a:lnTo>
                    <a:pt x="2" y="2"/>
                  </a:lnTo>
                  <a:lnTo>
                    <a:pt x="4" y="5"/>
                  </a:lnTo>
                  <a:lnTo>
                    <a:pt x="10" y="9"/>
                  </a:lnTo>
                  <a:lnTo>
                    <a:pt x="22" y="10"/>
                  </a:lnTo>
                  <a:lnTo>
                    <a:pt x="25" y="10"/>
                  </a:lnTo>
                  <a:lnTo>
                    <a:pt x="30" y="8"/>
                  </a:lnTo>
                  <a:lnTo>
                    <a:pt x="36" y="5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2"/>
                  </a:lnTo>
                  <a:lnTo>
                    <a:pt x="23" y="3"/>
                  </a:lnTo>
                  <a:lnTo>
                    <a:pt x="17" y="3"/>
                  </a:lnTo>
                  <a:lnTo>
                    <a:pt x="10" y="3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2832" y="1956"/>
              <a:ext cx="8" cy="6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3"/>
                </a:cxn>
                <a:cxn ang="0">
                  <a:pos x="12" y="12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3" y="12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3"/>
                  </a:lnTo>
                  <a:lnTo>
                    <a:pt x="12" y="12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881" y="1956"/>
              <a:ext cx="7" cy="6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5" y="8"/>
                </a:cxn>
                <a:cxn ang="0">
                  <a:pos x="15" y="6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7" y="12"/>
                </a:cxn>
              </a:cxnLst>
              <a:rect l="0" t="0" r="r" b="b"/>
              <a:pathLst>
                <a:path w="15" h="12">
                  <a:moveTo>
                    <a:pt x="7" y="12"/>
                  </a:moveTo>
                  <a:lnTo>
                    <a:pt x="11" y="12"/>
                  </a:lnTo>
                  <a:lnTo>
                    <a:pt x="14" y="11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2848" y="2002"/>
              <a:ext cx="29" cy="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" y="12"/>
                </a:cxn>
                <a:cxn ang="0">
                  <a:pos x="9" y="10"/>
                </a:cxn>
                <a:cxn ang="0">
                  <a:pos x="15" y="5"/>
                </a:cxn>
                <a:cxn ang="0">
                  <a:pos x="20" y="1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31" y="2"/>
                </a:cxn>
                <a:cxn ang="0">
                  <a:pos x="34" y="0"/>
                </a:cxn>
                <a:cxn ang="0">
                  <a:pos x="37" y="2"/>
                </a:cxn>
                <a:cxn ang="0">
                  <a:pos x="43" y="5"/>
                </a:cxn>
                <a:cxn ang="0">
                  <a:pos x="51" y="10"/>
                </a:cxn>
                <a:cxn ang="0">
                  <a:pos x="59" y="12"/>
                </a:cxn>
                <a:cxn ang="0">
                  <a:pos x="55" y="11"/>
                </a:cxn>
                <a:cxn ang="0">
                  <a:pos x="48" y="10"/>
                </a:cxn>
                <a:cxn ang="0">
                  <a:pos x="39" y="8"/>
                </a:cxn>
                <a:cxn ang="0">
                  <a:pos x="34" y="4"/>
                </a:cxn>
                <a:cxn ang="0">
                  <a:pos x="33" y="5"/>
                </a:cxn>
                <a:cxn ang="0">
                  <a:pos x="31" y="7"/>
                </a:cxn>
                <a:cxn ang="0">
                  <a:pos x="27" y="8"/>
                </a:cxn>
                <a:cxn ang="0">
                  <a:pos x="22" y="5"/>
                </a:cxn>
                <a:cxn ang="0">
                  <a:pos x="21" y="7"/>
                </a:cxn>
                <a:cxn ang="0">
                  <a:pos x="16" y="9"/>
                </a:cxn>
                <a:cxn ang="0">
                  <a:pos x="9" y="11"/>
                </a:cxn>
                <a:cxn ang="0">
                  <a:pos x="0" y="13"/>
                </a:cxn>
              </a:cxnLst>
              <a:rect l="0" t="0" r="r" b="b"/>
              <a:pathLst>
                <a:path w="59" h="13">
                  <a:moveTo>
                    <a:pt x="0" y="13"/>
                  </a:moveTo>
                  <a:lnTo>
                    <a:pt x="3" y="12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43" y="5"/>
                  </a:lnTo>
                  <a:lnTo>
                    <a:pt x="51" y="10"/>
                  </a:lnTo>
                  <a:lnTo>
                    <a:pt x="59" y="12"/>
                  </a:lnTo>
                  <a:lnTo>
                    <a:pt x="55" y="11"/>
                  </a:lnTo>
                  <a:lnTo>
                    <a:pt x="48" y="10"/>
                  </a:lnTo>
                  <a:lnTo>
                    <a:pt x="39" y="8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1" y="7"/>
                  </a:lnTo>
                  <a:lnTo>
                    <a:pt x="27" y="8"/>
                  </a:lnTo>
                  <a:lnTo>
                    <a:pt x="22" y="5"/>
                  </a:lnTo>
                  <a:lnTo>
                    <a:pt x="21" y="7"/>
                  </a:lnTo>
                  <a:lnTo>
                    <a:pt x="16" y="9"/>
                  </a:lnTo>
                  <a:lnTo>
                    <a:pt x="9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2842" y="2008"/>
              <a:ext cx="36" cy="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4"/>
                </a:cxn>
                <a:cxn ang="0">
                  <a:pos x="12" y="6"/>
                </a:cxn>
                <a:cxn ang="0">
                  <a:pos x="23" y="8"/>
                </a:cxn>
                <a:cxn ang="0">
                  <a:pos x="34" y="6"/>
                </a:cxn>
                <a:cxn ang="0">
                  <a:pos x="36" y="6"/>
                </a:cxn>
                <a:cxn ang="0">
                  <a:pos x="39" y="7"/>
                </a:cxn>
                <a:cxn ang="0">
                  <a:pos x="44" y="7"/>
                </a:cxn>
                <a:cxn ang="0">
                  <a:pos x="48" y="5"/>
                </a:cxn>
                <a:cxn ang="0">
                  <a:pos x="50" y="5"/>
                </a:cxn>
                <a:cxn ang="0">
                  <a:pos x="56" y="6"/>
                </a:cxn>
                <a:cxn ang="0">
                  <a:pos x="65" y="5"/>
                </a:cxn>
                <a:cxn ang="0">
                  <a:pos x="72" y="0"/>
                </a:cxn>
                <a:cxn ang="0">
                  <a:pos x="70" y="1"/>
                </a:cxn>
                <a:cxn ang="0">
                  <a:pos x="62" y="1"/>
                </a:cxn>
                <a:cxn ang="0">
                  <a:pos x="54" y="2"/>
                </a:cxn>
                <a:cxn ang="0">
                  <a:pos x="45" y="0"/>
                </a:cxn>
                <a:cxn ang="0">
                  <a:pos x="44" y="1"/>
                </a:cxn>
                <a:cxn ang="0">
                  <a:pos x="42" y="2"/>
                </a:cxn>
                <a:cxn ang="0">
                  <a:pos x="39" y="2"/>
                </a:cxn>
                <a:cxn ang="0">
                  <a:pos x="34" y="1"/>
                </a:cxn>
                <a:cxn ang="0">
                  <a:pos x="32" y="2"/>
                </a:cxn>
                <a:cxn ang="0">
                  <a:pos x="27" y="5"/>
                </a:cxn>
                <a:cxn ang="0">
                  <a:pos x="16" y="5"/>
                </a:cxn>
                <a:cxn ang="0">
                  <a:pos x="0" y="2"/>
                </a:cxn>
              </a:cxnLst>
              <a:rect l="0" t="0" r="r" b="b"/>
              <a:pathLst>
                <a:path w="72" h="8">
                  <a:moveTo>
                    <a:pt x="0" y="2"/>
                  </a:moveTo>
                  <a:lnTo>
                    <a:pt x="4" y="4"/>
                  </a:lnTo>
                  <a:lnTo>
                    <a:pt x="12" y="6"/>
                  </a:lnTo>
                  <a:lnTo>
                    <a:pt x="23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9" y="7"/>
                  </a:lnTo>
                  <a:lnTo>
                    <a:pt x="44" y="7"/>
                  </a:lnTo>
                  <a:lnTo>
                    <a:pt x="48" y="5"/>
                  </a:lnTo>
                  <a:lnTo>
                    <a:pt x="50" y="5"/>
                  </a:lnTo>
                  <a:lnTo>
                    <a:pt x="56" y="6"/>
                  </a:lnTo>
                  <a:lnTo>
                    <a:pt x="65" y="5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5" y="0"/>
                  </a:lnTo>
                  <a:lnTo>
                    <a:pt x="44" y="1"/>
                  </a:lnTo>
                  <a:lnTo>
                    <a:pt x="42" y="2"/>
                  </a:lnTo>
                  <a:lnTo>
                    <a:pt x="39" y="2"/>
                  </a:lnTo>
                  <a:lnTo>
                    <a:pt x="34" y="1"/>
                  </a:lnTo>
                  <a:lnTo>
                    <a:pt x="32" y="2"/>
                  </a:lnTo>
                  <a:lnTo>
                    <a:pt x="27" y="5"/>
                  </a:lnTo>
                  <a:lnTo>
                    <a:pt x="16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2849" y="2014"/>
              <a:ext cx="24" cy="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5" y="3"/>
                </a:cxn>
                <a:cxn ang="0">
                  <a:pos x="9" y="4"/>
                </a:cxn>
                <a:cxn ang="0">
                  <a:pos x="17" y="5"/>
                </a:cxn>
                <a:cxn ang="0">
                  <a:pos x="24" y="7"/>
                </a:cxn>
                <a:cxn ang="0">
                  <a:pos x="33" y="7"/>
                </a:cxn>
                <a:cxn ang="0">
                  <a:pos x="40" y="4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5" y="4"/>
                </a:cxn>
                <a:cxn ang="0">
                  <a:pos x="40" y="8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19" y="13"/>
                </a:cxn>
                <a:cxn ang="0">
                  <a:pos x="9" y="9"/>
                </a:cxn>
                <a:cxn ang="0">
                  <a:pos x="0" y="1"/>
                </a:cxn>
              </a:cxnLst>
              <a:rect l="0" t="0" r="r" b="b"/>
              <a:pathLst>
                <a:path w="48" h="13">
                  <a:moveTo>
                    <a:pt x="0" y="1"/>
                  </a:moveTo>
                  <a:lnTo>
                    <a:pt x="1" y="1"/>
                  </a:lnTo>
                  <a:lnTo>
                    <a:pt x="5" y="3"/>
                  </a:lnTo>
                  <a:lnTo>
                    <a:pt x="9" y="4"/>
                  </a:lnTo>
                  <a:lnTo>
                    <a:pt x="17" y="5"/>
                  </a:lnTo>
                  <a:lnTo>
                    <a:pt x="24" y="7"/>
                  </a:lnTo>
                  <a:lnTo>
                    <a:pt x="33" y="7"/>
                  </a:lnTo>
                  <a:lnTo>
                    <a:pt x="40" y="4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35" y="11"/>
                  </a:lnTo>
                  <a:lnTo>
                    <a:pt x="28" y="13"/>
                  </a:lnTo>
                  <a:lnTo>
                    <a:pt x="19" y="13"/>
                  </a:lnTo>
                  <a:lnTo>
                    <a:pt x="9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2852" y="2035"/>
              <a:ext cx="19" cy="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2"/>
                </a:cxn>
                <a:cxn ang="0">
                  <a:pos x="2" y="5"/>
                </a:cxn>
                <a:cxn ang="0">
                  <a:pos x="6" y="8"/>
                </a:cxn>
                <a:cxn ang="0">
                  <a:pos x="11" y="12"/>
                </a:cxn>
                <a:cxn ang="0">
                  <a:pos x="16" y="13"/>
                </a:cxn>
                <a:cxn ang="0">
                  <a:pos x="23" y="13"/>
                </a:cxn>
                <a:cxn ang="0">
                  <a:pos x="30" y="8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28" y="2"/>
                </a:cxn>
                <a:cxn ang="0">
                  <a:pos x="21" y="4"/>
                </a:cxn>
                <a:cxn ang="0">
                  <a:pos x="15" y="5"/>
                </a:cxn>
                <a:cxn ang="0">
                  <a:pos x="9" y="5"/>
                </a:cxn>
                <a:cxn ang="0">
                  <a:pos x="4" y="4"/>
                </a:cxn>
                <a:cxn ang="0">
                  <a:pos x="0" y="1"/>
                </a:cxn>
              </a:cxnLst>
              <a:rect l="0" t="0" r="r" b="b"/>
              <a:pathLst>
                <a:path w="38" h="13">
                  <a:moveTo>
                    <a:pt x="0" y="1"/>
                  </a:moveTo>
                  <a:lnTo>
                    <a:pt x="1" y="2"/>
                  </a:lnTo>
                  <a:lnTo>
                    <a:pt x="2" y="5"/>
                  </a:lnTo>
                  <a:lnTo>
                    <a:pt x="6" y="8"/>
                  </a:lnTo>
                  <a:lnTo>
                    <a:pt x="11" y="12"/>
                  </a:lnTo>
                  <a:lnTo>
                    <a:pt x="16" y="13"/>
                  </a:lnTo>
                  <a:lnTo>
                    <a:pt x="23" y="13"/>
                  </a:lnTo>
                  <a:lnTo>
                    <a:pt x="30" y="8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1" y="4"/>
                  </a:lnTo>
                  <a:lnTo>
                    <a:pt x="15" y="5"/>
                  </a:lnTo>
                  <a:lnTo>
                    <a:pt x="9" y="5"/>
                  </a:lnTo>
                  <a:lnTo>
                    <a:pt x="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2779" y="2077"/>
              <a:ext cx="97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5" y="26"/>
                </a:cxn>
                <a:cxn ang="0">
                  <a:pos x="14" y="51"/>
                </a:cxn>
                <a:cxn ang="0">
                  <a:pos x="28" y="80"/>
                </a:cxn>
                <a:cxn ang="0">
                  <a:pos x="53" y="106"/>
                </a:cxn>
                <a:cxn ang="0">
                  <a:pos x="87" y="126"/>
                </a:cxn>
                <a:cxn ang="0">
                  <a:pos x="133" y="136"/>
                </a:cxn>
                <a:cxn ang="0">
                  <a:pos x="194" y="132"/>
                </a:cxn>
                <a:cxn ang="0">
                  <a:pos x="188" y="133"/>
                </a:cxn>
                <a:cxn ang="0">
                  <a:pos x="170" y="133"/>
                </a:cxn>
                <a:cxn ang="0">
                  <a:pos x="144" y="130"/>
                </a:cxn>
                <a:cxn ang="0">
                  <a:pos x="113" y="122"/>
                </a:cxn>
                <a:cxn ang="0">
                  <a:pos x="80" y="109"/>
                </a:cxn>
                <a:cxn ang="0">
                  <a:pos x="48" y="84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194" h="136">
                  <a:moveTo>
                    <a:pt x="0" y="0"/>
                  </a:moveTo>
                  <a:lnTo>
                    <a:pt x="1" y="7"/>
                  </a:lnTo>
                  <a:lnTo>
                    <a:pt x="5" y="26"/>
                  </a:lnTo>
                  <a:lnTo>
                    <a:pt x="14" y="51"/>
                  </a:lnTo>
                  <a:lnTo>
                    <a:pt x="28" y="80"/>
                  </a:lnTo>
                  <a:lnTo>
                    <a:pt x="53" y="106"/>
                  </a:lnTo>
                  <a:lnTo>
                    <a:pt x="87" y="126"/>
                  </a:lnTo>
                  <a:lnTo>
                    <a:pt x="133" y="136"/>
                  </a:lnTo>
                  <a:lnTo>
                    <a:pt x="194" y="132"/>
                  </a:lnTo>
                  <a:lnTo>
                    <a:pt x="188" y="133"/>
                  </a:lnTo>
                  <a:lnTo>
                    <a:pt x="170" y="133"/>
                  </a:lnTo>
                  <a:lnTo>
                    <a:pt x="144" y="130"/>
                  </a:lnTo>
                  <a:lnTo>
                    <a:pt x="113" y="122"/>
                  </a:lnTo>
                  <a:lnTo>
                    <a:pt x="80" y="109"/>
                  </a:lnTo>
                  <a:lnTo>
                    <a:pt x="48" y="84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2887" y="2068"/>
              <a:ext cx="47" cy="73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4" y="144"/>
                </a:cxn>
                <a:cxn ang="0">
                  <a:pos x="15" y="139"/>
                </a:cxn>
                <a:cxn ang="0">
                  <a:pos x="33" y="130"/>
                </a:cxn>
                <a:cxn ang="0">
                  <a:pos x="51" y="116"/>
                </a:cxn>
                <a:cxn ang="0">
                  <a:pos x="69" y="98"/>
                </a:cxn>
                <a:cxn ang="0">
                  <a:pos x="84" y="73"/>
                </a:cxn>
                <a:cxn ang="0">
                  <a:pos x="94" y="40"/>
                </a:cxn>
                <a:cxn ang="0">
                  <a:pos x="94" y="0"/>
                </a:cxn>
                <a:cxn ang="0">
                  <a:pos x="94" y="3"/>
                </a:cxn>
                <a:cxn ang="0">
                  <a:pos x="92" y="15"/>
                </a:cxn>
                <a:cxn ang="0">
                  <a:pos x="89" y="31"/>
                </a:cxn>
                <a:cxn ang="0">
                  <a:pos x="81" y="52"/>
                </a:cxn>
                <a:cxn ang="0">
                  <a:pos x="70" y="75"/>
                </a:cxn>
                <a:cxn ang="0">
                  <a:pos x="54" y="99"/>
                </a:cxn>
                <a:cxn ang="0">
                  <a:pos x="30" y="123"/>
                </a:cxn>
                <a:cxn ang="0">
                  <a:pos x="0" y="145"/>
                </a:cxn>
              </a:cxnLst>
              <a:rect l="0" t="0" r="r" b="b"/>
              <a:pathLst>
                <a:path w="94" h="145">
                  <a:moveTo>
                    <a:pt x="0" y="145"/>
                  </a:moveTo>
                  <a:lnTo>
                    <a:pt x="4" y="144"/>
                  </a:lnTo>
                  <a:lnTo>
                    <a:pt x="15" y="139"/>
                  </a:lnTo>
                  <a:lnTo>
                    <a:pt x="33" y="130"/>
                  </a:lnTo>
                  <a:lnTo>
                    <a:pt x="51" y="116"/>
                  </a:lnTo>
                  <a:lnTo>
                    <a:pt x="69" y="98"/>
                  </a:lnTo>
                  <a:lnTo>
                    <a:pt x="84" y="73"/>
                  </a:lnTo>
                  <a:lnTo>
                    <a:pt x="94" y="40"/>
                  </a:lnTo>
                  <a:lnTo>
                    <a:pt x="94" y="0"/>
                  </a:lnTo>
                  <a:lnTo>
                    <a:pt x="94" y="3"/>
                  </a:lnTo>
                  <a:lnTo>
                    <a:pt x="92" y="15"/>
                  </a:lnTo>
                  <a:lnTo>
                    <a:pt x="89" y="31"/>
                  </a:lnTo>
                  <a:lnTo>
                    <a:pt x="81" y="52"/>
                  </a:lnTo>
                  <a:lnTo>
                    <a:pt x="70" y="75"/>
                  </a:lnTo>
                  <a:lnTo>
                    <a:pt x="54" y="99"/>
                  </a:lnTo>
                  <a:lnTo>
                    <a:pt x="30" y="123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2950" y="2073"/>
              <a:ext cx="16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6"/>
                </a:cxn>
                <a:cxn ang="0">
                  <a:pos x="9" y="22"/>
                </a:cxn>
                <a:cxn ang="0">
                  <a:pos x="16" y="46"/>
                </a:cxn>
                <a:cxn ang="0">
                  <a:pos x="23" y="75"/>
                </a:cxn>
                <a:cxn ang="0">
                  <a:pos x="29" y="109"/>
                </a:cxn>
                <a:cxn ang="0">
                  <a:pos x="33" y="143"/>
                </a:cxn>
                <a:cxn ang="0">
                  <a:pos x="32" y="177"/>
                </a:cxn>
                <a:cxn ang="0">
                  <a:pos x="23" y="208"/>
                </a:cxn>
                <a:cxn ang="0">
                  <a:pos x="24" y="192"/>
                </a:cxn>
                <a:cxn ang="0">
                  <a:pos x="23" y="148"/>
                </a:cxn>
                <a:cxn ang="0">
                  <a:pos x="17" y="82"/>
                </a:cxn>
                <a:cxn ang="0">
                  <a:pos x="0" y="0"/>
                </a:cxn>
              </a:cxnLst>
              <a:rect l="0" t="0" r="r" b="b"/>
              <a:pathLst>
                <a:path w="33" h="208">
                  <a:moveTo>
                    <a:pt x="0" y="0"/>
                  </a:moveTo>
                  <a:lnTo>
                    <a:pt x="3" y="6"/>
                  </a:lnTo>
                  <a:lnTo>
                    <a:pt x="9" y="22"/>
                  </a:lnTo>
                  <a:lnTo>
                    <a:pt x="16" y="46"/>
                  </a:lnTo>
                  <a:lnTo>
                    <a:pt x="23" y="75"/>
                  </a:lnTo>
                  <a:lnTo>
                    <a:pt x="29" y="109"/>
                  </a:lnTo>
                  <a:lnTo>
                    <a:pt x="33" y="143"/>
                  </a:lnTo>
                  <a:lnTo>
                    <a:pt x="32" y="177"/>
                  </a:lnTo>
                  <a:lnTo>
                    <a:pt x="23" y="208"/>
                  </a:lnTo>
                  <a:lnTo>
                    <a:pt x="24" y="192"/>
                  </a:lnTo>
                  <a:lnTo>
                    <a:pt x="23" y="148"/>
                  </a:lnTo>
                  <a:lnTo>
                    <a:pt x="17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2763" y="2097"/>
              <a:ext cx="8" cy="75"/>
            </a:xfrm>
            <a:custGeom>
              <a:avLst/>
              <a:gdLst/>
              <a:ahLst/>
              <a:cxnLst>
                <a:cxn ang="0">
                  <a:pos x="13" y="148"/>
                </a:cxn>
                <a:cxn ang="0">
                  <a:pos x="15" y="138"/>
                </a:cxn>
                <a:cxn ang="0">
                  <a:pos x="18" y="108"/>
                </a:cxn>
                <a:cxn ang="0">
                  <a:pos x="15" y="62"/>
                </a:cxn>
                <a:cxn ang="0">
                  <a:pos x="0" y="0"/>
                </a:cxn>
                <a:cxn ang="0">
                  <a:pos x="3" y="20"/>
                </a:cxn>
                <a:cxn ang="0">
                  <a:pos x="9" y="68"/>
                </a:cxn>
                <a:cxn ang="0">
                  <a:pos x="14" y="118"/>
                </a:cxn>
                <a:cxn ang="0">
                  <a:pos x="13" y="148"/>
                </a:cxn>
              </a:cxnLst>
              <a:rect l="0" t="0" r="r" b="b"/>
              <a:pathLst>
                <a:path w="18" h="148">
                  <a:moveTo>
                    <a:pt x="13" y="148"/>
                  </a:moveTo>
                  <a:lnTo>
                    <a:pt x="15" y="138"/>
                  </a:lnTo>
                  <a:lnTo>
                    <a:pt x="18" y="108"/>
                  </a:lnTo>
                  <a:lnTo>
                    <a:pt x="15" y="62"/>
                  </a:lnTo>
                  <a:lnTo>
                    <a:pt x="0" y="0"/>
                  </a:lnTo>
                  <a:lnTo>
                    <a:pt x="3" y="20"/>
                  </a:lnTo>
                  <a:lnTo>
                    <a:pt x="9" y="68"/>
                  </a:lnTo>
                  <a:lnTo>
                    <a:pt x="14" y="118"/>
                  </a:lnTo>
                  <a:lnTo>
                    <a:pt x="13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2972" y="2080"/>
              <a:ext cx="32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22" y="4"/>
                </a:cxn>
                <a:cxn ang="0">
                  <a:pos x="34" y="9"/>
                </a:cxn>
                <a:cxn ang="0">
                  <a:pos x="46" y="22"/>
                </a:cxn>
                <a:cxn ang="0">
                  <a:pos x="56" y="40"/>
                </a:cxn>
                <a:cxn ang="0">
                  <a:pos x="64" y="68"/>
                </a:cxn>
                <a:cxn ang="0">
                  <a:pos x="65" y="106"/>
                </a:cxn>
                <a:cxn ang="0">
                  <a:pos x="65" y="103"/>
                </a:cxn>
                <a:cxn ang="0">
                  <a:pos x="64" y="92"/>
                </a:cxn>
                <a:cxn ang="0">
                  <a:pos x="60" y="77"/>
                </a:cxn>
                <a:cxn ang="0">
                  <a:pos x="55" y="60"/>
                </a:cxn>
                <a:cxn ang="0">
                  <a:pos x="46" y="42"/>
                </a:cxn>
                <a:cxn ang="0">
                  <a:pos x="35" y="24"/>
                </a:cxn>
                <a:cxn ang="0">
                  <a:pos x="20" y="9"/>
                </a:cxn>
                <a:cxn ang="0">
                  <a:pos x="0" y="0"/>
                </a:cxn>
              </a:cxnLst>
              <a:rect l="0" t="0" r="r" b="b"/>
              <a:pathLst>
                <a:path w="65" h="106">
                  <a:moveTo>
                    <a:pt x="0" y="0"/>
                  </a:moveTo>
                  <a:lnTo>
                    <a:pt x="2" y="0"/>
                  </a:lnTo>
                  <a:lnTo>
                    <a:pt x="11" y="0"/>
                  </a:lnTo>
                  <a:lnTo>
                    <a:pt x="22" y="4"/>
                  </a:lnTo>
                  <a:lnTo>
                    <a:pt x="34" y="9"/>
                  </a:lnTo>
                  <a:lnTo>
                    <a:pt x="46" y="22"/>
                  </a:lnTo>
                  <a:lnTo>
                    <a:pt x="56" y="40"/>
                  </a:lnTo>
                  <a:lnTo>
                    <a:pt x="64" y="68"/>
                  </a:lnTo>
                  <a:lnTo>
                    <a:pt x="65" y="106"/>
                  </a:lnTo>
                  <a:lnTo>
                    <a:pt x="65" y="103"/>
                  </a:lnTo>
                  <a:lnTo>
                    <a:pt x="64" y="92"/>
                  </a:lnTo>
                  <a:lnTo>
                    <a:pt x="60" y="77"/>
                  </a:lnTo>
                  <a:lnTo>
                    <a:pt x="55" y="60"/>
                  </a:lnTo>
                  <a:lnTo>
                    <a:pt x="46" y="42"/>
                  </a:lnTo>
                  <a:lnTo>
                    <a:pt x="35" y="24"/>
                  </a:lnTo>
                  <a:lnTo>
                    <a:pt x="2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3008" y="2138"/>
              <a:ext cx="37" cy="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11" y="21"/>
                </a:cxn>
                <a:cxn ang="0">
                  <a:pos x="23" y="46"/>
                </a:cxn>
                <a:cxn ang="0">
                  <a:pos x="37" y="79"/>
                </a:cxn>
                <a:cxn ang="0">
                  <a:pos x="50" y="120"/>
                </a:cxn>
                <a:cxn ang="0">
                  <a:pos x="62" y="167"/>
                </a:cxn>
                <a:cxn ang="0">
                  <a:pos x="71" y="220"/>
                </a:cxn>
                <a:cxn ang="0">
                  <a:pos x="76" y="278"/>
                </a:cxn>
                <a:cxn ang="0">
                  <a:pos x="75" y="270"/>
                </a:cxn>
                <a:cxn ang="0">
                  <a:pos x="70" y="246"/>
                </a:cxn>
                <a:cxn ang="0">
                  <a:pos x="62" y="211"/>
                </a:cxn>
                <a:cxn ang="0">
                  <a:pos x="53" y="170"/>
                </a:cxn>
                <a:cxn ang="0">
                  <a:pos x="42" y="124"/>
                </a:cxn>
                <a:cxn ang="0">
                  <a:pos x="28" y="78"/>
                </a:cxn>
                <a:cxn ang="0">
                  <a:pos x="15" y="35"/>
                </a:cxn>
                <a:cxn ang="0">
                  <a:pos x="0" y="0"/>
                </a:cxn>
              </a:cxnLst>
              <a:rect l="0" t="0" r="r" b="b"/>
              <a:pathLst>
                <a:path w="76" h="278">
                  <a:moveTo>
                    <a:pt x="0" y="0"/>
                  </a:moveTo>
                  <a:lnTo>
                    <a:pt x="4" y="6"/>
                  </a:lnTo>
                  <a:lnTo>
                    <a:pt x="11" y="21"/>
                  </a:lnTo>
                  <a:lnTo>
                    <a:pt x="23" y="46"/>
                  </a:lnTo>
                  <a:lnTo>
                    <a:pt x="37" y="79"/>
                  </a:lnTo>
                  <a:lnTo>
                    <a:pt x="50" y="120"/>
                  </a:lnTo>
                  <a:lnTo>
                    <a:pt x="62" y="167"/>
                  </a:lnTo>
                  <a:lnTo>
                    <a:pt x="71" y="220"/>
                  </a:lnTo>
                  <a:lnTo>
                    <a:pt x="76" y="278"/>
                  </a:lnTo>
                  <a:lnTo>
                    <a:pt x="75" y="270"/>
                  </a:lnTo>
                  <a:lnTo>
                    <a:pt x="70" y="246"/>
                  </a:lnTo>
                  <a:lnTo>
                    <a:pt x="62" y="211"/>
                  </a:lnTo>
                  <a:lnTo>
                    <a:pt x="53" y="170"/>
                  </a:lnTo>
                  <a:lnTo>
                    <a:pt x="42" y="124"/>
                  </a:lnTo>
                  <a:lnTo>
                    <a:pt x="28" y="78"/>
                  </a:lnTo>
                  <a:lnTo>
                    <a:pt x="1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2708" y="2086"/>
              <a:ext cx="42" cy="48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0" y="0"/>
                </a:cxn>
                <a:cxn ang="0">
                  <a:pos x="73" y="1"/>
                </a:cxn>
                <a:cxn ang="0">
                  <a:pos x="62" y="4"/>
                </a:cxn>
                <a:cxn ang="0">
                  <a:pos x="50" y="11"/>
                </a:cxn>
                <a:cxn ang="0">
                  <a:pos x="36" y="23"/>
                </a:cxn>
                <a:cxn ang="0">
                  <a:pos x="23" y="40"/>
                </a:cxn>
                <a:cxn ang="0">
                  <a:pos x="10" y="64"/>
                </a:cxn>
                <a:cxn ang="0">
                  <a:pos x="0" y="96"/>
                </a:cxn>
                <a:cxn ang="0">
                  <a:pos x="1" y="93"/>
                </a:cxn>
                <a:cxn ang="0">
                  <a:pos x="6" y="83"/>
                </a:cxn>
                <a:cxn ang="0">
                  <a:pos x="12" y="69"/>
                </a:cxn>
                <a:cxn ang="0">
                  <a:pos x="22" y="52"/>
                </a:cxn>
                <a:cxn ang="0">
                  <a:pos x="34" y="34"/>
                </a:cxn>
                <a:cxn ang="0">
                  <a:pos x="49" y="18"/>
                </a:cxn>
                <a:cxn ang="0">
                  <a:pos x="65" y="7"/>
                </a:cxn>
                <a:cxn ang="0">
                  <a:pos x="83" y="0"/>
                </a:cxn>
              </a:cxnLst>
              <a:rect l="0" t="0" r="r" b="b"/>
              <a:pathLst>
                <a:path w="83" h="96">
                  <a:moveTo>
                    <a:pt x="83" y="0"/>
                  </a:moveTo>
                  <a:lnTo>
                    <a:pt x="80" y="0"/>
                  </a:lnTo>
                  <a:lnTo>
                    <a:pt x="73" y="1"/>
                  </a:lnTo>
                  <a:lnTo>
                    <a:pt x="62" y="4"/>
                  </a:lnTo>
                  <a:lnTo>
                    <a:pt x="50" y="11"/>
                  </a:lnTo>
                  <a:lnTo>
                    <a:pt x="36" y="23"/>
                  </a:lnTo>
                  <a:lnTo>
                    <a:pt x="23" y="40"/>
                  </a:lnTo>
                  <a:lnTo>
                    <a:pt x="10" y="64"/>
                  </a:lnTo>
                  <a:lnTo>
                    <a:pt x="0" y="96"/>
                  </a:lnTo>
                  <a:lnTo>
                    <a:pt x="1" y="93"/>
                  </a:lnTo>
                  <a:lnTo>
                    <a:pt x="6" y="83"/>
                  </a:lnTo>
                  <a:lnTo>
                    <a:pt x="12" y="69"/>
                  </a:lnTo>
                  <a:lnTo>
                    <a:pt x="22" y="52"/>
                  </a:lnTo>
                  <a:lnTo>
                    <a:pt x="34" y="34"/>
                  </a:lnTo>
                  <a:lnTo>
                    <a:pt x="49" y="18"/>
                  </a:lnTo>
                  <a:lnTo>
                    <a:pt x="65" y="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2667" y="2141"/>
              <a:ext cx="41" cy="14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78" y="5"/>
                </a:cxn>
                <a:cxn ang="0">
                  <a:pos x="68" y="20"/>
                </a:cxn>
                <a:cxn ang="0">
                  <a:pos x="56" y="45"/>
                </a:cxn>
                <a:cxn ang="0">
                  <a:pos x="40" y="77"/>
                </a:cxn>
                <a:cxn ang="0">
                  <a:pos x="25" y="119"/>
                </a:cxn>
                <a:cxn ang="0">
                  <a:pos x="12" y="167"/>
                </a:cxn>
                <a:cxn ang="0">
                  <a:pos x="3" y="222"/>
                </a:cxn>
                <a:cxn ang="0">
                  <a:pos x="0" y="285"/>
                </a:cxn>
                <a:cxn ang="0">
                  <a:pos x="1" y="278"/>
                </a:cxn>
                <a:cxn ang="0">
                  <a:pos x="3" y="257"/>
                </a:cxn>
                <a:cxn ang="0">
                  <a:pos x="10" y="227"/>
                </a:cxn>
                <a:cxn ang="0">
                  <a:pos x="17" y="189"/>
                </a:cxn>
                <a:cxn ang="0">
                  <a:pos x="28" y="144"/>
                </a:cxn>
                <a:cxn ang="0">
                  <a:pos x="43" y="97"/>
                </a:cxn>
                <a:cxn ang="0">
                  <a:pos x="60" y="47"/>
                </a:cxn>
                <a:cxn ang="0">
                  <a:pos x="82" y="0"/>
                </a:cxn>
              </a:cxnLst>
              <a:rect l="0" t="0" r="r" b="b"/>
              <a:pathLst>
                <a:path w="82" h="285">
                  <a:moveTo>
                    <a:pt x="82" y="0"/>
                  </a:moveTo>
                  <a:lnTo>
                    <a:pt x="78" y="5"/>
                  </a:lnTo>
                  <a:lnTo>
                    <a:pt x="68" y="20"/>
                  </a:lnTo>
                  <a:lnTo>
                    <a:pt x="56" y="45"/>
                  </a:lnTo>
                  <a:lnTo>
                    <a:pt x="40" y="77"/>
                  </a:lnTo>
                  <a:lnTo>
                    <a:pt x="25" y="119"/>
                  </a:lnTo>
                  <a:lnTo>
                    <a:pt x="12" y="167"/>
                  </a:lnTo>
                  <a:lnTo>
                    <a:pt x="3" y="222"/>
                  </a:lnTo>
                  <a:lnTo>
                    <a:pt x="0" y="285"/>
                  </a:lnTo>
                  <a:lnTo>
                    <a:pt x="1" y="278"/>
                  </a:lnTo>
                  <a:lnTo>
                    <a:pt x="3" y="257"/>
                  </a:lnTo>
                  <a:lnTo>
                    <a:pt x="10" y="227"/>
                  </a:lnTo>
                  <a:lnTo>
                    <a:pt x="17" y="189"/>
                  </a:lnTo>
                  <a:lnTo>
                    <a:pt x="28" y="144"/>
                  </a:lnTo>
                  <a:lnTo>
                    <a:pt x="43" y="97"/>
                  </a:lnTo>
                  <a:lnTo>
                    <a:pt x="60" y="47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2669" y="2298"/>
              <a:ext cx="83" cy="1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5" y="31"/>
                </a:cxn>
                <a:cxn ang="0">
                  <a:pos x="13" y="54"/>
                </a:cxn>
                <a:cxn ang="0">
                  <a:pos x="28" y="85"/>
                </a:cxn>
                <a:cxn ang="0">
                  <a:pos x="52" y="122"/>
                </a:cxn>
                <a:cxn ang="0">
                  <a:pos x="85" y="167"/>
                </a:cxn>
                <a:cxn ang="0">
                  <a:pos x="132" y="218"/>
                </a:cxn>
                <a:cxn ang="0">
                  <a:pos x="135" y="222"/>
                </a:cxn>
                <a:cxn ang="0">
                  <a:pos x="144" y="233"/>
                </a:cxn>
                <a:cxn ang="0">
                  <a:pos x="155" y="249"/>
                </a:cxn>
                <a:cxn ang="0">
                  <a:pos x="166" y="266"/>
                </a:cxn>
                <a:cxn ang="0">
                  <a:pos x="166" y="264"/>
                </a:cxn>
                <a:cxn ang="0">
                  <a:pos x="163" y="259"/>
                </a:cxn>
                <a:cxn ang="0">
                  <a:pos x="161" y="251"/>
                </a:cxn>
                <a:cxn ang="0">
                  <a:pos x="155" y="239"/>
                </a:cxn>
                <a:cxn ang="0">
                  <a:pos x="147" y="227"/>
                </a:cxn>
                <a:cxn ang="0">
                  <a:pos x="136" y="212"/>
                </a:cxn>
                <a:cxn ang="0">
                  <a:pos x="123" y="196"/>
                </a:cxn>
                <a:cxn ang="0">
                  <a:pos x="106" y="178"/>
                </a:cxn>
                <a:cxn ang="0">
                  <a:pos x="101" y="173"/>
                </a:cxn>
                <a:cxn ang="0">
                  <a:pos x="90" y="158"/>
                </a:cxn>
                <a:cxn ang="0">
                  <a:pos x="74" y="136"/>
                </a:cxn>
                <a:cxn ang="0">
                  <a:pos x="55" y="108"/>
                </a:cxn>
                <a:cxn ang="0">
                  <a:pos x="36" y="78"/>
                </a:cxn>
                <a:cxn ang="0">
                  <a:pos x="19" y="49"/>
                </a:cxn>
                <a:cxn ang="0">
                  <a:pos x="6" y="22"/>
                </a:cxn>
                <a:cxn ang="0">
                  <a:pos x="0" y="0"/>
                </a:cxn>
              </a:cxnLst>
              <a:rect l="0" t="0" r="r" b="b"/>
              <a:pathLst>
                <a:path w="166" h="266">
                  <a:moveTo>
                    <a:pt x="0" y="0"/>
                  </a:moveTo>
                  <a:lnTo>
                    <a:pt x="0" y="3"/>
                  </a:lnTo>
                  <a:lnTo>
                    <a:pt x="1" y="14"/>
                  </a:lnTo>
                  <a:lnTo>
                    <a:pt x="5" y="31"/>
                  </a:lnTo>
                  <a:lnTo>
                    <a:pt x="13" y="54"/>
                  </a:lnTo>
                  <a:lnTo>
                    <a:pt x="28" y="85"/>
                  </a:lnTo>
                  <a:lnTo>
                    <a:pt x="52" y="122"/>
                  </a:lnTo>
                  <a:lnTo>
                    <a:pt x="85" y="167"/>
                  </a:lnTo>
                  <a:lnTo>
                    <a:pt x="132" y="218"/>
                  </a:lnTo>
                  <a:lnTo>
                    <a:pt x="135" y="222"/>
                  </a:lnTo>
                  <a:lnTo>
                    <a:pt x="144" y="233"/>
                  </a:lnTo>
                  <a:lnTo>
                    <a:pt x="155" y="249"/>
                  </a:lnTo>
                  <a:lnTo>
                    <a:pt x="166" y="266"/>
                  </a:lnTo>
                  <a:lnTo>
                    <a:pt x="166" y="264"/>
                  </a:lnTo>
                  <a:lnTo>
                    <a:pt x="163" y="259"/>
                  </a:lnTo>
                  <a:lnTo>
                    <a:pt x="161" y="251"/>
                  </a:lnTo>
                  <a:lnTo>
                    <a:pt x="155" y="239"/>
                  </a:lnTo>
                  <a:lnTo>
                    <a:pt x="147" y="227"/>
                  </a:lnTo>
                  <a:lnTo>
                    <a:pt x="136" y="212"/>
                  </a:lnTo>
                  <a:lnTo>
                    <a:pt x="123" y="196"/>
                  </a:lnTo>
                  <a:lnTo>
                    <a:pt x="106" y="178"/>
                  </a:lnTo>
                  <a:lnTo>
                    <a:pt x="101" y="173"/>
                  </a:lnTo>
                  <a:lnTo>
                    <a:pt x="90" y="158"/>
                  </a:lnTo>
                  <a:lnTo>
                    <a:pt x="74" y="136"/>
                  </a:lnTo>
                  <a:lnTo>
                    <a:pt x="55" y="108"/>
                  </a:lnTo>
                  <a:lnTo>
                    <a:pt x="36" y="78"/>
                  </a:lnTo>
                  <a:lnTo>
                    <a:pt x="19" y="49"/>
                  </a:lnTo>
                  <a:lnTo>
                    <a:pt x="6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2715" y="2286"/>
              <a:ext cx="69" cy="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5" y="7"/>
                </a:cxn>
                <a:cxn ang="0">
                  <a:pos x="10" y="15"/>
                </a:cxn>
                <a:cxn ang="0">
                  <a:pos x="17" y="27"/>
                </a:cxn>
                <a:cxn ang="0">
                  <a:pos x="23" y="42"/>
                </a:cxn>
                <a:cxn ang="0">
                  <a:pos x="31" y="59"/>
                </a:cxn>
                <a:cxn ang="0">
                  <a:pos x="37" y="80"/>
                </a:cxn>
                <a:cxn ang="0">
                  <a:pos x="42" y="103"/>
                </a:cxn>
                <a:cxn ang="0">
                  <a:pos x="44" y="111"/>
                </a:cxn>
                <a:cxn ang="0">
                  <a:pos x="50" y="131"/>
                </a:cxn>
                <a:cxn ang="0">
                  <a:pos x="60" y="159"/>
                </a:cxn>
                <a:cxn ang="0">
                  <a:pos x="73" y="192"/>
                </a:cxn>
                <a:cxn ang="0">
                  <a:pos x="88" y="224"/>
                </a:cxn>
                <a:cxn ang="0">
                  <a:pos x="104" y="253"/>
                </a:cxn>
                <a:cxn ang="0">
                  <a:pos x="121" y="272"/>
                </a:cxn>
                <a:cxn ang="0">
                  <a:pos x="138" y="279"/>
                </a:cxn>
                <a:cxn ang="0">
                  <a:pos x="137" y="279"/>
                </a:cxn>
                <a:cxn ang="0">
                  <a:pos x="132" y="276"/>
                </a:cxn>
                <a:cxn ang="0">
                  <a:pos x="125" y="270"/>
                </a:cxn>
                <a:cxn ang="0">
                  <a:pos x="116" y="259"/>
                </a:cxn>
                <a:cxn ang="0">
                  <a:pos x="104" y="239"/>
                </a:cxn>
                <a:cxn ang="0">
                  <a:pos x="89" y="211"/>
                </a:cxn>
                <a:cxn ang="0">
                  <a:pos x="73" y="172"/>
                </a:cxn>
                <a:cxn ang="0">
                  <a:pos x="56" y="121"/>
                </a:cxn>
                <a:cxn ang="0">
                  <a:pos x="55" y="118"/>
                </a:cxn>
                <a:cxn ang="0">
                  <a:pos x="53" y="106"/>
                </a:cxn>
                <a:cxn ang="0">
                  <a:pos x="49" y="91"/>
                </a:cxn>
                <a:cxn ang="0">
                  <a:pos x="43" y="73"/>
                </a:cxn>
                <a:cxn ang="0">
                  <a:pos x="35" y="52"/>
                </a:cxn>
                <a:cxn ang="0">
                  <a:pos x="26" y="33"/>
                </a:cxn>
                <a:cxn ang="0">
                  <a:pos x="13" y="14"/>
                </a:cxn>
                <a:cxn ang="0">
                  <a:pos x="0" y="0"/>
                </a:cxn>
              </a:cxnLst>
              <a:rect l="0" t="0" r="r" b="b"/>
              <a:pathLst>
                <a:path w="138" h="279">
                  <a:moveTo>
                    <a:pt x="0" y="0"/>
                  </a:moveTo>
                  <a:lnTo>
                    <a:pt x="1" y="3"/>
                  </a:lnTo>
                  <a:lnTo>
                    <a:pt x="5" y="7"/>
                  </a:lnTo>
                  <a:lnTo>
                    <a:pt x="10" y="15"/>
                  </a:lnTo>
                  <a:lnTo>
                    <a:pt x="17" y="27"/>
                  </a:lnTo>
                  <a:lnTo>
                    <a:pt x="23" y="42"/>
                  </a:lnTo>
                  <a:lnTo>
                    <a:pt x="31" y="59"/>
                  </a:lnTo>
                  <a:lnTo>
                    <a:pt x="37" y="80"/>
                  </a:lnTo>
                  <a:lnTo>
                    <a:pt x="42" y="103"/>
                  </a:lnTo>
                  <a:lnTo>
                    <a:pt x="44" y="111"/>
                  </a:lnTo>
                  <a:lnTo>
                    <a:pt x="50" y="131"/>
                  </a:lnTo>
                  <a:lnTo>
                    <a:pt x="60" y="159"/>
                  </a:lnTo>
                  <a:lnTo>
                    <a:pt x="73" y="192"/>
                  </a:lnTo>
                  <a:lnTo>
                    <a:pt x="88" y="224"/>
                  </a:lnTo>
                  <a:lnTo>
                    <a:pt x="104" y="253"/>
                  </a:lnTo>
                  <a:lnTo>
                    <a:pt x="121" y="272"/>
                  </a:lnTo>
                  <a:lnTo>
                    <a:pt x="138" y="279"/>
                  </a:lnTo>
                  <a:lnTo>
                    <a:pt x="137" y="279"/>
                  </a:lnTo>
                  <a:lnTo>
                    <a:pt x="132" y="276"/>
                  </a:lnTo>
                  <a:lnTo>
                    <a:pt x="125" y="270"/>
                  </a:lnTo>
                  <a:lnTo>
                    <a:pt x="116" y="259"/>
                  </a:lnTo>
                  <a:lnTo>
                    <a:pt x="104" y="239"/>
                  </a:lnTo>
                  <a:lnTo>
                    <a:pt x="89" y="211"/>
                  </a:lnTo>
                  <a:lnTo>
                    <a:pt x="73" y="172"/>
                  </a:lnTo>
                  <a:lnTo>
                    <a:pt x="56" y="121"/>
                  </a:lnTo>
                  <a:lnTo>
                    <a:pt x="55" y="118"/>
                  </a:lnTo>
                  <a:lnTo>
                    <a:pt x="53" y="106"/>
                  </a:lnTo>
                  <a:lnTo>
                    <a:pt x="49" y="91"/>
                  </a:lnTo>
                  <a:lnTo>
                    <a:pt x="43" y="73"/>
                  </a:lnTo>
                  <a:lnTo>
                    <a:pt x="35" y="52"/>
                  </a:lnTo>
                  <a:lnTo>
                    <a:pt x="26" y="33"/>
                  </a:lnTo>
                  <a:lnTo>
                    <a:pt x="1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2759" y="2440"/>
              <a:ext cx="35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4" y="8"/>
                </a:cxn>
                <a:cxn ang="0">
                  <a:pos x="7" y="16"/>
                </a:cxn>
                <a:cxn ang="0">
                  <a:pos x="15" y="27"/>
                </a:cxn>
                <a:cxn ang="0">
                  <a:pos x="23" y="37"/>
                </a:cxn>
                <a:cxn ang="0">
                  <a:pos x="37" y="48"/>
                </a:cxn>
                <a:cxn ang="0">
                  <a:pos x="51" y="59"/>
                </a:cxn>
                <a:cxn ang="0">
                  <a:pos x="71" y="67"/>
                </a:cxn>
                <a:cxn ang="0">
                  <a:pos x="69" y="65"/>
                </a:cxn>
                <a:cxn ang="0">
                  <a:pos x="61" y="59"/>
                </a:cxn>
                <a:cxn ang="0">
                  <a:pos x="50" y="50"/>
                </a:cxn>
                <a:cxn ang="0">
                  <a:pos x="39" y="38"/>
                </a:cxn>
                <a:cxn ang="0">
                  <a:pos x="26" y="28"/>
                </a:cxn>
                <a:cxn ang="0">
                  <a:pos x="15" y="16"/>
                </a:cxn>
                <a:cxn ang="0">
                  <a:pos x="6" y="7"/>
                </a:cxn>
                <a:cxn ang="0">
                  <a:pos x="0" y="0"/>
                </a:cxn>
              </a:cxnLst>
              <a:rect l="0" t="0" r="r" b="b"/>
              <a:pathLst>
                <a:path w="71" h="67">
                  <a:moveTo>
                    <a:pt x="0" y="0"/>
                  </a:moveTo>
                  <a:lnTo>
                    <a:pt x="1" y="2"/>
                  </a:lnTo>
                  <a:lnTo>
                    <a:pt x="4" y="8"/>
                  </a:lnTo>
                  <a:lnTo>
                    <a:pt x="7" y="16"/>
                  </a:lnTo>
                  <a:lnTo>
                    <a:pt x="15" y="27"/>
                  </a:lnTo>
                  <a:lnTo>
                    <a:pt x="23" y="37"/>
                  </a:lnTo>
                  <a:lnTo>
                    <a:pt x="37" y="48"/>
                  </a:lnTo>
                  <a:lnTo>
                    <a:pt x="51" y="59"/>
                  </a:lnTo>
                  <a:lnTo>
                    <a:pt x="71" y="67"/>
                  </a:lnTo>
                  <a:lnTo>
                    <a:pt x="69" y="65"/>
                  </a:lnTo>
                  <a:lnTo>
                    <a:pt x="61" y="59"/>
                  </a:lnTo>
                  <a:lnTo>
                    <a:pt x="50" y="50"/>
                  </a:lnTo>
                  <a:lnTo>
                    <a:pt x="39" y="38"/>
                  </a:lnTo>
                  <a:lnTo>
                    <a:pt x="26" y="28"/>
                  </a:lnTo>
                  <a:lnTo>
                    <a:pt x="15" y="16"/>
                  </a:lnTo>
                  <a:lnTo>
                    <a:pt x="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2793" y="2416"/>
              <a:ext cx="55" cy="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8"/>
                </a:cxn>
                <a:cxn ang="0">
                  <a:pos x="9" y="17"/>
                </a:cxn>
                <a:cxn ang="0">
                  <a:pos x="17" y="15"/>
                </a:cxn>
                <a:cxn ang="0">
                  <a:pos x="30" y="13"/>
                </a:cxn>
                <a:cxn ang="0">
                  <a:pos x="41" y="10"/>
                </a:cxn>
                <a:cxn ang="0">
                  <a:pos x="53" y="10"/>
                </a:cxn>
                <a:cxn ang="0">
                  <a:pos x="64" y="10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5" y="15"/>
                </a:cxn>
                <a:cxn ang="0">
                  <a:pos x="78" y="18"/>
                </a:cxn>
                <a:cxn ang="0">
                  <a:pos x="83" y="21"/>
                </a:cxn>
                <a:cxn ang="0">
                  <a:pos x="88" y="23"/>
                </a:cxn>
                <a:cxn ang="0">
                  <a:pos x="96" y="25"/>
                </a:cxn>
                <a:cxn ang="0">
                  <a:pos x="103" y="26"/>
                </a:cxn>
                <a:cxn ang="0">
                  <a:pos x="110" y="25"/>
                </a:cxn>
                <a:cxn ang="0">
                  <a:pos x="107" y="23"/>
                </a:cxn>
                <a:cxn ang="0">
                  <a:pos x="97" y="17"/>
                </a:cxn>
                <a:cxn ang="0">
                  <a:pos x="86" y="9"/>
                </a:cxn>
                <a:cxn ang="0">
                  <a:pos x="78" y="1"/>
                </a:cxn>
                <a:cxn ang="0">
                  <a:pos x="76" y="1"/>
                </a:cxn>
                <a:cxn ang="0">
                  <a:pos x="71" y="0"/>
                </a:cxn>
                <a:cxn ang="0">
                  <a:pos x="64" y="0"/>
                </a:cxn>
                <a:cxn ang="0">
                  <a:pos x="53" y="1"/>
                </a:cxn>
                <a:cxn ang="0">
                  <a:pos x="41" y="2"/>
                </a:cxn>
                <a:cxn ang="0">
                  <a:pos x="28" y="6"/>
                </a:cxn>
                <a:cxn ang="0">
                  <a:pos x="14" y="11"/>
                </a:cxn>
                <a:cxn ang="0">
                  <a:pos x="0" y="19"/>
                </a:cxn>
              </a:cxnLst>
              <a:rect l="0" t="0" r="r" b="b"/>
              <a:pathLst>
                <a:path w="110" h="26">
                  <a:moveTo>
                    <a:pt x="0" y="19"/>
                  </a:moveTo>
                  <a:lnTo>
                    <a:pt x="3" y="18"/>
                  </a:lnTo>
                  <a:lnTo>
                    <a:pt x="9" y="17"/>
                  </a:lnTo>
                  <a:lnTo>
                    <a:pt x="17" y="15"/>
                  </a:lnTo>
                  <a:lnTo>
                    <a:pt x="30" y="13"/>
                  </a:lnTo>
                  <a:lnTo>
                    <a:pt x="41" y="10"/>
                  </a:lnTo>
                  <a:lnTo>
                    <a:pt x="53" y="10"/>
                  </a:lnTo>
                  <a:lnTo>
                    <a:pt x="64" y="10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5" y="15"/>
                  </a:lnTo>
                  <a:lnTo>
                    <a:pt x="78" y="18"/>
                  </a:lnTo>
                  <a:lnTo>
                    <a:pt x="83" y="21"/>
                  </a:lnTo>
                  <a:lnTo>
                    <a:pt x="88" y="23"/>
                  </a:lnTo>
                  <a:lnTo>
                    <a:pt x="96" y="25"/>
                  </a:lnTo>
                  <a:lnTo>
                    <a:pt x="103" y="26"/>
                  </a:lnTo>
                  <a:lnTo>
                    <a:pt x="110" y="25"/>
                  </a:lnTo>
                  <a:lnTo>
                    <a:pt x="107" y="23"/>
                  </a:lnTo>
                  <a:lnTo>
                    <a:pt x="97" y="17"/>
                  </a:lnTo>
                  <a:lnTo>
                    <a:pt x="86" y="9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1"/>
                  </a:lnTo>
                  <a:lnTo>
                    <a:pt x="41" y="2"/>
                  </a:lnTo>
                  <a:lnTo>
                    <a:pt x="28" y="6"/>
                  </a:lnTo>
                  <a:lnTo>
                    <a:pt x="14" y="1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3004" y="2286"/>
              <a:ext cx="43" cy="14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3" y="4"/>
                </a:cxn>
                <a:cxn ang="0">
                  <a:pos x="84" y="13"/>
                </a:cxn>
                <a:cxn ang="0">
                  <a:pos x="84" y="30"/>
                </a:cxn>
                <a:cxn ang="0">
                  <a:pos x="83" y="55"/>
                </a:cxn>
                <a:cxn ang="0">
                  <a:pos x="77" y="87"/>
                </a:cxn>
                <a:cxn ang="0">
                  <a:pos x="66" y="130"/>
                </a:cxn>
                <a:cxn ang="0">
                  <a:pos x="48" y="180"/>
                </a:cxn>
                <a:cxn ang="0">
                  <a:pos x="21" y="242"/>
                </a:cxn>
                <a:cxn ang="0">
                  <a:pos x="18" y="247"/>
                </a:cxn>
                <a:cxn ang="0">
                  <a:pos x="12" y="260"/>
                </a:cxn>
                <a:cxn ang="0">
                  <a:pos x="6" y="277"/>
                </a:cxn>
                <a:cxn ang="0">
                  <a:pos x="2" y="298"/>
                </a:cxn>
                <a:cxn ang="0">
                  <a:pos x="2" y="297"/>
                </a:cxn>
                <a:cxn ang="0">
                  <a:pos x="1" y="293"/>
                </a:cxn>
                <a:cxn ang="0">
                  <a:pos x="0" y="287"/>
                </a:cxn>
                <a:cxn ang="0">
                  <a:pos x="0" y="278"/>
                </a:cxn>
                <a:cxn ang="0">
                  <a:pos x="2" y="264"/>
                </a:cxn>
                <a:cxn ang="0">
                  <a:pos x="7" y="247"/>
                </a:cxn>
                <a:cxn ang="0">
                  <a:pos x="17" y="225"/>
                </a:cxn>
                <a:cxn ang="0">
                  <a:pos x="30" y="197"/>
                </a:cxn>
                <a:cxn ang="0">
                  <a:pos x="33" y="192"/>
                </a:cxn>
                <a:cxn ang="0">
                  <a:pos x="39" y="176"/>
                </a:cxn>
                <a:cxn ang="0">
                  <a:pos x="48" y="153"/>
                </a:cxn>
                <a:cxn ang="0">
                  <a:pos x="57" y="123"/>
                </a:cxn>
                <a:cxn ang="0">
                  <a:pos x="67" y="91"/>
                </a:cxn>
                <a:cxn ang="0">
                  <a:pos x="76" y="58"/>
                </a:cxn>
                <a:cxn ang="0">
                  <a:pos x="81" y="27"/>
                </a:cxn>
                <a:cxn ang="0">
                  <a:pos x="82" y="0"/>
                </a:cxn>
              </a:cxnLst>
              <a:rect l="0" t="0" r="r" b="b"/>
              <a:pathLst>
                <a:path w="84" h="298">
                  <a:moveTo>
                    <a:pt x="82" y="0"/>
                  </a:moveTo>
                  <a:lnTo>
                    <a:pt x="83" y="4"/>
                  </a:lnTo>
                  <a:lnTo>
                    <a:pt x="84" y="13"/>
                  </a:lnTo>
                  <a:lnTo>
                    <a:pt x="84" y="30"/>
                  </a:lnTo>
                  <a:lnTo>
                    <a:pt x="83" y="55"/>
                  </a:lnTo>
                  <a:lnTo>
                    <a:pt x="77" y="87"/>
                  </a:lnTo>
                  <a:lnTo>
                    <a:pt x="66" y="130"/>
                  </a:lnTo>
                  <a:lnTo>
                    <a:pt x="48" y="180"/>
                  </a:lnTo>
                  <a:lnTo>
                    <a:pt x="21" y="242"/>
                  </a:lnTo>
                  <a:lnTo>
                    <a:pt x="18" y="247"/>
                  </a:lnTo>
                  <a:lnTo>
                    <a:pt x="12" y="260"/>
                  </a:lnTo>
                  <a:lnTo>
                    <a:pt x="6" y="277"/>
                  </a:lnTo>
                  <a:lnTo>
                    <a:pt x="2" y="298"/>
                  </a:lnTo>
                  <a:lnTo>
                    <a:pt x="2" y="297"/>
                  </a:lnTo>
                  <a:lnTo>
                    <a:pt x="1" y="293"/>
                  </a:lnTo>
                  <a:lnTo>
                    <a:pt x="0" y="287"/>
                  </a:lnTo>
                  <a:lnTo>
                    <a:pt x="0" y="278"/>
                  </a:lnTo>
                  <a:lnTo>
                    <a:pt x="2" y="264"/>
                  </a:lnTo>
                  <a:lnTo>
                    <a:pt x="7" y="247"/>
                  </a:lnTo>
                  <a:lnTo>
                    <a:pt x="17" y="225"/>
                  </a:lnTo>
                  <a:lnTo>
                    <a:pt x="30" y="197"/>
                  </a:lnTo>
                  <a:lnTo>
                    <a:pt x="33" y="192"/>
                  </a:lnTo>
                  <a:lnTo>
                    <a:pt x="39" y="176"/>
                  </a:lnTo>
                  <a:lnTo>
                    <a:pt x="48" y="153"/>
                  </a:lnTo>
                  <a:lnTo>
                    <a:pt x="57" y="123"/>
                  </a:lnTo>
                  <a:lnTo>
                    <a:pt x="67" y="91"/>
                  </a:lnTo>
                  <a:lnTo>
                    <a:pt x="76" y="58"/>
                  </a:lnTo>
                  <a:lnTo>
                    <a:pt x="81" y="27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2965" y="2285"/>
              <a:ext cx="38" cy="152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73" y="8"/>
                </a:cxn>
                <a:cxn ang="0">
                  <a:pos x="66" y="31"/>
                </a:cxn>
                <a:cxn ang="0">
                  <a:pos x="58" y="66"/>
                </a:cxn>
                <a:cxn ang="0">
                  <a:pos x="57" y="111"/>
                </a:cxn>
                <a:cxn ang="0">
                  <a:pos x="56" y="119"/>
                </a:cxn>
                <a:cxn ang="0">
                  <a:pos x="55" y="140"/>
                </a:cxn>
                <a:cxn ang="0">
                  <a:pos x="51" y="168"/>
                </a:cxn>
                <a:cxn ang="0">
                  <a:pos x="45" y="203"/>
                </a:cxn>
                <a:cxn ang="0">
                  <a:pos x="37" y="238"/>
                </a:cxn>
                <a:cxn ang="0">
                  <a:pos x="28" y="270"/>
                </a:cxn>
                <a:cxn ang="0">
                  <a:pos x="15" y="293"/>
                </a:cxn>
                <a:cxn ang="0">
                  <a:pos x="0" y="305"/>
                </a:cxn>
                <a:cxn ang="0">
                  <a:pos x="1" y="304"/>
                </a:cxn>
                <a:cxn ang="0">
                  <a:pos x="4" y="301"/>
                </a:cxn>
                <a:cxn ang="0">
                  <a:pos x="11" y="293"/>
                </a:cxn>
                <a:cxn ang="0">
                  <a:pos x="18" y="279"/>
                </a:cxn>
                <a:cxn ang="0">
                  <a:pos x="25" y="258"/>
                </a:cxn>
                <a:cxn ang="0">
                  <a:pos x="33" y="227"/>
                </a:cxn>
                <a:cxn ang="0">
                  <a:pos x="40" y="186"/>
                </a:cxn>
                <a:cxn ang="0">
                  <a:pos x="46" y="133"/>
                </a:cxn>
                <a:cxn ang="0">
                  <a:pos x="46" y="118"/>
                </a:cxn>
                <a:cxn ang="0">
                  <a:pos x="48" y="82"/>
                </a:cxn>
                <a:cxn ang="0">
                  <a:pos x="58" y="38"/>
                </a:cxn>
                <a:cxn ang="0">
                  <a:pos x="77" y="0"/>
                </a:cxn>
              </a:cxnLst>
              <a:rect l="0" t="0" r="r" b="b"/>
              <a:pathLst>
                <a:path w="77" h="305">
                  <a:moveTo>
                    <a:pt x="77" y="0"/>
                  </a:moveTo>
                  <a:lnTo>
                    <a:pt x="73" y="8"/>
                  </a:lnTo>
                  <a:lnTo>
                    <a:pt x="66" y="31"/>
                  </a:lnTo>
                  <a:lnTo>
                    <a:pt x="58" y="66"/>
                  </a:lnTo>
                  <a:lnTo>
                    <a:pt x="57" y="111"/>
                  </a:lnTo>
                  <a:lnTo>
                    <a:pt x="56" y="119"/>
                  </a:lnTo>
                  <a:lnTo>
                    <a:pt x="55" y="140"/>
                  </a:lnTo>
                  <a:lnTo>
                    <a:pt x="51" y="168"/>
                  </a:lnTo>
                  <a:lnTo>
                    <a:pt x="45" y="203"/>
                  </a:lnTo>
                  <a:lnTo>
                    <a:pt x="37" y="238"/>
                  </a:lnTo>
                  <a:lnTo>
                    <a:pt x="28" y="270"/>
                  </a:lnTo>
                  <a:lnTo>
                    <a:pt x="15" y="293"/>
                  </a:lnTo>
                  <a:lnTo>
                    <a:pt x="0" y="305"/>
                  </a:lnTo>
                  <a:lnTo>
                    <a:pt x="1" y="304"/>
                  </a:lnTo>
                  <a:lnTo>
                    <a:pt x="4" y="301"/>
                  </a:lnTo>
                  <a:lnTo>
                    <a:pt x="11" y="293"/>
                  </a:lnTo>
                  <a:lnTo>
                    <a:pt x="18" y="279"/>
                  </a:lnTo>
                  <a:lnTo>
                    <a:pt x="25" y="258"/>
                  </a:lnTo>
                  <a:lnTo>
                    <a:pt x="33" y="227"/>
                  </a:lnTo>
                  <a:lnTo>
                    <a:pt x="40" y="186"/>
                  </a:lnTo>
                  <a:lnTo>
                    <a:pt x="46" y="133"/>
                  </a:lnTo>
                  <a:lnTo>
                    <a:pt x="46" y="118"/>
                  </a:lnTo>
                  <a:lnTo>
                    <a:pt x="48" y="82"/>
                  </a:lnTo>
                  <a:lnTo>
                    <a:pt x="58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2972" y="2449"/>
              <a:ext cx="31" cy="37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1" y="2"/>
                </a:cxn>
                <a:cxn ang="0">
                  <a:pos x="59" y="8"/>
                </a:cxn>
                <a:cxn ang="0">
                  <a:pos x="55" y="18"/>
                </a:cxn>
                <a:cxn ang="0">
                  <a:pos x="50" y="28"/>
                </a:cxn>
                <a:cxn ang="0">
                  <a:pos x="42" y="41"/>
                </a:cxn>
                <a:cxn ang="0">
                  <a:pos x="32" y="54"/>
                </a:cxn>
                <a:cxn ang="0">
                  <a:pos x="17" y="65"/>
                </a:cxn>
                <a:cxn ang="0">
                  <a:pos x="0" y="74"/>
                </a:cxn>
                <a:cxn ang="0">
                  <a:pos x="3" y="72"/>
                </a:cxn>
                <a:cxn ang="0">
                  <a:pos x="9" y="65"/>
                </a:cxn>
                <a:cxn ang="0">
                  <a:pos x="17" y="55"/>
                </a:cxn>
                <a:cxn ang="0">
                  <a:pos x="27" y="42"/>
                </a:cxn>
                <a:cxn ang="0">
                  <a:pos x="38" y="29"/>
                </a:cxn>
                <a:cxn ang="0">
                  <a:pos x="48" y="18"/>
                </a:cxn>
                <a:cxn ang="0">
                  <a:pos x="56" y="8"/>
                </a:cxn>
                <a:cxn ang="0">
                  <a:pos x="61" y="0"/>
                </a:cxn>
              </a:cxnLst>
              <a:rect l="0" t="0" r="r" b="b"/>
              <a:pathLst>
                <a:path w="61" h="74">
                  <a:moveTo>
                    <a:pt x="61" y="0"/>
                  </a:moveTo>
                  <a:lnTo>
                    <a:pt x="61" y="2"/>
                  </a:lnTo>
                  <a:lnTo>
                    <a:pt x="59" y="8"/>
                  </a:lnTo>
                  <a:lnTo>
                    <a:pt x="55" y="18"/>
                  </a:lnTo>
                  <a:lnTo>
                    <a:pt x="50" y="28"/>
                  </a:lnTo>
                  <a:lnTo>
                    <a:pt x="42" y="41"/>
                  </a:lnTo>
                  <a:lnTo>
                    <a:pt x="32" y="54"/>
                  </a:lnTo>
                  <a:lnTo>
                    <a:pt x="17" y="65"/>
                  </a:lnTo>
                  <a:lnTo>
                    <a:pt x="0" y="74"/>
                  </a:lnTo>
                  <a:lnTo>
                    <a:pt x="3" y="72"/>
                  </a:lnTo>
                  <a:lnTo>
                    <a:pt x="9" y="65"/>
                  </a:lnTo>
                  <a:lnTo>
                    <a:pt x="17" y="55"/>
                  </a:lnTo>
                  <a:lnTo>
                    <a:pt x="27" y="42"/>
                  </a:lnTo>
                  <a:lnTo>
                    <a:pt x="38" y="29"/>
                  </a:lnTo>
                  <a:lnTo>
                    <a:pt x="48" y="18"/>
                  </a:lnTo>
                  <a:lnTo>
                    <a:pt x="56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2915" y="2440"/>
              <a:ext cx="50" cy="20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99" y="1"/>
                </a:cxn>
                <a:cxn ang="0">
                  <a:pos x="93" y="1"/>
                </a:cxn>
                <a:cxn ang="0">
                  <a:pos x="84" y="3"/>
                </a:cxn>
                <a:cxn ang="0">
                  <a:pos x="73" y="4"/>
                </a:cxn>
                <a:cxn ang="0">
                  <a:pos x="60" y="6"/>
                </a:cxn>
                <a:cxn ang="0">
                  <a:pos x="49" y="8"/>
                </a:cxn>
                <a:cxn ang="0">
                  <a:pos x="38" y="13"/>
                </a:cxn>
                <a:cxn ang="0">
                  <a:pos x="31" y="18"/>
                </a:cxn>
                <a:cxn ang="0">
                  <a:pos x="29" y="21"/>
                </a:cxn>
                <a:cxn ang="0">
                  <a:pos x="24" y="28"/>
                </a:cxn>
                <a:cxn ang="0">
                  <a:pos x="14" y="3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10" y="28"/>
                </a:cxn>
                <a:cxn ang="0">
                  <a:pos x="18" y="16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7" y="5"/>
                </a:cxn>
                <a:cxn ang="0">
                  <a:pos x="35" y="4"/>
                </a:cxn>
                <a:cxn ang="0">
                  <a:pos x="44" y="3"/>
                </a:cxn>
                <a:cxn ang="0">
                  <a:pos x="57" y="1"/>
                </a:cxn>
                <a:cxn ang="0">
                  <a:pos x="70" y="0"/>
                </a:cxn>
                <a:cxn ang="0">
                  <a:pos x="86" y="0"/>
                </a:cxn>
                <a:cxn ang="0">
                  <a:pos x="102" y="1"/>
                </a:cxn>
              </a:cxnLst>
              <a:rect l="0" t="0" r="r" b="b"/>
              <a:pathLst>
                <a:path w="102" h="39">
                  <a:moveTo>
                    <a:pt x="102" y="1"/>
                  </a:moveTo>
                  <a:lnTo>
                    <a:pt x="99" y="1"/>
                  </a:lnTo>
                  <a:lnTo>
                    <a:pt x="93" y="1"/>
                  </a:lnTo>
                  <a:lnTo>
                    <a:pt x="84" y="3"/>
                  </a:lnTo>
                  <a:lnTo>
                    <a:pt x="73" y="4"/>
                  </a:lnTo>
                  <a:lnTo>
                    <a:pt x="60" y="6"/>
                  </a:lnTo>
                  <a:lnTo>
                    <a:pt x="49" y="8"/>
                  </a:lnTo>
                  <a:lnTo>
                    <a:pt x="38" y="13"/>
                  </a:lnTo>
                  <a:lnTo>
                    <a:pt x="31" y="18"/>
                  </a:lnTo>
                  <a:lnTo>
                    <a:pt x="29" y="21"/>
                  </a:lnTo>
                  <a:lnTo>
                    <a:pt x="24" y="28"/>
                  </a:lnTo>
                  <a:lnTo>
                    <a:pt x="14" y="35"/>
                  </a:lnTo>
                  <a:lnTo>
                    <a:pt x="0" y="39"/>
                  </a:lnTo>
                  <a:lnTo>
                    <a:pt x="3" y="36"/>
                  </a:lnTo>
                  <a:lnTo>
                    <a:pt x="10" y="28"/>
                  </a:lnTo>
                  <a:lnTo>
                    <a:pt x="18" y="1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7" y="5"/>
                  </a:lnTo>
                  <a:lnTo>
                    <a:pt x="35" y="4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2788" y="2347"/>
              <a:ext cx="9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11" y="6"/>
                </a:cxn>
                <a:cxn ang="0">
                  <a:pos x="24" y="11"/>
                </a:cxn>
                <a:cxn ang="0">
                  <a:pos x="44" y="16"/>
                </a:cxn>
                <a:cxn ang="0">
                  <a:pos x="69" y="20"/>
                </a:cxn>
                <a:cxn ang="0">
                  <a:pos x="100" y="23"/>
                </a:cxn>
                <a:cxn ang="0">
                  <a:pos x="137" y="20"/>
                </a:cxn>
                <a:cxn ang="0">
                  <a:pos x="178" y="15"/>
                </a:cxn>
                <a:cxn ang="0">
                  <a:pos x="172" y="15"/>
                </a:cxn>
                <a:cxn ang="0">
                  <a:pos x="156" y="15"/>
                </a:cxn>
                <a:cxn ang="0">
                  <a:pos x="133" y="16"/>
                </a:cxn>
                <a:cxn ang="0">
                  <a:pos x="105" y="15"/>
                </a:cxn>
                <a:cxn ang="0">
                  <a:pos x="75" y="14"/>
                </a:cxn>
                <a:cxn ang="0">
                  <a:pos x="46" y="11"/>
                </a:cxn>
                <a:cxn ang="0">
                  <a:pos x="19" y="7"/>
                </a:cxn>
                <a:cxn ang="0">
                  <a:pos x="0" y="0"/>
                </a:cxn>
              </a:cxnLst>
              <a:rect l="0" t="0" r="r" b="b"/>
              <a:pathLst>
                <a:path w="178" h="23">
                  <a:moveTo>
                    <a:pt x="0" y="0"/>
                  </a:moveTo>
                  <a:lnTo>
                    <a:pt x="2" y="1"/>
                  </a:lnTo>
                  <a:lnTo>
                    <a:pt x="11" y="6"/>
                  </a:lnTo>
                  <a:lnTo>
                    <a:pt x="24" y="11"/>
                  </a:lnTo>
                  <a:lnTo>
                    <a:pt x="44" y="16"/>
                  </a:lnTo>
                  <a:lnTo>
                    <a:pt x="69" y="20"/>
                  </a:lnTo>
                  <a:lnTo>
                    <a:pt x="100" y="23"/>
                  </a:lnTo>
                  <a:lnTo>
                    <a:pt x="137" y="20"/>
                  </a:lnTo>
                  <a:lnTo>
                    <a:pt x="178" y="15"/>
                  </a:lnTo>
                  <a:lnTo>
                    <a:pt x="172" y="15"/>
                  </a:lnTo>
                  <a:lnTo>
                    <a:pt x="156" y="15"/>
                  </a:lnTo>
                  <a:lnTo>
                    <a:pt x="133" y="16"/>
                  </a:lnTo>
                  <a:lnTo>
                    <a:pt x="105" y="15"/>
                  </a:lnTo>
                  <a:lnTo>
                    <a:pt x="75" y="14"/>
                  </a:lnTo>
                  <a:lnTo>
                    <a:pt x="46" y="11"/>
                  </a:lnTo>
                  <a:lnTo>
                    <a:pt x="1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2844" y="2360"/>
              <a:ext cx="77" cy="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5" y="25"/>
                </a:cxn>
                <a:cxn ang="0">
                  <a:pos x="18" y="25"/>
                </a:cxn>
                <a:cxn ang="0">
                  <a:pos x="36" y="24"/>
                </a:cxn>
                <a:cxn ang="0">
                  <a:pos x="61" y="23"/>
                </a:cxn>
                <a:cxn ang="0">
                  <a:pos x="87" y="20"/>
                </a:cxn>
                <a:cxn ang="0">
                  <a:pos x="112" y="15"/>
                </a:cxn>
                <a:cxn ang="0">
                  <a:pos x="135" y="9"/>
                </a:cxn>
                <a:cxn ang="0">
                  <a:pos x="155" y="0"/>
                </a:cxn>
                <a:cxn ang="0">
                  <a:pos x="154" y="2"/>
                </a:cxn>
                <a:cxn ang="0">
                  <a:pos x="148" y="7"/>
                </a:cxn>
                <a:cxn ang="0">
                  <a:pos x="138" y="13"/>
                </a:cxn>
                <a:cxn ang="0">
                  <a:pos x="122" y="20"/>
                </a:cxn>
                <a:cxn ang="0">
                  <a:pos x="101" y="25"/>
                </a:cxn>
                <a:cxn ang="0">
                  <a:pos x="74" y="29"/>
                </a:cxn>
                <a:cxn ang="0">
                  <a:pos x="41" y="29"/>
                </a:cxn>
                <a:cxn ang="0">
                  <a:pos x="0" y="25"/>
                </a:cxn>
              </a:cxnLst>
              <a:rect l="0" t="0" r="r" b="b"/>
              <a:pathLst>
                <a:path w="155" h="29">
                  <a:moveTo>
                    <a:pt x="0" y="25"/>
                  </a:moveTo>
                  <a:lnTo>
                    <a:pt x="5" y="25"/>
                  </a:lnTo>
                  <a:lnTo>
                    <a:pt x="18" y="25"/>
                  </a:lnTo>
                  <a:lnTo>
                    <a:pt x="36" y="24"/>
                  </a:lnTo>
                  <a:lnTo>
                    <a:pt x="61" y="23"/>
                  </a:lnTo>
                  <a:lnTo>
                    <a:pt x="87" y="20"/>
                  </a:lnTo>
                  <a:lnTo>
                    <a:pt x="112" y="15"/>
                  </a:lnTo>
                  <a:lnTo>
                    <a:pt x="135" y="9"/>
                  </a:lnTo>
                  <a:lnTo>
                    <a:pt x="155" y="0"/>
                  </a:lnTo>
                  <a:lnTo>
                    <a:pt x="154" y="2"/>
                  </a:lnTo>
                  <a:lnTo>
                    <a:pt x="148" y="7"/>
                  </a:lnTo>
                  <a:lnTo>
                    <a:pt x="138" y="13"/>
                  </a:lnTo>
                  <a:lnTo>
                    <a:pt x="122" y="20"/>
                  </a:lnTo>
                  <a:lnTo>
                    <a:pt x="101" y="25"/>
                  </a:lnTo>
                  <a:lnTo>
                    <a:pt x="74" y="29"/>
                  </a:lnTo>
                  <a:lnTo>
                    <a:pt x="41" y="2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2797" y="2475"/>
              <a:ext cx="56" cy="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4"/>
                </a:cxn>
                <a:cxn ang="0">
                  <a:pos x="8" y="5"/>
                </a:cxn>
                <a:cxn ang="0">
                  <a:pos x="18" y="6"/>
                </a:cxn>
                <a:cxn ang="0">
                  <a:pos x="30" y="6"/>
                </a:cxn>
                <a:cxn ang="0">
                  <a:pos x="47" y="6"/>
                </a:cxn>
                <a:cxn ang="0">
                  <a:pos x="66" y="5"/>
                </a:cxn>
                <a:cxn ang="0">
                  <a:pos x="88" y="3"/>
                </a:cxn>
                <a:cxn ang="0">
                  <a:pos x="112" y="0"/>
                </a:cxn>
                <a:cxn ang="0">
                  <a:pos x="109" y="1"/>
                </a:cxn>
                <a:cxn ang="0">
                  <a:pos x="100" y="5"/>
                </a:cxn>
                <a:cxn ang="0">
                  <a:pos x="85" y="10"/>
                </a:cxn>
                <a:cxn ang="0">
                  <a:pos x="69" y="13"/>
                </a:cxn>
                <a:cxn ang="0">
                  <a:pos x="50" y="17"/>
                </a:cxn>
                <a:cxn ang="0">
                  <a:pos x="32" y="17"/>
                </a:cxn>
                <a:cxn ang="0">
                  <a:pos x="15" y="13"/>
                </a:cxn>
                <a:cxn ang="0">
                  <a:pos x="0" y="4"/>
                </a:cxn>
              </a:cxnLst>
              <a:rect l="0" t="0" r="r" b="b"/>
              <a:pathLst>
                <a:path w="112" h="17">
                  <a:moveTo>
                    <a:pt x="0" y="4"/>
                  </a:moveTo>
                  <a:lnTo>
                    <a:pt x="2" y="4"/>
                  </a:lnTo>
                  <a:lnTo>
                    <a:pt x="8" y="5"/>
                  </a:lnTo>
                  <a:lnTo>
                    <a:pt x="18" y="6"/>
                  </a:lnTo>
                  <a:lnTo>
                    <a:pt x="30" y="6"/>
                  </a:lnTo>
                  <a:lnTo>
                    <a:pt x="47" y="6"/>
                  </a:lnTo>
                  <a:lnTo>
                    <a:pt x="66" y="5"/>
                  </a:lnTo>
                  <a:lnTo>
                    <a:pt x="88" y="3"/>
                  </a:lnTo>
                  <a:lnTo>
                    <a:pt x="112" y="0"/>
                  </a:lnTo>
                  <a:lnTo>
                    <a:pt x="109" y="1"/>
                  </a:lnTo>
                  <a:lnTo>
                    <a:pt x="100" y="5"/>
                  </a:lnTo>
                  <a:lnTo>
                    <a:pt x="85" y="10"/>
                  </a:lnTo>
                  <a:lnTo>
                    <a:pt x="69" y="13"/>
                  </a:lnTo>
                  <a:lnTo>
                    <a:pt x="50" y="17"/>
                  </a:lnTo>
                  <a:lnTo>
                    <a:pt x="32" y="17"/>
                  </a:lnTo>
                  <a:lnTo>
                    <a:pt x="15" y="1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2805" y="2432"/>
              <a:ext cx="25" cy="1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38" y="1"/>
                </a:cxn>
                <a:cxn ang="0">
                  <a:pos x="28" y="6"/>
                </a:cxn>
                <a:cxn ang="0">
                  <a:pos x="16" y="12"/>
                </a:cxn>
                <a:cxn ang="0">
                  <a:pos x="5" y="19"/>
                </a:cxn>
                <a:cxn ang="0">
                  <a:pos x="0" y="25"/>
                </a:cxn>
                <a:cxn ang="0">
                  <a:pos x="2" y="31"/>
                </a:cxn>
                <a:cxn ang="0">
                  <a:pos x="18" y="35"/>
                </a:cxn>
                <a:cxn ang="0">
                  <a:pos x="50" y="36"/>
                </a:cxn>
                <a:cxn ang="0">
                  <a:pos x="47" y="36"/>
                </a:cxn>
                <a:cxn ang="0">
                  <a:pos x="42" y="34"/>
                </a:cxn>
                <a:cxn ang="0">
                  <a:pos x="36" y="31"/>
                </a:cxn>
                <a:cxn ang="0">
                  <a:pos x="30" y="28"/>
                </a:cxn>
                <a:cxn ang="0">
                  <a:pos x="27" y="22"/>
                </a:cxn>
                <a:cxn ang="0">
                  <a:pos x="25" y="16"/>
                </a:cxn>
                <a:cxn ang="0">
                  <a:pos x="30" y="9"/>
                </a:cxn>
                <a:cxn ang="0">
                  <a:pos x="41" y="0"/>
                </a:cxn>
              </a:cxnLst>
              <a:rect l="0" t="0" r="r" b="b"/>
              <a:pathLst>
                <a:path w="50" h="36">
                  <a:moveTo>
                    <a:pt x="41" y="0"/>
                  </a:moveTo>
                  <a:lnTo>
                    <a:pt x="38" y="1"/>
                  </a:lnTo>
                  <a:lnTo>
                    <a:pt x="28" y="6"/>
                  </a:lnTo>
                  <a:lnTo>
                    <a:pt x="16" y="12"/>
                  </a:lnTo>
                  <a:lnTo>
                    <a:pt x="5" y="19"/>
                  </a:lnTo>
                  <a:lnTo>
                    <a:pt x="0" y="25"/>
                  </a:lnTo>
                  <a:lnTo>
                    <a:pt x="2" y="31"/>
                  </a:lnTo>
                  <a:lnTo>
                    <a:pt x="18" y="35"/>
                  </a:lnTo>
                  <a:lnTo>
                    <a:pt x="50" y="36"/>
                  </a:lnTo>
                  <a:lnTo>
                    <a:pt x="47" y="36"/>
                  </a:lnTo>
                  <a:lnTo>
                    <a:pt x="42" y="34"/>
                  </a:lnTo>
                  <a:lnTo>
                    <a:pt x="36" y="31"/>
                  </a:lnTo>
                  <a:lnTo>
                    <a:pt x="30" y="28"/>
                  </a:lnTo>
                  <a:lnTo>
                    <a:pt x="27" y="22"/>
                  </a:lnTo>
                  <a:lnTo>
                    <a:pt x="25" y="16"/>
                  </a:lnTo>
                  <a:lnTo>
                    <a:pt x="30" y="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2839" y="2434"/>
              <a:ext cx="18" cy="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" y="8"/>
                </a:cxn>
                <a:cxn ang="0">
                  <a:pos x="4" y="9"/>
                </a:cxn>
                <a:cxn ang="0">
                  <a:pos x="7" y="11"/>
                </a:cxn>
                <a:cxn ang="0">
                  <a:pos x="12" y="12"/>
                </a:cxn>
                <a:cxn ang="0">
                  <a:pos x="18" y="13"/>
                </a:cxn>
                <a:cxn ang="0">
                  <a:pos x="25" y="11"/>
                </a:cxn>
                <a:cxn ang="0">
                  <a:pos x="31" y="8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2" y="2"/>
                </a:cxn>
                <a:cxn ang="0">
                  <a:pos x="27" y="4"/>
                </a:cxn>
                <a:cxn ang="0">
                  <a:pos x="21" y="6"/>
                </a:cxn>
                <a:cxn ang="0">
                  <a:pos x="15" y="8"/>
                </a:cxn>
                <a:cxn ang="0">
                  <a:pos x="9" y="9"/>
                </a:cxn>
                <a:cxn ang="0">
                  <a:pos x="4" y="9"/>
                </a:cxn>
                <a:cxn ang="0">
                  <a:pos x="0" y="6"/>
                </a:cxn>
              </a:cxnLst>
              <a:rect l="0" t="0" r="r" b="b"/>
              <a:pathLst>
                <a:path w="37" h="13">
                  <a:moveTo>
                    <a:pt x="0" y="6"/>
                  </a:moveTo>
                  <a:lnTo>
                    <a:pt x="1" y="8"/>
                  </a:lnTo>
                  <a:lnTo>
                    <a:pt x="4" y="9"/>
                  </a:lnTo>
                  <a:lnTo>
                    <a:pt x="7" y="11"/>
                  </a:lnTo>
                  <a:lnTo>
                    <a:pt x="12" y="12"/>
                  </a:lnTo>
                  <a:lnTo>
                    <a:pt x="18" y="13"/>
                  </a:lnTo>
                  <a:lnTo>
                    <a:pt x="25" y="11"/>
                  </a:lnTo>
                  <a:lnTo>
                    <a:pt x="31" y="8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2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5" y="8"/>
                  </a:lnTo>
                  <a:lnTo>
                    <a:pt x="9" y="9"/>
                  </a:lnTo>
                  <a:lnTo>
                    <a:pt x="4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2929" y="2464"/>
              <a:ext cx="19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0"/>
                </a:cxn>
                <a:cxn ang="0">
                  <a:pos x="19" y="1"/>
                </a:cxn>
                <a:cxn ang="0">
                  <a:pos x="28" y="3"/>
                </a:cxn>
                <a:cxn ang="0">
                  <a:pos x="34" y="7"/>
                </a:cxn>
                <a:cxn ang="0">
                  <a:pos x="37" y="11"/>
                </a:cxn>
                <a:cxn ang="0">
                  <a:pos x="35" y="17"/>
                </a:cxn>
                <a:cxn ang="0">
                  <a:pos x="23" y="24"/>
                </a:cxn>
                <a:cxn ang="0">
                  <a:pos x="0" y="33"/>
                </a:cxn>
                <a:cxn ang="0">
                  <a:pos x="4" y="31"/>
                </a:cxn>
                <a:cxn ang="0">
                  <a:pos x="14" y="24"/>
                </a:cxn>
                <a:cxn ang="0">
                  <a:pos x="19" y="13"/>
                </a:cxn>
                <a:cxn ang="0">
                  <a:pos x="9" y="0"/>
                </a:cxn>
              </a:cxnLst>
              <a:rect l="0" t="0" r="r" b="b"/>
              <a:pathLst>
                <a:path w="37" h="33">
                  <a:moveTo>
                    <a:pt x="9" y="0"/>
                  </a:moveTo>
                  <a:lnTo>
                    <a:pt x="12" y="0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35" y="17"/>
                  </a:lnTo>
                  <a:lnTo>
                    <a:pt x="23" y="24"/>
                  </a:lnTo>
                  <a:lnTo>
                    <a:pt x="0" y="33"/>
                  </a:lnTo>
                  <a:lnTo>
                    <a:pt x="4" y="31"/>
                  </a:lnTo>
                  <a:lnTo>
                    <a:pt x="14" y="24"/>
                  </a:lnTo>
                  <a:lnTo>
                    <a:pt x="19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2902" y="2465"/>
              <a:ext cx="18" cy="9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2" y="9"/>
                </a:cxn>
                <a:cxn ang="0">
                  <a:pos x="23" y="16"/>
                </a:cxn>
                <a:cxn ang="0">
                  <a:pos x="12" y="15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2" y="6"/>
                </a:cxn>
                <a:cxn ang="0">
                  <a:pos x="23" y="8"/>
                </a:cxn>
                <a:cxn ang="0">
                  <a:pos x="35" y="6"/>
                </a:cxn>
              </a:cxnLst>
              <a:rect l="0" t="0" r="r" b="b"/>
              <a:pathLst>
                <a:path w="35" h="16">
                  <a:moveTo>
                    <a:pt x="35" y="6"/>
                  </a:moveTo>
                  <a:lnTo>
                    <a:pt x="32" y="9"/>
                  </a:lnTo>
                  <a:lnTo>
                    <a:pt x="23" y="16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4" y="2"/>
                  </a:lnTo>
                  <a:lnTo>
                    <a:pt x="12" y="6"/>
                  </a:lnTo>
                  <a:lnTo>
                    <a:pt x="23" y="8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2711" y="2168"/>
              <a:ext cx="36" cy="10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0" y="6"/>
                </a:cxn>
                <a:cxn ang="0">
                  <a:pos x="68" y="20"/>
                </a:cxn>
                <a:cxn ang="0">
                  <a:pos x="63" y="43"/>
                </a:cxn>
                <a:cxn ang="0">
                  <a:pos x="57" y="71"/>
                </a:cxn>
                <a:cxn ang="0">
                  <a:pos x="48" y="103"/>
                </a:cxn>
                <a:cxn ang="0">
                  <a:pos x="35" y="136"/>
                </a:cxn>
                <a:cxn ang="0">
                  <a:pos x="19" y="170"/>
                </a:cxn>
                <a:cxn ang="0">
                  <a:pos x="0" y="201"/>
                </a:cxn>
                <a:cxn ang="0">
                  <a:pos x="2" y="194"/>
                </a:cxn>
                <a:cxn ang="0">
                  <a:pos x="10" y="174"/>
                </a:cxn>
                <a:cxn ang="0">
                  <a:pos x="21" y="148"/>
                </a:cxn>
                <a:cxn ang="0">
                  <a:pos x="33" y="114"/>
                </a:cxn>
                <a:cxn ang="0">
                  <a:pos x="45" y="81"/>
                </a:cxn>
                <a:cxn ang="0">
                  <a:pos x="56" y="48"/>
                </a:cxn>
                <a:cxn ang="0">
                  <a:pos x="66" y="20"/>
                </a:cxn>
                <a:cxn ang="0">
                  <a:pos x="71" y="0"/>
                </a:cxn>
              </a:cxnLst>
              <a:rect l="0" t="0" r="r" b="b"/>
              <a:pathLst>
                <a:path w="71" h="201">
                  <a:moveTo>
                    <a:pt x="71" y="0"/>
                  </a:moveTo>
                  <a:lnTo>
                    <a:pt x="70" y="6"/>
                  </a:lnTo>
                  <a:lnTo>
                    <a:pt x="68" y="20"/>
                  </a:lnTo>
                  <a:lnTo>
                    <a:pt x="63" y="43"/>
                  </a:lnTo>
                  <a:lnTo>
                    <a:pt x="57" y="71"/>
                  </a:lnTo>
                  <a:lnTo>
                    <a:pt x="48" y="103"/>
                  </a:lnTo>
                  <a:lnTo>
                    <a:pt x="35" y="136"/>
                  </a:lnTo>
                  <a:lnTo>
                    <a:pt x="19" y="170"/>
                  </a:lnTo>
                  <a:lnTo>
                    <a:pt x="0" y="201"/>
                  </a:lnTo>
                  <a:lnTo>
                    <a:pt x="2" y="194"/>
                  </a:lnTo>
                  <a:lnTo>
                    <a:pt x="10" y="174"/>
                  </a:lnTo>
                  <a:lnTo>
                    <a:pt x="21" y="148"/>
                  </a:lnTo>
                  <a:lnTo>
                    <a:pt x="33" y="114"/>
                  </a:lnTo>
                  <a:lnTo>
                    <a:pt x="45" y="81"/>
                  </a:lnTo>
                  <a:lnTo>
                    <a:pt x="56" y="48"/>
                  </a:lnTo>
                  <a:lnTo>
                    <a:pt x="66" y="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2970" y="2180"/>
              <a:ext cx="36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5" y="21"/>
                </a:cxn>
                <a:cxn ang="0">
                  <a:pos x="13" y="42"/>
                </a:cxn>
                <a:cxn ang="0">
                  <a:pos x="21" y="68"/>
                </a:cxn>
                <a:cxn ang="0">
                  <a:pos x="32" y="96"/>
                </a:cxn>
                <a:cxn ang="0">
                  <a:pos x="44" y="123"/>
                </a:cxn>
                <a:cxn ang="0">
                  <a:pos x="58" y="146"/>
                </a:cxn>
                <a:cxn ang="0">
                  <a:pos x="74" y="164"/>
                </a:cxn>
                <a:cxn ang="0">
                  <a:pos x="70" y="157"/>
                </a:cxn>
                <a:cxn ang="0">
                  <a:pos x="63" y="140"/>
                </a:cxn>
                <a:cxn ang="0">
                  <a:pos x="50" y="115"/>
                </a:cxn>
                <a:cxn ang="0">
                  <a:pos x="37" y="86"/>
                </a:cxn>
                <a:cxn ang="0">
                  <a:pos x="24" y="56"/>
                </a:cxn>
                <a:cxn ang="0">
                  <a:pos x="11" y="30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74" h="164">
                  <a:moveTo>
                    <a:pt x="0" y="0"/>
                  </a:moveTo>
                  <a:lnTo>
                    <a:pt x="2" y="6"/>
                  </a:lnTo>
                  <a:lnTo>
                    <a:pt x="5" y="21"/>
                  </a:lnTo>
                  <a:lnTo>
                    <a:pt x="13" y="42"/>
                  </a:lnTo>
                  <a:lnTo>
                    <a:pt x="21" y="68"/>
                  </a:lnTo>
                  <a:lnTo>
                    <a:pt x="32" y="96"/>
                  </a:lnTo>
                  <a:lnTo>
                    <a:pt x="44" y="123"/>
                  </a:lnTo>
                  <a:lnTo>
                    <a:pt x="58" y="146"/>
                  </a:lnTo>
                  <a:lnTo>
                    <a:pt x="74" y="164"/>
                  </a:lnTo>
                  <a:lnTo>
                    <a:pt x="70" y="157"/>
                  </a:lnTo>
                  <a:lnTo>
                    <a:pt x="63" y="140"/>
                  </a:lnTo>
                  <a:lnTo>
                    <a:pt x="50" y="115"/>
                  </a:lnTo>
                  <a:lnTo>
                    <a:pt x="37" y="86"/>
                  </a:lnTo>
                  <a:lnTo>
                    <a:pt x="24" y="56"/>
                  </a:lnTo>
                  <a:lnTo>
                    <a:pt x="11" y="30"/>
                  </a:lnTo>
                  <a:lnTo>
                    <a:pt x="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2794" y="2089"/>
              <a:ext cx="49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11" y="4"/>
                </a:cxn>
                <a:cxn ang="0">
                  <a:pos x="23" y="7"/>
                </a:cxn>
                <a:cxn ang="0">
                  <a:pos x="36" y="11"/>
                </a:cxn>
                <a:cxn ang="0">
                  <a:pos x="53" y="13"/>
                </a:cxn>
                <a:cxn ang="0">
                  <a:pos x="69" y="14"/>
                </a:cxn>
                <a:cxn ang="0">
                  <a:pos x="85" y="12"/>
                </a:cxn>
                <a:cxn ang="0">
                  <a:pos x="99" y="7"/>
                </a:cxn>
                <a:cxn ang="0">
                  <a:pos x="95" y="7"/>
                </a:cxn>
                <a:cxn ang="0">
                  <a:pos x="85" y="7"/>
                </a:cxn>
                <a:cxn ang="0">
                  <a:pos x="71" y="6"/>
                </a:cxn>
                <a:cxn ang="0">
                  <a:pos x="55" y="6"/>
                </a:cxn>
                <a:cxn ang="0">
                  <a:pos x="36" y="5"/>
                </a:cxn>
                <a:cxn ang="0">
                  <a:pos x="21" y="4"/>
                </a:cxn>
                <a:cxn ang="0">
                  <a:pos x="8" y="3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2" y="2"/>
                  </a:lnTo>
                  <a:lnTo>
                    <a:pt x="11" y="4"/>
                  </a:lnTo>
                  <a:lnTo>
                    <a:pt x="23" y="7"/>
                  </a:lnTo>
                  <a:lnTo>
                    <a:pt x="36" y="11"/>
                  </a:lnTo>
                  <a:lnTo>
                    <a:pt x="53" y="13"/>
                  </a:lnTo>
                  <a:lnTo>
                    <a:pt x="69" y="14"/>
                  </a:lnTo>
                  <a:lnTo>
                    <a:pt x="85" y="12"/>
                  </a:lnTo>
                  <a:lnTo>
                    <a:pt x="99" y="7"/>
                  </a:lnTo>
                  <a:lnTo>
                    <a:pt x="95" y="7"/>
                  </a:lnTo>
                  <a:lnTo>
                    <a:pt x="85" y="7"/>
                  </a:lnTo>
                  <a:lnTo>
                    <a:pt x="71" y="6"/>
                  </a:lnTo>
                  <a:lnTo>
                    <a:pt x="55" y="6"/>
                  </a:lnTo>
                  <a:lnTo>
                    <a:pt x="36" y="5"/>
                  </a:lnTo>
                  <a:lnTo>
                    <a:pt x="21" y="4"/>
                  </a:lnTo>
                  <a:lnTo>
                    <a:pt x="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2929" y="2195"/>
              <a:ext cx="32" cy="89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1" y="3"/>
                </a:cxn>
                <a:cxn ang="0">
                  <a:pos x="56" y="8"/>
                </a:cxn>
                <a:cxn ang="0">
                  <a:pos x="49" y="17"/>
                </a:cxn>
                <a:cxn ang="0">
                  <a:pos x="41" y="26"/>
                </a:cxn>
                <a:cxn ang="0">
                  <a:pos x="34" y="37"/>
                </a:cxn>
                <a:cxn ang="0">
                  <a:pos x="27" y="48"/>
                </a:cxn>
                <a:cxn ang="0">
                  <a:pos x="21" y="58"/>
                </a:cxn>
                <a:cxn ang="0">
                  <a:pos x="18" y="67"/>
                </a:cxn>
                <a:cxn ang="0">
                  <a:pos x="18" y="76"/>
                </a:cxn>
                <a:cxn ang="0">
                  <a:pos x="17" y="102"/>
                </a:cxn>
                <a:cxn ang="0">
                  <a:pos x="11" y="138"/>
                </a:cxn>
                <a:cxn ang="0">
                  <a:pos x="0" y="179"/>
                </a:cxn>
                <a:cxn ang="0">
                  <a:pos x="3" y="173"/>
                </a:cxn>
                <a:cxn ang="0">
                  <a:pos x="12" y="153"/>
                </a:cxn>
                <a:cxn ang="0">
                  <a:pos x="22" y="119"/>
                </a:cxn>
                <a:cxn ang="0">
                  <a:pos x="30" y="68"/>
                </a:cxn>
                <a:cxn ang="0">
                  <a:pos x="33" y="61"/>
                </a:cxn>
                <a:cxn ang="0">
                  <a:pos x="39" y="44"/>
                </a:cxn>
                <a:cxn ang="0">
                  <a:pos x="49" y="22"/>
                </a:cxn>
                <a:cxn ang="0">
                  <a:pos x="62" y="0"/>
                </a:cxn>
              </a:cxnLst>
              <a:rect l="0" t="0" r="r" b="b"/>
              <a:pathLst>
                <a:path w="62" h="179">
                  <a:moveTo>
                    <a:pt x="62" y="0"/>
                  </a:moveTo>
                  <a:lnTo>
                    <a:pt x="61" y="3"/>
                  </a:lnTo>
                  <a:lnTo>
                    <a:pt x="56" y="8"/>
                  </a:lnTo>
                  <a:lnTo>
                    <a:pt x="49" y="17"/>
                  </a:lnTo>
                  <a:lnTo>
                    <a:pt x="41" y="26"/>
                  </a:lnTo>
                  <a:lnTo>
                    <a:pt x="34" y="37"/>
                  </a:lnTo>
                  <a:lnTo>
                    <a:pt x="27" y="48"/>
                  </a:lnTo>
                  <a:lnTo>
                    <a:pt x="21" y="58"/>
                  </a:lnTo>
                  <a:lnTo>
                    <a:pt x="18" y="67"/>
                  </a:lnTo>
                  <a:lnTo>
                    <a:pt x="18" y="76"/>
                  </a:lnTo>
                  <a:lnTo>
                    <a:pt x="17" y="102"/>
                  </a:lnTo>
                  <a:lnTo>
                    <a:pt x="11" y="138"/>
                  </a:lnTo>
                  <a:lnTo>
                    <a:pt x="0" y="179"/>
                  </a:lnTo>
                  <a:lnTo>
                    <a:pt x="3" y="173"/>
                  </a:lnTo>
                  <a:lnTo>
                    <a:pt x="12" y="153"/>
                  </a:lnTo>
                  <a:lnTo>
                    <a:pt x="22" y="119"/>
                  </a:lnTo>
                  <a:lnTo>
                    <a:pt x="30" y="68"/>
                  </a:lnTo>
                  <a:lnTo>
                    <a:pt x="33" y="61"/>
                  </a:lnTo>
                  <a:lnTo>
                    <a:pt x="39" y="44"/>
                  </a:lnTo>
                  <a:lnTo>
                    <a:pt x="49" y="2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2772" y="2199"/>
              <a:ext cx="30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12" y="23"/>
                </a:cxn>
                <a:cxn ang="0">
                  <a:pos x="24" y="47"/>
                </a:cxn>
                <a:cxn ang="0">
                  <a:pos x="38" y="77"/>
                </a:cxn>
                <a:cxn ang="0">
                  <a:pos x="49" y="110"/>
                </a:cxn>
                <a:cxn ang="0">
                  <a:pos x="58" y="145"/>
                </a:cxn>
                <a:cxn ang="0">
                  <a:pos x="61" y="177"/>
                </a:cxn>
                <a:cxn ang="0">
                  <a:pos x="57" y="206"/>
                </a:cxn>
                <a:cxn ang="0">
                  <a:pos x="57" y="201"/>
                </a:cxn>
                <a:cxn ang="0">
                  <a:pos x="56" y="189"/>
                </a:cxn>
                <a:cxn ang="0">
                  <a:pos x="52" y="169"/>
                </a:cxn>
                <a:cxn ang="0">
                  <a:pos x="47" y="144"/>
                </a:cxn>
                <a:cxn ang="0">
                  <a:pos x="40" y="113"/>
                </a:cxn>
                <a:cxn ang="0">
                  <a:pos x="30" y="78"/>
                </a:cxn>
                <a:cxn ang="0">
                  <a:pos x="17" y="40"/>
                </a:cxn>
                <a:cxn ang="0">
                  <a:pos x="0" y="0"/>
                </a:cxn>
              </a:cxnLst>
              <a:rect l="0" t="0" r="r" b="b"/>
              <a:pathLst>
                <a:path w="61" h="206">
                  <a:moveTo>
                    <a:pt x="0" y="0"/>
                  </a:moveTo>
                  <a:lnTo>
                    <a:pt x="3" y="5"/>
                  </a:lnTo>
                  <a:lnTo>
                    <a:pt x="12" y="23"/>
                  </a:lnTo>
                  <a:lnTo>
                    <a:pt x="24" y="47"/>
                  </a:lnTo>
                  <a:lnTo>
                    <a:pt x="38" y="77"/>
                  </a:lnTo>
                  <a:lnTo>
                    <a:pt x="49" y="110"/>
                  </a:lnTo>
                  <a:lnTo>
                    <a:pt x="58" y="145"/>
                  </a:lnTo>
                  <a:lnTo>
                    <a:pt x="61" y="177"/>
                  </a:lnTo>
                  <a:lnTo>
                    <a:pt x="57" y="206"/>
                  </a:lnTo>
                  <a:lnTo>
                    <a:pt x="57" y="201"/>
                  </a:lnTo>
                  <a:lnTo>
                    <a:pt x="56" y="189"/>
                  </a:lnTo>
                  <a:lnTo>
                    <a:pt x="52" y="169"/>
                  </a:lnTo>
                  <a:lnTo>
                    <a:pt x="47" y="144"/>
                  </a:lnTo>
                  <a:lnTo>
                    <a:pt x="40" y="113"/>
                  </a:lnTo>
                  <a:lnTo>
                    <a:pt x="30" y="78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2740" y="2293"/>
              <a:ext cx="47" cy="9"/>
            </a:xfrm>
            <a:custGeom>
              <a:avLst/>
              <a:gdLst/>
              <a:ahLst/>
              <a:cxnLst>
                <a:cxn ang="0">
                  <a:pos x="94" y="19"/>
                </a:cxn>
                <a:cxn ang="0">
                  <a:pos x="92" y="18"/>
                </a:cxn>
                <a:cxn ang="0">
                  <a:pos x="86" y="17"/>
                </a:cxn>
                <a:cxn ang="0">
                  <a:pos x="76" y="13"/>
                </a:cxn>
                <a:cxn ang="0">
                  <a:pos x="64" y="11"/>
                </a:cxn>
                <a:cxn ang="0">
                  <a:pos x="50" y="7"/>
                </a:cxn>
                <a:cxn ang="0">
                  <a:pos x="34" y="6"/>
                </a:cxn>
                <a:cxn ang="0">
                  <a:pos x="17" y="5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11" y="4"/>
                </a:cxn>
                <a:cxn ang="0">
                  <a:pos x="23" y="2"/>
                </a:cxn>
                <a:cxn ang="0">
                  <a:pos x="38" y="0"/>
                </a:cxn>
                <a:cxn ang="0">
                  <a:pos x="53" y="0"/>
                </a:cxn>
                <a:cxn ang="0">
                  <a:pos x="68" y="3"/>
                </a:cxn>
                <a:cxn ang="0">
                  <a:pos x="83" y="9"/>
                </a:cxn>
                <a:cxn ang="0">
                  <a:pos x="94" y="19"/>
                </a:cxn>
              </a:cxnLst>
              <a:rect l="0" t="0" r="r" b="b"/>
              <a:pathLst>
                <a:path w="94" h="19">
                  <a:moveTo>
                    <a:pt x="94" y="19"/>
                  </a:moveTo>
                  <a:lnTo>
                    <a:pt x="92" y="18"/>
                  </a:lnTo>
                  <a:lnTo>
                    <a:pt x="86" y="17"/>
                  </a:lnTo>
                  <a:lnTo>
                    <a:pt x="76" y="13"/>
                  </a:lnTo>
                  <a:lnTo>
                    <a:pt x="64" y="11"/>
                  </a:lnTo>
                  <a:lnTo>
                    <a:pt x="50" y="7"/>
                  </a:lnTo>
                  <a:lnTo>
                    <a:pt x="34" y="6"/>
                  </a:lnTo>
                  <a:lnTo>
                    <a:pt x="17" y="5"/>
                  </a:lnTo>
                  <a:lnTo>
                    <a:pt x="0" y="6"/>
                  </a:lnTo>
                  <a:lnTo>
                    <a:pt x="3" y="5"/>
                  </a:lnTo>
                  <a:lnTo>
                    <a:pt x="11" y="4"/>
                  </a:lnTo>
                  <a:lnTo>
                    <a:pt x="23" y="2"/>
                  </a:lnTo>
                  <a:lnTo>
                    <a:pt x="38" y="0"/>
                  </a:lnTo>
                  <a:lnTo>
                    <a:pt x="53" y="0"/>
                  </a:lnTo>
                  <a:lnTo>
                    <a:pt x="68" y="3"/>
                  </a:lnTo>
                  <a:lnTo>
                    <a:pt x="83" y="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2566" y="2308"/>
              <a:ext cx="68" cy="43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2" y="2"/>
                </a:cxn>
                <a:cxn ang="0">
                  <a:pos x="119" y="5"/>
                </a:cxn>
                <a:cxn ang="0">
                  <a:pos x="99" y="12"/>
                </a:cxn>
                <a:cxn ang="0">
                  <a:pos x="76" y="21"/>
                </a:cxn>
                <a:cxn ang="0">
                  <a:pos x="51" y="33"/>
                </a:cxn>
                <a:cxn ang="0">
                  <a:pos x="29" y="48"/>
                </a:cxn>
                <a:cxn ang="0">
                  <a:pos x="11" y="65"/>
                </a:cxn>
                <a:cxn ang="0">
                  <a:pos x="0" y="86"/>
                </a:cxn>
                <a:cxn ang="0">
                  <a:pos x="3" y="83"/>
                </a:cxn>
                <a:cxn ang="0">
                  <a:pos x="10" y="78"/>
                </a:cxn>
                <a:cxn ang="0">
                  <a:pos x="21" y="67"/>
                </a:cxn>
                <a:cxn ang="0">
                  <a:pos x="37" y="56"/>
                </a:cxn>
                <a:cxn ang="0">
                  <a:pos x="56" y="42"/>
                </a:cxn>
                <a:cxn ang="0">
                  <a:pos x="80" y="28"/>
                </a:cxn>
                <a:cxn ang="0">
                  <a:pos x="106" y="14"/>
                </a:cxn>
                <a:cxn ang="0">
                  <a:pos x="137" y="0"/>
                </a:cxn>
              </a:cxnLst>
              <a:rect l="0" t="0" r="r" b="b"/>
              <a:pathLst>
                <a:path w="137" h="86">
                  <a:moveTo>
                    <a:pt x="137" y="0"/>
                  </a:moveTo>
                  <a:lnTo>
                    <a:pt x="132" y="2"/>
                  </a:lnTo>
                  <a:lnTo>
                    <a:pt x="119" y="5"/>
                  </a:lnTo>
                  <a:lnTo>
                    <a:pt x="99" y="12"/>
                  </a:lnTo>
                  <a:lnTo>
                    <a:pt x="76" y="21"/>
                  </a:lnTo>
                  <a:lnTo>
                    <a:pt x="51" y="33"/>
                  </a:lnTo>
                  <a:lnTo>
                    <a:pt x="29" y="48"/>
                  </a:lnTo>
                  <a:lnTo>
                    <a:pt x="11" y="65"/>
                  </a:lnTo>
                  <a:lnTo>
                    <a:pt x="0" y="86"/>
                  </a:lnTo>
                  <a:lnTo>
                    <a:pt x="3" y="83"/>
                  </a:lnTo>
                  <a:lnTo>
                    <a:pt x="10" y="78"/>
                  </a:lnTo>
                  <a:lnTo>
                    <a:pt x="21" y="67"/>
                  </a:lnTo>
                  <a:lnTo>
                    <a:pt x="37" y="56"/>
                  </a:lnTo>
                  <a:lnTo>
                    <a:pt x="56" y="42"/>
                  </a:lnTo>
                  <a:lnTo>
                    <a:pt x="80" y="28"/>
                  </a:lnTo>
                  <a:lnTo>
                    <a:pt x="106" y="1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3053" y="2327"/>
              <a:ext cx="157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9" y="5"/>
                </a:cxn>
                <a:cxn ang="0">
                  <a:pos x="34" y="8"/>
                </a:cxn>
                <a:cxn ang="0">
                  <a:pos x="51" y="14"/>
                </a:cxn>
                <a:cxn ang="0">
                  <a:pos x="70" y="20"/>
                </a:cxn>
                <a:cxn ang="0">
                  <a:pos x="92" y="27"/>
                </a:cxn>
                <a:cxn ang="0">
                  <a:pos x="117" y="36"/>
                </a:cxn>
                <a:cxn ang="0">
                  <a:pos x="141" y="46"/>
                </a:cxn>
                <a:cxn ang="0">
                  <a:pos x="167" y="58"/>
                </a:cxn>
                <a:cxn ang="0">
                  <a:pos x="194" y="72"/>
                </a:cxn>
                <a:cxn ang="0">
                  <a:pos x="219" y="87"/>
                </a:cxn>
                <a:cxn ang="0">
                  <a:pos x="245" y="103"/>
                </a:cxn>
                <a:cxn ang="0">
                  <a:pos x="269" y="121"/>
                </a:cxn>
                <a:cxn ang="0">
                  <a:pos x="293" y="141"/>
                </a:cxn>
                <a:cxn ang="0">
                  <a:pos x="313" y="163"/>
                </a:cxn>
                <a:cxn ang="0">
                  <a:pos x="312" y="162"/>
                </a:cxn>
                <a:cxn ang="0">
                  <a:pos x="307" y="158"/>
                </a:cxn>
                <a:cxn ang="0">
                  <a:pos x="301" y="154"/>
                </a:cxn>
                <a:cxn ang="0">
                  <a:pos x="291" y="147"/>
                </a:cxn>
                <a:cxn ang="0">
                  <a:pos x="279" y="139"/>
                </a:cxn>
                <a:cxn ang="0">
                  <a:pos x="265" y="129"/>
                </a:cxn>
                <a:cxn ang="0">
                  <a:pos x="247" y="118"/>
                </a:cxn>
                <a:cxn ang="0">
                  <a:pos x="228" y="106"/>
                </a:cxn>
                <a:cxn ang="0">
                  <a:pos x="207" y="94"/>
                </a:cxn>
                <a:cxn ang="0">
                  <a:pos x="183" y="81"/>
                </a:cxn>
                <a:cxn ang="0">
                  <a:pos x="157" y="67"/>
                </a:cxn>
                <a:cxn ang="0">
                  <a:pos x="129" y="53"/>
                </a:cxn>
                <a:cxn ang="0">
                  <a:pos x="100" y="41"/>
                </a:cxn>
                <a:cxn ang="0">
                  <a:pos x="68" y="27"/>
                </a:cxn>
                <a:cxn ang="0">
                  <a:pos x="35" y="13"/>
                </a:cxn>
                <a:cxn ang="0">
                  <a:pos x="0" y="0"/>
                </a:cxn>
              </a:cxnLst>
              <a:rect l="0" t="0" r="r" b="b"/>
              <a:pathLst>
                <a:path w="313" h="163">
                  <a:moveTo>
                    <a:pt x="0" y="0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9" y="5"/>
                  </a:lnTo>
                  <a:lnTo>
                    <a:pt x="34" y="8"/>
                  </a:lnTo>
                  <a:lnTo>
                    <a:pt x="51" y="14"/>
                  </a:lnTo>
                  <a:lnTo>
                    <a:pt x="70" y="20"/>
                  </a:lnTo>
                  <a:lnTo>
                    <a:pt x="92" y="27"/>
                  </a:lnTo>
                  <a:lnTo>
                    <a:pt x="117" y="36"/>
                  </a:lnTo>
                  <a:lnTo>
                    <a:pt x="141" y="46"/>
                  </a:lnTo>
                  <a:lnTo>
                    <a:pt x="167" y="58"/>
                  </a:lnTo>
                  <a:lnTo>
                    <a:pt x="194" y="72"/>
                  </a:lnTo>
                  <a:lnTo>
                    <a:pt x="219" y="87"/>
                  </a:lnTo>
                  <a:lnTo>
                    <a:pt x="245" y="103"/>
                  </a:lnTo>
                  <a:lnTo>
                    <a:pt x="269" y="121"/>
                  </a:lnTo>
                  <a:lnTo>
                    <a:pt x="293" y="141"/>
                  </a:lnTo>
                  <a:lnTo>
                    <a:pt x="313" y="163"/>
                  </a:lnTo>
                  <a:lnTo>
                    <a:pt x="312" y="162"/>
                  </a:lnTo>
                  <a:lnTo>
                    <a:pt x="307" y="158"/>
                  </a:lnTo>
                  <a:lnTo>
                    <a:pt x="301" y="154"/>
                  </a:lnTo>
                  <a:lnTo>
                    <a:pt x="291" y="147"/>
                  </a:lnTo>
                  <a:lnTo>
                    <a:pt x="279" y="139"/>
                  </a:lnTo>
                  <a:lnTo>
                    <a:pt x="265" y="129"/>
                  </a:lnTo>
                  <a:lnTo>
                    <a:pt x="247" y="118"/>
                  </a:lnTo>
                  <a:lnTo>
                    <a:pt x="228" y="106"/>
                  </a:lnTo>
                  <a:lnTo>
                    <a:pt x="207" y="94"/>
                  </a:lnTo>
                  <a:lnTo>
                    <a:pt x="183" y="81"/>
                  </a:lnTo>
                  <a:lnTo>
                    <a:pt x="157" y="67"/>
                  </a:lnTo>
                  <a:lnTo>
                    <a:pt x="129" y="53"/>
                  </a:lnTo>
                  <a:lnTo>
                    <a:pt x="100" y="41"/>
                  </a:lnTo>
                  <a:lnTo>
                    <a:pt x="68" y="27"/>
                  </a:lnTo>
                  <a:lnTo>
                    <a:pt x="3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2501" y="2476"/>
              <a:ext cx="49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5" y="14"/>
                </a:cxn>
                <a:cxn ang="0">
                  <a:pos x="10" y="27"/>
                </a:cxn>
                <a:cxn ang="0">
                  <a:pos x="20" y="44"/>
                </a:cxn>
                <a:cxn ang="0">
                  <a:pos x="33" y="61"/>
                </a:cxn>
                <a:cxn ang="0">
                  <a:pos x="50" y="76"/>
                </a:cxn>
                <a:cxn ang="0">
                  <a:pos x="71" y="87"/>
                </a:cxn>
                <a:cxn ang="0">
                  <a:pos x="98" y="93"/>
                </a:cxn>
                <a:cxn ang="0">
                  <a:pos x="94" y="92"/>
                </a:cxn>
                <a:cxn ang="0">
                  <a:pos x="87" y="87"/>
                </a:cxn>
                <a:cxn ang="0">
                  <a:pos x="73" y="80"/>
                </a:cxn>
                <a:cxn ang="0">
                  <a:pos x="59" y="70"/>
                </a:cxn>
                <a:cxn ang="0">
                  <a:pos x="43" y="57"/>
                </a:cxn>
                <a:cxn ang="0">
                  <a:pos x="27" y="41"/>
                </a:cxn>
                <a:cxn ang="0">
                  <a:pos x="12" y="23"/>
                </a:cxn>
                <a:cxn ang="0">
                  <a:pos x="0" y="0"/>
                </a:cxn>
              </a:cxnLst>
              <a:rect l="0" t="0" r="r" b="b"/>
              <a:pathLst>
                <a:path w="98" h="93">
                  <a:moveTo>
                    <a:pt x="0" y="0"/>
                  </a:moveTo>
                  <a:lnTo>
                    <a:pt x="1" y="3"/>
                  </a:lnTo>
                  <a:lnTo>
                    <a:pt x="5" y="14"/>
                  </a:lnTo>
                  <a:lnTo>
                    <a:pt x="10" y="27"/>
                  </a:lnTo>
                  <a:lnTo>
                    <a:pt x="20" y="44"/>
                  </a:lnTo>
                  <a:lnTo>
                    <a:pt x="33" y="61"/>
                  </a:lnTo>
                  <a:lnTo>
                    <a:pt x="50" y="76"/>
                  </a:lnTo>
                  <a:lnTo>
                    <a:pt x="71" y="87"/>
                  </a:lnTo>
                  <a:lnTo>
                    <a:pt x="98" y="93"/>
                  </a:lnTo>
                  <a:lnTo>
                    <a:pt x="94" y="92"/>
                  </a:lnTo>
                  <a:lnTo>
                    <a:pt x="87" y="87"/>
                  </a:lnTo>
                  <a:lnTo>
                    <a:pt x="73" y="80"/>
                  </a:lnTo>
                  <a:lnTo>
                    <a:pt x="59" y="70"/>
                  </a:lnTo>
                  <a:lnTo>
                    <a:pt x="43" y="57"/>
                  </a:lnTo>
                  <a:lnTo>
                    <a:pt x="27" y="41"/>
                  </a:lnTo>
                  <a:lnTo>
                    <a:pt x="12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2559" y="2508"/>
              <a:ext cx="64" cy="3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3"/>
                </a:cxn>
                <a:cxn ang="0">
                  <a:pos x="16" y="1"/>
                </a:cxn>
                <a:cxn ang="0">
                  <a:pos x="33" y="0"/>
                </a:cxn>
                <a:cxn ang="0">
                  <a:pos x="52" y="1"/>
                </a:cxn>
                <a:cxn ang="0">
                  <a:pos x="74" y="7"/>
                </a:cxn>
                <a:cxn ang="0">
                  <a:pos x="95" y="17"/>
                </a:cxn>
                <a:cxn ang="0">
                  <a:pos x="113" y="36"/>
                </a:cxn>
                <a:cxn ang="0">
                  <a:pos x="128" y="64"/>
                </a:cxn>
                <a:cxn ang="0">
                  <a:pos x="127" y="61"/>
                </a:cxn>
                <a:cxn ang="0">
                  <a:pos x="122" y="54"/>
                </a:cxn>
                <a:cxn ang="0">
                  <a:pos x="113" y="45"/>
                </a:cxn>
                <a:cxn ang="0">
                  <a:pos x="101" y="34"/>
                </a:cxn>
                <a:cxn ang="0">
                  <a:pos x="84" y="22"/>
                </a:cxn>
                <a:cxn ang="0">
                  <a:pos x="62" y="13"/>
                </a:cxn>
                <a:cxn ang="0">
                  <a:pos x="34" y="6"/>
                </a:cxn>
                <a:cxn ang="0">
                  <a:pos x="0" y="4"/>
                </a:cxn>
              </a:cxnLst>
              <a:rect l="0" t="0" r="r" b="b"/>
              <a:pathLst>
                <a:path w="128" h="64">
                  <a:moveTo>
                    <a:pt x="0" y="4"/>
                  </a:moveTo>
                  <a:lnTo>
                    <a:pt x="3" y="3"/>
                  </a:lnTo>
                  <a:lnTo>
                    <a:pt x="16" y="1"/>
                  </a:lnTo>
                  <a:lnTo>
                    <a:pt x="33" y="0"/>
                  </a:lnTo>
                  <a:lnTo>
                    <a:pt x="52" y="1"/>
                  </a:lnTo>
                  <a:lnTo>
                    <a:pt x="74" y="7"/>
                  </a:lnTo>
                  <a:lnTo>
                    <a:pt x="95" y="17"/>
                  </a:lnTo>
                  <a:lnTo>
                    <a:pt x="113" y="36"/>
                  </a:lnTo>
                  <a:lnTo>
                    <a:pt x="128" y="64"/>
                  </a:lnTo>
                  <a:lnTo>
                    <a:pt x="127" y="61"/>
                  </a:lnTo>
                  <a:lnTo>
                    <a:pt x="122" y="54"/>
                  </a:lnTo>
                  <a:lnTo>
                    <a:pt x="113" y="45"/>
                  </a:lnTo>
                  <a:lnTo>
                    <a:pt x="101" y="34"/>
                  </a:lnTo>
                  <a:lnTo>
                    <a:pt x="84" y="22"/>
                  </a:lnTo>
                  <a:lnTo>
                    <a:pt x="62" y="13"/>
                  </a:lnTo>
                  <a:lnTo>
                    <a:pt x="34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2646" y="2580"/>
              <a:ext cx="158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5"/>
                </a:cxn>
                <a:cxn ang="0">
                  <a:pos x="14" y="9"/>
                </a:cxn>
                <a:cxn ang="0">
                  <a:pos x="25" y="15"/>
                </a:cxn>
                <a:cxn ang="0">
                  <a:pos x="37" y="22"/>
                </a:cxn>
                <a:cxn ang="0">
                  <a:pos x="53" y="29"/>
                </a:cxn>
                <a:cxn ang="0">
                  <a:pos x="70" y="36"/>
                </a:cxn>
                <a:cxn ang="0">
                  <a:pos x="91" y="43"/>
                </a:cxn>
                <a:cxn ang="0">
                  <a:pos x="113" y="48"/>
                </a:cxn>
                <a:cxn ang="0">
                  <a:pos x="137" y="53"/>
                </a:cxn>
                <a:cxn ang="0">
                  <a:pos x="163" y="55"/>
                </a:cxn>
                <a:cxn ang="0">
                  <a:pos x="191" y="57"/>
                </a:cxn>
                <a:cxn ang="0">
                  <a:pos x="220" y="55"/>
                </a:cxn>
                <a:cxn ang="0">
                  <a:pos x="251" y="51"/>
                </a:cxn>
                <a:cxn ang="0">
                  <a:pos x="284" y="43"/>
                </a:cxn>
                <a:cxn ang="0">
                  <a:pos x="317" y="31"/>
                </a:cxn>
                <a:cxn ang="0">
                  <a:pos x="314" y="31"/>
                </a:cxn>
                <a:cxn ang="0">
                  <a:pos x="309" y="33"/>
                </a:cxn>
                <a:cxn ang="0">
                  <a:pos x="301" y="35"/>
                </a:cxn>
                <a:cxn ang="0">
                  <a:pos x="288" y="37"/>
                </a:cxn>
                <a:cxn ang="0">
                  <a:pos x="274" y="39"/>
                </a:cxn>
                <a:cxn ang="0">
                  <a:pos x="257" y="42"/>
                </a:cxn>
                <a:cxn ang="0">
                  <a:pos x="237" y="43"/>
                </a:cxn>
                <a:cxn ang="0">
                  <a:pos x="216" y="44"/>
                </a:cxn>
                <a:cxn ang="0">
                  <a:pos x="193" y="44"/>
                </a:cxn>
                <a:cxn ang="0">
                  <a:pos x="168" y="44"/>
                </a:cxn>
                <a:cxn ang="0">
                  <a:pos x="142" y="42"/>
                </a:cxn>
                <a:cxn ang="0">
                  <a:pos x="115" y="37"/>
                </a:cxn>
                <a:cxn ang="0">
                  <a:pos x="87" y="31"/>
                </a:cxn>
                <a:cxn ang="0">
                  <a:pos x="58" y="23"/>
                </a:cxn>
                <a:cxn ang="0">
                  <a:pos x="30" y="13"/>
                </a:cxn>
                <a:cxn ang="0">
                  <a:pos x="0" y="0"/>
                </a:cxn>
              </a:cxnLst>
              <a:rect l="0" t="0" r="r" b="b"/>
              <a:pathLst>
                <a:path w="317" h="57">
                  <a:moveTo>
                    <a:pt x="0" y="0"/>
                  </a:moveTo>
                  <a:lnTo>
                    <a:pt x="2" y="1"/>
                  </a:lnTo>
                  <a:lnTo>
                    <a:pt x="6" y="5"/>
                  </a:lnTo>
                  <a:lnTo>
                    <a:pt x="14" y="9"/>
                  </a:lnTo>
                  <a:lnTo>
                    <a:pt x="25" y="15"/>
                  </a:lnTo>
                  <a:lnTo>
                    <a:pt x="37" y="22"/>
                  </a:lnTo>
                  <a:lnTo>
                    <a:pt x="53" y="29"/>
                  </a:lnTo>
                  <a:lnTo>
                    <a:pt x="70" y="36"/>
                  </a:lnTo>
                  <a:lnTo>
                    <a:pt x="91" y="43"/>
                  </a:lnTo>
                  <a:lnTo>
                    <a:pt x="113" y="48"/>
                  </a:lnTo>
                  <a:lnTo>
                    <a:pt x="137" y="53"/>
                  </a:lnTo>
                  <a:lnTo>
                    <a:pt x="163" y="55"/>
                  </a:lnTo>
                  <a:lnTo>
                    <a:pt x="191" y="57"/>
                  </a:lnTo>
                  <a:lnTo>
                    <a:pt x="220" y="55"/>
                  </a:lnTo>
                  <a:lnTo>
                    <a:pt x="251" y="51"/>
                  </a:lnTo>
                  <a:lnTo>
                    <a:pt x="284" y="43"/>
                  </a:lnTo>
                  <a:lnTo>
                    <a:pt x="317" y="31"/>
                  </a:lnTo>
                  <a:lnTo>
                    <a:pt x="314" y="31"/>
                  </a:lnTo>
                  <a:lnTo>
                    <a:pt x="309" y="33"/>
                  </a:lnTo>
                  <a:lnTo>
                    <a:pt x="301" y="35"/>
                  </a:lnTo>
                  <a:lnTo>
                    <a:pt x="288" y="37"/>
                  </a:lnTo>
                  <a:lnTo>
                    <a:pt x="274" y="39"/>
                  </a:lnTo>
                  <a:lnTo>
                    <a:pt x="257" y="42"/>
                  </a:lnTo>
                  <a:lnTo>
                    <a:pt x="237" y="43"/>
                  </a:lnTo>
                  <a:lnTo>
                    <a:pt x="216" y="44"/>
                  </a:lnTo>
                  <a:lnTo>
                    <a:pt x="193" y="44"/>
                  </a:lnTo>
                  <a:lnTo>
                    <a:pt x="168" y="44"/>
                  </a:lnTo>
                  <a:lnTo>
                    <a:pt x="142" y="42"/>
                  </a:lnTo>
                  <a:lnTo>
                    <a:pt x="115" y="37"/>
                  </a:lnTo>
                  <a:lnTo>
                    <a:pt x="87" y="31"/>
                  </a:lnTo>
                  <a:lnTo>
                    <a:pt x="58" y="23"/>
                  </a:lnTo>
                  <a:lnTo>
                    <a:pt x="3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2836" y="2584"/>
              <a:ext cx="58" cy="1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5"/>
                </a:cxn>
                <a:cxn ang="0">
                  <a:pos x="18" y="2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79" y="1"/>
                </a:cxn>
                <a:cxn ang="0">
                  <a:pos x="98" y="7"/>
                </a:cxn>
                <a:cxn ang="0">
                  <a:pos x="111" y="19"/>
                </a:cxn>
                <a:cxn ang="0">
                  <a:pos x="116" y="36"/>
                </a:cxn>
                <a:cxn ang="0">
                  <a:pos x="115" y="35"/>
                </a:cxn>
                <a:cxn ang="0">
                  <a:pos x="112" y="30"/>
                </a:cxn>
                <a:cxn ang="0">
                  <a:pos x="106" y="24"/>
                </a:cxn>
                <a:cxn ang="0">
                  <a:pos x="96" y="19"/>
                </a:cxn>
                <a:cxn ang="0">
                  <a:pos x="82" y="13"/>
                </a:cxn>
                <a:cxn ang="0">
                  <a:pos x="61" y="8"/>
                </a:cxn>
                <a:cxn ang="0">
                  <a:pos x="34" y="6"/>
                </a:cxn>
                <a:cxn ang="0">
                  <a:pos x="0" y="6"/>
                </a:cxn>
              </a:cxnLst>
              <a:rect l="0" t="0" r="r" b="b"/>
              <a:pathLst>
                <a:path w="116" h="36">
                  <a:moveTo>
                    <a:pt x="0" y="6"/>
                  </a:moveTo>
                  <a:lnTo>
                    <a:pt x="5" y="5"/>
                  </a:lnTo>
                  <a:lnTo>
                    <a:pt x="18" y="2"/>
                  </a:lnTo>
                  <a:lnTo>
                    <a:pt x="37" y="0"/>
                  </a:lnTo>
                  <a:lnTo>
                    <a:pt x="57" y="0"/>
                  </a:lnTo>
                  <a:lnTo>
                    <a:pt x="79" y="1"/>
                  </a:lnTo>
                  <a:lnTo>
                    <a:pt x="98" y="7"/>
                  </a:lnTo>
                  <a:lnTo>
                    <a:pt x="111" y="19"/>
                  </a:lnTo>
                  <a:lnTo>
                    <a:pt x="116" y="36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06" y="24"/>
                  </a:lnTo>
                  <a:lnTo>
                    <a:pt x="96" y="19"/>
                  </a:lnTo>
                  <a:lnTo>
                    <a:pt x="82" y="13"/>
                  </a:lnTo>
                  <a:lnTo>
                    <a:pt x="61" y="8"/>
                  </a:lnTo>
                  <a:lnTo>
                    <a:pt x="34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2941" y="2531"/>
              <a:ext cx="189" cy="84"/>
            </a:xfrm>
            <a:custGeom>
              <a:avLst/>
              <a:gdLst/>
              <a:ahLst/>
              <a:cxnLst>
                <a:cxn ang="0">
                  <a:pos x="0" y="170"/>
                </a:cxn>
                <a:cxn ang="0">
                  <a:pos x="2" y="170"/>
                </a:cxn>
                <a:cxn ang="0">
                  <a:pos x="11" y="170"/>
                </a:cxn>
                <a:cxn ang="0">
                  <a:pos x="24" y="168"/>
                </a:cxn>
                <a:cxn ang="0">
                  <a:pos x="43" y="166"/>
                </a:cxn>
                <a:cxn ang="0">
                  <a:pos x="65" y="164"/>
                </a:cxn>
                <a:cxn ang="0">
                  <a:pos x="89" y="159"/>
                </a:cxn>
                <a:cxn ang="0">
                  <a:pos x="116" y="153"/>
                </a:cxn>
                <a:cxn ang="0">
                  <a:pos x="145" y="146"/>
                </a:cxn>
                <a:cxn ang="0">
                  <a:pos x="176" y="137"/>
                </a:cxn>
                <a:cxn ang="0">
                  <a:pos x="208" y="126"/>
                </a:cxn>
                <a:cxn ang="0">
                  <a:pos x="239" y="112"/>
                </a:cxn>
                <a:cxn ang="0">
                  <a:pos x="270" y="96"/>
                </a:cxn>
                <a:cxn ang="0">
                  <a:pos x="300" y="77"/>
                </a:cxn>
                <a:cxn ang="0">
                  <a:pos x="328" y="54"/>
                </a:cxn>
                <a:cxn ang="0">
                  <a:pos x="355" y="29"/>
                </a:cxn>
                <a:cxn ang="0">
                  <a:pos x="378" y="0"/>
                </a:cxn>
                <a:cxn ang="0">
                  <a:pos x="377" y="1"/>
                </a:cxn>
                <a:cxn ang="0">
                  <a:pos x="371" y="6"/>
                </a:cxn>
                <a:cxn ang="0">
                  <a:pos x="364" y="14"/>
                </a:cxn>
                <a:cxn ang="0">
                  <a:pos x="352" y="23"/>
                </a:cxn>
                <a:cxn ang="0">
                  <a:pos x="337" y="34"/>
                </a:cxn>
                <a:cxn ang="0">
                  <a:pos x="320" y="46"/>
                </a:cxn>
                <a:cxn ang="0">
                  <a:pos x="299" y="60"/>
                </a:cxn>
                <a:cxn ang="0">
                  <a:pos x="276" y="74"/>
                </a:cxn>
                <a:cxn ang="0">
                  <a:pos x="250" y="89"/>
                </a:cxn>
                <a:cxn ang="0">
                  <a:pos x="222" y="104"/>
                </a:cxn>
                <a:cxn ang="0">
                  <a:pos x="190" y="118"/>
                </a:cxn>
                <a:cxn ang="0">
                  <a:pos x="157" y="131"/>
                </a:cxn>
                <a:cxn ang="0">
                  <a:pos x="121" y="144"/>
                </a:cxn>
                <a:cxn ang="0">
                  <a:pos x="83" y="155"/>
                </a:cxn>
                <a:cxn ang="0">
                  <a:pos x="43" y="163"/>
                </a:cxn>
                <a:cxn ang="0">
                  <a:pos x="0" y="170"/>
                </a:cxn>
              </a:cxnLst>
              <a:rect l="0" t="0" r="r" b="b"/>
              <a:pathLst>
                <a:path w="378" h="170">
                  <a:moveTo>
                    <a:pt x="0" y="170"/>
                  </a:moveTo>
                  <a:lnTo>
                    <a:pt x="2" y="170"/>
                  </a:lnTo>
                  <a:lnTo>
                    <a:pt x="11" y="170"/>
                  </a:lnTo>
                  <a:lnTo>
                    <a:pt x="24" y="168"/>
                  </a:lnTo>
                  <a:lnTo>
                    <a:pt x="43" y="166"/>
                  </a:lnTo>
                  <a:lnTo>
                    <a:pt x="65" y="164"/>
                  </a:lnTo>
                  <a:lnTo>
                    <a:pt x="89" y="159"/>
                  </a:lnTo>
                  <a:lnTo>
                    <a:pt x="116" y="153"/>
                  </a:lnTo>
                  <a:lnTo>
                    <a:pt x="145" y="146"/>
                  </a:lnTo>
                  <a:lnTo>
                    <a:pt x="176" y="137"/>
                  </a:lnTo>
                  <a:lnTo>
                    <a:pt x="208" y="126"/>
                  </a:lnTo>
                  <a:lnTo>
                    <a:pt x="239" y="112"/>
                  </a:lnTo>
                  <a:lnTo>
                    <a:pt x="270" y="96"/>
                  </a:lnTo>
                  <a:lnTo>
                    <a:pt x="300" y="77"/>
                  </a:lnTo>
                  <a:lnTo>
                    <a:pt x="328" y="54"/>
                  </a:lnTo>
                  <a:lnTo>
                    <a:pt x="355" y="29"/>
                  </a:lnTo>
                  <a:lnTo>
                    <a:pt x="378" y="0"/>
                  </a:lnTo>
                  <a:lnTo>
                    <a:pt x="377" y="1"/>
                  </a:lnTo>
                  <a:lnTo>
                    <a:pt x="371" y="6"/>
                  </a:lnTo>
                  <a:lnTo>
                    <a:pt x="364" y="14"/>
                  </a:lnTo>
                  <a:lnTo>
                    <a:pt x="352" y="23"/>
                  </a:lnTo>
                  <a:lnTo>
                    <a:pt x="337" y="34"/>
                  </a:lnTo>
                  <a:lnTo>
                    <a:pt x="320" y="46"/>
                  </a:lnTo>
                  <a:lnTo>
                    <a:pt x="299" y="60"/>
                  </a:lnTo>
                  <a:lnTo>
                    <a:pt x="276" y="74"/>
                  </a:lnTo>
                  <a:lnTo>
                    <a:pt x="250" y="89"/>
                  </a:lnTo>
                  <a:lnTo>
                    <a:pt x="222" y="104"/>
                  </a:lnTo>
                  <a:lnTo>
                    <a:pt x="190" y="118"/>
                  </a:lnTo>
                  <a:lnTo>
                    <a:pt x="157" y="131"/>
                  </a:lnTo>
                  <a:lnTo>
                    <a:pt x="121" y="144"/>
                  </a:lnTo>
                  <a:lnTo>
                    <a:pt x="83" y="155"/>
                  </a:lnTo>
                  <a:lnTo>
                    <a:pt x="43" y="163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3159" y="2428"/>
              <a:ext cx="48" cy="58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5" y="114"/>
                </a:cxn>
                <a:cxn ang="0">
                  <a:pos x="19" y="111"/>
                </a:cxn>
                <a:cxn ang="0">
                  <a:pos x="39" y="105"/>
                </a:cxn>
                <a:cxn ang="0">
                  <a:pos x="60" y="93"/>
                </a:cxn>
                <a:cxn ang="0">
                  <a:pos x="78" y="80"/>
                </a:cxn>
                <a:cxn ang="0">
                  <a:pos x="91" y="59"/>
                </a:cxn>
                <a:cxn ang="0">
                  <a:pos x="96" y="32"/>
                </a:cxn>
                <a:cxn ang="0">
                  <a:pos x="89" y="0"/>
                </a:cxn>
                <a:cxn ang="0">
                  <a:pos x="89" y="4"/>
                </a:cxn>
                <a:cxn ang="0">
                  <a:pos x="89" y="14"/>
                </a:cxn>
                <a:cxn ang="0">
                  <a:pos x="88" y="29"/>
                </a:cxn>
                <a:cxn ang="0">
                  <a:pos x="83" y="46"/>
                </a:cxn>
                <a:cxn ang="0">
                  <a:pos x="73" y="65"/>
                </a:cxn>
                <a:cxn ang="0">
                  <a:pos x="57" y="84"/>
                </a:cxn>
                <a:cxn ang="0">
                  <a:pos x="33" y="101"/>
                </a:cxn>
                <a:cxn ang="0">
                  <a:pos x="0" y="115"/>
                </a:cxn>
              </a:cxnLst>
              <a:rect l="0" t="0" r="r" b="b"/>
              <a:pathLst>
                <a:path w="96" h="115">
                  <a:moveTo>
                    <a:pt x="0" y="115"/>
                  </a:moveTo>
                  <a:lnTo>
                    <a:pt x="5" y="114"/>
                  </a:lnTo>
                  <a:lnTo>
                    <a:pt x="19" y="111"/>
                  </a:lnTo>
                  <a:lnTo>
                    <a:pt x="39" y="105"/>
                  </a:lnTo>
                  <a:lnTo>
                    <a:pt x="60" y="93"/>
                  </a:lnTo>
                  <a:lnTo>
                    <a:pt x="78" y="80"/>
                  </a:lnTo>
                  <a:lnTo>
                    <a:pt x="91" y="59"/>
                  </a:lnTo>
                  <a:lnTo>
                    <a:pt x="96" y="32"/>
                  </a:lnTo>
                  <a:lnTo>
                    <a:pt x="89" y="0"/>
                  </a:lnTo>
                  <a:lnTo>
                    <a:pt x="89" y="4"/>
                  </a:lnTo>
                  <a:lnTo>
                    <a:pt x="89" y="14"/>
                  </a:lnTo>
                  <a:lnTo>
                    <a:pt x="88" y="29"/>
                  </a:lnTo>
                  <a:lnTo>
                    <a:pt x="83" y="46"/>
                  </a:lnTo>
                  <a:lnTo>
                    <a:pt x="73" y="65"/>
                  </a:lnTo>
                  <a:lnTo>
                    <a:pt x="57" y="84"/>
                  </a:lnTo>
                  <a:lnTo>
                    <a:pt x="33" y="101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2799" y="2626"/>
              <a:ext cx="28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19"/>
                </a:cxn>
                <a:cxn ang="0">
                  <a:pos x="6" y="31"/>
                </a:cxn>
                <a:cxn ang="0">
                  <a:pos x="12" y="47"/>
                </a:cxn>
                <a:cxn ang="0">
                  <a:pos x="22" y="65"/>
                </a:cxn>
                <a:cxn ang="0">
                  <a:pos x="36" y="84"/>
                </a:cxn>
                <a:cxn ang="0">
                  <a:pos x="56" y="105"/>
                </a:cxn>
                <a:cxn ang="0">
                  <a:pos x="53" y="102"/>
                </a:cxn>
                <a:cxn ang="0">
                  <a:pos x="47" y="91"/>
                </a:cxn>
                <a:cxn ang="0">
                  <a:pos x="40" y="77"/>
                </a:cxn>
                <a:cxn ang="0">
                  <a:pos x="30" y="60"/>
                </a:cxn>
                <a:cxn ang="0">
                  <a:pos x="19" y="42"/>
                </a:cxn>
                <a:cxn ang="0">
                  <a:pos x="11" y="24"/>
                </a:cxn>
                <a:cxn ang="0">
                  <a:pos x="3" y="11"/>
                </a:cxn>
                <a:cxn ang="0">
                  <a:pos x="0" y="0"/>
                </a:cxn>
              </a:cxnLst>
              <a:rect l="0" t="0" r="r" b="b"/>
              <a:pathLst>
                <a:path w="56" h="105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2" y="19"/>
                  </a:lnTo>
                  <a:lnTo>
                    <a:pt x="6" y="31"/>
                  </a:lnTo>
                  <a:lnTo>
                    <a:pt x="12" y="47"/>
                  </a:lnTo>
                  <a:lnTo>
                    <a:pt x="22" y="65"/>
                  </a:lnTo>
                  <a:lnTo>
                    <a:pt x="36" y="84"/>
                  </a:lnTo>
                  <a:lnTo>
                    <a:pt x="56" y="105"/>
                  </a:lnTo>
                  <a:lnTo>
                    <a:pt x="53" y="102"/>
                  </a:lnTo>
                  <a:lnTo>
                    <a:pt x="47" y="91"/>
                  </a:lnTo>
                  <a:lnTo>
                    <a:pt x="40" y="77"/>
                  </a:lnTo>
                  <a:lnTo>
                    <a:pt x="30" y="60"/>
                  </a:lnTo>
                  <a:lnTo>
                    <a:pt x="19" y="42"/>
                  </a:lnTo>
                  <a:lnTo>
                    <a:pt x="11" y="24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2820" y="2680"/>
              <a:ext cx="5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12" y="34"/>
                </a:cxn>
                <a:cxn ang="0">
                  <a:pos x="17" y="65"/>
                </a:cxn>
                <a:cxn ang="0">
                  <a:pos x="13" y="94"/>
                </a:cxn>
                <a:cxn ang="0">
                  <a:pos x="12" y="101"/>
                </a:cxn>
                <a:cxn ang="0">
                  <a:pos x="10" y="122"/>
                </a:cxn>
                <a:cxn ang="0">
                  <a:pos x="9" y="155"/>
                </a:cxn>
                <a:cxn ang="0">
                  <a:pos x="11" y="200"/>
                </a:cxn>
                <a:cxn ang="0">
                  <a:pos x="20" y="254"/>
                </a:cxn>
                <a:cxn ang="0">
                  <a:pos x="35" y="317"/>
                </a:cxn>
                <a:cxn ang="0">
                  <a:pos x="62" y="386"/>
                </a:cxn>
                <a:cxn ang="0">
                  <a:pos x="103" y="462"/>
                </a:cxn>
                <a:cxn ang="0">
                  <a:pos x="98" y="453"/>
                </a:cxn>
                <a:cxn ang="0">
                  <a:pos x="87" y="427"/>
                </a:cxn>
                <a:cxn ang="0">
                  <a:pos x="71" y="388"/>
                </a:cxn>
                <a:cxn ang="0">
                  <a:pos x="54" y="338"/>
                </a:cxn>
                <a:cxn ang="0">
                  <a:pos x="38" y="283"/>
                </a:cxn>
                <a:cxn ang="0">
                  <a:pos x="26" y="222"/>
                </a:cxn>
                <a:cxn ang="0">
                  <a:pos x="21" y="161"/>
                </a:cxn>
                <a:cxn ang="0">
                  <a:pos x="24" y="102"/>
                </a:cxn>
                <a:cxn ang="0">
                  <a:pos x="26" y="92"/>
                </a:cxn>
                <a:cxn ang="0">
                  <a:pos x="24" y="67"/>
                </a:cxn>
                <a:cxn ang="0">
                  <a:pos x="18" y="34"/>
                </a:cxn>
                <a:cxn ang="0">
                  <a:pos x="0" y="0"/>
                </a:cxn>
              </a:cxnLst>
              <a:rect l="0" t="0" r="r" b="b"/>
              <a:pathLst>
                <a:path w="103" h="462">
                  <a:moveTo>
                    <a:pt x="0" y="0"/>
                  </a:moveTo>
                  <a:lnTo>
                    <a:pt x="4" y="10"/>
                  </a:lnTo>
                  <a:lnTo>
                    <a:pt x="12" y="34"/>
                  </a:lnTo>
                  <a:lnTo>
                    <a:pt x="17" y="65"/>
                  </a:lnTo>
                  <a:lnTo>
                    <a:pt x="13" y="94"/>
                  </a:lnTo>
                  <a:lnTo>
                    <a:pt x="12" y="101"/>
                  </a:lnTo>
                  <a:lnTo>
                    <a:pt x="10" y="122"/>
                  </a:lnTo>
                  <a:lnTo>
                    <a:pt x="9" y="155"/>
                  </a:lnTo>
                  <a:lnTo>
                    <a:pt x="11" y="200"/>
                  </a:lnTo>
                  <a:lnTo>
                    <a:pt x="20" y="254"/>
                  </a:lnTo>
                  <a:lnTo>
                    <a:pt x="35" y="317"/>
                  </a:lnTo>
                  <a:lnTo>
                    <a:pt x="62" y="386"/>
                  </a:lnTo>
                  <a:lnTo>
                    <a:pt x="103" y="462"/>
                  </a:lnTo>
                  <a:lnTo>
                    <a:pt x="98" y="453"/>
                  </a:lnTo>
                  <a:lnTo>
                    <a:pt x="87" y="427"/>
                  </a:lnTo>
                  <a:lnTo>
                    <a:pt x="71" y="388"/>
                  </a:lnTo>
                  <a:lnTo>
                    <a:pt x="54" y="338"/>
                  </a:lnTo>
                  <a:lnTo>
                    <a:pt x="38" y="283"/>
                  </a:lnTo>
                  <a:lnTo>
                    <a:pt x="26" y="222"/>
                  </a:lnTo>
                  <a:lnTo>
                    <a:pt x="21" y="161"/>
                  </a:lnTo>
                  <a:lnTo>
                    <a:pt x="24" y="102"/>
                  </a:lnTo>
                  <a:lnTo>
                    <a:pt x="26" y="92"/>
                  </a:lnTo>
                  <a:lnTo>
                    <a:pt x="24" y="67"/>
                  </a:lnTo>
                  <a:lnTo>
                    <a:pt x="1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2849" y="2932"/>
              <a:ext cx="23" cy="24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1"/>
                </a:cxn>
                <a:cxn ang="0">
                  <a:pos x="46" y="6"/>
                </a:cxn>
                <a:cxn ang="0">
                  <a:pos x="45" y="12"/>
                </a:cxn>
                <a:cxn ang="0">
                  <a:pos x="44" y="20"/>
                </a:cxn>
                <a:cxn ang="0">
                  <a:pos x="39" y="28"/>
                </a:cxn>
                <a:cxn ang="0">
                  <a:pos x="30" y="36"/>
                </a:cxn>
                <a:cxn ang="0">
                  <a:pos x="18" y="44"/>
                </a:cxn>
                <a:cxn ang="0">
                  <a:pos x="0" y="50"/>
                </a:cxn>
                <a:cxn ang="0">
                  <a:pos x="2" y="48"/>
                </a:cxn>
                <a:cxn ang="0">
                  <a:pos x="7" y="45"/>
                </a:cxn>
                <a:cxn ang="0">
                  <a:pos x="13" y="40"/>
                </a:cxn>
                <a:cxn ang="0">
                  <a:pos x="22" y="33"/>
                </a:cxn>
                <a:cxn ang="0">
                  <a:pos x="30" y="27"/>
                </a:cxn>
                <a:cxn ang="0">
                  <a:pos x="37" y="18"/>
                </a:cxn>
                <a:cxn ang="0">
                  <a:pos x="42" y="9"/>
                </a:cxn>
                <a:cxn ang="0">
                  <a:pos x="45" y="0"/>
                </a:cxn>
              </a:cxnLst>
              <a:rect l="0" t="0" r="r" b="b"/>
              <a:pathLst>
                <a:path w="46" h="50">
                  <a:moveTo>
                    <a:pt x="45" y="0"/>
                  </a:moveTo>
                  <a:lnTo>
                    <a:pt x="45" y="1"/>
                  </a:lnTo>
                  <a:lnTo>
                    <a:pt x="46" y="6"/>
                  </a:lnTo>
                  <a:lnTo>
                    <a:pt x="45" y="12"/>
                  </a:lnTo>
                  <a:lnTo>
                    <a:pt x="44" y="20"/>
                  </a:lnTo>
                  <a:lnTo>
                    <a:pt x="39" y="28"/>
                  </a:lnTo>
                  <a:lnTo>
                    <a:pt x="30" y="36"/>
                  </a:lnTo>
                  <a:lnTo>
                    <a:pt x="18" y="44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7" y="45"/>
                  </a:lnTo>
                  <a:lnTo>
                    <a:pt x="13" y="40"/>
                  </a:lnTo>
                  <a:lnTo>
                    <a:pt x="22" y="33"/>
                  </a:lnTo>
                  <a:lnTo>
                    <a:pt x="30" y="27"/>
                  </a:lnTo>
                  <a:lnTo>
                    <a:pt x="37" y="18"/>
                  </a:lnTo>
                  <a:lnTo>
                    <a:pt x="42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2802" y="2988"/>
              <a:ext cx="75" cy="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5"/>
                </a:cxn>
                <a:cxn ang="0">
                  <a:pos x="12" y="8"/>
                </a:cxn>
                <a:cxn ang="0">
                  <a:pos x="26" y="13"/>
                </a:cxn>
                <a:cxn ang="0">
                  <a:pos x="45" y="16"/>
                </a:cxn>
                <a:cxn ang="0">
                  <a:pos x="68" y="17"/>
                </a:cxn>
                <a:cxn ang="0">
                  <a:pos x="92" y="16"/>
                </a:cxn>
                <a:cxn ang="0">
                  <a:pos x="120" y="11"/>
                </a:cxn>
                <a:cxn ang="0">
                  <a:pos x="150" y="0"/>
                </a:cxn>
                <a:cxn ang="0">
                  <a:pos x="146" y="1"/>
                </a:cxn>
                <a:cxn ang="0">
                  <a:pos x="134" y="2"/>
                </a:cxn>
                <a:cxn ang="0">
                  <a:pos x="117" y="5"/>
                </a:cxn>
                <a:cxn ang="0">
                  <a:pos x="96" y="7"/>
                </a:cxn>
                <a:cxn ang="0">
                  <a:pos x="72" y="8"/>
                </a:cxn>
                <a:cxn ang="0">
                  <a:pos x="47" y="9"/>
                </a:cxn>
                <a:cxn ang="0">
                  <a:pos x="22" y="7"/>
                </a:cxn>
                <a:cxn ang="0">
                  <a:pos x="0" y="3"/>
                </a:cxn>
              </a:cxnLst>
              <a:rect l="0" t="0" r="r" b="b"/>
              <a:pathLst>
                <a:path w="150" h="17">
                  <a:moveTo>
                    <a:pt x="0" y="3"/>
                  </a:moveTo>
                  <a:lnTo>
                    <a:pt x="3" y="5"/>
                  </a:lnTo>
                  <a:lnTo>
                    <a:pt x="12" y="8"/>
                  </a:lnTo>
                  <a:lnTo>
                    <a:pt x="26" y="13"/>
                  </a:lnTo>
                  <a:lnTo>
                    <a:pt x="45" y="16"/>
                  </a:lnTo>
                  <a:lnTo>
                    <a:pt x="68" y="17"/>
                  </a:lnTo>
                  <a:lnTo>
                    <a:pt x="92" y="16"/>
                  </a:lnTo>
                  <a:lnTo>
                    <a:pt x="120" y="11"/>
                  </a:lnTo>
                  <a:lnTo>
                    <a:pt x="150" y="0"/>
                  </a:lnTo>
                  <a:lnTo>
                    <a:pt x="146" y="1"/>
                  </a:lnTo>
                  <a:lnTo>
                    <a:pt x="134" y="2"/>
                  </a:lnTo>
                  <a:lnTo>
                    <a:pt x="117" y="5"/>
                  </a:lnTo>
                  <a:lnTo>
                    <a:pt x="96" y="7"/>
                  </a:lnTo>
                  <a:lnTo>
                    <a:pt x="72" y="8"/>
                  </a:lnTo>
                  <a:lnTo>
                    <a:pt x="47" y="9"/>
                  </a:lnTo>
                  <a:lnTo>
                    <a:pt x="22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2903" y="2949"/>
              <a:ext cx="37" cy="43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5" y="86"/>
                </a:cxn>
                <a:cxn ang="0">
                  <a:pos x="17" y="86"/>
                </a:cxn>
                <a:cxn ang="0">
                  <a:pos x="34" y="84"/>
                </a:cxn>
                <a:cxn ang="0">
                  <a:pos x="52" y="79"/>
                </a:cxn>
                <a:cxn ang="0">
                  <a:pos x="65" y="70"/>
                </a:cxn>
                <a:cxn ang="0">
                  <a:pos x="74" y="54"/>
                </a:cxn>
                <a:cxn ang="0">
                  <a:pos x="71" y="31"/>
                </a:cxn>
                <a:cxn ang="0">
                  <a:pos x="56" y="0"/>
                </a:cxn>
                <a:cxn ang="0">
                  <a:pos x="58" y="3"/>
                </a:cxn>
                <a:cxn ang="0">
                  <a:pos x="61" y="11"/>
                </a:cxn>
                <a:cxn ang="0">
                  <a:pos x="64" y="24"/>
                </a:cxn>
                <a:cxn ang="0">
                  <a:pos x="64" y="39"/>
                </a:cxn>
                <a:cxn ang="0">
                  <a:pos x="60" y="54"/>
                </a:cxn>
                <a:cxn ang="0">
                  <a:pos x="49" y="68"/>
                </a:cxn>
                <a:cxn ang="0">
                  <a:pos x="30" y="79"/>
                </a:cxn>
                <a:cxn ang="0">
                  <a:pos x="0" y="86"/>
                </a:cxn>
              </a:cxnLst>
              <a:rect l="0" t="0" r="r" b="b"/>
              <a:pathLst>
                <a:path w="74" h="86">
                  <a:moveTo>
                    <a:pt x="0" y="86"/>
                  </a:moveTo>
                  <a:lnTo>
                    <a:pt x="5" y="86"/>
                  </a:lnTo>
                  <a:lnTo>
                    <a:pt x="17" y="86"/>
                  </a:lnTo>
                  <a:lnTo>
                    <a:pt x="34" y="84"/>
                  </a:lnTo>
                  <a:lnTo>
                    <a:pt x="52" y="79"/>
                  </a:lnTo>
                  <a:lnTo>
                    <a:pt x="65" y="70"/>
                  </a:lnTo>
                  <a:lnTo>
                    <a:pt x="74" y="54"/>
                  </a:lnTo>
                  <a:lnTo>
                    <a:pt x="71" y="31"/>
                  </a:lnTo>
                  <a:lnTo>
                    <a:pt x="56" y="0"/>
                  </a:lnTo>
                  <a:lnTo>
                    <a:pt x="58" y="3"/>
                  </a:lnTo>
                  <a:lnTo>
                    <a:pt x="61" y="11"/>
                  </a:lnTo>
                  <a:lnTo>
                    <a:pt x="64" y="24"/>
                  </a:lnTo>
                  <a:lnTo>
                    <a:pt x="64" y="39"/>
                  </a:lnTo>
                  <a:lnTo>
                    <a:pt x="60" y="54"/>
                  </a:lnTo>
                  <a:lnTo>
                    <a:pt x="49" y="68"/>
                  </a:lnTo>
                  <a:lnTo>
                    <a:pt x="30" y="79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2880" y="2626"/>
              <a:ext cx="10" cy="8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5"/>
                </a:cxn>
                <a:cxn ang="0">
                  <a:pos x="11" y="18"/>
                </a:cxn>
                <a:cxn ang="0">
                  <a:pos x="15" y="36"/>
                </a:cxn>
                <a:cxn ang="0">
                  <a:pos x="18" y="59"/>
                </a:cxn>
                <a:cxn ang="0">
                  <a:pos x="19" y="87"/>
                </a:cxn>
                <a:cxn ang="0">
                  <a:pos x="18" y="115"/>
                </a:cxn>
                <a:cxn ang="0">
                  <a:pos x="12" y="144"/>
                </a:cxn>
                <a:cxn ang="0">
                  <a:pos x="0" y="172"/>
                </a:cxn>
                <a:cxn ang="0">
                  <a:pos x="2" y="152"/>
                </a:cxn>
                <a:cxn ang="0">
                  <a:pos x="8" y="106"/>
                </a:cxn>
                <a:cxn ang="0">
                  <a:pos x="11" y="50"/>
                </a:cxn>
                <a:cxn ang="0">
                  <a:pos x="6" y="0"/>
                </a:cxn>
              </a:cxnLst>
              <a:rect l="0" t="0" r="r" b="b"/>
              <a:pathLst>
                <a:path w="19" h="172">
                  <a:moveTo>
                    <a:pt x="6" y="0"/>
                  </a:moveTo>
                  <a:lnTo>
                    <a:pt x="7" y="5"/>
                  </a:lnTo>
                  <a:lnTo>
                    <a:pt x="11" y="18"/>
                  </a:lnTo>
                  <a:lnTo>
                    <a:pt x="15" y="36"/>
                  </a:lnTo>
                  <a:lnTo>
                    <a:pt x="18" y="59"/>
                  </a:lnTo>
                  <a:lnTo>
                    <a:pt x="19" y="87"/>
                  </a:lnTo>
                  <a:lnTo>
                    <a:pt x="18" y="115"/>
                  </a:lnTo>
                  <a:lnTo>
                    <a:pt x="12" y="144"/>
                  </a:lnTo>
                  <a:lnTo>
                    <a:pt x="0" y="172"/>
                  </a:lnTo>
                  <a:lnTo>
                    <a:pt x="2" y="152"/>
                  </a:lnTo>
                  <a:lnTo>
                    <a:pt x="8" y="106"/>
                  </a:lnTo>
                  <a:lnTo>
                    <a:pt x="11" y="5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2898" y="2703"/>
              <a:ext cx="19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15" y="35"/>
                </a:cxn>
                <a:cxn ang="0">
                  <a:pos x="23" y="92"/>
                </a:cxn>
                <a:cxn ang="0">
                  <a:pos x="23" y="184"/>
                </a:cxn>
                <a:cxn ang="0">
                  <a:pos x="22" y="189"/>
                </a:cxn>
                <a:cxn ang="0">
                  <a:pos x="20" y="204"/>
                </a:cxn>
                <a:cxn ang="0">
                  <a:pos x="16" y="225"/>
                </a:cxn>
                <a:cxn ang="0">
                  <a:pos x="14" y="257"/>
                </a:cxn>
                <a:cxn ang="0">
                  <a:pos x="14" y="293"/>
                </a:cxn>
                <a:cxn ang="0">
                  <a:pos x="17" y="336"/>
                </a:cxn>
                <a:cxn ang="0">
                  <a:pos x="25" y="383"/>
                </a:cxn>
                <a:cxn ang="0">
                  <a:pos x="38" y="434"/>
                </a:cxn>
                <a:cxn ang="0">
                  <a:pos x="36" y="429"/>
                </a:cxn>
                <a:cxn ang="0">
                  <a:pos x="31" y="418"/>
                </a:cxn>
                <a:cxn ang="0">
                  <a:pos x="23" y="397"/>
                </a:cxn>
                <a:cxn ang="0">
                  <a:pos x="15" y="368"/>
                </a:cxn>
                <a:cxn ang="0">
                  <a:pos x="9" y="333"/>
                </a:cxn>
                <a:cxn ang="0">
                  <a:pos x="5" y="288"/>
                </a:cxn>
                <a:cxn ang="0">
                  <a:pos x="5" y="236"/>
                </a:cxn>
                <a:cxn ang="0">
                  <a:pos x="11" y="177"/>
                </a:cxn>
                <a:cxn ang="0">
                  <a:pos x="13" y="156"/>
                </a:cxn>
                <a:cxn ang="0">
                  <a:pos x="14" y="107"/>
                </a:cxn>
                <a:cxn ang="0">
                  <a:pos x="11" y="49"/>
                </a:cxn>
                <a:cxn ang="0">
                  <a:pos x="0" y="0"/>
                </a:cxn>
              </a:cxnLst>
              <a:rect l="0" t="0" r="r" b="b"/>
              <a:pathLst>
                <a:path w="38" h="434">
                  <a:moveTo>
                    <a:pt x="0" y="0"/>
                  </a:moveTo>
                  <a:lnTo>
                    <a:pt x="5" y="8"/>
                  </a:lnTo>
                  <a:lnTo>
                    <a:pt x="15" y="35"/>
                  </a:lnTo>
                  <a:lnTo>
                    <a:pt x="23" y="92"/>
                  </a:lnTo>
                  <a:lnTo>
                    <a:pt x="23" y="184"/>
                  </a:lnTo>
                  <a:lnTo>
                    <a:pt x="22" y="189"/>
                  </a:lnTo>
                  <a:lnTo>
                    <a:pt x="20" y="204"/>
                  </a:lnTo>
                  <a:lnTo>
                    <a:pt x="16" y="225"/>
                  </a:lnTo>
                  <a:lnTo>
                    <a:pt x="14" y="257"/>
                  </a:lnTo>
                  <a:lnTo>
                    <a:pt x="14" y="293"/>
                  </a:lnTo>
                  <a:lnTo>
                    <a:pt x="17" y="336"/>
                  </a:lnTo>
                  <a:lnTo>
                    <a:pt x="25" y="383"/>
                  </a:lnTo>
                  <a:lnTo>
                    <a:pt x="38" y="434"/>
                  </a:lnTo>
                  <a:lnTo>
                    <a:pt x="36" y="429"/>
                  </a:lnTo>
                  <a:lnTo>
                    <a:pt x="31" y="418"/>
                  </a:lnTo>
                  <a:lnTo>
                    <a:pt x="23" y="397"/>
                  </a:lnTo>
                  <a:lnTo>
                    <a:pt x="15" y="368"/>
                  </a:lnTo>
                  <a:lnTo>
                    <a:pt x="9" y="333"/>
                  </a:lnTo>
                  <a:lnTo>
                    <a:pt x="5" y="288"/>
                  </a:lnTo>
                  <a:lnTo>
                    <a:pt x="5" y="236"/>
                  </a:lnTo>
                  <a:lnTo>
                    <a:pt x="11" y="177"/>
                  </a:lnTo>
                  <a:lnTo>
                    <a:pt x="13" y="156"/>
                  </a:lnTo>
                  <a:lnTo>
                    <a:pt x="14" y="107"/>
                  </a:lnTo>
                  <a:lnTo>
                    <a:pt x="11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2787" y="2702"/>
              <a:ext cx="23" cy="219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4" y="3"/>
                </a:cxn>
                <a:cxn ang="0">
                  <a:pos x="38" y="10"/>
                </a:cxn>
                <a:cxn ang="0">
                  <a:pos x="31" y="21"/>
                </a:cxn>
                <a:cxn ang="0">
                  <a:pos x="24" y="37"/>
                </a:cxn>
                <a:cxn ang="0">
                  <a:pos x="17" y="59"/>
                </a:cxn>
                <a:cxn ang="0">
                  <a:pos x="15" y="87"/>
                </a:cxn>
                <a:cxn ang="0">
                  <a:pos x="17" y="120"/>
                </a:cxn>
                <a:cxn ang="0">
                  <a:pos x="27" y="159"/>
                </a:cxn>
                <a:cxn ang="0">
                  <a:pos x="27" y="167"/>
                </a:cxn>
                <a:cxn ang="0">
                  <a:pos x="28" y="188"/>
                </a:cxn>
                <a:cxn ang="0">
                  <a:pos x="28" y="219"/>
                </a:cxn>
                <a:cxn ang="0">
                  <a:pos x="28" y="258"/>
                </a:cxn>
                <a:cxn ang="0">
                  <a:pos x="26" y="303"/>
                </a:cxn>
                <a:cxn ang="0">
                  <a:pos x="21" y="349"/>
                </a:cxn>
                <a:cxn ang="0">
                  <a:pos x="13" y="396"/>
                </a:cxn>
                <a:cxn ang="0">
                  <a:pos x="0" y="438"/>
                </a:cxn>
                <a:cxn ang="0">
                  <a:pos x="3" y="432"/>
                </a:cxn>
                <a:cxn ang="0">
                  <a:pos x="10" y="415"/>
                </a:cxn>
                <a:cxn ang="0">
                  <a:pos x="19" y="389"/>
                </a:cxn>
                <a:cxn ang="0">
                  <a:pos x="28" y="352"/>
                </a:cxn>
                <a:cxn ang="0">
                  <a:pos x="36" y="307"/>
                </a:cxn>
                <a:cxn ang="0">
                  <a:pos x="39" y="253"/>
                </a:cxn>
                <a:cxn ang="0">
                  <a:pos x="38" y="192"/>
                </a:cxn>
                <a:cxn ang="0">
                  <a:pos x="30" y="125"/>
                </a:cxn>
                <a:cxn ang="0">
                  <a:pos x="28" y="110"/>
                </a:cxn>
                <a:cxn ang="0">
                  <a:pos x="28" y="75"/>
                </a:cxn>
                <a:cxn ang="0">
                  <a:pos x="33" y="34"/>
                </a:cxn>
                <a:cxn ang="0">
                  <a:pos x="47" y="0"/>
                </a:cxn>
              </a:cxnLst>
              <a:rect l="0" t="0" r="r" b="b"/>
              <a:pathLst>
                <a:path w="47" h="438">
                  <a:moveTo>
                    <a:pt x="47" y="0"/>
                  </a:moveTo>
                  <a:lnTo>
                    <a:pt x="44" y="3"/>
                  </a:lnTo>
                  <a:lnTo>
                    <a:pt x="38" y="10"/>
                  </a:lnTo>
                  <a:lnTo>
                    <a:pt x="31" y="21"/>
                  </a:lnTo>
                  <a:lnTo>
                    <a:pt x="24" y="37"/>
                  </a:lnTo>
                  <a:lnTo>
                    <a:pt x="17" y="59"/>
                  </a:lnTo>
                  <a:lnTo>
                    <a:pt x="15" y="87"/>
                  </a:lnTo>
                  <a:lnTo>
                    <a:pt x="17" y="120"/>
                  </a:lnTo>
                  <a:lnTo>
                    <a:pt x="27" y="159"/>
                  </a:lnTo>
                  <a:lnTo>
                    <a:pt x="27" y="167"/>
                  </a:lnTo>
                  <a:lnTo>
                    <a:pt x="28" y="188"/>
                  </a:lnTo>
                  <a:lnTo>
                    <a:pt x="28" y="219"/>
                  </a:lnTo>
                  <a:lnTo>
                    <a:pt x="28" y="258"/>
                  </a:lnTo>
                  <a:lnTo>
                    <a:pt x="26" y="303"/>
                  </a:lnTo>
                  <a:lnTo>
                    <a:pt x="21" y="349"/>
                  </a:lnTo>
                  <a:lnTo>
                    <a:pt x="13" y="396"/>
                  </a:lnTo>
                  <a:lnTo>
                    <a:pt x="0" y="438"/>
                  </a:lnTo>
                  <a:lnTo>
                    <a:pt x="3" y="432"/>
                  </a:lnTo>
                  <a:lnTo>
                    <a:pt x="10" y="415"/>
                  </a:lnTo>
                  <a:lnTo>
                    <a:pt x="19" y="389"/>
                  </a:lnTo>
                  <a:lnTo>
                    <a:pt x="28" y="352"/>
                  </a:lnTo>
                  <a:lnTo>
                    <a:pt x="36" y="307"/>
                  </a:lnTo>
                  <a:lnTo>
                    <a:pt x="39" y="253"/>
                  </a:lnTo>
                  <a:lnTo>
                    <a:pt x="38" y="192"/>
                  </a:lnTo>
                  <a:lnTo>
                    <a:pt x="30" y="125"/>
                  </a:lnTo>
                  <a:lnTo>
                    <a:pt x="28" y="110"/>
                  </a:lnTo>
                  <a:lnTo>
                    <a:pt x="28" y="75"/>
                  </a:lnTo>
                  <a:lnTo>
                    <a:pt x="33" y="3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2787" y="2948"/>
              <a:ext cx="51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4" y="12"/>
                </a:cxn>
                <a:cxn ang="0">
                  <a:pos x="25" y="19"/>
                </a:cxn>
                <a:cxn ang="0">
                  <a:pos x="39" y="25"/>
                </a:cxn>
                <a:cxn ang="0">
                  <a:pos x="56" y="28"/>
                </a:cxn>
                <a:cxn ang="0">
                  <a:pos x="77" y="29"/>
                </a:cxn>
                <a:cxn ang="0">
                  <a:pos x="102" y="27"/>
                </a:cxn>
                <a:cxn ang="0">
                  <a:pos x="98" y="26"/>
                </a:cxn>
                <a:cxn ang="0">
                  <a:pos x="89" y="22"/>
                </a:cxn>
                <a:cxn ang="0">
                  <a:pos x="75" y="18"/>
                </a:cxn>
                <a:cxn ang="0">
                  <a:pos x="59" y="13"/>
                </a:cxn>
                <a:cxn ang="0">
                  <a:pos x="42" y="7"/>
                </a:cxn>
                <a:cxn ang="0">
                  <a:pos x="26" y="4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02" h="29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14" y="12"/>
                  </a:lnTo>
                  <a:lnTo>
                    <a:pt x="25" y="19"/>
                  </a:lnTo>
                  <a:lnTo>
                    <a:pt x="39" y="25"/>
                  </a:lnTo>
                  <a:lnTo>
                    <a:pt x="56" y="28"/>
                  </a:lnTo>
                  <a:lnTo>
                    <a:pt x="77" y="29"/>
                  </a:lnTo>
                  <a:lnTo>
                    <a:pt x="102" y="27"/>
                  </a:lnTo>
                  <a:lnTo>
                    <a:pt x="98" y="26"/>
                  </a:lnTo>
                  <a:lnTo>
                    <a:pt x="89" y="22"/>
                  </a:lnTo>
                  <a:lnTo>
                    <a:pt x="75" y="18"/>
                  </a:lnTo>
                  <a:lnTo>
                    <a:pt x="59" y="13"/>
                  </a:lnTo>
                  <a:lnTo>
                    <a:pt x="42" y="7"/>
                  </a:lnTo>
                  <a:lnTo>
                    <a:pt x="26" y="4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2834" y="2887"/>
              <a:ext cx="25" cy="4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4" y="12"/>
                </a:cxn>
                <a:cxn ang="0">
                  <a:pos x="2" y="26"/>
                </a:cxn>
                <a:cxn ang="0">
                  <a:pos x="0" y="41"/>
                </a:cxn>
                <a:cxn ang="0">
                  <a:pos x="3" y="57"/>
                </a:cxn>
                <a:cxn ang="0">
                  <a:pos x="11" y="72"/>
                </a:cxn>
                <a:cxn ang="0">
                  <a:pos x="26" y="85"/>
                </a:cxn>
                <a:cxn ang="0">
                  <a:pos x="49" y="96"/>
                </a:cxn>
                <a:cxn ang="0">
                  <a:pos x="47" y="95"/>
                </a:cxn>
                <a:cxn ang="0">
                  <a:pos x="41" y="90"/>
                </a:cxn>
                <a:cxn ang="0">
                  <a:pos x="33" y="82"/>
                </a:cxn>
                <a:cxn ang="0">
                  <a:pos x="24" y="72"/>
                </a:cxn>
                <a:cxn ang="0">
                  <a:pos x="16" y="58"/>
                </a:cxn>
                <a:cxn ang="0">
                  <a:pos x="10" y="42"/>
                </a:cxn>
                <a:cxn ang="0">
                  <a:pos x="6" y="22"/>
                </a:cxn>
                <a:cxn ang="0">
                  <a:pos x="9" y="0"/>
                </a:cxn>
              </a:cxnLst>
              <a:rect l="0" t="0" r="r" b="b"/>
              <a:pathLst>
                <a:path w="49" h="96">
                  <a:moveTo>
                    <a:pt x="9" y="0"/>
                  </a:moveTo>
                  <a:lnTo>
                    <a:pt x="8" y="4"/>
                  </a:lnTo>
                  <a:lnTo>
                    <a:pt x="4" y="12"/>
                  </a:lnTo>
                  <a:lnTo>
                    <a:pt x="2" y="26"/>
                  </a:lnTo>
                  <a:lnTo>
                    <a:pt x="0" y="41"/>
                  </a:lnTo>
                  <a:lnTo>
                    <a:pt x="3" y="57"/>
                  </a:lnTo>
                  <a:lnTo>
                    <a:pt x="11" y="72"/>
                  </a:lnTo>
                  <a:lnTo>
                    <a:pt x="26" y="85"/>
                  </a:lnTo>
                  <a:lnTo>
                    <a:pt x="49" y="96"/>
                  </a:lnTo>
                  <a:lnTo>
                    <a:pt x="47" y="95"/>
                  </a:lnTo>
                  <a:lnTo>
                    <a:pt x="41" y="90"/>
                  </a:lnTo>
                  <a:lnTo>
                    <a:pt x="33" y="82"/>
                  </a:lnTo>
                  <a:lnTo>
                    <a:pt x="24" y="72"/>
                  </a:lnTo>
                  <a:lnTo>
                    <a:pt x="16" y="58"/>
                  </a:lnTo>
                  <a:lnTo>
                    <a:pt x="10" y="42"/>
                  </a:lnTo>
                  <a:lnTo>
                    <a:pt x="6" y="2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2898" y="2624"/>
              <a:ext cx="17" cy="41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5" y="77"/>
                </a:cxn>
                <a:cxn ang="0">
                  <a:pos x="15" y="61"/>
                </a:cxn>
                <a:cxn ang="0">
                  <a:pos x="26" y="36"/>
                </a:cxn>
                <a:cxn ang="0">
                  <a:pos x="34" y="0"/>
                </a:cxn>
                <a:cxn ang="0">
                  <a:pos x="34" y="3"/>
                </a:cxn>
                <a:cxn ang="0">
                  <a:pos x="34" y="11"/>
                </a:cxn>
                <a:cxn ang="0">
                  <a:pos x="34" y="23"/>
                </a:cxn>
                <a:cxn ang="0">
                  <a:pos x="32" y="37"/>
                </a:cxn>
                <a:cxn ang="0">
                  <a:pos x="28" y="50"/>
                </a:cxn>
                <a:cxn ang="0">
                  <a:pos x="22" y="64"/>
                </a:cxn>
                <a:cxn ang="0">
                  <a:pos x="13" y="75"/>
                </a:cxn>
                <a:cxn ang="0">
                  <a:pos x="0" y="82"/>
                </a:cxn>
              </a:cxnLst>
              <a:rect l="0" t="0" r="r" b="b"/>
              <a:pathLst>
                <a:path w="34" h="82">
                  <a:moveTo>
                    <a:pt x="0" y="82"/>
                  </a:moveTo>
                  <a:lnTo>
                    <a:pt x="5" y="77"/>
                  </a:lnTo>
                  <a:lnTo>
                    <a:pt x="15" y="61"/>
                  </a:lnTo>
                  <a:lnTo>
                    <a:pt x="26" y="36"/>
                  </a:lnTo>
                  <a:lnTo>
                    <a:pt x="34" y="0"/>
                  </a:lnTo>
                  <a:lnTo>
                    <a:pt x="34" y="3"/>
                  </a:lnTo>
                  <a:lnTo>
                    <a:pt x="34" y="11"/>
                  </a:lnTo>
                  <a:lnTo>
                    <a:pt x="34" y="23"/>
                  </a:lnTo>
                  <a:lnTo>
                    <a:pt x="32" y="37"/>
                  </a:lnTo>
                  <a:lnTo>
                    <a:pt x="28" y="50"/>
                  </a:lnTo>
                  <a:lnTo>
                    <a:pt x="22" y="64"/>
                  </a:lnTo>
                  <a:lnTo>
                    <a:pt x="13" y="7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2932" y="2295"/>
              <a:ext cx="17" cy="48"/>
            </a:xfrm>
            <a:custGeom>
              <a:avLst/>
              <a:gdLst/>
              <a:ahLst/>
              <a:cxnLst>
                <a:cxn ang="0">
                  <a:pos x="30" y="97"/>
                </a:cxn>
                <a:cxn ang="0">
                  <a:pos x="28" y="86"/>
                </a:cxn>
                <a:cxn ang="0">
                  <a:pos x="23" y="60"/>
                </a:cxn>
                <a:cxn ang="0">
                  <a:pos x="13" y="29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7" y="8"/>
                </a:cxn>
                <a:cxn ang="0">
                  <a:pos x="14" y="18"/>
                </a:cxn>
                <a:cxn ang="0">
                  <a:pos x="22" y="30"/>
                </a:cxn>
                <a:cxn ang="0">
                  <a:pos x="28" y="45"/>
                </a:cxn>
                <a:cxn ang="0">
                  <a:pos x="33" y="61"/>
                </a:cxn>
                <a:cxn ang="0">
                  <a:pos x="34" y="78"/>
                </a:cxn>
                <a:cxn ang="0">
                  <a:pos x="30" y="97"/>
                </a:cxn>
              </a:cxnLst>
              <a:rect l="0" t="0" r="r" b="b"/>
              <a:pathLst>
                <a:path w="34" h="97">
                  <a:moveTo>
                    <a:pt x="30" y="97"/>
                  </a:moveTo>
                  <a:lnTo>
                    <a:pt x="28" y="86"/>
                  </a:lnTo>
                  <a:lnTo>
                    <a:pt x="23" y="60"/>
                  </a:lnTo>
                  <a:lnTo>
                    <a:pt x="13" y="29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8"/>
                  </a:lnTo>
                  <a:lnTo>
                    <a:pt x="14" y="18"/>
                  </a:lnTo>
                  <a:lnTo>
                    <a:pt x="22" y="30"/>
                  </a:lnTo>
                  <a:lnTo>
                    <a:pt x="28" y="45"/>
                  </a:lnTo>
                  <a:lnTo>
                    <a:pt x="33" y="61"/>
                  </a:lnTo>
                  <a:lnTo>
                    <a:pt x="34" y="78"/>
                  </a:lnTo>
                  <a:lnTo>
                    <a:pt x="3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2794" y="2209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5" y="8"/>
                </a:cxn>
                <a:cxn ang="0">
                  <a:pos x="12" y="16"/>
                </a:cxn>
                <a:cxn ang="0">
                  <a:pos x="22" y="26"/>
                </a:cxn>
                <a:cxn ang="0">
                  <a:pos x="35" y="32"/>
                </a:cxn>
                <a:cxn ang="0">
                  <a:pos x="52" y="36"/>
                </a:cxn>
                <a:cxn ang="0">
                  <a:pos x="72" y="35"/>
                </a:cxn>
                <a:cxn ang="0">
                  <a:pos x="96" y="28"/>
                </a:cxn>
                <a:cxn ang="0">
                  <a:pos x="94" y="28"/>
                </a:cxn>
                <a:cxn ang="0">
                  <a:pos x="86" y="29"/>
                </a:cxn>
                <a:cxn ang="0">
                  <a:pos x="77" y="29"/>
                </a:cxn>
                <a:cxn ang="0">
                  <a:pos x="63" y="28"/>
                </a:cxn>
                <a:cxn ang="0">
                  <a:pos x="49" y="24"/>
                </a:cxn>
                <a:cxn ang="0">
                  <a:pos x="33" y="20"/>
                </a:cxn>
                <a:cxn ang="0">
                  <a:pos x="16" y="12"/>
                </a:cxn>
                <a:cxn ang="0">
                  <a:pos x="0" y="0"/>
                </a:cxn>
              </a:cxnLst>
              <a:rect l="0" t="0" r="r" b="b"/>
              <a:pathLst>
                <a:path w="96" h="36">
                  <a:moveTo>
                    <a:pt x="0" y="0"/>
                  </a:moveTo>
                  <a:lnTo>
                    <a:pt x="1" y="3"/>
                  </a:lnTo>
                  <a:lnTo>
                    <a:pt x="5" y="8"/>
                  </a:lnTo>
                  <a:lnTo>
                    <a:pt x="12" y="16"/>
                  </a:lnTo>
                  <a:lnTo>
                    <a:pt x="22" y="26"/>
                  </a:lnTo>
                  <a:lnTo>
                    <a:pt x="35" y="32"/>
                  </a:lnTo>
                  <a:lnTo>
                    <a:pt x="52" y="36"/>
                  </a:lnTo>
                  <a:lnTo>
                    <a:pt x="72" y="35"/>
                  </a:lnTo>
                  <a:lnTo>
                    <a:pt x="96" y="28"/>
                  </a:lnTo>
                  <a:lnTo>
                    <a:pt x="94" y="28"/>
                  </a:lnTo>
                  <a:lnTo>
                    <a:pt x="86" y="29"/>
                  </a:lnTo>
                  <a:lnTo>
                    <a:pt x="77" y="29"/>
                  </a:lnTo>
                  <a:lnTo>
                    <a:pt x="63" y="28"/>
                  </a:lnTo>
                  <a:lnTo>
                    <a:pt x="49" y="24"/>
                  </a:lnTo>
                  <a:lnTo>
                    <a:pt x="33" y="20"/>
                  </a:lnTo>
                  <a:lnTo>
                    <a:pt x="1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2751" y="2155"/>
              <a:ext cx="14" cy="1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4" y="6"/>
                </a:cxn>
                <a:cxn ang="0">
                  <a:pos x="12" y="0"/>
                </a:cxn>
                <a:cxn ang="0">
                  <a:pos x="22" y="1"/>
                </a:cxn>
                <a:cxn ang="0">
                  <a:pos x="29" y="20"/>
                </a:cxn>
                <a:cxn ang="0">
                  <a:pos x="27" y="17"/>
                </a:cxn>
                <a:cxn ang="0">
                  <a:pos x="20" y="11"/>
                </a:cxn>
                <a:cxn ang="0">
                  <a:pos x="10" y="8"/>
                </a:cxn>
                <a:cxn ang="0">
                  <a:pos x="0" y="10"/>
                </a:cxn>
              </a:cxnLst>
              <a:rect l="0" t="0" r="r" b="b"/>
              <a:pathLst>
                <a:path w="29" h="20">
                  <a:moveTo>
                    <a:pt x="0" y="10"/>
                  </a:moveTo>
                  <a:lnTo>
                    <a:pt x="4" y="6"/>
                  </a:lnTo>
                  <a:lnTo>
                    <a:pt x="12" y="0"/>
                  </a:lnTo>
                  <a:lnTo>
                    <a:pt x="22" y="1"/>
                  </a:lnTo>
                  <a:lnTo>
                    <a:pt x="29" y="20"/>
                  </a:lnTo>
                  <a:lnTo>
                    <a:pt x="27" y="17"/>
                  </a:lnTo>
                  <a:lnTo>
                    <a:pt x="20" y="11"/>
                  </a:lnTo>
                  <a:lnTo>
                    <a:pt x="10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Autofit/>
          </a:bodyPr>
          <a:lstStyle/>
          <a:p>
            <a:r>
              <a:rPr lang="en-US" dirty="0" smtClean="0"/>
              <a:t>Information is an essential ingredient in decision making and useful in our daily lives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Timely, up-to-date, relevant and quality information is vital for academic purposes and for patient care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module is expected to deepen </a:t>
            </a:r>
            <a:r>
              <a:rPr lang="en-US" dirty="0" smtClean="0"/>
              <a:t>your </a:t>
            </a:r>
            <a:r>
              <a:rPr lang="en-US" dirty="0"/>
              <a:t>knowledge about </a:t>
            </a:r>
            <a:r>
              <a:rPr lang="en-US" dirty="0" smtClean="0"/>
              <a:t>the sources </a:t>
            </a:r>
            <a:r>
              <a:rPr lang="en-US" dirty="0"/>
              <a:t>of information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Learning Objectives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this module, you </a:t>
            </a:r>
            <a:r>
              <a:rPr lang="en-US" dirty="0"/>
              <a:t>would learn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dirty="0"/>
              <a:t>definition of information sources </a:t>
            </a:r>
          </a:p>
          <a:p>
            <a:pPr lvl="0"/>
            <a:r>
              <a:rPr lang="en-US" dirty="0"/>
              <a:t>The major </a:t>
            </a:r>
            <a:r>
              <a:rPr lang="en-US" dirty="0" smtClean="0"/>
              <a:t>producers/creators </a:t>
            </a:r>
            <a:r>
              <a:rPr lang="en-US" dirty="0"/>
              <a:t>of information </a:t>
            </a:r>
            <a:r>
              <a:rPr lang="en-US" dirty="0" smtClean="0"/>
              <a:t>sources</a:t>
            </a:r>
            <a:endParaRPr lang="en-US" dirty="0"/>
          </a:p>
          <a:p>
            <a:pPr lvl="0"/>
            <a:r>
              <a:rPr lang="en-US" dirty="0"/>
              <a:t>Types of information </a:t>
            </a:r>
            <a:r>
              <a:rPr lang="en-US" dirty="0" smtClean="0"/>
              <a:t>sources</a:t>
            </a:r>
            <a:endParaRPr lang="en-US" dirty="0"/>
          </a:p>
          <a:p>
            <a:pPr lvl="0"/>
            <a:r>
              <a:rPr lang="en-US" dirty="0"/>
              <a:t>The formats of information sources </a:t>
            </a:r>
          </a:p>
          <a:p>
            <a:pPr lvl="0"/>
            <a:r>
              <a:rPr lang="en-US" dirty="0"/>
              <a:t>Where to find  information </a:t>
            </a:r>
            <a:r>
              <a:rPr lang="en-US" dirty="0" smtClean="0"/>
              <a:t>sources</a:t>
            </a:r>
            <a:endParaRPr lang="en-US" dirty="0"/>
          </a:p>
          <a:p>
            <a:pPr lvl="0"/>
            <a:r>
              <a:rPr lang="en-US" dirty="0" smtClean="0"/>
              <a:t>The categories </a:t>
            </a:r>
            <a:r>
              <a:rPr lang="en-US" dirty="0"/>
              <a:t>of information </a:t>
            </a:r>
            <a:r>
              <a:rPr lang="en-US" dirty="0" smtClean="0"/>
              <a:t>sources</a:t>
            </a:r>
          </a:p>
          <a:p>
            <a:pPr lvl="0"/>
            <a:r>
              <a:rPr lang="en-US" dirty="0" smtClean="0"/>
              <a:t>Internet </a:t>
            </a:r>
            <a:r>
              <a:rPr lang="en-US" dirty="0"/>
              <a:t>information 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Learning Outcomes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dirty="0"/>
              <a:t>At the end of </a:t>
            </a:r>
            <a:r>
              <a:rPr lang="en-US" dirty="0" smtClean="0"/>
              <a:t>this module you </a:t>
            </a:r>
            <a:r>
              <a:rPr lang="en-US" dirty="0"/>
              <a:t>should be able 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information sources </a:t>
            </a:r>
            <a:endParaRPr lang="en-US" dirty="0" smtClean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and </a:t>
            </a:r>
            <a:r>
              <a:rPr lang="en-US" dirty="0" smtClean="0"/>
              <a:t>list the producers/creators </a:t>
            </a:r>
            <a:r>
              <a:rPr lang="en-US" dirty="0"/>
              <a:t>of </a:t>
            </a:r>
            <a:r>
              <a:rPr lang="en-US" dirty="0" smtClean="0"/>
              <a:t>information </a:t>
            </a:r>
            <a:endParaRPr lang="en-US" dirty="0"/>
          </a:p>
          <a:p>
            <a:pPr lvl="1"/>
            <a:r>
              <a:rPr lang="en-US" dirty="0"/>
              <a:t>Determine types </a:t>
            </a:r>
            <a:r>
              <a:rPr lang="en-US" dirty="0" smtClean="0"/>
              <a:t>and formats of </a:t>
            </a:r>
            <a:r>
              <a:rPr lang="en-US" dirty="0"/>
              <a:t>information </a:t>
            </a:r>
            <a:r>
              <a:rPr lang="en-US" dirty="0" smtClean="0"/>
              <a:t>sources</a:t>
            </a:r>
            <a:endParaRPr lang="en-US" dirty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where to find information </a:t>
            </a:r>
            <a:r>
              <a:rPr lang="en-US" dirty="0" smtClean="0"/>
              <a:t>sources</a:t>
            </a:r>
            <a:endParaRPr lang="en-US" dirty="0"/>
          </a:p>
          <a:p>
            <a:pPr lvl="1"/>
            <a:r>
              <a:rPr lang="en-US" dirty="0"/>
              <a:t>List and discuss the categories of information </a:t>
            </a:r>
            <a:r>
              <a:rPr lang="en-US" dirty="0" smtClean="0"/>
              <a:t>sources</a:t>
            </a:r>
            <a:endParaRPr lang="en-US" dirty="0"/>
          </a:p>
          <a:p>
            <a:pPr lvl="1"/>
            <a:r>
              <a:rPr lang="en-US" dirty="0"/>
              <a:t>Identify and use Internet information 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143001"/>
          <a:ext cx="7543800" cy="5562598"/>
        </p:xfrm>
        <a:graphic>
          <a:graphicData uri="http://schemas.openxmlformats.org/drawingml/2006/table">
            <a:tbl>
              <a:tblPr/>
              <a:tblGrid>
                <a:gridCol w="569343"/>
                <a:gridCol w="2846717"/>
                <a:gridCol w="2135038"/>
                <a:gridCol w="1992702"/>
              </a:tblGrid>
              <a:tr h="333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S/N</a:t>
                      </a:r>
                      <a:endParaRPr lang="en-US" sz="1800" kern="1200" dirty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Content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Methods </a:t>
                      </a:r>
                      <a:endParaRPr lang="en-US" sz="160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Mode of Assessment</a:t>
                      </a:r>
                      <a:endParaRPr lang="en-US" sz="160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Definition  of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information/ 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information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sources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Brainstorming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Lecture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Question and Answers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4.2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Producers and originators of information sources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Lecture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Brain storming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Question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and Answers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Types of information sources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Brainstorming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Discussion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Question and Answers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4.4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Formats of information sources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Brainstorming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Lecture</a:t>
                      </a:r>
                    </a:p>
                    <a:p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Pre and post test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Where to find sources of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Brain storming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Discussion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Question and Answer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4.6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Categories of information sources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Brainstorming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 Discussion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Lecture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Question and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Answers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Assignment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4.7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Internet information sources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Brainstorming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Lecture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Question and Answers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Hands- 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371600" y="105793"/>
            <a:ext cx="6629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Table 1: Content, Teaching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ethods and Mode of Assessment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What are information sources?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sources are the various means by which information is recorded for use by an individual or organization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These are means by which a person is informed about something or knowledge is provided or share with someone, a group of people or an organization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Information sources could be observations, people, organizations, speeches, documents, pictures, art work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 Information sources could be in print or non-print  formats.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Producers/Creators of Information Sources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1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There are three main producers/creators of information.  </a:t>
            </a:r>
          </a:p>
          <a:p>
            <a:pPr>
              <a:buNone/>
            </a:pPr>
            <a:r>
              <a:rPr lang="en-US" sz="2000" dirty="0" smtClean="0"/>
              <a:t>These are:</a:t>
            </a:r>
          </a:p>
          <a:p>
            <a:r>
              <a:rPr lang="en-US" sz="2000" dirty="0" smtClean="0"/>
              <a:t>Government</a:t>
            </a:r>
          </a:p>
          <a:p>
            <a:pPr lvl="1"/>
            <a:r>
              <a:rPr lang="en-US" sz="2000" dirty="0" smtClean="0"/>
              <a:t>Departments</a:t>
            </a:r>
          </a:p>
          <a:p>
            <a:pPr lvl="1"/>
            <a:r>
              <a:rPr lang="en-US" sz="2000" dirty="0" smtClean="0"/>
              <a:t>Agencies</a:t>
            </a:r>
          </a:p>
          <a:p>
            <a:pPr lvl="1"/>
            <a:r>
              <a:rPr lang="en-US" sz="2000" dirty="0" smtClean="0"/>
              <a:t>Ministries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 Academic/Research Institutions</a:t>
            </a:r>
          </a:p>
          <a:p>
            <a:pPr lvl="1"/>
            <a:r>
              <a:rPr lang="en-US" sz="2000" dirty="0" smtClean="0"/>
              <a:t>colleges</a:t>
            </a:r>
          </a:p>
          <a:p>
            <a:pPr lvl="1"/>
            <a:r>
              <a:rPr lang="en-US" sz="2000" dirty="0" smtClean="0"/>
              <a:t>Universities</a:t>
            </a:r>
          </a:p>
          <a:p>
            <a:pPr lvl="1"/>
            <a:r>
              <a:rPr lang="en-US" sz="2000" dirty="0" smtClean="0"/>
              <a:t>Research institutes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		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Private Sector</a:t>
            </a:r>
          </a:p>
          <a:p>
            <a:pPr lvl="1"/>
            <a:r>
              <a:rPr lang="en-US" sz="2000" dirty="0" smtClean="0"/>
              <a:t>Private Individuals</a:t>
            </a:r>
          </a:p>
          <a:p>
            <a:pPr lvl="1"/>
            <a:r>
              <a:rPr lang="en-US" sz="2000" dirty="0" smtClean="0"/>
              <a:t>Not for profit organizations </a:t>
            </a:r>
          </a:p>
          <a:p>
            <a:pPr lvl="1"/>
            <a:r>
              <a:rPr lang="en-US" sz="2000" dirty="0" smtClean="0"/>
              <a:t>For profit organizations and commercial agencies</a:t>
            </a:r>
          </a:p>
          <a:p>
            <a:pPr lvl="1"/>
            <a:r>
              <a:rPr lang="en-US" sz="2000" dirty="0" smtClean="0"/>
              <a:t>International Agencies </a:t>
            </a:r>
          </a:p>
          <a:p>
            <a:pPr lvl="1"/>
            <a:r>
              <a:rPr lang="en-US" sz="2000" dirty="0" smtClean="0"/>
              <a:t>Professional Associations or organizations </a:t>
            </a:r>
          </a:p>
          <a:p>
            <a:pPr lvl="1"/>
            <a:r>
              <a:rPr lang="en-US" sz="2000" dirty="0" smtClean="0"/>
              <a:t>Private institutions</a:t>
            </a:r>
          </a:p>
          <a:p>
            <a:pPr lvl="1"/>
            <a:r>
              <a:rPr lang="en-US" sz="2000" dirty="0" smtClean="0"/>
              <a:t>Corporate bodies and laboratories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Types of Information Sources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The three types of information sources are:</a:t>
            </a:r>
          </a:p>
          <a:p>
            <a:pPr lvl="1"/>
            <a:r>
              <a:rPr lang="en-US" b="1" dirty="0" smtClean="0"/>
              <a:t>Primary</a:t>
            </a:r>
          </a:p>
          <a:p>
            <a:pPr lvl="0"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Secondary</a:t>
            </a:r>
            <a:r>
              <a:rPr lang="en-US" dirty="0" smtClean="0"/>
              <a:t> </a:t>
            </a:r>
          </a:p>
          <a:p>
            <a:pPr lvl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Tertiary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1767</Words>
  <Application>Microsoft Office PowerPoint</Application>
  <PresentationFormat>On-screen Show (4:3)</PresentationFormat>
  <Paragraphs>358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MODULE ONE Information Sources</vt:lpstr>
      <vt:lpstr>Overview</vt:lpstr>
      <vt:lpstr>Introduction</vt:lpstr>
      <vt:lpstr>Learning Objectives</vt:lpstr>
      <vt:lpstr>Learning Outcomes</vt:lpstr>
      <vt:lpstr>Slide 6</vt:lpstr>
      <vt:lpstr>What are information sources?</vt:lpstr>
      <vt:lpstr>Producers/Creators of Information Sources</vt:lpstr>
      <vt:lpstr>Types of Information Sources</vt:lpstr>
      <vt:lpstr>Primary Sources of Information</vt:lpstr>
      <vt:lpstr>Secondary Sources of Information</vt:lpstr>
      <vt:lpstr>Tertiary Sources of Information</vt:lpstr>
      <vt:lpstr>Difference b/w Primary, Secondary and Tertiary sources</vt:lpstr>
      <vt:lpstr>Formats of Information Sources</vt:lpstr>
      <vt:lpstr>Where to Find Information Sources</vt:lpstr>
      <vt:lpstr>Human Sources</vt:lpstr>
      <vt:lpstr>Archives</vt:lpstr>
      <vt:lpstr>Libraries</vt:lpstr>
      <vt:lpstr>Internet</vt:lpstr>
      <vt:lpstr>Types of Information on the Internet</vt:lpstr>
      <vt:lpstr>Databases</vt:lpstr>
      <vt:lpstr> Internet Portals, Digital Archives and Institutional Repositories </vt:lpstr>
      <vt:lpstr> Information Sources on Social Networking Applications </vt:lpstr>
      <vt:lpstr>References</vt:lpstr>
      <vt:lpstr>References Conts.</vt:lpstr>
      <vt:lpstr>Asante Sana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SOURCES</dc:title>
  <dc:creator>Grace Ajuwon</dc:creator>
  <cp:lastModifiedBy>Grace Ajuwon</cp:lastModifiedBy>
  <cp:revision>87</cp:revision>
  <dcterms:created xsi:type="dcterms:W3CDTF">2011-03-22T07:13:48Z</dcterms:created>
  <dcterms:modified xsi:type="dcterms:W3CDTF">2011-03-25T15:21:25Z</dcterms:modified>
</cp:coreProperties>
</file>