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257" r:id="rId2"/>
    <p:sldId id="279" r:id="rId3"/>
    <p:sldId id="258" r:id="rId4"/>
    <p:sldId id="290" r:id="rId5"/>
    <p:sldId id="281" r:id="rId6"/>
    <p:sldId id="282" r:id="rId7"/>
    <p:sldId id="283" r:id="rId8"/>
    <p:sldId id="284" r:id="rId9"/>
    <p:sldId id="259" r:id="rId10"/>
    <p:sldId id="285" r:id="rId11"/>
    <p:sldId id="287" r:id="rId12"/>
    <p:sldId id="296" r:id="rId13"/>
    <p:sldId id="286" r:id="rId14"/>
    <p:sldId id="294" r:id="rId15"/>
    <p:sldId id="295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288" r:id="rId24"/>
    <p:sldId id="278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0" autoAdjust="0"/>
    <p:restoredTop sz="62587" autoAdjust="0"/>
  </p:normalViewPr>
  <p:slideViewPr>
    <p:cSldViewPr>
      <p:cViewPr varScale="1">
        <p:scale>
          <a:sx n="72" d="100"/>
          <a:sy n="72" d="100"/>
        </p:scale>
        <p:origin x="27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24F9A0E8-127B-43C8-87FA-2A7B38B7F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732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ED7016C-AA02-48ED-A4AE-11BE715738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283B039-5F01-4C76-AFF9-F77C4A660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8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8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Resume writing workshops,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8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8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8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UIPL</a:t>
            </a:r>
            <a:r>
              <a:rPr lang="en-US" baseline="0" dirty="0" smtClean="0"/>
              <a:t> 7-16 includes a section on the required reports detailing some basic information on reviewing the state’s 9128 and 9129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3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items and more are referenced more thoroughly in the additional resources</a:t>
            </a:r>
            <a:r>
              <a:rPr lang="en-US" baseline="0" dirty="0" smtClean="0"/>
              <a:t> section of the binder.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8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35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26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05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8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92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70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30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8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2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r>
              <a:rPr lang="en-US" baseline="0" dirty="0" smtClean="0"/>
              <a:t> point.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determining models and services – UI and American Job Center staff should work together</a:t>
            </a:r>
          </a:p>
          <a:p>
            <a:endParaRPr lang="en-US" baseline="0" dirty="0" smtClean="0"/>
          </a:p>
          <a:p>
            <a:r>
              <a:rPr lang="en-US" dirty="0" smtClean="0"/>
              <a:t>Characteristics</a:t>
            </a:r>
            <a:r>
              <a:rPr lang="en-US" baseline="0" dirty="0" smtClean="0"/>
              <a:t> </a:t>
            </a:r>
            <a:r>
              <a:rPr lang="en-US" baseline="0" dirty="0" smtClean="0"/>
              <a:t>of the targeted population should be reviewed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Different </a:t>
            </a:r>
            <a:r>
              <a:rPr lang="en-US" baseline="0" dirty="0" smtClean="0"/>
              <a:t>states will see different populations represented in their targeted populations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31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8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8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3B039-5F01-4C76-AFF9-F77C4A6603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6D53-9566-4A83-804B-8FA8824EBC0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F7C3-1583-4A6D-856C-DD1C8D0D90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92F-E466-41F4-84FB-BA869F65388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79F-1A88-48E9-B76F-50657C559D4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25E-9F37-4ADC-B23A-D3E73BDE306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90A8-FC1E-457B-A110-CAC7F236610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C780-DCF8-4B07-BF7B-C8580E333E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AE80-B559-41EA-A536-B127D0B088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2DC8-D6AA-4B78-934D-18D606652F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317-D7D2-4582-8DBD-2EEB8F17C3E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284C-4C21-4E49-8C11-538AA8CF543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E73E476-643C-4BF3-82FD-8093E262810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dr.doleta.gov/directives/corr_doc.cfm?DOCN=631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dr.doleta.gov/directives/corr_doc.cfm?DOCN=3631" TargetMode="External"/><Relationship Id="rId4" Type="http://schemas.openxmlformats.org/officeDocument/2006/relationships/hyperlink" Target="http://wdr.doleta.gov/directives/corr_doc.cfm?DOCN=448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ws.doleta.gov/unemploy/uirelprojects.asp#exhaus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dr.doleta.gov/research/FullText_Documents/ETAOP_2012_08_REA_Nevada_Follow_up_Report.pdf" TargetMode="External"/><Relationship Id="rId4" Type="http://schemas.openxmlformats.org/officeDocument/2006/relationships/hyperlink" Target="http://ows.doleta.gov/unemploy/REAreportascontracted.doc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746125"/>
            <a:ext cx="8239125" cy="1920875"/>
          </a:xfrm>
          <a:noFill/>
          <a:ln/>
        </p:spPr>
        <p:txBody>
          <a:bodyPr lIns="0" tIns="0" rIns="0" bIns="0">
            <a:spAutoFit/>
          </a:bodyPr>
          <a:lstStyle/>
          <a:p>
            <a:pPr defTabSz="381000"/>
            <a:r>
              <a:rPr lang="en-US" altLang="en-US" sz="6300" b="1" i="1" dirty="0">
                <a:solidFill>
                  <a:schemeClr val="tx1"/>
                </a:solidFill>
              </a:rPr>
              <a:t>Worker </a:t>
            </a:r>
            <a:r>
              <a:rPr lang="en-US" altLang="en-US" sz="6300" b="1" i="1" dirty="0" smtClean="0">
                <a:solidFill>
                  <a:schemeClr val="tx1"/>
                </a:solidFill>
              </a:rPr>
              <a:t>Profiling/RESEA Profiling </a:t>
            </a:r>
            <a:r>
              <a:rPr lang="en-US" altLang="en-US" sz="6300" b="1" i="1" dirty="0">
                <a:solidFill>
                  <a:schemeClr val="tx1"/>
                </a:solidFill>
              </a:rPr>
              <a:t>Models</a:t>
            </a:r>
          </a:p>
        </p:txBody>
      </p:sp>
      <p:pic>
        <p:nvPicPr>
          <p:cNvPr id="1026" name="Picture 2" descr="Image result for predictive analyt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67000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2277"/>
            <a:ext cx="8229600" cy="784830"/>
          </a:xfrm>
          <a:noFill/>
          <a:ln/>
        </p:spPr>
        <p:txBody>
          <a:bodyPr lIns="0" tIns="0" rIns="0" bIns="0">
            <a:spAutoFit/>
          </a:bodyPr>
          <a:lstStyle/>
          <a:p>
            <a:pPr defTabSz="381000"/>
            <a:r>
              <a:rPr lang="en-US" altLang="en-US" sz="5100" b="1" dirty="0" smtClean="0">
                <a:solidFill>
                  <a:schemeClr val="bg1"/>
                </a:solidFill>
              </a:rPr>
              <a:t>Who is Responsible?</a:t>
            </a:r>
            <a:endParaRPr lang="en-US" altLang="en-US" sz="5100" b="1" dirty="0">
              <a:solidFill>
                <a:schemeClr val="bg1"/>
              </a:solidFill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74650" y="2514600"/>
            <a:ext cx="8394700" cy="389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52413" defTabSz="381000">
              <a:defRPr>
                <a:solidFill>
                  <a:schemeClr val="tx1"/>
                </a:solidFill>
                <a:latin typeface="Arial" charset="0"/>
              </a:defRPr>
            </a:lvl1pPr>
            <a:lvl2pPr defTabSz="381000">
              <a:defRPr>
                <a:solidFill>
                  <a:schemeClr val="tx1"/>
                </a:solidFill>
                <a:latin typeface="Arial" charset="0"/>
              </a:defRPr>
            </a:lvl2pPr>
            <a:lvl3pPr defTabSz="381000">
              <a:defRPr>
                <a:solidFill>
                  <a:schemeClr val="tx1"/>
                </a:solidFill>
                <a:latin typeface="Arial" charset="0"/>
              </a:defRPr>
            </a:lvl3pPr>
            <a:lvl4pPr defTabSz="381000">
              <a:defRPr>
                <a:solidFill>
                  <a:schemeClr val="tx1"/>
                </a:solidFill>
                <a:latin typeface="Arial" charset="0"/>
              </a:defRPr>
            </a:lvl4pPr>
            <a:lvl5pPr defTabSz="381000">
              <a:defRPr>
                <a:solidFill>
                  <a:schemeClr val="tx1"/>
                </a:solidFill>
                <a:latin typeface="Arial" charset="0"/>
              </a:defRPr>
            </a:lvl5pPr>
            <a:lvl6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74320" lvl="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800" dirty="0" smtClean="0">
                <a:solidFill>
                  <a:srgbClr val="073E87"/>
                </a:solidFill>
                <a:latin typeface="Candara"/>
              </a:rPr>
              <a:t>UI responsible for notification of profiled claimants of:</a:t>
            </a:r>
          </a:p>
          <a:p>
            <a:pPr marL="731520" lvl="1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800" dirty="0" smtClean="0">
                <a:solidFill>
                  <a:srgbClr val="073E87"/>
                </a:solidFill>
                <a:latin typeface="Candara"/>
              </a:rPr>
              <a:t>Selection to program</a:t>
            </a:r>
          </a:p>
          <a:p>
            <a:pPr marL="731520" lvl="1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800" dirty="0" smtClean="0">
                <a:solidFill>
                  <a:srgbClr val="073E87"/>
                </a:solidFill>
                <a:latin typeface="Candara"/>
              </a:rPr>
              <a:t>Obligation to participate</a:t>
            </a:r>
          </a:p>
          <a:p>
            <a:pPr marL="731520" lvl="1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800" dirty="0" smtClean="0">
                <a:solidFill>
                  <a:srgbClr val="073E87"/>
                </a:solidFill>
                <a:latin typeface="Candara"/>
              </a:rPr>
              <a:t>Where and when to report</a:t>
            </a:r>
            <a:endParaRPr lang="en-US" altLang="en-US" sz="2800" dirty="0">
              <a:solidFill>
                <a:srgbClr val="073E87"/>
              </a:solidFill>
              <a:latin typeface="Candara"/>
            </a:endParaRPr>
          </a:p>
          <a:p>
            <a:pPr marL="27432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800" dirty="0" smtClean="0">
                <a:solidFill>
                  <a:srgbClr val="073E87"/>
                </a:solidFill>
                <a:latin typeface="Candara"/>
              </a:rPr>
              <a:t>UI also notifies each service provider of selections and reporting instructions</a:t>
            </a:r>
            <a:endParaRPr lang="en-US" altLang="en-US" sz="2800" dirty="0">
              <a:solidFill>
                <a:srgbClr val="073E87"/>
              </a:solidFill>
              <a:latin typeface="Candara"/>
            </a:endParaRPr>
          </a:p>
          <a:p>
            <a:pPr marL="27432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800" dirty="0" smtClean="0">
                <a:solidFill>
                  <a:srgbClr val="073E87"/>
                </a:solidFill>
                <a:latin typeface="Candara"/>
              </a:rPr>
              <a:t>Continuing UI eligibility is responsibility of UI</a:t>
            </a:r>
            <a:endParaRPr lang="en-US" altLang="en-US" sz="2400" dirty="0" smtClean="0">
              <a:solidFill>
                <a:srgbClr val="073E87"/>
              </a:solidFill>
              <a:latin typeface="Candara"/>
            </a:endParaRPr>
          </a:p>
          <a:p>
            <a:pPr marL="731520" lvl="1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endParaRPr lang="en-US" altLang="en-US" sz="2400" dirty="0">
              <a:solidFill>
                <a:srgbClr val="073E87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229823420"/>
      </p:ext>
    </p:extLst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2277"/>
            <a:ext cx="8229600" cy="784830"/>
          </a:xfrm>
          <a:noFill/>
          <a:ln/>
        </p:spPr>
        <p:txBody>
          <a:bodyPr lIns="0" tIns="0" rIns="0" bIns="0">
            <a:spAutoFit/>
          </a:bodyPr>
          <a:lstStyle/>
          <a:p>
            <a:pPr defTabSz="381000"/>
            <a:r>
              <a:rPr lang="en-US" altLang="en-US" sz="5100" b="1" dirty="0" smtClean="0">
                <a:solidFill>
                  <a:schemeClr val="bg1"/>
                </a:solidFill>
              </a:rPr>
              <a:t>RESEA Services</a:t>
            </a:r>
            <a:endParaRPr lang="en-US" altLang="en-US" sz="5100" b="1" dirty="0">
              <a:solidFill>
                <a:schemeClr val="bg1"/>
              </a:solidFill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92100" y="2209800"/>
            <a:ext cx="8394700" cy="413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52413" defTabSz="381000">
              <a:defRPr>
                <a:solidFill>
                  <a:schemeClr val="tx1"/>
                </a:solidFill>
                <a:latin typeface="Arial" charset="0"/>
              </a:defRPr>
            </a:lvl1pPr>
            <a:lvl2pPr defTabSz="381000">
              <a:defRPr>
                <a:solidFill>
                  <a:schemeClr val="tx1"/>
                </a:solidFill>
                <a:latin typeface="Arial" charset="0"/>
              </a:defRPr>
            </a:lvl2pPr>
            <a:lvl3pPr defTabSz="381000">
              <a:defRPr>
                <a:solidFill>
                  <a:schemeClr val="tx1"/>
                </a:solidFill>
                <a:latin typeface="Arial" charset="0"/>
              </a:defRPr>
            </a:lvl3pPr>
            <a:lvl4pPr defTabSz="381000">
              <a:defRPr>
                <a:solidFill>
                  <a:schemeClr val="tx1"/>
                </a:solidFill>
                <a:latin typeface="Arial" charset="0"/>
              </a:defRPr>
            </a:lvl4pPr>
            <a:lvl5pPr defTabSz="381000">
              <a:defRPr>
                <a:solidFill>
                  <a:schemeClr val="tx1"/>
                </a:solidFill>
                <a:latin typeface="Arial" charset="0"/>
              </a:defRPr>
            </a:lvl5pPr>
            <a:lvl6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74320" lvl="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400" dirty="0" smtClean="0">
                <a:solidFill>
                  <a:srgbClr val="073E87"/>
                </a:solidFill>
                <a:latin typeface="Candara"/>
              </a:rPr>
              <a:t>Eligibility Assessments - including:</a:t>
            </a:r>
          </a:p>
          <a:p>
            <a:pPr marL="1188720" lvl="2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000" dirty="0" smtClean="0">
                <a:solidFill>
                  <a:srgbClr val="073E87"/>
                </a:solidFill>
                <a:latin typeface="Candara"/>
              </a:rPr>
              <a:t>One-on-one UI eligibility reviews</a:t>
            </a:r>
          </a:p>
          <a:p>
            <a:pPr marL="1188720" lvl="2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000" dirty="0" smtClean="0">
                <a:solidFill>
                  <a:srgbClr val="073E87"/>
                </a:solidFill>
                <a:latin typeface="Candara"/>
              </a:rPr>
              <a:t>Development of Individual Reemployment Plans</a:t>
            </a:r>
          </a:p>
          <a:p>
            <a:pPr marL="1188720" lvl="2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000" dirty="0" smtClean="0">
                <a:solidFill>
                  <a:srgbClr val="073E87"/>
                </a:solidFill>
                <a:latin typeface="Candara"/>
              </a:rPr>
              <a:t>Orientation to American Job Centers</a:t>
            </a:r>
          </a:p>
          <a:p>
            <a:pPr marL="1188720" lvl="2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000" dirty="0" smtClean="0">
                <a:solidFill>
                  <a:srgbClr val="073E87"/>
                </a:solidFill>
                <a:latin typeface="Candara"/>
              </a:rPr>
              <a:t>Relevant Labor Market Information</a:t>
            </a:r>
          </a:p>
          <a:p>
            <a:pPr marL="1188720" lvl="2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000" dirty="0" smtClean="0">
                <a:solidFill>
                  <a:srgbClr val="073E87"/>
                </a:solidFill>
                <a:latin typeface="Candara"/>
              </a:rPr>
              <a:t>Referral to appropriate services</a:t>
            </a:r>
          </a:p>
          <a:p>
            <a:pPr marL="274320" lvl="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400" dirty="0" smtClean="0">
                <a:solidFill>
                  <a:srgbClr val="073E87"/>
                </a:solidFill>
                <a:latin typeface="Candara"/>
              </a:rPr>
              <a:t>Reemployment Services - including but not limited to:</a:t>
            </a:r>
          </a:p>
          <a:p>
            <a:pPr marL="1188720" lvl="2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000" dirty="0" smtClean="0">
                <a:solidFill>
                  <a:srgbClr val="073E87"/>
                </a:solidFill>
                <a:latin typeface="Candara"/>
              </a:rPr>
              <a:t>Assessment of skills</a:t>
            </a:r>
          </a:p>
          <a:p>
            <a:pPr marL="1188720" lvl="2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000" dirty="0" smtClean="0">
                <a:solidFill>
                  <a:srgbClr val="073E87"/>
                </a:solidFill>
                <a:latin typeface="Candara"/>
              </a:rPr>
              <a:t>Counseling regarding reemployment approaches</a:t>
            </a:r>
          </a:p>
          <a:p>
            <a:pPr marL="1188720" lvl="2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000" dirty="0" smtClean="0">
                <a:solidFill>
                  <a:srgbClr val="073E87"/>
                </a:solidFill>
                <a:latin typeface="Candara"/>
              </a:rPr>
              <a:t>Job search assistance and placement services</a:t>
            </a:r>
          </a:p>
          <a:p>
            <a:pPr marL="1188720" lvl="2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000" dirty="0" smtClean="0">
                <a:solidFill>
                  <a:srgbClr val="073E87"/>
                </a:solidFill>
                <a:latin typeface="Candara"/>
              </a:rPr>
              <a:t>Job search workshops and referrals</a:t>
            </a:r>
          </a:p>
        </p:txBody>
      </p:sp>
    </p:spTree>
    <p:extLst>
      <p:ext uri="{BB962C8B-B14F-4D97-AF65-F5344CB8AC3E}">
        <p14:creationId xmlns:p14="http://schemas.microsoft.com/office/powerpoint/2010/main" val="1842733813"/>
      </p:ext>
    </p:extLst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687763"/>
          </a:xfrm>
        </p:spPr>
        <p:txBody>
          <a:bodyPr>
            <a:normAutofit/>
          </a:bodyPr>
          <a:lstStyle/>
          <a:p>
            <a:r>
              <a:rPr lang="en-US" dirty="0" smtClean="0"/>
              <a:t>Models should be updated on a regular basis</a:t>
            </a:r>
          </a:p>
          <a:p>
            <a:pPr lvl="1"/>
            <a:r>
              <a:rPr lang="en-US" dirty="0" smtClean="0"/>
              <a:t>Every 1 to 3 years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 update coefficients</a:t>
            </a:r>
          </a:p>
          <a:p>
            <a:pPr lvl="1"/>
            <a:r>
              <a:rPr lang="en-US" dirty="0" smtClean="0"/>
              <a:t>Every 3 to 5 years  </a:t>
            </a:r>
            <a:r>
              <a:rPr lang="en-US" dirty="0" smtClean="0">
                <a:sym typeface="Wingdings" panose="05000000000000000000" pitchFamily="2" charset="2"/>
              </a:rPr>
              <a:t>  new model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Review of RESEA referrals should be ongoing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Open dialogue between UI and AJC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Continuous monitoring of referred populations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Continuous monitoring of state’s economic climate and UI population for significant changes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100" b="1" dirty="0" smtClean="0"/>
              <a:t>Profiling Models</a:t>
            </a:r>
            <a:endParaRPr lang="en-US" sz="5100" b="1" dirty="0"/>
          </a:p>
        </p:txBody>
      </p:sp>
    </p:spTree>
    <p:extLst>
      <p:ext uri="{BB962C8B-B14F-4D97-AF65-F5344CB8AC3E}">
        <p14:creationId xmlns:p14="http://schemas.microsoft.com/office/powerpoint/2010/main" val="252425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2277"/>
            <a:ext cx="8229600" cy="784830"/>
          </a:xfrm>
          <a:noFill/>
          <a:ln/>
        </p:spPr>
        <p:txBody>
          <a:bodyPr lIns="0" tIns="0" rIns="0" bIns="0">
            <a:spAutoFit/>
          </a:bodyPr>
          <a:lstStyle/>
          <a:p>
            <a:pPr defTabSz="381000"/>
            <a:r>
              <a:rPr lang="en-US" altLang="en-US" sz="5100" b="1" dirty="0" smtClean="0">
                <a:solidFill>
                  <a:schemeClr val="bg1"/>
                </a:solidFill>
              </a:rPr>
              <a:t>Other Notes</a:t>
            </a:r>
            <a:endParaRPr lang="en-US" altLang="en-US" sz="5100" b="1" dirty="0">
              <a:solidFill>
                <a:schemeClr val="bg1"/>
              </a:solidFill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39271" y="2286000"/>
            <a:ext cx="8394700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52413" defTabSz="381000">
              <a:defRPr>
                <a:solidFill>
                  <a:schemeClr val="tx1"/>
                </a:solidFill>
                <a:latin typeface="Arial" charset="0"/>
              </a:defRPr>
            </a:lvl1pPr>
            <a:lvl2pPr defTabSz="381000">
              <a:defRPr>
                <a:solidFill>
                  <a:schemeClr val="tx1"/>
                </a:solidFill>
                <a:latin typeface="Arial" charset="0"/>
              </a:defRPr>
            </a:lvl2pPr>
            <a:lvl3pPr defTabSz="381000">
              <a:defRPr>
                <a:solidFill>
                  <a:schemeClr val="tx1"/>
                </a:solidFill>
                <a:latin typeface="Arial" charset="0"/>
              </a:defRPr>
            </a:lvl3pPr>
            <a:lvl4pPr defTabSz="381000">
              <a:defRPr>
                <a:solidFill>
                  <a:schemeClr val="tx1"/>
                </a:solidFill>
                <a:latin typeface="Arial" charset="0"/>
              </a:defRPr>
            </a:lvl4pPr>
            <a:lvl5pPr defTabSz="381000">
              <a:defRPr>
                <a:solidFill>
                  <a:schemeClr val="tx1"/>
                </a:solidFill>
                <a:latin typeface="Arial" charset="0"/>
              </a:defRPr>
            </a:lvl5pPr>
            <a:lvl6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74320" lvl="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400" dirty="0">
                <a:solidFill>
                  <a:srgbClr val="073E87"/>
                </a:solidFill>
                <a:latin typeface="Candara"/>
              </a:rPr>
              <a:t>Characteristic Screen </a:t>
            </a:r>
            <a:r>
              <a:rPr lang="en-US" altLang="en-US" sz="2400" dirty="0" smtClean="0">
                <a:solidFill>
                  <a:srgbClr val="073E87"/>
                </a:solidFill>
                <a:latin typeface="Candara"/>
              </a:rPr>
              <a:t>Models:</a:t>
            </a:r>
          </a:p>
          <a:p>
            <a:pPr marL="274320" lvl="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400" dirty="0" smtClean="0">
                <a:solidFill>
                  <a:srgbClr val="073E87"/>
                </a:solidFill>
                <a:latin typeface="Candara"/>
              </a:rPr>
              <a:t>Provide identical Profiling Scores (likelihood of exhaustion) to groups of claimants.</a:t>
            </a:r>
          </a:p>
          <a:p>
            <a:pPr marL="731520" lvl="1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400" dirty="0" smtClean="0">
                <a:solidFill>
                  <a:srgbClr val="073E87"/>
                </a:solidFill>
                <a:latin typeface="Candara"/>
              </a:rPr>
              <a:t>Referral for services assigned using random number generator.</a:t>
            </a:r>
          </a:p>
          <a:p>
            <a:pPr marL="731520" lvl="1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endParaRPr lang="en-US" altLang="en-US" sz="2400" dirty="0">
              <a:solidFill>
                <a:srgbClr val="073E87"/>
              </a:solidFill>
              <a:latin typeface="Candara"/>
            </a:endParaRPr>
          </a:p>
          <a:p>
            <a:pPr marL="27432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400" dirty="0" smtClean="0">
                <a:solidFill>
                  <a:srgbClr val="073E87"/>
                </a:solidFill>
                <a:latin typeface="Candara"/>
              </a:rPr>
              <a:t>Additional Profiled claimants can remain in “selection pool” for several subsequent weeks.</a:t>
            </a:r>
          </a:p>
          <a:p>
            <a:pPr marL="731520" lvl="1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400" dirty="0" smtClean="0">
                <a:solidFill>
                  <a:srgbClr val="073E87"/>
                </a:solidFill>
                <a:latin typeface="Candara"/>
              </a:rPr>
              <a:t>Referral of these claimants will be based on relative Profiling Scores compared to newly profiled claimants.</a:t>
            </a:r>
            <a:endParaRPr lang="en-US" altLang="en-US" sz="2400" dirty="0">
              <a:solidFill>
                <a:srgbClr val="073E87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447705970"/>
      </p:ext>
    </p:extLst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62200"/>
            <a:ext cx="7408333" cy="3763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UIPL No. 7-16</a:t>
            </a:r>
          </a:p>
          <a:p>
            <a:pPr lvl="1"/>
            <a:r>
              <a:rPr lang="en-US" dirty="0" smtClean="0"/>
              <a:t>FY 2016 UI Reemployment Services and Eligibility Assessment Grants </a:t>
            </a:r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wdr.doleta.gov/directives/corr_doc.cfm?DOCN=6312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UIPL No. 13-15 and 13-15 Change 1</a:t>
            </a:r>
          </a:p>
          <a:p>
            <a:pPr lvl="1"/>
            <a:r>
              <a:rPr lang="en-US" dirty="0" smtClean="0"/>
              <a:t>FY 2015 UI RESEA </a:t>
            </a:r>
            <a:r>
              <a:rPr lang="en-US" dirty="0" err="1" smtClean="0"/>
              <a:t>Grantsand</a:t>
            </a:r>
            <a:r>
              <a:rPr lang="en-US" dirty="0" smtClean="0"/>
              <a:t> FY 15 RESEA Grants Q &amp; A’s 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wdr.doleta.gov/directives/corr_doc.cfm?DOCN=4482</a:t>
            </a:r>
            <a:r>
              <a:rPr lang="en-US" dirty="0" smtClean="0"/>
              <a:t> </a:t>
            </a:r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wdr.doleta.gov/directives/corr_doc.cfm?DOCN=3631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Important Recent Information on RESEA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973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2277"/>
            <a:ext cx="8229600" cy="784830"/>
          </a:xfrm>
          <a:noFill/>
          <a:ln/>
        </p:spPr>
        <p:txBody>
          <a:bodyPr lIns="0" tIns="0" rIns="0" bIns="0">
            <a:spAutoFit/>
          </a:bodyPr>
          <a:lstStyle/>
          <a:p>
            <a:pPr defTabSz="381000"/>
            <a:r>
              <a:rPr lang="en-US" altLang="en-US" sz="5100" b="1" dirty="0" smtClean="0">
                <a:solidFill>
                  <a:schemeClr val="bg1"/>
                </a:solidFill>
              </a:rPr>
              <a:t>Recent Research</a:t>
            </a:r>
            <a:endParaRPr lang="en-US" altLang="en-US" sz="5100" b="1" dirty="0">
              <a:solidFill>
                <a:schemeClr val="bg1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72268" y="2286000"/>
            <a:ext cx="8399463" cy="42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52413" defTabSz="381000">
              <a:defRPr>
                <a:solidFill>
                  <a:schemeClr val="tx1"/>
                </a:solidFill>
                <a:latin typeface="Arial" charset="0"/>
              </a:defRPr>
            </a:lvl1pPr>
            <a:lvl2pPr defTabSz="381000">
              <a:defRPr>
                <a:solidFill>
                  <a:schemeClr val="tx1"/>
                </a:solidFill>
                <a:latin typeface="Arial" charset="0"/>
              </a:defRPr>
            </a:lvl2pPr>
            <a:lvl3pPr defTabSz="381000">
              <a:defRPr>
                <a:solidFill>
                  <a:schemeClr val="tx1"/>
                </a:solidFill>
                <a:latin typeface="Arial" charset="0"/>
              </a:defRPr>
            </a:lvl3pPr>
            <a:lvl4pPr defTabSz="381000">
              <a:defRPr>
                <a:solidFill>
                  <a:schemeClr val="tx1"/>
                </a:solidFill>
                <a:latin typeface="Arial" charset="0"/>
              </a:defRPr>
            </a:lvl4pPr>
            <a:lvl5pPr defTabSz="381000">
              <a:defRPr>
                <a:solidFill>
                  <a:schemeClr val="tx1"/>
                </a:solidFill>
                <a:latin typeface="Arial" charset="0"/>
              </a:defRPr>
            </a:lvl5pPr>
            <a:lvl6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74320" lvl="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b="1" dirty="0" smtClean="0">
                <a:solidFill>
                  <a:srgbClr val="073E87"/>
                </a:solidFill>
                <a:latin typeface="Candara"/>
              </a:rPr>
              <a:t>State Profiling Model Summary </a:t>
            </a: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- 2014</a:t>
            </a:r>
          </a:p>
          <a:p>
            <a:pPr marL="731520" lvl="1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Scott Powell – John J. </a:t>
            </a:r>
            <a:r>
              <a:rPr lang="en-US" sz="2400" dirty="0" err="1" smtClean="0">
                <a:solidFill>
                  <a:srgbClr val="073E87"/>
                </a:solidFill>
                <a:latin typeface="Candara"/>
              </a:rPr>
              <a:t>Heldrich</a:t>
            </a: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 Center for Workforce Development</a:t>
            </a:r>
          </a:p>
          <a:p>
            <a:pPr marL="27432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b="1" dirty="0" smtClean="0">
                <a:solidFill>
                  <a:srgbClr val="073E87"/>
                </a:solidFill>
                <a:latin typeface="Candara"/>
              </a:rPr>
              <a:t>WPRS Evaluation of State Worker Profiling Models</a:t>
            </a: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 - 2007</a:t>
            </a:r>
          </a:p>
          <a:p>
            <a:pPr marL="731520" lvl="1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Coffey Communications</a:t>
            </a:r>
          </a:p>
          <a:p>
            <a:pPr marL="27432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b="1" dirty="0" smtClean="0">
                <a:solidFill>
                  <a:srgbClr val="073E87"/>
                </a:solidFill>
                <a:latin typeface="Candara"/>
                <a:hlinkClick r:id="rId3"/>
              </a:rPr>
              <a:t>Study of UI </a:t>
            </a:r>
            <a:r>
              <a:rPr lang="en-US" sz="2400" b="1" dirty="0" err="1" smtClean="0">
                <a:solidFill>
                  <a:srgbClr val="073E87"/>
                </a:solidFill>
                <a:latin typeface="Candara"/>
                <a:hlinkClick r:id="rId3"/>
              </a:rPr>
              <a:t>Exhaustees</a:t>
            </a: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 – Ongoing</a:t>
            </a:r>
          </a:p>
          <a:p>
            <a:pPr marL="27432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endParaRPr lang="en-US" sz="2400" dirty="0" smtClean="0">
              <a:solidFill>
                <a:srgbClr val="073E87"/>
              </a:solidFill>
              <a:latin typeface="Candara"/>
            </a:endParaRPr>
          </a:p>
          <a:p>
            <a:pPr marL="27432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b="1" dirty="0" smtClean="0">
                <a:solidFill>
                  <a:srgbClr val="073E87"/>
                </a:solidFill>
                <a:latin typeface="Candara"/>
                <a:hlinkClick r:id="rId4"/>
              </a:rPr>
              <a:t>Impact of the REA Initiative</a:t>
            </a: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 – 2011</a:t>
            </a:r>
          </a:p>
          <a:p>
            <a:pPr marL="27432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endParaRPr lang="en-US" sz="2400" dirty="0" smtClean="0">
              <a:solidFill>
                <a:srgbClr val="073E87"/>
              </a:solidFill>
              <a:latin typeface="Candara"/>
            </a:endParaRPr>
          </a:p>
          <a:p>
            <a:pPr marL="27432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b="1" dirty="0" smtClean="0">
                <a:solidFill>
                  <a:srgbClr val="073E87"/>
                </a:solidFill>
                <a:latin typeface="Candara"/>
                <a:hlinkClick r:id="rId5"/>
              </a:rPr>
              <a:t>Impact of the REA Initiative in Nevada</a:t>
            </a:r>
            <a:r>
              <a:rPr lang="en-US" sz="2400" b="1" dirty="0" smtClean="0">
                <a:solidFill>
                  <a:srgbClr val="073E87"/>
                </a:solidFill>
                <a:latin typeface="Candara"/>
              </a:rPr>
              <a:t> </a:t>
            </a: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– 2012</a:t>
            </a:r>
          </a:p>
        </p:txBody>
      </p:sp>
    </p:spTree>
    <p:extLst>
      <p:ext uri="{BB962C8B-B14F-4D97-AF65-F5344CB8AC3E}">
        <p14:creationId xmlns:p14="http://schemas.microsoft.com/office/powerpoint/2010/main" val="3435307417"/>
      </p:ext>
    </p:extLst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38400"/>
            <a:ext cx="8229599" cy="3962400"/>
          </a:xfrm>
        </p:spPr>
        <p:txBody>
          <a:bodyPr/>
          <a:lstStyle/>
          <a:p>
            <a:r>
              <a:rPr lang="en-US" dirty="0" smtClean="0"/>
              <a:t>We use SPSS in the seminar due to simple, menu driven Graphical User Interface</a:t>
            </a:r>
          </a:p>
          <a:p>
            <a:pPr lvl="1"/>
            <a:r>
              <a:rPr lang="en-US" dirty="0" smtClean="0"/>
              <a:t>Licenses of SPSS are not cheap and most similar alternatives are as expensive or more expensive</a:t>
            </a:r>
          </a:p>
          <a:p>
            <a:endParaRPr lang="en-US" dirty="0"/>
          </a:p>
          <a:p>
            <a:r>
              <a:rPr lang="en-US" sz="2800" dirty="0" smtClean="0"/>
              <a:t>Consider using </a:t>
            </a:r>
            <a:r>
              <a:rPr lang="en-US" sz="2800" b="1" dirty="0" smtClean="0"/>
              <a:t>R</a:t>
            </a:r>
            <a:r>
              <a:rPr lang="en-US" dirty="0"/>
              <a:t>	</a:t>
            </a:r>
            <a:r>
              <a:rPr lang="en-US" dirty="0">
                <a:hlinkClick r:id="rId3"/>
              </a:rPr>
              <a:t>https://www.r-project.org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of Stats Software for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23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4600"/>
            <a:ext cx="7408333" cy="3962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recommend using R Studio for a simple, well laid out User Interface</a:t>
            </a:r>
          </a:p>
          <a:p>
            <a:r>
              <a:rPr lang="en-US" dirty="0" smtClean="0"/>
              <a:t>R uses the R programming language</a:t>
            </a:r>
          </a:p>
          <a:p>
            <a:r>
              <a:rPr lang="en-US" dirty="0" smtClean="0"/>
              <a:t>Packages including everything from Graphics capabilities to Logistic Regression Modeling to CHAID analysis are </a:t>
            </a:r>
            <a:r>
              <a:rPr lang="en-US" b="1" dirty="0" smtClean="0"/>
              <a:t>available for free</a:t>
            </a:r>
          </a:p>
          <a:p>
            <a:r>
              <a:rPr lang="en-US" dirty="0" smtClean="0"/>
              <a:t>Updates are regularly released for R and for many of the available packages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FREE!!!!   &amp; Powerful!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42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1"/>
            <a:ext cx="7238999" cy="55983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09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57200"/>
            <a:ext cx="7309142" cy="5843649"/>
          </a:xfrm>
        </p:spPr>
      </p:pic>
    </p:spTree>
    <p:extLst>
      <p:ext uri="{BB962C8B-B14F-4D97-AF65-F5344CB8AC3E}">
        <p14:creationId xmlns:p14="http://schemas.microsoft.com/office/powerpoint/2010/main" val="406331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4600"/>
            <a:ext cx="7408333" cy="3611563"/>
          </a:xfrm>
        </p:spPr>
        <p:txBody>
          <a:bodyPr/>
          <a:lstStyle/>
          <a:p>
            <a:r>
              <a:rPr lang="en-US" dirty="0" smtClean="0"/>
              <a:t>Enacted in 1993:</a:t>
            </a:r>
          </a:p>
          <a:p>
            <a:pPr lvl="1"/>
            <a:r>
              <a:rPr lang="en-US" dirty="0" smtClean="0"/>
              <a:t>Worker Profiling and Reemployment Services (WPRS)</a:t>
            </a:r>
          </a:p>
          <a:p>
            <a:pPr lvl="1"/>
            <a:r>
              <a:rPr lang="en-US" dirty="0" smtClean="0"/>
              <a:t>Public Law 103-152 </a:t>
            </a:r>
          </a:p>
          <a:p>
            <a:pPr lvl="1"/>
            <a:r>
              <a:rPr lang="en-US" dirty="0" smtClean="0"/>
              <a:t>Unemployment Compensation Amendments of </a:t>
            </a:r>
            <a:r>
              <a:rPr lang="en-US" b="1" dirty="0" smtClean="0"/>
              <a:t>1993</a:t>
            </a:r>
          </a:p>
          <a:p>
            <a:pPr lvl="1"/>
            <a:endParaRPr lang="en-US" dirty="0"/>
          </a:p>
          <a:p>
            <a:r>
              <a:rPr lang="en-US" dirty="0" smtClean="0"/>
              <a:t>Transition from REA to RESEA Began in 2015</a:t>
            </a:r>
          </a:p>
          <a:p>
            <a:pPr lvl="1"/>
            <a:r>
              <a:rPr lang="en-US" dirty="0" smtClean="0"/>
              <a:t>Reemployment Eligibility Assessments and Reemployment Services (RESEA)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WPRS to RESEA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62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687763"/>
          </a:xfrm>
        </p:spPr>
        <p:txBody>
          <a:bodyPr/>
          <a:lstStyle/>
          <a:p>
            <a:r>
              <a:rPr lang="en-US" dirty="0" smtClean="0"/>
              <a:t>Install desired packages found at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https://cran.r-project.org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install.packages</a:t>
            </a:r>
            <a:r>
              <a:rPr lang="en-US" dirty="0">
                <a:solidFill>
                  <a:srgbClr val="FF0000"/>
                </a:solidFill>
              </a:rPr>
              <a:t>('foreign', repos = 'http://cran.r-project.org</a:t>
            </a:r>
            <a:r>
              <a:rPr lang="en-US" dirty="0" smtClean="0">
                <a:solidFill>
                  <a:srgbClr val="FF0000"/>
                </a:solidFill>
              </a:rPr>
              <a:t>//')</a:t>
            </a:r>
          </a:p>
          <a:p>
            <a:r>
              <a:rPr lang="en-US" dirty="0" smtClean="0"/>
              <a:t>Load (activate) required packages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library("foreign</a:t>
            </a:r>
            <a:r>
              <a:rPr lang="en-US" dirty="0" smtClean="0">
                <a:solidFill>
                  <a:srgbClr val="FF0000"/>
                </a:solidFill>
              </a:rPr>
              <a:t>")</a:t>
            </a:r>
          </a:p>
          <a:p>
            <a:r>
              <a:rPr lang="en-US" dirty="0">
                <a:solidFill>
                  <a:srgbClr val="FF0000"/>
                </a:solidFill>
              </a:rPr>
              <a:t>Reference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http://stackoverflow.com</a:t>
            </a:r>
            <a:r>
              <a:rPr lang="en-US" dirty="0" smtClean="0">
                <a:solidFill>
                  <a:srgbClr val="FF0000"/>
                </a:solidFill>
                <a:hlinkClick r:id="rId4"/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 and thousands of other R help/guide sites across the web.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85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599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Base script to include:</a:t>
            </a:r>
          </a:p>
          <a:p>
            <a:pPr lvl="1"/>
            <a:r>
              <a:rPr lang="en-US" dirty="0" smtClean="0"/>
              <a:t>All packages required</a:t>
            </a:r>
          </a:p>
          <a:p>
            <a:pPr lvl="1"/>
            <a:r>
              <a:rPr lang="en-US" dirty="0" smtClean="0"/>
              <a:t>Data retrieval and basic formatting</a:t>
            </a:r>
          </a:p>
          <a:p>
            <a:pPr lvl="1"/>
            <a:r>
              <a:rPr lang="en-US" dirty="0" smtClean="0"/>
              <a:t>Overall summary/review of dataset</a:t>
            </a:r>
          </a:p>
          <a:p>
            <a:pPr lvl="1"/>
            <a:r>
              <a:rPr lang="en-US" dirty="0" smtClean="0"/>
              <a:t>Sample analytical calculations and comparisons</a:t>
            </a:r>
          </a:p>
          <a:p>
            <a:pPr lvl="2"/>
            <a:r>
              <a:rPr lang="en-US" dirty="0" smtClean="0"/>
              <a:t>Descriptive and Frequency </a:t>
            </a:r>
            <a:r>
              <a:rPr lang="en-US" dirty="0" err="1" smtClean="0"/>
              <a:t>Calcs</a:t>
            </a:r>
            <a:r>
              <a:rPr lang="en-US" dirty="0" smtClean="0"/>
              <a:t> and Crosstabs</a:t>
            </a:r>
          </a:p>
          <a:p>
            <a:pPr lvl="1"/>
            <a:r>
              <a:rPr lang="en-US" dirty="0" smtClean="0"/>
              <a:t>Sample categorizations and other relevant basic calculations</a:t>
            </a:r>
          </a:p>
          <a:p>
            <a:pPr lvl="1"/>
            <a:r>
              <a:rPr lang="en-US" dirty="0" smtClean="0"/>
              <a:t>Logistic Regression function</a:t>
            </a:r>
          </a:p>
          <a:p>
            <a:pPr lvl="1"/>
            <a:r>
              <a:rPr lang="en-US" dirty="0" err="1" smtClean="0"/>
              <a:t>Hosmer</a:t>
            </a:r>
            <a:r>
              <a:rPr lang="en-US" dirty="0" smtClean="0"/>
              <a:t> </a:t>
            </a:r>
            <a:r>
              <a:rPr lang="en-US" dirty="0" err="1" smtClean="0"/>
              <a:t>Lemeshow</a:t>
            </a:r>
            <a:r>
              <a:rPr lang="en-US" dirty="0" smtClean="0"/>
              <a:t> Test</a:t>
            </a:r>
          </a:p>
          <a:p>
            <a:pPr lvl="1"/>
            <a:r>
              <a:rPr lang="en-US" dirty="0" smtClean="0"/>
              <a:t>ROC Curve Production</a:t>
            </a:r>
          </a:p>
          <a:p>
            <a:pPr lvl="1"/>
            <a:r>
              <a:rPr lang="en-US" dirty="0" err="1" smtClean="0"/>
              <a:t>Decile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nalysis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82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743200"/>
            <a:ext cx="7408333" cy="3382963"/>
          </a:xfrm>
        </p:spPr>
        <p:txBody>
          <a:bodyPr/>
          <a:lstStyle/>
          <a:p>
            <a:r>
              <a:rPr lang="en-US" dirty="0" smtClean="0"/>
              <a:t>Advanced graphics capabilities (ggplot2 package)</a:t>
            </a:r>
          </a:p>
          <a:p>
            <a:endParaRPr lang="en-US" dirty="0" smtClean="0"/>
          </a:p>
          <a:p>
            <a:r>
              <a:rPr lang="en-US" dirty="0" smtClean="0"/>
              <a:t>CHAID Analysis (CHAID package)</a:t>
            </a:r>
          </a:p>
          <a:p>
            <a:endParaRPr lang="en-US" dirty="0" smtClean="0"/>
          </a:p>
          <a:p>
            <a:r>
              <a:rPr lang="en-US" dirty="0" smtClean="0"/>
              <a:t>Other advanced modeling techniques such as neural nets, machine learning, etc…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Wide Availability of Additional Functions Through FREE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17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Step-By-Step Approach to Model Building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to Expect from this Seminar?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3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286000"/>
            <a:ext cx="8229600" cy="4114800"/>
          </a:xfrm>
        </p:spPr>
        <p:txBody>
          <a:bodyPr>
            <a:noAutofit/>
          </a:bodyPr>
          <a:lstStyle/>
          <a:p>
            <a:pPr>
              <a:buClr>
                <a:srgbClr val="31B6FD"/>
              </a:buClr>
            </a:pPr>
            <a:r>
              <a:rPr lang="en-US" sz="2800" dirty="0" smtClean="0">
                <a:solidFill>
                  <a:srgbClr val="073E87"/>
                </a:solidFill>
              </a:rPr>
              <a:t>Step 1: Select Data</a:t>
            </a:r>
          </a:p>
          <a:p>
            <a:pPr>
              <a:buClr>
                <a:srgbClr val="31B6FD"/>
              </a:buClr>
            </a:pPr>
            <a:r>
              <a:rPr lang="en-US" sz="2800" dirty="0" smtClean="0">
                <a:solidFill>
                  <a:srgbClr val="073E87"/>
                </a:solidFill>
              </a:rPr>
              <a:t>Step 2: Review and Prepare Dataset for Use</a:t>
            </a:r>
          </a:p>
          <a:p>
            <a:pPr>
              <a:buClr>
                <a:srgbClr val="31B6FD"/>
              </a:buClr>
            </a:pPr>
            <a:r>
              <a:rPr lang="en-US" sz="2800" dirty="0" smtClean="0">
                <a:solidFill>
                  <a:srgbClr val="073E87"/>
                </a:solidFill>
              </a:rPr>
              <a:t>Step 3: Analyze potential variables and relationships Step 4: Build Logistic Regression Model (Using a Stepwise Process)</a:t>
            </a:r>
          </a:p>
          <a:p>
            <a:pPr>
              <a:buClr>
                <a:srgbClr val="31B6FD"/>
              </a:buClr>
            </a:pPr>
            <a:r>
              <a:rPr lang="en-US" sz="2800" dirty="0" smtClean="0">
                <a:solidFill>
                  <a:srgbClr val="073E87"/>
                </a:solidFill>
              </a:rPr>
              <a:t>Step 5: Model Evaluation and Validation</a:t>
            </a:r>
          </a:p>
          <a:p>
            <a:pPr>
              <a:buClr>
                <a:srgbClr val="31B6FD"/>
              </a:buClr>
            </a:pPr>
            <a:r>
              <a:rPr lang="en-US" sz="2800" dirty="0" smtClean="0">
                <a:solidFill>
                  <a:srgbClr val="073E87"/>
                </a:solidFill>
              </a:rPr>
              <a:t>Step 6: Ongoing Evaluation of Model Performance and Updating/Rebuilding Model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1139825"/>
          </a:xfrm>
        </p:spPr>
        <p:txBody>
          <a:bodyPr/>
          <a:lstStyle/>
          <a:p>
            <a:r>
              <a:rPr lang="en-US" altLang="en-US" sz="4000" b="1" dirty="0" smtClean="0">
                <a:solidFill>
                  <a:srgbClr val="FFFFFF"/>
                </a:solidFill>
              </a:rPr>
              <a:t> </a:t>
            </a:r>
            <a:r>
              <a:rPr lang="en-US" altLang="en-US" sz="4000" b="1" dirty="0" smtClean="0"/>
              <a:t>Steps to Building a Profiling Model</a:t>
            </a:r>
            <a:endParaRPr lang="en-US" altLang="en-US" sz="4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2277"/>
            <a:ext cx="8229600" cy="784830"/>
          </a:xfrm>
          <a:noFill/>
          <a:ln/>
        </p:spPr>
        <p:txBody>
          <a:bodyPr lIns="0" tIns="0" rIns="0" bIns="0">
            <a:spAutoFit/>
          </a:bodyPr>
          <a:lstStyle/>
          <a:p>
            <a:pPr defTabSz="381000"/>
            <a:r>
              <a:rPr lang="en-US" altLang="en-US" sz="5100" b="1" dirty="0" smtClean="0">
                <a:solidFill>
                  <a:schemeClr val="tx1"/>
                </a:solidFill>
              </a:rPr>
              <a:t> </a:t>
            </a:r>
            <a:r>
              <a:rPr lang="en-US" altLang="en-US" sz="5100" b="1" dirty="0" smtClean="0">
                <a:solidFill>
                  <a:schemeClr val="bg1"/>
                </a:solidFill>
              </a:rPr>
              <a:t>RESEA Program Goals</a:t>
            </a:r>
            <a:endParaRPr lang="en-US" altLang="en-US" sz="5100" b="1" dirty="0">
              <a:solidFill>
                <a:schemeClr val="bg1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72268" y="2590800"/>
            <a:ext cx="8399463" cy="361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52413" defTabSz="381000">
              <a:defRPr>
                <a:solidFill>
                  <a:schemeClr val="tx1"/>
                </a:solidFill>
                <a:latin typeface="Arial" charset="0"/>
              </a:defRPr>
            </a:lvl1pPr>
            <a:lvl2pPr defTabSz="381000">
              <a:defRPr>
                <a:solidFill>
                  <a:schemeClr val="tx1"/>
                </a:solidFill>
                <a:latin typeface="Arial" charset="0"/>
              </a:defRPr>
            </a:lvl2pPr>
            <a:lvl3pPr defTabSz="381000">
              <a:defRPr>
                <a:solidFill>
                  <a:schemeClr val="tx1"/>
                </a:solidFill>
                <a:latin typeface="Arial" charset="0"/>
              </a:defRPr>
            </a:lvl3pPr>
            <a:lvl4pPr defTabSz="381000">
              <a:defRPr>
                <a:solidFill>
                  <a:schemeClr val="tx1"/>
                </a:solidFill>
                <a:latin typeface="Arial" charset="0"/>
              </a:defRPr>
            </a:lvl4pPr>
            <a:lvl5pPr defTabSz="381000">
              <a:defRPr>
                <a:solidFill>
                  <a:schemeClr val="tx1"/>
                </a:solidFill>
                <a:latin typeface="Arial" charset="0"/>
              </a:defRPr>
            </a:lvl5pPr>
            <a:lvl6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7432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Get Claimants into the American Job Centers to receive:</a:t>
            </a:r>
          </a:p>
          <a:p>
            <a:pPr marL="731520" lvl="1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UI Eligibility Assessments - ensure claimants meet initial and continuing UI eligibility requirements</a:t>
            </a:r>
          </a:p>
          <a:p>
            <a:pPr marL="731520" lvl="1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Reemployment Services - assist these claimants in their search for and return to work</a:t>
            </a:r>
          </a:p>
          <a:p>
            <a:pPr marL="27432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endParaRPr lang="en-US" sz="2400" dirty="0">
              <a:solidFill>
                <a:srgbClr val="073E87"/>
              </a:solidFill>
              <a:latin typeface="Candara"/>
            </a:endParaRPr>
          </a:p>
          <a:p>
            <a:pPr marL="27432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Profiling –used to identify claimants that are most likely to become long-term unemployed/to exhaust UI benefits and need assistance returning to work</a:t>
            </a:r>
            <a:endParaRPr lang="en-US" sz="2400" dirty="0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RESEA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286000"/>
            <a:ext cx="7408333" cy="3840163"/>
          </a:xfrm>
        </p:spPr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2800" b="1" dirty="0" smtClean="0"/>
              <a:t>RESEA is designed to meet the needs of the targeted UI claimant population</a:t>
            </a:r>
          </a:p>
          <a:p>
            <a:pPr marL="0" indent="0" algn="ctr">
              <a:buNone/>
            </a:pPr>
            <a:endParaRPr lang="en-US" sz="2800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2277"/>
            <a:ext cx="8229600" cy="784830"/>
          </a:xfrm>
          <a:noFill/>
          <a:ln/>
        </p:spPr>
        <p:txBody>
          <a:bodyPr lIns="0" tIns="0" rIns="0" bIns="0">
            <a:spAutoFit/>
          </a:bodyPr>
          <a:lstStyle/>
          <a:p>
            <a:pPr defTabSz="381000"/>
            <a:r>
              <a:rPr lang="en-US" altLang="en-US" sz="5100" b="1" dirty="0" smtClean="0">
                <a:solidFill>
                  <a:schemeClr val="bg1"/>
                </a:solidFill>
              </a:rPr>
              <a:t>Initial WPRS Models</a:t>
            </a:r>
            <a:endParaRPr lang="en-US" altLang="en-US" sz="5100" b="1" dirty="0">
              <a:solidFill>
                <a:schemeClr val="bg1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96874" y="2505075"/>
            <a:ext cx="8399463" cy="347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52413" defTabSz="381000">
              <a:defRPr>
                <a:solidFill>
                  <a:schemeClr val="tx1"/>
                </a:solidFill>
                <a:latin typeface="Arial" charset="0"/>
              </a:defRPr>
            </a:lvl1pPr>
            <a:lvl2pPr defTabSz="381000">
              <a:defRPr>
                <a:solidFill>
                  <a:schemeClr val="tx1"/>
                </a:solidFill>
                <a:latin typeface="Arial" charset="0"/>
              </a:defRPr>
            </a:lvl2pPr>
            <a:lvl3pPr defTabSz="381000">
              <a:defRPr>
                <a:solidFill>
                  <a:schemeClr val="tx1"/>
                </a:solidFill>
                <a:latin typeface="Arial" charset="0"/>
              </a:defRPr>
            </a:lvl3pPr>
            <a:lvl4pPr defTabSz="381000">
              <a:defRPr>
                <a:solidFill>
                  <a:schemeClr val="tx1"/>
                </a:solidFill>
                <a:latin typeface="Arial" charset="0"/>
              </a:defRPr>
            </a:lvl4pPr>
            <a:lvl5pPr defTabSz="381000">
              <a:defRPr>
                <a:solidFill>
                  <a:schemeClr val="tx1"/>
                </a:solidFill>
                <a:latin typeface="Arial" charset="0"/>
              </a:defRPr>
            </a:lvl5pPr>
            <a:lvl6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74320" lvl="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Initial Recommended/National Model Included:</a:t>
            </a:r>
          </a:p>
          <a:p>
            <a:pPr marL="731520" lvl="1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Recall Status (screen)</a:t>
            </a:r>
          </a:p>
          <a:p>
            <a:pPr marL="731520" lvl="1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Union Hiring Hall (screen)</a:t>
            </a:r>
          </a:p>
          <a:p>
            <a:pPr marL="731520" lvl="1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Education</a:t>
            </a:r>
          </a:p>
          <a:p>
            <a:pPr marL="731520" lvl="1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Job Tenure</a:t>
            </a:r>
          </a:p>
          <a:p>
            <a:pPr marL="731520" lvl="1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Change in Employment – Previous Industry</a:t>
            </a:r>
          </a:p>
          <a:p>
            <a:pPr marL="731520" lvl="1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Change in Employment – Previous Occupation</a:t>
            </a:r>
          </a:p>
          <a:p>
            <a:pPr marL="731520" lvl="1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Local 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2023016222"/>
      </p:ext>
    </p:extLst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9862"/>
            <a:ext cx="8229600" cy="1569660"/>
          </a:xfrm>
          <a:noFill/>
          <a:ln/>
        </p:spPr>
        <p:txBody>
          <a:bodyPr lIns="0" tIns="0" rIns="0" bIns="0">
            <a:spAutoFit/>
          </a:bodyPr>
          <a:lstStyle/>
          <a:p>
            <a:pPr defTabSz="381000"/>
            <a:r>
              <a:rPr lang="en-US" altLang="en-US" sz="5100" b="1" dirty="0" smtClean="0">
                <a:solidFill>
                  <a:schemeClr val="bg1"/>
                </a:solidFill>
              </a:rPr>
              <a:t>Other Recommended Variables</a:t>
            </a:r>
            <a:endParaRPr lang="en-US" altLang="en-US" sz="5100" b="1" dirty="0">
              <a:solidFill>
                <a:schemeClr val="bg1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96874" y="2505075"/>
            <a:ext cx="8399463" cy="347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52413" defTabSz="381000">
              <a:defRPr>
                <a:solidFill>
                  <a:schemeClr val="tx1"/>
                </a:solidFill>
                <a:latin typeface="Arial" charset="0"/>
              </a:defRPr>
            </a:lvl1pPr>
            <a:lvl2pPr defTabSz="381000">
              <a:defRPr>
                <a:solidFill>
                  <a:schemeClr val="tx1"/>
                </a:solidFill>
                <a:latin typeface="Arial" charset="0"/>
              </a:defRPr>
            </a:lvl2pPr>
            <a:lvl3pPr defTabSz="381000">
              <a:defRPr>
                <a:solidFill>
                  <a:schemeClr val="tx1"/>
                </a:solidFill>
                <a:latin typeface="Arial" charset="0"/>
              </a:defRPr>
            </a:lvl3pPr>
            <a:lvl4pPr defTabSz="381000">
              <a:defRPr>
                <a:solidFill>
                  <a:schemeClr val="tx1"/>
                </a:solidFill>
                <a:latin typeface="Arial" charset="0"/>
              </a:defRPr>
            </a:lvl4pPr>
            <a:lvl5pPr defTabSz="381000">
              <a:defRPr>
                <a:solidFill>
                  <a:schemeClr val="tx1"/>
                </a:solidFill>
                <a:latin typeface="Arial" charset="0"/>
              </a:defRPr>
            </a:lvl5pPr>
            <a:lvl6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74320" lvl="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Wage Replacement Rate</a:t>
            </a:r>
          </a:p>
          <a:p>
            <a:pPr marL="274320" lvl="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Delay in Filing for Benefits (days/weeks)</a:t>
            </a:r>
          </a:p>
          <a:p>
            <a:pPr marL="274320" lvl="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High Quarter Wage Rate</a:t>
            </a:r>
          </a:p>
          <a:p>
            <a:pPr marL="274320" lvl="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Number of Base Period Employers</a:t>
            </a:r>
          </a:p>
          <a:p>
            <a:pPr marL="274320" lvl="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Month of Year/Indicator for Season</a:t>
            </a:r>
          </a:p>
          <a:p>
            <a:pPr marL="274320" lvl="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Severance or Vacation Pay </a:t>
            </a:r>
          </a:p>
          <a:p>
            <a:pPr marL="274320" lvl="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endParaRPr lang="en-US" sz="2400" dirty="0">
              <a:solidFill>
                <a:srgbClr val="073E87"/>
              </a:solidFill>
              <a:latin typeface="Candara"/>
            </a:endParaRPr>
          </a:p>
          <a:p>
            <a:pPr marL="274320" lvl="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 smtClean="0">
                <a:solidFill>
                  <a:srgbClr val="073E87"/>
                </a:solidFill>
                <a:latin typeface="Candara"/>
              </a:rPr>
              <a:t>More potential variables included in Tab 15</a:t>
            </a:r>
          </a:p>
        </p:txBody>
      </p:sp>
    </p:spTree>
    <p:extLst>
      <p:ext uri="{BB962C8B-B14F-4D97-AF65-F5344CB8AC3E}">
        <p14:creationId xmlns:p14="http://schemas.microsoft.com/office/powerpoint/2010/main" val="361271255"/>
      </p:ext>
    </p:extLst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9862"/>
            <a:ext cx="8229600" cy="1569660"/>
          </a:xfrm>
          <a:noFill/>
          <a:ln/>
        </p:spPr>
        <p:txBody>
          <a:bodyPr wrap="square" lIns="0" tIns="0" rIns="0" bIns="0">
            <a:spAutoFit/>
          </a:bodyPr>
          <a:lstStyle/>
          <a:p>
            <a:pPr defTabSz="381000"/>
            <a:r>
              <a:rPr lang="en-US" altLang="en-US" sz="5100" b="1" dirty="0" smtClean="0">
                <a:solidFill>
                  <a:schemeClr val="bg1"/>
                </a:solidFill>
              </a:rPr>
              <a:t>Profiling and State Operations</a:t>
            </a:r>
            <a:endParaRPr lang="en-US" altLang="en-US" sz="5100" b="1" dirty="0">
              <a:solidFill>
                <a:schemeClr val="bg1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57200" y="2514600"/>
            <a:ext cx="8399463" cy="3520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52413" defTabSz="381000">
              <a:defRPr>
                <a:solidFill>
                  <a:schemeClr val="tx1"/>
                </a:solidFill>
                <a:latin typeface="Arial" charset="0"/>
              </a:defRPr>
            </a:lvl1pPr>
            <a:lvl2pPr defTabSz="381000">
              <a:defRPr>
                <a:solidFill>
                  <a:schemeClr val="tx1"/>
                </a:solidFill>
                <a:latin typeface="Arial" charset="0"/>
              </a:defRPr>
            </a:lvl2pPr>
            <a:lvl3pPr defTabSz="381000">
              <a:defRPr>
                <a:solidFill>
                  <a:schemeClr val="tx1"/>
                </a:solidFill>
                <a:latin typeface="Arial" charset="0"/>
              </a:defRPr>
            </a:lvl3pPr>
            <a:lvl4pPr defTabSz="381000">
              <a:defRPr>
                <a:solidFill>
                  <a:schemeClr val="tx1"/>
                </a:solidFill>
                <a:latin typeface="Arial" charset="0"/>
              </a:defRPr>
            </a:lvl4pPr>
            <a:lvl5pPr defTabSz="381000">
              <a:defRPr>
                <a:solidFill>
                  <a:schemeClr val="tx1"/>
                </a:solidFill>
                <a:latin typeface="Arial" charset="0"/>
              </a:defRPr>
            </a:lvl5pPr>
            <a:lvl6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74320" lvl="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800" dirty="0" smtClean="0">
                <a:solidFill>
                  <a:srgbClr val="073E87"/>
                </a:solidFill>
                <a:latin typeface="Candara"/>
              </a:rPr>
              <a:t>Coordinate between UI and Employment Services Providers</a:t>
            </a:r>
          </a:p>
          <a:p>
            <a:pPr lvl="0" indent="0" algn="ctr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</a:pPr>
            <a:r>
              <a:rPr lang="en-US" sz="3200" b="1" dirty="0" smtClean="0">
                <a:solidFill>
                  <a:srgbClr val="073E87"/>
                </a:solidFill>
                <a:latin typeface="Candara"/>
              </a:rPr>
              <a:t>Balance Supply and Demand</a:t>
            </a:r>
          </a:p>
          <a:p>
            <a:pPr marL="27432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endParaRPr lang="en-US" sz="2800" dirty="0" smtClean="0">
              <a:solidFill>
                <a:srgbClr val="073E87"/>
              </a:solidFill>
              <a:latin typeface="Candara"/>
            </a:endParaRPr>
          </a:p>
          <a:p>
            <a:pPr marL="27432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800" dirty="0" smtClean="0">
                <a:solidFill>
                  <a:srgbClr val="073E87"/>
                </a:solidFill>
                <a:latin typeface="Candara"/>
              </a:rPr>
              <a:t>Service capacity limited by: </a:t>
            </a:r>
          </a:p>
          <a:p>
            <a:pPr marL="1188720" lvl="2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800" dirty="0" smtClean="0">
                <a:solidFill>
                  <a:srgbClr val="073E87"/>
                </a:solidFill>
                <a:latin typeface="Candara"/>
              </a:rPr>
              <a:t>Staff capacity</a:t>
            </a:r>
          </a:p>
          <a:p>
            <a:pPr marL="1188720" lvl="2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800" dirty="0" smtClean="0">
                <a:solidFill>
                  <a:srgbClr val="073E87"/>
                </a:solidFill>
                <a:latin typeface="Candara"/>
              </a:rPr>
              <a:t>&amp; Funding</a:t>
            </a:r>
          </a:p>
        </p:txBody>
      </p:sp>
    </p:spTree>
    <p:extLst>
      <p:ext uri="{BB962C8B-B14F-4D97-AF65-F5344CB8AC3E}">
        <p14:creationId xmlns:p14="http://schemas.microsoft.com/office/powerpoint/2010/main" val="243592345"/>
      </p:ext>
    </p:extLst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2277"/>
            <a:ext cx="8229600" cy="784830"/>
          </a:xfrm>
          <a:noFill/>
          <a:ln/>
        </p:spPr>
        <p:txBody>
          <a:bodyPr lIns="0" tIns="0" rIns="0" bIns="0">
            <a:spAutoFit/>
          </a:bodyPr>
          <a:lstStyle/>
          <a:p>
            <a:pPr defTabSz="381000"/>
            <a:r>
              <a:rPr lang="en-US" altLang="en-US" sz="5100" b="1" dirty="0" smtClean="0">
                <a:solidFill>
                  <a:schemeClr val="bg1"/>
                </a:solidFill>
              </a:rPr>
              <a:t>Who gets Profiled?</a:t>
            </a:r>
            <a:endParaRPr lang="en-US" altLang="en-US" sz="5100" b="1" dirty="0">
              <a:solidFill>
                <a:schemeClr val="bg1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72268" y="2438400"/>
            <a:ext cx="8399463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52413" defTabSz="381000">
              <a:defRPr>
                <a:solidFill>
                  <a:schemeClr val="tx1"/>
                </a:solidFill>
                <a:latin typeface="Arial" charset="0"/>
              </a:defRPr>
            </a:lvl1pPr>
            <a:lvl2pPr defTabSz="381000">
              <a:defRPr>
                <a:solidFill>
                  <a:schemeClr val="tx1"/>
                </a:solidFill>
                <a:latin typeface="Arial" charset="0"/>
              </a:defRPr>
            </a:lvl2pPr>
            <a:lvl3pPr defTabSz="381000">
              <a:defRPr>
                <a:solidFill>
                  <a:schemeClr val="tx1"/>
                </a:solidFill>
                <a:latin typeface="Arial" charset="0"/>
              </a:defRPr>
            </a:lvl3pPr>
            <a:lvl4pPr defTabSz="381000">
              <a:defRPr>
                <a:solidFill>
                  <a:schemeClr val="tx1"/>
                </a:solidFill>
                <a:latin typeface="Arial" charset="0"/>
              </a:defRPr>
            </a:lvl4pPr>
            <a:lvl5pPr defTabSz="381000">
              <a:defRPr>
                <a:solidFill>
                  <a:schemeClr val="tx1"/>
                </a:solidFill>
                <a:latin typeface="Arial" charset="0"/>
              </a:defRPr>
            </a:lvl5pPr>
            <a:lvl6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74320" lvl="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3200" dirty="0" smtClean="0">
                <a:solidFill>
                  <a:srgbClr val="073E87"/>
                </a:solidFill>
                <a:latin typeface="Candara"/>
              </a:rPr>
              <a:t>New initial claimants that </a:t>
            </a:r>
            <a:r>
              <a:rPr lang="en-US" sz="3200" b="1" dirty="0" smtClean="0">
                <a:solidFill>
                  <a:srgbClr val="073E87"/>
                </a:solidFill>
                <a:latin typeface="Candara"/>
              </a:rPr>
              <a:t>receive a first payment</a:t>
            </a:r>
            <a:endParaRPr lang="en-US" sz="2400" dirty="0" smtClean="0">
              <a:solidFill>
                <a:srgbClr val="073E87"/>
              </a:solidFill>
              <a:latin typeface="Candara"/>
            </a:endParaRPr>
          </a:p>
          <a:p>
            <a:pPr marL="274320" lvl="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800" dirty="0" smtClean="0">
                <a:solidFill>
                  <a:srgbClr val="073E87"/>
                </a:solidFill>
                <a:latin typeface="Candara"/>
              </a:rPr>
              <a:t>RESEA provides services to </a:t>
            </a:r>
            <a:r>
              <a:rPr lang="en-US" sz="2800" b="1" dirty="0" smtClean="0">
                <a:solidFill>
                  <a:srgbClr val="073E87"/>
                </a:solidFill>
                <a:latin typeface="Candara"/>
              </a:rPr>
              <a:t>ALL UCX claimants</a:t>
            </a:r>
          </a:p>
          <a:p>
            <a:pPr marL="731520" lvl="1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800" dirty="0" smtClean="0">
                <a:solidFill>
                  <a:srgbClr val="073E87"/>
                </a:solidFill>
                <a:latin typeface="Candara"/>
              </a:rPr>
              <a:t>UCX claimants do not need to be included in profiling.</a:t>
            </a:r>
          </a:p>
          <a:p>
            <a:pPr marL="27432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800" dirty="0" smtClean="0">
                <a:solidFill>
                  <a:srgbClr val="073E87"/>
                </a:solidFill>
                <a:latin typeface="Candara"/>
              </a:rPr>
              <a:t>RESEA still screens out:</a:t>
            </a:r>
          </a:p>
          <a:p>
            <a:pPr marL="731520" lvl="1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800" dirty="0" smtClean="0">
                <a:solidFill>
                  <a:srgbClr val="073E87"/>
                </a:solidFill>
                <a:latin typeface="Candara"/>
              </a:rPr>
              <a:t>Claimants on recall</a:t>
            </a:r>
          </a:p>
          <a:p>
            <a:pPr marL="731520" lvl="1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800" dirty="0" smtClean="0">
                <a:solidFill>
                  <a:srgbClr val="073E87"/>
                </a:solidFill>
                <a:latin typeface="Candara"/>
              </a:rPr>
              <a:t>Union Affiliated Claimants</a:t>
            </a:r>
          </a:p>
        </p:txBody>
      </p:sp>
    </p:spTree>
    <p:extLst>
      <p:ext uri="{BB962C8B-B14F-4D97-AF65-F5344CB8AC3E}">
        <p14:creationId xmlns:p14="http://schemas.microsoft.com/office/powerpoint/2010/main" val="4184761022"/>
      </p:ext>
    </p:extLst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2277"/>
            <a:ext cx="8229600" cy="784830"/>
          </a:xfrm>
          <a:noFill/>
          <a:ln/>
        </p:spPr>
        <p:txBody>
          <a:bodyPr lIns="0" tIns="0" rIns="0" bIns="0">
            <a:spAutoFit/>
          </a:bodyPr>
          <a:lstStyle/>
          <a:p>
            <a:pPr defTabSz="381000"/>
            <a:r>
              <a:rPr lang="en-US" altLang="en-US" sz="5100" b="1" dirty="0" smtClean="0">
                <a:solidFill>
                  <a:schemeClr val="bg1"/>
                </a:solidFill>
              </a:rPr>
              <a:t>Who Gets Referred?</a:t>
            </a:r>
            <a:endParaRPr lang="en-US" altLang="en-US" sz="5100" b="1" dirty="0">
              <a:solidFill>
                <a:schemeClr val="bg1"/>
              </a:solidFill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74650" y="2667000"/>
            <a:ext cx="83947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52413" defTabSz="381000">
              <a:defRPr>
                <a:solidFill>
                  <a:schemeClr val="tx1"/>
                </a:solidFill>
                <a:latin typeface="Arial" charset="0"/>
              </a:defRPr>
            </a:lvl1pPr>
            <a:lvl2pPr defTabSz="381000">
              <a:defRPr>
                <a:solidFill>
                  <a:schemeClr val="tx1"/>
                </a:solidFill>
                <a:latin typeface="Arial" charset="0"/>
              </a:defRPr>
            </a:lvl2pPr>
            <a:lvl3pPr defTabSz="381000">
              <a:defRPr>
                <a:solidFill>
                  <a:schemeClr val="tx1"/>
                </a:solidFill>
                <a:latin typeface="Arial" charset="0"/>
              </a:defRPr>
            </a:lvl3pPr>
            <a:lvl4pPr defTabSz="381000">
              <a:defRPr>
                <a:solidFill>
                  <a:schemeClr val="tx1"/>
                </a:solidFill>
                <a:latin typeface="Arial" charset="0"/>
              </a:defRPr>
            </a:lvl4pPr>
            <a:lvl5pPr defTabSz="381000">
              <a:defRPr>
                <a:solidFill>
                  <a:schemeClr val="tx1"/>
                </a:solidFill>
                <a:latin typeface="Arial" charset="0"/>
              </a:defRPr>
            </a:lvl5pPr>
            <a:lvl6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74320" lvl="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400" dirty="0" smtClean="0">
                <a:solidFill>
                  <a:srgbClr val="073E87"/>
                </a:solidFill>
                <a:latin typeface="Candara"/>
              </a:rPr>
              <a:t>Profiled Claimants assigned a probability of exhausting benefits (profiling score) (Pass/Fail in characteristic screen models)</a:t>
            </a:r>
          </a:p>
          <a:p>
            <a:pPr marL="274320" lvl="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endParaRPr lang="en-US" altLang="en-US" sz="2400" dirty="0">
              <a:solidFill>
                <a:srgbClr val="073E87"/>
              </a:solidFill>
              <a:latin typeface="Candara"/>
            </a:endParaRPr>
          </a:p>
          <a:p>
            <a:pPr marL="274320" lvl="0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400" dirty="0" smtClean="0">
                <a:solidFill>
                  <a:srgbClr val="073E87"/>
                </a:solidFill>
                <a:latin typeface="Candara"/>
              </a:rPr>
              <a:t>Referral based on Supply (services) and Demand (claimants)</a:t>
            </a:r>
          </a:p>
          <a:p>
            <a:pPr marL="731520" lvl="1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400" dirty="0" smtClean="0">
                <a:solidFill>
                  <a:srgbClr val="073E87"/>
                </a:solidFill>
                <a:latin typeface="Candara"/>
              </a:rPr>
              <a:t>Profiled and Selected claimants arrayed by</a:t>
            </a:r>
          </a:p>
          <a:p>
            <a:pPr marL="1188720" lvl="2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400" dirty="0" smtClean="0">
                <a:solidFill>
                  <a:srgbClr val="073E87"/>
                </a:solidFill>
                <a:latin typeface="Candara"/>
              </a:rPr>
              <a:t>Service office location</a:t>
            </a:r>
          </a:p>
          <a:p>
            <a:pPr marL="1188720" lvl="2" indent="-274320"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2400" dirty="0" smtClean="0">
                <a:solidFill>
                  <a:srgbClr val="073E87"/>
                </a:solidFill>
                <a:latin typeface="Candara"/>
              </a:rPr>
              <a:t>&amp; Profiling score (from most likely to least likely to exhaust)</a:t>
            </a:r>
            <a:endParaRPr lang="en-US" altLang="en-US" sz="2400" dirty="0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6869</TotalTime>
  <Words>1044</Words>
  <Application>Microsoft Office PowerPoint</Application>
  <PresentationFormat>On-screen Show (4:3)</PresentationFormat>
  <Paragraphs>193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Candara</vt:lpstr>
      <vt:lpstr>Symbol</vt:lpstr>
      <vt:lpstr>Verdana</vt:lpstr>
      <vt:lpstr>Wingdings</vt:lpstr>
      <vt:lpstr>Waveform</vt:lpstr>
      <vt:lpstr>Worker Profiling/RESEA Profiling Models</vt:lpstr>
      <vt:lpstr>WPRS to RESEA</vt:lpstr>
      <vt:lpstr> RESEA Program Goals</vt:lpstr>
      <vt:lpstr>RESEA</vt:lpstr>
      <vt:lpstr>Initial WPRS Models</vt:lpstr>
      <vt:lpstr>Other Recommended Variables</vt:lpstr>
      <vt:lpstr>Profiling and State Operations</vt:lpstr>
      <vt:lpstr>Who gets Profiled?</vt:lpstr>
      <vt:lpstr>Who Gets Referred?</vt:lpstr>
      <vt:lpstr>Who is Responsible?</vt:lpstr>
      <vt:lpstr>RESEA Services</vt:lpstr>
      <vt:lpstr>Profiling Models</vt:lpstr>
      <vt:lpstr>Other Notes</vt:lpstr>
      <vt:lpstr>Important Recent Information on RESEA</vt:lpstr>
      <vt:lpstr>Recent Research</vt:lpstr>
      <vt:lpstr>Use of Stats Software for Modeling</vt:lpstr>
      <vt:lpstr>Using R </vt:lpstr>
      <vt:lpstr>The R User Interface</vt:lpstr>
      <vt:lpstr>PowerPoint Presentation</vt:lpstr>
      <vt:lpstr>Using R</vt:lpstr>
      <vt:lpstr>Using R </vt:lpstr>
      <vt:lpstr>Wide Availability of Additional Functions Through FREE Packages</vt:lpstr>
      <vt:lpstr>A Step-By-Step Approach to Model Building</vt:lpstr>
      <vt:lpstr> Steps to Building a Profiling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 Profiling and Reemployment Services</dc:title>
  <dc:creator>Stapleton, Kevin - ETA</dc:creator>
  <cp:lastModifiedBy>Stapleton, Kevin - ETA</cp:lastModifiedBy>
  <cp:revision>88</cp:revision>
  <cp:lastPrinted>2016-03-25T14:56:48Z</cp:lastPrinted>
  <dcterms:modified xsi:type="dcterms:W3CDTF">2019-10-09T11:36:49Z</dcterms:modified>
</cp:coreProperties>
</file>