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3" r:id="rId6"/>
  </p:sldMasterIdLst>
  <p:notesMasterIdLst>
    <p:notesMasterId r:id="rId23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40ECD-36C7-4FC7-95C8-7C456DC76A7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207C-F4B9-4482-8C29-6C75D4CD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E64CB-A746-4409-889B-FB9416334C21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FE197-50F2-454C-B53E-05E9ECD68794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1400" b="1" dirty="0">
                <a:latin typeface="Arial" charset="0"/>
                <a:ea typeface="ＭＳ Ｐゴシック" charset="0"/>
              </a:rPr>
              <a:t>The Level-Below Each </a:t>
            </a:r>
            <a:r>
              <a:rPr lang="en-US" sz="1400" dirty="0">
                <a:latin typeface="Arial" charset="0"/>
                <a:ea typeface="ＭＳ Ｐゴシック" charset="0"/>
              </a:rPr>
              <a:t>progressing well and very important to enable bedside scanning to prevent medication errors as well as for UDI where sometimes identification will be requested also on that level</a:t>
            </a:r>
          </a:p>
          <a:p>
            <a:pPr lvl="0"/>
            <a:endParaRPr lang="en-US" sz="1400" dirty="0">
              <a:latin typeface="Arial" charset="0"/>
              <a:ea typeface="ＭＳ Ｐゴシック" charset="0"/>
            </a:endParaRPr>
          </a:p>
          <a:p>
            <a:pPr lvl="0"/>
            <a:r>
              <a:rPr lang="en-US" sz="1400" b="1" dirty="0">
                <a:latin typeface="Arial" charset="0"/>
                <a:ea typeface="ＭＳ Ｐゴシック" charset="0"/>
              </a:rPr>
              <a:t>AIDC HC Standards Update</a:t>
            </a:r>
            <a:r>
              <a:rPr lang="en-US" sz="1400" dirty="0">
                <a:latin typeface="Arial" charset="0"/>
                <a:ea typeface="ＭＳ Ｐゴシック" charset="0"/>
              </a:rPr>
              <a:t>: some topics important for UDI Draft UDI regulation now released in US and Europe – here work is going regarding identification of kits and software and Direct Part Marking, but also the GTIN non re-use policy is worked here into the Gen Specs</a:t>
            </a:r>
          </a:p>
          <a:p>
            <a:pPr lvl="0"/>
            <a:endParaRPr lang="en-US" sz="1400" dirty="0">
              <a:latin typeface="Arial" charset="0"/>
              <a:ea typeface="ＭＳ Ｐゴシック" charset="0"/>
            </a:endParaRPr>
          </a:p>
          <a:p>
            <a:pPr lvl="0"/>
            <a:r>
              <a:rPr lang="en-US" sz="1400" b="1" dirty="0">
                <a:latin typeface="Arial" charset="0"/>
                <a:ea typeface="ＭＳ Ｐゴシック" charset="0"/>
              </a:rPr>
              <a:t>Traceability</a:t>
            </a:r>
            <a:r>
              <a:rPr lang="en-US" sz="1400" dirty="0">
                <a:latin typeface="Arial" charset="0"/>
                <a:ea typeface="ＭＳ Ｐゴシック" charset="0"/>
              </a:rPr>
              <a:t> kick-off in Dublin: </a:t>
            </a:r>
          </a:p>
          <a:p>
            <a:r>
              <a:rPr lang="en-US" sz="1400" dirty="0">
                <a:latin typeface="Arial" charset="0"/>
                <a:ea typeface="ＭＳ Ｐゴシック" charset="0"/>
              </a:rPr>
              <a:t>Pedigree Security, Choreography and Checking Services (SCCS) MSWG – important work to enable network centric </a:t>
            </a:r>
            <a:r>
              <a:rPr lang="en-US" sz="1400" dirty="0" err="1">
                <a:latin typeface="Arial" charset="0"/>
                <a:ea typeface="ＭＳ Ｐゴシック" charset="0"/>
              </a:rPr>
              <a:t>ePedigree</a:t>
            </a:r>
            <a:r>
              <a:rPr lang="en-US" sz="1400" dirty="0">
                <a:latin typeface="Arial" charset="0"/>
                <a:ea typeface="ＭＳ Ｐゴシック" charset="0"/>
              </a:rPr>
              <a:t> in the future, so traceability with the information hold in a network instead being passed on from one trading partner to the other and so accumulating </a:t>
            </a:r>
          </a:p>
          <a:p>
            <a:endParaRPr lang="en-US" sz="1400" dirty="0">
              <a:latin typeface="Arial" charset="0"/>
              <a:ea typeface="ＭＳ Ｐゴシック" charset="0"/>
            </a:endParaRPr>
          </a:p>
          <a:p>
            <a:pPr lvl="0"/>
            <a:r>
              <a:rPr lang="en-US" sz="1400" b="1" dirty="0">
                <a:latin typeface="Arial" charset="0"/>
                <a:ea typeface="ＭＳ Ｐゴシック" charset="0"/>
              </a:rPr>
              <a:t>GDSN: </a:t>
            </a:r>
            <a:r>
              <a:rPr lang="en-US" sz="1400" dirty="0">
                <a:latin typeface="Arial" charset="0"/>
                <a:ea typeface="ＭＳ Ｐゴシック" charset="0"/>
              </a:rPr>
              <a:t>UDI Regulation released in EU and US    (UDI Pilot with the FDA) UDI regulation is about identification and marking, but requests from the manufacturer’s to deliver product information into a database, hold by regulatory bodies – this is THE opportunity for GDSN in Healthcare</a:t>
            </a:r>
          </a:p>
          <a:p>
            <a:pPr lvl="0"/>
            <a:endParaRPr lang="en-US" sz="1400" dirty="0">
              <a:latin typeface="Arial" charset="0"/>
              <a:ea typeface="ＭＳ Ｐゴシック" charset="0"/>
            </a:endParaRPr>
          </a:p>
          <a:p>
            <a:pPr lvl="0"/>
            <a:r>
              <a:rPr lang="en-US" sz="1400" b="1" dirty="0">
                <a:latin typeface="Arial" charset="0"/>
                <a:ea typeface="ＭＳ Ｐゴシック" charset="0"/>
              </a:rPr>
              <a:t>Public Policy</a:t>
            </a:r>
            <a:r>
              <a:rPr lang="en-US" sz="1400" dirty="0">
                <a:latin typeface="Arial" charset="0"/>
                <a:ea typeface="ＭＳ Ｐゴシック" charset="0"/>
              </a:rPr>
              <a:t>: increasing importance and participation The work in this group is getting more and more important – participation is constantly very high and the information the group is holding very much valued by all stakeholders, global members as well as MO’s.</a:t>
            </a:r>
          </a:p>
          <a:p>
            <a:pPr eaLnBrk="1" hangingPunct="1"/>
            <a:endParaRPr lang="en-US" sz="11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5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B640-1AF6-354F-8EA0-97746B558E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1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066D9-632D-4B87-8E8D-8AED1D07492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4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4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B640-1AF6-354F-8EA0-97746B558E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In 2012, 5 new </a:t>
            </a:r>
            <a:r>
              <a:rPr lang="fr-BE" dirty="0" err="1" smtClean="0"/>
              <a:t>deployment</a:t>
            </a:r>
            <a:r>
              <a:rPr lang="fr-BE" dirty="0" smtClean="0"/>
              <a:t> kits </a:t>
            </a:r>
            <a:r>
              <a:rPr lang="fr-BE" dirty="0" err="1" smtClean="0"/>
              <a:t>developped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best </a:t>
            </a:r>
            <a:r>
              <a:rPr lang="fr-BE" dirty="0" err="1" smtClean="0"/>
              <a:t>practise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Mos</a:t>
            </a:r>
          </a:p>
          <a:p>
            <a:r>
              <a:rPr lang="fr-BE" dirty="0" smtClean="0"/>
              <a:t>4 of </a:t>
            </a:r>
            <a:r>
              <a:rPr lang="fr-BE" dirty="0" err="1" smtClean="0"/>
              <a:t>them</a:t>
            </a:r>
            <a:r>
              <a:rPr lang="fr-BE" dirty="0" smtClean="0"/>
              <a:t> have </a:t>
            </a:r>
            <a:r>
              <a:rPr lang="fr-BE" dirty="0" err="1" smtClean="0"/>
              <a:t>immediate</a:t>
            </a:r>
            <a:r>
              <a:rPr lang="fr-BE" dirty="0" smtClean="0"/>
              <a:t> impact on RVC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1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3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1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C50E-FE6B-F447-8ED9-5EB291FA257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4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1B640-1AF6-354F-8EA0-97746B558E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1.org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s1.org/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1.or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1.org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GS1-Corp-templates-TITL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" y="-3175"/>
            <a:ext cx="9151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7696200" y="6324600"/>
            <a:ext cx="1219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GB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9200" y="1447800"/>
            <a:ext cx="4819000" cy="990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0208" y="2566530"/>
            <a:ext cx="3694567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F2633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Content Placeholder 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8" y="406163"/>
            <a:ext cx="991142" cy="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330F-CD44-4440-A227-8303848A02B2}" type="slidenum">
              <a:rPr lang="en-US" smtClean="0">
                <a:solidFill>
                  <a:srgbClr val="002C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529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2" y="274638"/>
            <a:ext cx="67867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A01E1-AC8A-ED40-AB6B-18F3042125EE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2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95630-6007-134E-9114-745ED5F3DDCA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0" y="457200"/>
            <a:ext cx="6877050" cy="762000"/>
          </a:xfrm>
        </p:spPr>
        <p:txBody>
          <a:bodyPr/>
          <a:lstStyle/>
          <a:p>
            <a:pPr algn="l"/>
            <a:endParaRPr lang="en-US" sz="3000" b="1">
              <a:solidFill>
                <a:srgbClr val="002C6C"/>
              </a:solidFill>
              <a:latin typeface="Arial" charset="0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3400" y="1543050"/>
            <a:ext cx="7924800" cy="45529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fr-FR" sz="2400" dirty="0">
              <a:solidFill>
                <a:srgbClr val="002C6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4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7696200" y="6324600"/>
            <a:ext cx="1219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GB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447800"/>
            <a:ext cx="4572000" cy="990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590800"/>
            <a:ext cx="3505200" cy="1295400"/>
          </a:xfrm>
        </p:spPr>
        <p:txBody>
          <a:bodyPr/>
          <a:lstStyle>
            <a:lvl1pPr marL="0" indent="0">
              <a:defRPr b="1">
                <a:solidFill>
                  <a:srgbClr val="F2633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2" name="Image 1" descr="Présentation5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2BDF3-4FFB-844E-8B77-ECE1E4092A3A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0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81E4B-DEE9-DF4A-AB28-25641FA9A14C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7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43050"/>
            <a:ext cx="38862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43050"/>
            <a:ext cx="38862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25087-F5EC-2444-9DB9-1CEA8066BC41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2" y="274638"/>
            <a:ext cx="67867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A01E1-AC8A-ED40-AB6B-18F3042125EE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7F474-3C59-0E40-9CB2-06F5967DAF21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3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95630-6007-134E-9114-745ED5F3DDCA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  <p:pic>
        <p:nvPicPr>
          <p:cNvPr id="3" name="Image 2" descr="Présentation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0" y="457200"/>
            <a:ext cx="6877050" cy="762000"/>
          </a:xfrm>
        </p:spPr>
        <p:txBody>
          <a:bodyPr/>
          <a:lstStyle/>
          <a:p>
            <a:pPr algn="l"/>
            <a:endParaRPr lang="en-US" sz="3000" b="1">
              <a:solidFill>
                <a:srgbClr val="002C6C"/>
              </a:solidFill>
              <a:latin typeface="Arial" charset="0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3400" y="1543050"/>
            <a:ext cx="7924800" cy="45529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fr-FR" sz="2400">
              <a:solidFill>
                <a:srgbClr val="002C6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3391" cy="6857543"/>
          </a:xfrm>
          <a:prstGeom prst="rect">
            <a:avLst/>
          </a:prstGeom>
        </p:spPr>
      </p:pic>
      <p:sp>
        <p:nvSpPr>
          <p:cNvPr id="5" name="AutoShape 10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7696200" y="6324600"/>
            <a:ext cx="1219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GB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9200" y="1447800"/>
            <a:ext cx="4819000" cy="990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0208" y="2566530"/>
            <a:ext cx="3694567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F26334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8" y="406163"/>
            <a:ext cx="991142" cy="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590800"/>
            <a:ext cx="3505200" cy="1295400"/>
          </a:xfrm>
        </p:spPr>
        <p:txBody>
          <a:bodyPr/>
          <a:lstStyle/>
          <a:p>
            <a:pPr algn="l"/>
            <a:endParaRPr lang="en-US" sz="2400" b="1" dirty="0">
              <a:solidFill>
                <a:srgbClr val="F26334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447800"/>
            <a:ext cx="4572000" cy="990600"/>
          </a:xfrm>
        </p:spPr>
        <p:txBody>
          <a:bodyPr/>
          <a:lstStyle/>
          <a:p>
            <a:pPr algn="l"/>
            <a:r>
              <a:rPr lang="en-GB" sz="3800" b="1" dirty="0">
                <a:solidFill>
                  <a:srgbClr val="002C6C"/>
                </a:solidFill>
                <a:latin typeface="Arial" charset="0"/>
              </a:rPr>
              <a:t>Enter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65204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055" y="273050"/>
            <a:ext cx="14654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150"/>
            <a:ext cx="3008313" cy="4066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AB82-4482-974D-B46D-C5F90B88A744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59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19D8A-721E-864C-81DF-650A51128D87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88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5BC98-9224-E54D-97CB-B92B4F5BC665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5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0052" y="457200"/>
            <a:ext cx="4545997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5538A-A36A-B44C-8C23-A0D6574B3A37}" type="slidenum">
              <a:rPr lang="en-GB">
                <a:solidFill>
                  <a:srgbClr val="002C6C"/>
                </a:solidFill>
              </a:rPr>
              <a:pPr/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98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998"/>
            <a:ext cx="8239990" cy="57467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585556"/>
            <a:ext cx="8241133" cy="806450"/>
          </a:xfrm>
        </p:spPr>
        <p:txBody>
          <a:bodyPr/>
          <a:lstStyle>
            <a:lvl1pPr marL="0" indent="0" algn="ctr">
              <a:buNone/>
              <a:defRPr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689974" y="6382054"/>
            <a:ext cx="343959" cy="2002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fld id="{0B02F406-A951-4782-A125-F0F9A54F00BD}" type="slidenum">
              <a:rPr lang="en-US" smtClean="0">
                <a:solidFill>
                  <a:srgbClr val="002C6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3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384392"/>
            <a:ext cx="6877050" cy="935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BF9BD-1E52-D64C-B18B-359DD3253BCC}" type="slidenum">
              <a:rPr lang="en-US">
                <a:solidFill>
                  <a:srgbClr val="002C6C"/>
                </a:solidFill>
              </a:rPr>
              <a:pPr/>
              <a:t>‹#›</a:t>
            </a:fld>
            <a:endParaRPr lang="en-US">
              <a:solidFill>
                <a:srgbClr val="002C6C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800" y="1602000"/>
            <a:ext cx="817200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227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F5F10-9F25-7D49-9767-F650606EECC9}" type="slidenum">
              <a:rPr lang="en-US">
                <a:solidFill>
                  <a:srgbClr val="002C6C"/>
                </a:solidFill>
              </a:rPr>
              <a:pPr/>
              <a:t>‹#›</a:t>
            </a:fld>
            <a:endParaRPr lang="en-US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6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43050"/>
            <a:ext cx="4032000" cy="455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734" y="1543050"/>
            <a:ext cx="4000967" cy="455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4046F-A009-9142-887B-3C1E2AA1E3DE}" type="slidenum">
              <a:rPr lang="en-US">
                <a:solidFill>
                  <a:srgbClr val="002C6C"/>
                </a:solidFill>
              </a:rPr>
              <a:pPr/>
              <a:t>‹#›</a:t>
            </a:fld>
            <a:endParaRPr lang="en-US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6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2C98D-51BB-AB43-AF4C-89FAA7CC7AC8}" type="slidenum">
              <a:rPr lang="en-US">
                <a:solidFill>
                  <a:srgbClr val="002C6C"/>
                </a:solidFill>
              </a:rPr>
              <a:pPr/>
              <a:t>‹#›</a:t>
            </a:fld>
            <a:endParaRPr lang="en-US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8089" y="1502637"/>
            <a:ext cx="5544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8089" y="5626207"/>
            <a:ext cx="55440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48733-5C11-D947-91FF-3142124DB91B}" type="slidenum">
              <a:rPr lang="en-US">
                <a:solidFill>
                  <a:srgbClr val="002C6C"/>
                </a:solidFill>
              </a:rPr>
              <a:pPr/>
              <a:t>‹#›</a:t>
            </a:fld>
            <a:endParaRPr lang="en-US">
              <a:solidFill>
                <a:srgbClr val="002C6C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9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GS1-Corp-templates-TITL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3175"/>
            <a:ext cx="9151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7696200" y="6324600"/>
            <a:ext cx="1219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GB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208" y="1676668"/>
            <a:ext cx="5047755" cy="2384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solidFill>
                  <a:srgbClr val="002C6C"/>
                </a:solidFill>
              </a:defRPr>
            </a:lvl1pPr>
          </a:lstStyle>
          <a:p>
            <a:r>
              <a:rPr lang="en-GB" dirty="0" smtClean="0"/>
              <a:t>GS1 Global Office</a:t>
            </a:r>
            <a:br>
              <a:rPr lang="en-GB" dirty="0" smtClean="0"/>
            </a:br>
            <a:r>
              <a:rPr lang="en-GB" dirty="0" smtClean="0"/>
              <a:t>Avenue Louise 326, </a:t>
            </a:r>
            <a:r>
              <a:rPr lang="en-GB" dirty="0" err="1" smtClean="0"/>
              <a:t>bte</a:t>
            </a:r>
            <a:r>
              <a:rPr lang="en-GB" dirty="0" smtClean="0"/>
              <a:t> 10</a:t>
            </a:r>
            <a:br>
              <a:rPr lang="en-GB" dirty="0" smtClean="0"/>
            </a:br>
            <a:r>
              <a:rPr lang="en-GB" dirty="0" smtClean="0"/>
              <a:t>B-1050 Brussels, Belgium</a:t>
            </a:r>
          </a:p>
          <a:p>
            <a:r>
              <a:rPr lang="en-GB" dirty="0" smtClean="0"/>
              <a:t>T +32 3 788 78 00</a:t>
            </a:r>
            <a:br>
              <a:rPr lang="en-GB" dirty="0" smtClean="0"/>
            </a:br>
            <a:r>
              <a:rPr lang="en-GB" dirty="0" smtClean="0"/>
              <a:t>W www.gs1.org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0208" y="384392"/>
            <a:ext cx="5046592" cy="935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Contact details</a:t>
            </a:r>
            <a:endParaRPr lang="en-US" dirty="0"/>
          </a:p>
        </p:txBody>
      </p:sp>
      <p:pic>
        <p:nvPicPr>
          <p:cNvPr id="8" name="Content Placeholder 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8" y="406163"/>
            <a:ext cx="991142" cy="8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2F545-A343-4524-803B-E85B29A8FF65}" type="slidenum">
              <a:rPr lang="en-GB">
                <a:solidFill>
                  <a:srgbClr val="002C6C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GS1us Text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3700"/>
            <a:ext cx="91440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09750" y="384392"/>
            <a:ext cx="6877050" cy="9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629400"/>
            <a:ext cx="2219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002C6C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fr-FR" sz="900" dirty="0"/>
              <a:t>© </a:t>
            </a:r>
            <a:r>
              <a:rPr lang="fr-FR" sz="900" dirty="0" smtClean="0"/>
              <a:t>2012 </a:t>
            </a:r>
            <a:r>
              <a:rPr lang="fr-FR" sz="900" dirty="0"/>
              <a:t>GS1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34150"/>
            <a:ext cx="914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D249112C-79D0-AB48-870C-227D4433F86E}" type="slidenum">
              <a:rPr lang="en-US">
                <a:solidFill>
                  <a:srgbClr val="002C6C"/>
                </a:solidFill>
                <a:ea typeface="ＭＳ Ｐゴシック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</p:txBody>
      </p:sp>
      <p:pic>
        <p:nvPicPr>
          <p:cNvPr id="10" name="Content Placeholder 1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7" y="456966"/>
            <a:ext cx="846312" cy="7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baseline="0">
          <a:solidFill>
            <a:srgbClr val="002C6C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26334"/>
        </a:buClr>
        <a:buFont typeface="Arial"/>
        <a:buChar char="•"/>
        <a:defRPr sz="2400">
          <a:solidFill>
            <a:srgbClr val="002C6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26334"/>
        </a:buClr>
        <a:buChar char="•"/>
        <a:defRPr sz="2000">
          <a:solidFill>
            <a:srgbClr val="002C6C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26334"/>
        </a:buClr>
        <a:buFont typeface="Arial" charset="0"/>
        <a:buChar char="–"/>
        <a:defRPr>
          <a:solidFill>
            <a:srgbClr val="002C6C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2C6C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09750" y="457200"/>
            <a:ext cx="6877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34150"/>
            <a:ext cx="914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15FFCAE4-B10F-FB42-80C7-C955E59DFAC7}" type="slidenum">
              <a:rPr lang="en-GB">
                <a:solidFill>
                  <a:srgbClr val="002C6C"/>
                </a:solidFill>
                <a:ea typeface="ＭＳ Ｐゴシック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GB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43050"/>
            <a:ext cx="79248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Content—Increase font to 24</a:t>
            </a:r>
          </a:p>
          <a:p>
            <a:pPr lvl="1"/>
            <a:r>
              <a:rPr lang="en-US"/>
              <a:t>Leave bullet orange and change font to the blue (0 Red, 44 Green, 108 Blue)</a:t>
            </a:r>
          </a:p>
          <a:p>
            <a:pPr lvl="2"/>
            <a:r>
              <a:rPr lang="en-US"/>
              <a:t>Use custom bullet as dash in orange and change font to the blue</a:t>
            </a:r>
          </a:p>
          <a:p>
            <a:pPr lvl="1"/>
            <a:r>
              <a:rPr lang="en-US"/>
              <a:t>Second heading</a:t>
            </a:r>
          </a:p>
          <a:p>
            <a:pPr lvl="2"/>
            <a:r>
              <a:rPr lang="en-US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3744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2C6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002C6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334"/>
        </a:buClr>
        <a:buChar char="•"/>
        <a:defRPr>
          <a:solidFill>
            <a:srgbClr val="002C6C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334"/>
        </a:buClr>
        <a:buFont typeface="Arial" charset="0"/>
        <a:buChar char="–"/>
        <a:defRPr>
          <a:solidFill>
            <a:srgbClr val="002C6C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.capgemini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39200" y="1447800"/>
            <a:ext cx="5172292" cy="990600"/>
          </a:xfrm>
        </p:spPr>
        <p:txBody>
          <a:bodyPr/>
          <a:lstStyle/>
          <a:p>
            <a:r>
              <a:rPr lang="en-US" dirty="0" smtClean="0"/>
              <a:t>GS1 industry engagement </a:t>
            </a:r>
            <a:r>
              <a:rPr lang="en-US" dirty="0"/>
              <a:t>driving </a:t>
            </a:r>
            <a:r>
              <a:rPr lang="en-US" dirty="0" smtClean="0"/>
              <a:t>standards adoption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40208" y="2677370"/>
            <a:ext cx="3694567" cy="12954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/>
              <a:t>Paul VOORDECKERS, GS1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/>
              <a:t>President, Industry Engagement and GS1 </a:t>
            </a:r>
            <a:r>
              <a:rPr lang="en-US" sz="1200" dirty="0" err="1" smtClean="0"/>
              <a:t>EPCglobal</a:t>
            </a:r>
            <a:endParaRPr lang="en-US" sz="1200" dirty="0" smtClean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200" dirty="0">
              <a:solidFill>
                <a:srgbClr val="E36C0A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/>
              <a:t>Dublin Plenary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200" dirty="0"/>
              <a:t>October 8, 2012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200" dirty="0">
              <a:solidFill>
                <a:srgbClr val="E36C0A"/>
              </a:solidFill>
              <a:ea typeface="Calibri"/>
              <a:cs typeface="Times New Roman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57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1396" y="5592759"/>
            <a:ext cx="7092594" cy="829391"/>
          </a:xfrm>
        </p:spPr>
        <p:txBody>
          <a:bodyPr/>
          <a:lstStyle/>
          <a:p>
            <a:pPr algn="ctr"/>
            <a:r>
              <a:rPr lang="fr-BE" sz="44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Healthcare</a:t>
            </a:r>
            <a:endParaRPr lang="en-US" sz="4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BF9BD-1E52-D64C-B18B-359DD3253BCC}" type="slidenum">
              <a:rPr lang="en-US" smtClean="0">
                <a:solidFill>
                  <a:srgbClr val="002C6C"/>
                </a:solidFill>
              </a:rPr>
              <a:pPr/>
              <a:t>10</a:t>
            </a:fld>
            <a:endParaRPr lang="en-US">
              <a:solidFill>
                <a:srgbClr val="002C6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210" y="1421373"/>
            <a:ext cx="5960587" cy="397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0" y="457200"/>
            <a:ext cx="733425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 Achievements for the Healthcare community</a:t>
            </a:r>
          </a:p>
        </p:txBody>
      </p:sp>
      <p:sp>
        <p:nvSpPr>
          <p:cNvPr id="61442" name="Rectangle 7"/>
          <p:cNvSpPr>
            <a:spLocks noChangeArrowheads="1"/>
          </p:cNvSpPr>
          <p:nvPr/>
        </p:nvSpPr>
        <p:spPr bwMode="auto">
          <a:xfrm>
            <a:off x="3888418" y="1290734"/>
            <a:ext cx="4839947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fontAlgn="base">
              <a:spcBef>
                <a:spcPts val="18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>
                <a:solidFill>
                  <a:srgbClr val="F26334"/>
                </a:solidFill>
                <a:ea typeface="ＭＳ Ｐゴシック" charset="0"/>
              </a:rPr>
              <a:t>The Level-Below Each </a:t>
            </a:r>
            <a:r>
              <a:rPr lang="en-US" sz="2000" dirty="0">
                <a:solidFill>
                  <a:srgbClr val="002C6C"/>
                </a:solidFill>
                <a:ea typeface="ＭＳ Ｐゴシック" charset="0"/>
              </a:rPr>
              <a:t>progressing well</a:t>
            </a:r>
          </a:p>
          <a:p>
            <a:pPr marL="355600" indent="-355600" fontAlgn="base">
              <a:spcBef>
                <a:spcPts val="18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>
                <a:solidFill>
                  <a:srgbClr val="F26334"/>
                </a:solidFill>
                <a:ea typeface="ＭＳ Ｐゴシック" charset="0"/>
              </a:rPr>
              <a:t>AIDC HC Standards Update</a:t>
            </a:r>
            <a:r>
              <a:rPr lang="en-US" sz="2400" dirty="0">
                <a:solidFill>
                  <a:srgbClr val="002C6C"/>
                </a:solidFill>
                <a:ea typeface="ＭＳ Ｐゴシック" charset="0"/>
              </a:rPr>
              <a:t>: </a:t>
            </a:r>
            <a:r>
              <a:rPr lang="en-US" sz="2000" dirty="0">
                <a:solidFill>
                  <a:srgbClr val="002C6C"/>
                </a:solidFill>
                <a:ea typeface="ＭＳ Ｐゴシック" pitchFamily="84" charset="-128"/>
              </a:rPr>
              <a:t>some topics important for UDI</a:t>
            </a:r>
          </a:p>
          <a:p>
            <a:pPr marL="355600" indent="-355600" fontAlgn="base">
              <a:spcBef>
                <a:spcPts val="18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>
                <a:solidFill>
                  <a:srgbClr val="F26334"/>
                </a:solidFill>
                <a:ea typeface="ＭＳ Ｐゴシック" charset="0"/>
              </a:rPr>
              <a:t>Traceability</a:t>
            </a:r>
            <a:r>
              <a:rPr lang="en-US" sz="2400" dirty="0">
                <a:solidFill>
                  <a:srgbClr val="002C6C"/>
                </a:solidFill>
                <a:ea typeface="ＭＳ Ｐゴシック" charset="0"/>
              </a:rPr>
              <a:t> kick-off in Dublin: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02C6C"/>
                </a:solidFill>
                <a:ea typeface="ＭＳ Ｐゴシック" pitchFamily="84" charset="-128"/>
              </a:rPr>
              <a:t>Pedigree Security, Choreography and Checking Services (SCCS) MSWG </a:t>
            </a:r>
            <a:endParaRPr lang="en-US" sz="2000" dirty="0">
              <a:solidFill>
                <a:srgbClr val="002C6C"/>
              </a:solidFill>
              <a:ea typeface="ＭＳ Ｐゴシック" charset="0"/>
            </a:endParaRPr>
          </a:p>
          <a:p>
            <a:pPr marL="355600" indent="-355600" fontAlgn="base">
              <a:spcBef>
                <a:spcPts val="18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>
                <a:solidFill>
                  <a:srgbClr val="F26334"/>
                </a:solidFill>
                <a:ea typeface="ＭＳ Ｐゴシック" charset="0"/>
              </a:rPr>
              <a:t>GDSN: </a:t>
            </a:r>
            <a:r>
              <a:rPr lang="en-US" sz="2400" dirty="0">
                <a:solidFill>
                  <a:srgbClr val="002C6C"/>
                </a:solidFill>
                <a:ea typeface="ＭＳ Ｐゴシック" charset="0"/>
              </a:rPr>
              <a:t>UDI Regulation released in EU and US        (UDI Pilot with the FDA)</a:t>
            </a:r>
          </a:p>
          <a:p>
            <a:pPr marL="355600" indent="-355600" fontAlgn="base">
              <a:spcBef>
                <a:spcPts val="1800"/>
              </a:spcBef>
              <a:spcAft>
                <a:spcPct val="0"/>
              </a:spcAft>
              <a:buFont typeface="Arial" charset="0"/>
              <a:buChar char="•"/>
            </a:pPr>
            <a:r>
              <a:rPr lang="fr-BE" sz="2400" b="1" dirty="0">
                <a:solidFill>
                  <a:srgbClr val="F26334"/>
                </a:solidFill>
                <a:ea typeface="ＭＳ Ｐゴシック" charset="0"/>
              </a:rPr>
              <a:t>Public Policy</a:t>
            </a:r>
            <a:r>
              <a:rPr lang="fr-BE" sz="2400" dirty="0">
                <a:solidFill>
                  <a:srgbClr val="002C6C"/>
                </a:solidFill>
                <a:ea typeface="ＭＳ Ｐゴシック" charset="0"/>
              </a:rPr>
              <a:t>: increasing importance and participation</a:t>
            </a:r>
            <a:endParaRPr lang="en-GB" sz="2400" dirty="0">
              <a:solidFill>
                <a:srgbClr val="002C6C"/>
              </a:solidFill>
              <a:ea typeface="ＭＳ Ｐゴシック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2" y="1686758"/>
            <a:ext cx="3326477" cy="450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534150"/>
            <a:ext cx="914400" cy="323850"/>
          </a:xfrm>
          <a:noFill/>
        </p:spPr>
        <p:txBody>
          <a:bodyPr/>
          <a:lstStyle/>
          <a:p>
            <a:fld id="{2A6471D4-4371-4F4D-B3E0-C439C4DCC110}" type="slidenum">
              <a:rPr lang="en-US" smtClean="0">
                <a:solidFill>
                  <a:srgbClr val="002C6C"/>
                </a:solidFill>
                <a:cs typeface="Arial" charset="0"/>
              </a:rPr>
              <a:pPr/>
              <a:t>11</a:t>
            </a:fld>
            <a:endParaRPr lang="en-US" dirty="0" smtClean="0">
              <a:solidFill>
                <a:srgbClr val="002C6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McKinsey White </a:t>
            </a:r>
            <a:r>
              <a:rPr lang="fr-BE" dirty="0" err="1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43050"/>
            <a:ext cx="8472378" cy="455295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McKinsey &amp; Company has developed a </a:t>
            </a:r>
            <a:r>
              <a:rPr lang="en-US" b="1" dirty="0">
                <a:solidFill>
                  <a:srgbClr val="F26334"/>
                </a:solidFill>
              </a:rPr>
              <a:t>Business Case for Global Standards in </a:t>
            </a:r>
            <a:r>
              <a:rPr lang="en-US" b="1" dirty="0" smtClean="0">
                <a:solidFill>
                  <a:srgbClr val="F26334"/>
                </a:solidFill>
              </a:rPr>
              <a:t>Healthcare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rgbClr val="F2633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BE" dirty="0">
                <a:solidFill>
                  <a:srgbClr val="002960"/>
                </a:solidFill>
                <a:ea typeface="ＭＳ Ｐゴシック" pitchFamily="34" charset="-128"/>
              </a:rPr>
              <a:t>More </a:t>
            </a:r>
            <a:r>
              <a:rPr lang="fr-BE" dirty="0" err="1" smtClean="0">
                <a:solidFill>
                  <a:srgbClr val="002960"/>
                </a:solidFill>
                <a:ea typeface="ＭＳ Ｐゴシック" pitchFamily="34" charset="-128"/>
              </a:rPr>
              <a:t>than</a:t>
            </a:r>
            <a:r>
              <a:rPr lang="fr-BE" dirty="0" smtClean="0">
                <a:solidFill>
                  <a:srgbClr val="002960"/>
                </a:solidFill>
                <a:ea typeface="ＭＳ Ｐゴシック" pitchFamily="34" charset="-128"/>
              </a:rPr>
              <a:t> </a:t>
            </a:r>
            <a:r>
              <a:rPr lang="fr-BE" b="1" dirty="0">
                <a:solidFill>
                  <a:srgbClr val="F26334"/>
                </a:solidFill>
                <a:ea typeface="ＭＳ Ｐゴシック" pitchFamily="34" charset="-128"/>
              </a:rPr>
              <a:t>80 </a:t>
            </a:r>
            <a:r>
              <a:rPr lang="fr-BE" b="1" dirty="0" err="1" smtClean="0">
                <a:solidFill>
                  <a:srgbClr val="F26334"/>
                </a:solidFill>
                <a:ea typeface="ＭＳ Ｐゴシック" pitchFamily="34" charset="-128"/>
              </a:rPr>
              <a:t>healthcare</a:t>
            </a:r>
            <a:r>
              <a:rPr lang="fr-BE" b="1" dirty="0" smtClean="0">
                <a:solidFill>
                  <a:srgbClr val="F26334"/>
                </a:solidFill>
                <a:ea typeface="ＭＳ Ｐゴシック" pitchFamily="34" charset="-128"/>
              </a:rPr>
              <a:t> </a:t>
            </a:r>
            <a:r>
              <a:rPr lang="fr-BE" b="1" dirty="0" err="1">
                <a:solidFill>
                  <a:srgbClr val="F26334"/>
                </a:solidFill>
                <a:ea typeface="ＭＳ Ｐゴシック" pitchFamily="34" charset="-128"/>
              </a:rPr>
              <a:t>industry</a:t>
            </a:r>
            <a:r>
              <a:rPr lang="fr-BE" b="1" dirty="0">
                <a:solidFill>
                  <a:srgbClr val="F26334"/>
                </a:solidFill>
                <a:ea typeface="ＭＳ Ｐゴシック" pitchFamily="34" charset="-128"/>
              </a:rPr>
              <a:t> leaders </a:t>
            </a:r>
            <a:r>
              <a:rPr lang="fr-BE" dirty="0" err="1" smtClean="0">
                <a:solidFill>
                  <a:srgbClr val="002960"/>
                </a:solidFill>
                <a:ea typeface="ＭＳ Ｐゴシック" pitchFamily="34" charset="-128"/>
              </a:rPr>
              <a:t>interviewed</a:t>
            </a:r>
            <a:endParaRPr lang="fr-BE" dirty="0" smtClean="0">
              <a:solidFill>
                <a:srgbClr val="002960"/>
              </a:solidFill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960"/>
                </a:solidFill>
                <a:ea typeface="ＭＳ Ｐゴシック" pitchFamily="34" charset="-128"/>
              </a:rPr>
              <a:t>Leverage White Paper in a </a:t>
            </a:r>
            <a:r>
              <a:rPr lang="en-US" b="1" dirty="0" smtClean="0">
                <a:solidFill>
                  <a:srgbClr val="F26334"/>
                </a:solidFill>
                <a:ea typeface="ＭＳ Ｐゴシック" pitchFamily="34" charset="-128"/>
              </a:rPr>
              <a:t>global Marketing </a:t>
            </a:r>
            <a:r>
              <a:rPr lang="en-US" b="1" dirty="0">
                <a:solidFill>
                  <a:srgbClr val="F26334"/>
                </a:solidFill>
                <a:ea typeface="ＭＳ Ｐゴシック" pitchFamily="34" charset="-128"/>
              </a:rPr>
              <a:t>and Communications </a:t>
            </a:r>
            <a:r>
              <a:rPr lang="en-US" b="1" dirty="0" smtClean="0">
                <a:solidFill>
                  <a:srgbClr val="F26334"/>
                </a:solidFill>
                <a:ea typeface="ＭＳ Ｐゴシック" pitchFamily="34" charset="-128"/>
              </a:rPr>
              <a:t>campaign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2960"/>
              </a:solidFill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fr-BE" b="1" dirty="0" err="1" smtClean="0">
                <a:solidFill>
                  <a:srgbClr val="F26334"/>
                </a:solidFill>
                <a:ea typeface="ＭＳ Ｐゴシック" pitchFamily="34" charset="-128"/>
              </a:rPr>
              <a:t>Launch</a:t>
            </a:r>
            <a:r>
              <a:rPr lang="fr-BE" dirty="0" smtClean="0">
                <a:solidFill>
                  <a:srgbClr val="002960"/>
                </a:solidFill>
                <a:ea typeface="ＭＳ Ｐゴシック" pitchFamily="34" charset="-128"/>
              </a:rPr>
              <a:t> </a:t>
            </a:r>
            <a:r>
              <a:rPr lang="fr-BE" dirty="0" err="1" smtClean="0">
                <a:solidFill>
                  <a:srgbClr val="002960"/>
                </a:solidFill>
                <a:ea typeface="ＭＳ Ｐゴシック" pitchFamily="34" charset="-128"/>
              </a:rPr>
              <a:t>at</a:t>
            </a:r>
            <a:r>
              <a:rPr lang="fr-BE" dirty="0" smtClean="0">
                <a:solidFill>
                  <a:srgbClr val="002960"/>
                </a:solidFill>
                <a:ea typeface="ＭＳ Ｐゴシック" pitchFamily="34" charset="-128"/>
              </a:rPr>
              <a:t> the Global HC Conference </a:t>
            </a:r>
            <a:r>
              <a:rPr lang="fr-BE" b="1" dirty="0" smtClean="0">
                <a:solidFill>
                  <a:srgbClr val="F26334"/>
                </a:solidFill>
                <a:ea typeface="ＭＳ Ｐゴシック" pitchFamily="34" charset="-128"/>
              </a:rPr>
              <a:t>in </a:t>
            </a:r>
            <a:r>
              <a:rPr lang="fr-BE" b="1" dirty="0" err="1" smtClean="0">
                <a:solidFill>
                  <a:srgbClr val="F26334"/>
                </a:solidFill>
                <a:ea typeface="ＭＳ Ｐゴシック" pitchFamily="34" charset="-128"/>
              </a:rPr>
              <a:t>Lisbon</a:t>
            </a:r>
            <a:r>
              <a:rPr lang="fr-BE" dirty="0" smtClean="0">
                <a:solidFill>
                  <a:srgbClr val="002960"/>
                </a:solidFill>
                <a:ea typeface="ＭＳ Ｐゴシック" pitchFamily="34" charset="-128"/>
              </a:rPr>
              <a:t>, 23 OCT</a:t>
            </a:r>
          </a:p>
          <a:p>
            <a:pPr>
              <a:buFont typeface="Arial" pitchFamily="34" charset="0"/>
              <a:buChar char="•"/>
            </a:pPr>
            <a:endParaRPr lang="fr-BE" dirty="0" smtClean="0">
              <a:solidFill>
                <a:srgbClr val="002960"/>
              </a:solidFill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fr-BE" dirty="0" err="1" smtClean="0">
                <a:solidFill>
                  <a:srgbClr val="002960"/>
                </a:solidFill>
                <a:ea typeface="ＭＳ Ｐゴシック" pitchFamily="34" charset="-128"/>
              </a:rPr>
              <a:t>Promoted</a:t>
            </a:r>
            <a:r>
              <a:rPr lang="fr-BE" dirty="0" smtClean="0">
                <a:solidFill>
                  <a:srgbClr val="002960"/>
                </a:solidFill>
                <a:ea typeface="ＭＳ Ｐゴシック" pitchFamily="34" charset="-128"/>
              </a:rPr>
              <a:t> by McKinsey in Global Forum, FEB 2013</a:t>
            </a:r>
            <a:endParaRPr lang="en-US" dirty="0" smtClean="0">
              <a:solidFill>
                <a:srgbClr val="002960"/>
              </a:solidFill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2BDF3-4FFB-844E-8B77-ECE1E4092A3A}" type="slidenum">
              <a:rPr lang="en-GB" smtClean="0">
                <a:solidFill>
                  <a:srgbClr val="002C6C"/>
                </a:solidFill>
              </a:rPr>
              <a:pPr/>
              <a:t>12</a:t>
            </a:fld>
            <a:endParaRPr lang="en-GB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4886" y="5592759"/>
            <a:ext cx="7471868" cy="829391"/>
          </a:xfrm>
        </p:spPr>
        <p:txBody>
          <a:bodyPr/>
          <a:lstStyle/>
          <a:p>
            <a:pPr algn="ctr"/>
            <a:r>
              <a:rPr lang="fr-BE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Transport &amp; </a:t>
            </a:r>
            <a:r>
              <a:rPr lang="fr-BE" sz="44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Logistics</a:t>
            </a:r>
            <a:endParaRPr lang="en-US" sz="4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BF9BD-1E52-D64C-B18B-359DD3253BCC}" type="slidenum">
              <a:rPr lang="en-US" smtClean="0">
                <a:solidFill>
                  <a:srgbClr val="002C6C"/>
                </a:solidFill>
              </a:rPr>
              <a:pPr/>
              <a:t>13</a:t>
            </a:fld>
            <a:endParaRPr lang="en-US">
              <a:solidFill>
                <a:srgbClr val="002C6C"/>
              </a:solidFill>
            </a:endParaRPr>
          </a:p>
        </p:txBody>
      </p:sp>
      <p:pic>
        <p:nvPicPr>
          <p:cNvPr id="6" name="Content Placeholder 4" descr="Warehous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551"/>
          <a:stretch/>
        </p:blipFill>
        <p:spPr bwMode="auto">
          <a:xfrm>
            <a:off x="1658679" y="1486880"/>
            <a:ext cx="6018028" cy="389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6006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76EFC-2EC7-4AB7-A77A-3363755BE26F}" type="slidenum">
              <a:rPr lang="en-US">
                <a:solidFill>
                  <a:srgbClr val="002C6C"/>
                </a:solidFill>
              </a:rPr>
              <a:pPr/>
              <a:t>14</a:t>
            </a:fld>
            <a:endParaRPr lang="en-US">
              <a:solidFill>
                <a:srgbClr val="002C6C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T&amp;L: What have we achieved so far?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819" y="1464684"/>
            <a:ext cx="8287326" cy="2673430"/>
          </a:xfrm>
        </p:spPr>
        <p:txBody>
          <a:bodyPr>
            <a:noAutofit/>
          </a:bodyPr>
          <a:lstStyle/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Strategy</a:t>
            </a:r>
            <a:r>
              <a:rPr lang="en-US" dirty="0" smtClean="0"/>
              <a:t> approved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Transport messages </a:t>
            </a:r>
            <a:r>
              <a:rPr lang="en-US" dirty="0" smtClean="0"/>
              <a:t>ratified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dirty="0" smtClean="0"/>
              <a:t>Transport Management </a:t>
            </a:r>
            <a:r>
              <a:rPr lang="en-US" b="1" dirty="0" smtClean="0">
                <a:solidFill>
                  <a:schemeClr val="accent2"/>
                </a:solidFill>
              </a:rPr>
              <a:t>Deployment Kit </a:t>
            </a:r>
            <a:r>
              <a:rPr lang="en-US" dirty="0" smtClean="0"/>
              <a:t>including Implementation guideline delivered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dirty="0" smtClean="0"/>
              <a:t>GS1 </a:t>
            </a:r>
            <a:r>
              <a:rPr lang="en-US" b="1" dirty="0" smtClean="0">
                <a:solidFill>
                  <a:schemeClr val="accent2"/>
                </a:solidFill>
              </a:rPr>
              <a:t>T&amp;L MO Interest Group </a:t>
            </a:r>
            <a:r>
              <a:rPr lang="en-US" dirty="0" smtClean="0"/>
              <a:t>strengthened 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dirty="0" smtClean="0"/>
              <a:t>GS1 </a:t>
            </a:r>
            <a:r>
              <a:rPr lang="en-US" b="1" dirty="0" smtClean="0">
                <a:solidFill>
                  <a:schemeClr val="accent2"/>
                </a:solidFill>
              </a:rPr>
              <a:t>Id Keys in T&amp;L position paper </a:t>
            </a:r>
            <a:r>
              <a:rPr lang="en-US" dirty="0" smtClean="0"/>
              <a:t>ready for GSMP review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Customs Engagement Starter Kit </a:t>
            </a:r>
            <a:r>
              <a:rPr lang="en-US" dirty="0" smtClean="0"/>
              <a:t>delivered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dirty="0" smtClean="0"/>
              <a:t>GS1 </a:t>
            </a:r>
            <a:r>
              <a:rPr lang="en-US" b="1" dirty="0" smtClean="0">
                <a:solidFill>
                  <a:schemeClr val="accent2"/>
                </a:solidFill>
              </a:rPr>
              <a:t>T&amp;L Online </a:t>
            </a:r>
            <a:r>
              <a:rPr lang="en-US" dirty="0" smtClean="0"/>
              <a:t>containing engagement support tools for MOs launched</a:t>
            </a:r>
          </a:p>
          <a:p>
            <a:pPr marL="514350" lvl="0" indent="-514350">
              <a:buClr>
                <a:srgbClr val="F26334"/>
              </a:buClr>
              <a:buFont typeface="+mj-lt"/>
              <a:buAutoNum type="arabicPeriod"/>
            </a:pPr>
            <a:r>
              <a:rPr lang="en-US" dirty="0" smtClean="0"/>
              <a:t>Marketing tools delivered</a:t>
            </a:r>
            <a:endParaRPr lang="en-US" sz="2000" dirty="0"/>
          </a:p>
          <a:p>
            <a:pPr marL="0" lvl="0" indent="0">
              <a:buClr>
                <a:srgbClr val="F26334"/>
              </a:buClr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125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Transport &amp; Logistics: what’s next?</a:t>
            </a:r>
          </a:p>
        </p:txBody>
      </p:sp>
      <p:sp>
        <p:nvSpPr>
          <p:cNvPr id="63490" name="Content Placeholder 3"/>
          <p:cNvSpPr>
            <a:spLocks noGrp="1"/>
          </p:cNvSpPr>
          <p:nvPr>
            <p:ph sz="half" idx="1"/>
          </p:nvPr>
        </p:nvSpPr>
        <p:spPr>
          <a:xfrm>
            <a:off x="4038600" y="1375138"/>
            <a:ext cx="5105400" cy="4343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Logistics Interoperability Model (LIM) </a:t>
            </a:r>
            <a:r>
              <a:rPr lang="en-GB" b="1" dirty="0" smtClean="0">
                <a:solidFill>
                  <a:srgbClr val="F26334"/>
                </a:solidFill>
              </a:rPr>
              <a:t>Warehousing</a:t>
            </a:r>
            <a:r>
              <a:rPr lang="en-GB" dirty="0" smtClean="0">
                <a:solidFill>
                  <a:schemeClr val="tx1"/>
                </a:solidFill>
              </a:rPr>
              <a:t> Message Standards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GS1/RFID </a:t>
            </a:r>
            <a:r>
              <a:rPr lang="en-US" b="1" dirty="0" smtClean="0">
                <a:solidFill>
                  <a:srgbClr val="F26334"/>
                </a:solidFill>
              </a:rPr>
              <a:t>in Rail</a:t>
            </a:r>
          </a:p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GS1 </a:t>
            </a:r>
            <a:r>
              <a:rPr lang="en-US" b="1" dirty="0" smtClean="0">
                <a:solidFill>
                  <a:srgbClr val="F26334"/>
                </a:solidFill>
              </a:rPr>
              <a:t>Cross Border </a:t>
            </a:r>
            <a:r>
              <a:rPr lang="en-US" dirty="0" smtClean="0">
                <a:solidFill>
                  <a:schemeClr val="tx1"/>
                </a:solidFill>
              </a:rPr>
              <a:t>eCom (WCO)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fr-BE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fr-BE" dirty="0" smtClean="0">
                <a:solidFill>
                  <a:schemeClr val="tx1"/>
                </a:solidFill>
              </a:rPr>
              <a:t>GS1 - WCO collaboration on   </a:t>
            </a:r>
            <a:r>
              <a:rPr lang="fr-BE" b="1" dirty="0" smtClean="0">
                <a:solidFill>
                  <a:srgbClr val="F26334"/>
                </a:solidFill>
              </a:rPr>
              <a:t>Anti-</a:t>
            </a:r>
            <a:r>
              <a:rPr lang="fr-BE" b="1" dirty="0" err="1" smtClean="0">
                <a:solidFill>
                  <a:srgbClr val="F26334"/>
                </a:solidFill>
              </a:rPr>
              <a:t>Counterfeit</a:t>
            </a:r>
            <a:r>
              <a:rPr lang="fr-BE" b="1" dirty="0" smtClean="0">
                <a:solidFill>
                  <a:srgbClr val="F26334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tool</a:t>
            </a:r>
            <a:r>
              <a:rPr lang="fr-BE" dirty="0" smtClean="0">
                <a:solidFill>
                  <a:schemeClr val="tx1"/>
                </a:solidFill>
              </a:rPr>
              <a:t> (IPM)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trike="sngStrike" dirty="0" smtClean="0">
                <a:solidFill>
                  <a:schemeClr val="tx1"/>
                </a:solidFill>
              </a:rPr>
              <a:t>GS1 </a:t>
            </a:r>
            <a:r>
              <a:rPr lang="en-US" strike="sngStrike" dirty="0" err="1" smtClean="0">
                <a:solidFill>
                  <a:schemeClr val="tx1"/>
                </a:solidFill>
              </a:rPr>
              <a:t>eSeal</a:t>
            </a:r>
            <a:endParaRPr lang="en-US" strike="sngStrike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4578" name="Picture 2" descr="http://imagebank.gs1.org/imagebank-gs1/servlet/display?file=d594ca72c427c338676a26e17b4939256b4ef55adda68482574cf23fe7c96ac3044477bfc7821abe4a5e45d6834991d81e051a8f1083bf574232d72583a3a8c2ffedd79994422bdda5a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1" y="1467167"/>
            <a:ext cx="3743600" cy="4899343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534150"/>
            <a:ext cx="914400" cy="323850"/>
          </a:xfrm>
          <a:noFill/>
        </p:spPr>
        <p:txBody>
          <a:bodyPr/>
          <a:lstStyle/>
          <a:p>
            <a:fld id="{2A6471D4-4371-4F4D-B3E0-C439C4DCC110}" type="slidenum">
              <a:rPr lang="en-US" smtClean="0">
                <a:solidFill>
                  <a:srgbClr val="002C6C"/>
                </a:solidFill>
                <a:cs typeface="Arial" charset="0"/>
              </a:rPr>
              <a:pPr/>
              <a:t>15</a:t>
            </a:fld>
            <a:endParaRPr lang="en-US" dirty="0" smtClean="0">
              <a:solidFill>
                <a:srgbClr val="002C6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95630-6007-134E-9114-745ED5F3DDCA}" type="slidenum">
              <a:rPr lang="en-GB" smtClean="0">
                <a:solidFill>
                  <a:srgbClr val="002C6C"/>
                </a:solidFill>
              </a:rPr>
              <a:pPr/>
              <a:t>16</a:t>
            </a:fld>
            <a:endParaRPr lang="en-GB">
              <a:solidFill>
                <a:srgbClr val="002C6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-12880"/>
            <a:ext cx="2936383" cy="6870880"/>
            <a:chOff x="0" y="0"/>
            <a:chExt cx="2866254" cy="67009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l="40880" t="17257" r="38944" b="3299"/>
            <a:stretch>
              <a:fillRect/>
            </a:stretch>
          </p:blipFill>
          <p:spPr bwMode="auto">
            <a:xfrm>
              <a:off x="0" y="0"/>
              <a:ext cx="2866254" cy="6700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 l="40916" t="17042" r="38908" b="10864"/>
            <a:stretch>
              <a:fillRect/>
            </a:stretch>
          </p:blipFill>
          <p:spPr bwMode="auto">
            <a:xfrm>
              <a:off x="0" y="2863"/>
              <a:ext cx="2859110" cy="6065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044379" y="206062"/>
            <a:ext cx="6099622" cy="66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002C6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6334"/>
              </a:buClr>
              <a:buChar char="•"/>
              <a:defRPr>
                <a:solidFill>
                  <a:srgbClr val="002C6C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6334"/>
              </a:buClr>
              <a:buFont typeface="Arial" charset="0"/>
              <a:buChar char="–"/>
              <a:defRPr>
                <a:solidFill>
                  <a:srgbClr val="002C6C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srgbClr val="002C6C"/>
              </a:buClr>
            </a:pPr>
            <a:r>
              <a:rPr lang="en-US" sz="2800" b="1" dirty="0" smtClean="0">
                <a:solidFill>
                  <a:srgbClr val="F26334"/>
                </a:solidFill>
              </a:rPr>
              <a:t>PARTICIPATION</a:t>
            </a:r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en-US" sz="2000" dirty="0" smtClean="0"/>
              <a:t>70</a:t>
            </a:r>
            <a:r>
              <a:rPr lang="en-US" sz="2000" b="1" dirty="0" smtClean="0"/>
              <a:t> </a:t>
            </a:r>
            <a:r>
              <a:rPr lang="en-US" sz="2000" dirty="0" smtClean="0"/>
              <a:t>participants from 24 companies &amp; associations + 20 MOs</a:t>
            </a:r>
          </a:p>
          <a:p>
            <a:pPr lvl="1" algn="just">
              <a:buFont typeface="Arial" pitchFamily="34" charset="0"/>
              <a:buChar char="•"/>
            </a:pPr>
            <a:endParaRPr lang="en-US" sz="1400" dirty="0" smtClean="0"/>
          </a:p>
          <a:p>
            <a:pPr marL="0" indent="0" algn="just">
              <a:buClr>
                <a:srgbClr val="002C6C"/>
              </a:buClr>
            </a:pPr>
            <a:r>
              <a:rPr lang="en-US" sz="2800" b="1" dirty="0" smtClean="0">
                <a:solidFill>
                  <a:srgbClr val="F26334"/>
                </a:solidFill>
              </a:rPr>
              <a:t>SPEAKERS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TCGF, WCO, Delhaize, DHL, DSV, Stena Line , Swedish Rail Administration, </a:t>
            </a:r>
            <a:r>
              <a:rPr lang="en-US" sz="2000" dirty="0" err="1" smtClean="0"/>
              <a:t>Marlo</a:t>
            </a:r>
            <a:r>
              <a:rPr lang="en-US" sz="2000" dirty="0" smtClean="0"/>
              <a:t>, SINTEF, Oracle, </a:t>
            </a:r>
            <a:r>
              <a:rPr lang="en-US" sz="2000" dirty="0" err="1" smtClean="0"/>
              <a:t>RedPrairie</a:t>
            </a:r>
            <a:r>
              <a:rPr lang="en-US" sz="2000" dirty="0" smtClean="0"/>
              <a:t>, </a:t>
            </a:r>
            <a:r>
              <a:rPr lang="en-US" sz="2000" dirty="0" err="1" smtClean="0"/>
              <a:t>TakeCargo</a:t>
            </a:r>
            <a:r>
              <a:rPr lang="en-US" sz="2000" dirty="0" smtClean="0"/>
              <a:t>, GS1 US, GS1 NL</a:t>
            </a:r>
          </a:p>
          <a:p>
            <a:pPr lvl="1">
              <a:buFont typeface="Arial" pitchFamily="34" charset="0"/>
              <a:buChar char="•"/>
            </a:pPr>
            <a:endParaRPr lang="en-US" sz="1400" dirty="0" smtClean="0"/>
          </a:p>
          <a:p>
            <a:pPr marL="0" indent="0" algn="just">
              <a:buClr>
                <a:srgbClr val="002C6C"/>
              </a:buClr>
            </a:pPr>
            <a:r>
              <a:rPr lang="fr-BE" sz="2800" b="1" dirty="0" smtClean="0">
                <a:solidFill>
                  <a:srgbClr val="F26334"/>
                </a:solidFill>
              </a:rPr>
              <a:t>TOPICS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 Innovations in transport &amp; warehousing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 The Future Value Chain and key Transport &amp;  </a:t>
            </a:r>
            <a:br>
              <a:rPr lang="en-US" sz="2000" dirty="0" smtClean="0"/>
            </a:br>
            <a:r>
              <a:rPr lang="en-US" sz="2000" dirty="0" smtClean="0"/>
              <a:t> Logistics trends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 Efficient shipping and receiving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 Moving products across borders with greater security, visibility and  efficiency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fr-BE" sz="2000" dirty="0" smtClean="0"/>
          </a:p>
          <a:p>
            <a:pPr>
              <a:buFont typeface="Arial" pitchFamily="34" charset="0"/>
              <a:buChar char="•"/>
            </a:pPr>
            <a:endParaRPr lang="fr-BE" sz="2000" dirty="0" smtClean="0"/>
          </a:p>
          <a:p>
            <a:pPr>
              <a:buFont typeface="Arial" pitchFamily="34" charset="0"/>
              <a:buChar char="•"/>
            </a:pPr>
            <a:endParaRPr lang="fr-BE" sz="2000" dirty="0" smtClean="0"/>
          </a:p>
        </p:txBody>
      </p:sp>
    </p:spTree>
    <p:extLst>
      <p:ext uri="{BB962C8B-B14F-4D97-AF65-F5344CB8AC3E}">
        <p14:creationId xmlns:p14="http://schemas.microsoft.com/office/powerpoint/2010/main" val="30360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Sectors</a:t>
            </a:r>
          </a:p>
        </p:txBody>
      </p:sp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6471D4-4371-4F4D-B3E0-C439C4DCC110}" type="slidenum">
              <a:rPr lang="en-US" smtClean="0">
                <a:solidFill>
                  <a:srgbClr val="002C6C"/>
                </a:solidFill>
                <a:cs typeface="Arial" charset="0"/>
              </a:rPr>
              <a:pPr/>
              <a:t>2</a:t>
            </a:fld>
            <a:endParaRPr lang="en-US" dirty="0" smtClean="0">
              <a:solidFill>
                <a:srgbClr val="002C6C"/>
              </a:solidFill>
              <a:cs typeface="Arial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578399" y="1447800"/>
            <a:ext cx="5565601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2C6C"/>
                </a:solidFill>
                <a:ea typeface="ＭＳ Ｐゴシック" charset="0"/>
              </a:rPr>
              <a:t>Retail &amp; Consumer Goods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1600" b="1" dirty="0">
              <a:solidFill>
                <a:srgbClr val="002C6C"/>
              </a:solidFill>
              <a:ea typeface="ＭＳ Ｐゴシック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1600" b="1" dirty="0">
              <a:solidFill>
                <a:srgbClr val="002C6C"/>
              </a:solidFill>
              <a:ea typeface="ＭＳ Ｐゴシック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2C6C"/>
                </a:solidFill>
                <a:ea typeface="ＭＳ Ｐゴシック" charset="0"/>
              </a:rPr>
              <a:t>Healthcare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1400" b="1" dirty="0">
              <a:solidFill>
                <a:srgbClr val="002C6C"/>
              </a:solidFill>
              <a:ea typeface="ＭＳ Ｐゴシック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1400" b="1" dirty="0">
              <a:solidFill>
                <a:srgbClr val="002C6C"/>
              </a:solidFill>
              <a:ea typeface="ＭＳ Ｐゴシック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2C6C"/>
                </a:solidFill>
                <a:ea typeface="ＭＳ Ｐゴシック" charset="0"/>
              </a:rPr>
              <a:t>Transport &amp; Logistics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GB" sz="2400" b="1" dirty="0">
              <a:solidFill>
                <a:srgbClr val="002C6C"/>
              </a:solidFill>
              <a:ea typeface="ＭＳ Ｐゴシック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2C6C"/>
                </a:solidFill>
                <a:ea typeface="ＭＳ Ｐゴシック" charset="0"/>
              </a:rPr>
              <a:t>New Sectors</a:t>
            </a:r>
          </a:p>
          <a:p>
            <a:pPr marL="354013" indent="-18256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sz="2400" dirty="0">
                <a:solidFill>
                  <a:srgbClr val="002C6C"/>
                </a:solidFill>
                <a:ea typeface="ＭＳ Ｐゴシック" charset="0"/>
              </a:rPr>
              <a:t>Financial Services</a:t>
            </a:r>
          </a:p>
          <a:p>
            <a:pPr marL="354013" indent="-18256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sz="2400" dirty="0">
                <a:solidFill>
                  <a:srgbClr val="002C6C"/>
                </a:solidFill>
                <a:ea typeface="ＭＳ Ｐゴシック" charset="0"/>
              </a:rPr>
              <a:t>Automotive/Component Parts</a:t>
            </a:r>
          </a:p>
          <a:p>
            <a:pPr marL="354013" indent="-18256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sz="2400" dirty="0">
                <a:solidFill>
                  <a:srgbClr val="002C6C"/>
                </a:solidFill>
                <a:ea typeface="ＭＳ Ｐゴシック" charset="0"/>
              </a:rPr>
              <a:t>Food Services</a:t>
            </a:r>
          </a:p>
          <a:p>
            <a:pPr marL="354013" indent="-182563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sz="2400" dirty="0">
                <a:solidFill>
                  <a:srgbClr val="002C6C"/>
                </a:solidFill>
                <a:ea typeface="ＭＳ Ｐゴシック" charset="0"/>
              </a:rPr>
              <a:t>e-</a:t>
            </a:r>
            <a:r>
              <a:rPr lang="en-GB" sz="2400" dirty="0" err="1">
                <a:solidFill>
                  <a:srgbClr val="002C6C"/>
                </a:solidFill>
                <a:ea typeface="ＭＳ Ｐゴシック" charset="0"/>
              </a:rPr>
              <a:t>Tailers</a:t>
            </a:r>
            <a:endParaRPr lang="en-GB" sz="2400" dirty="0">
              <a:solidFill>
                <a:srgbClr val="002C6C"/>
              </a:solidFill>
              <a:ea typeface="ＭＳ Ｐゴシック" charset="0"/>
            </a:endParaRPr>
          </a:p>
        </p:txBody>
      </p:sp>
      <p:pic>
        <p:nvPicPr>
          <p:cNvPr id="18436" name="Picture 4" descr="Asset Preview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5574" y="1428750"/>
            <a:ext cx="3022904" cy="1691640"/>
          </a:xfrm>
          <a:prstGeom prst="rect">
            <a:avLst/>
          </a:prstGeom>
          <a:noFill/>
        </p:spPr>
      </p:pic>
      <p:pic>
        <p:nvPicPr>
          <p:cNvPr id="18438" name="Picture 6" descr="Asset Preview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5574" y="3154680"/>
            <a:ext cx="3021965" cy="1691640"/>
          </a:xfrm>
          <a:prstGeom prst="rect">
            <a:avLst/>
          </a:prstGeom>
          <a:noFill/>
        </p:spPr>
      </p:pic>
      <p:pic>
        <p:nvPicPr>
          <p:cNvPr id="18442" name="Picture 10" descr="Asset Preview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8435" y="4937760"/>
            <a:ext cx="3028608" cy="177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71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1640" y="5592759"/>
            <a:ext cx="7092594" cy="829391"/>
          </a:xfrm>
        </p:spPr>
        <p:txBody>
          <a:bodyPr/>
          <a:lstStyle/>
          <a:p>
            <a:pPr algn="ctr"/>
            <a:r>
              <a:rPr lang="fr-BE" sz="44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Retail</a:t>
            </a:r>
            <a:r>
              <a:rPr lang="fr-BE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 Value Chain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BF9BD-1E52-D64C-B18B-359DD3253BCC}" type="slidenum">
              <a:rPr lang="en-US" smtClean="0">
                <a:solidFill>
                  <a:srgbClr val="002C6C"/>
                </a:solidFill>
              </a:rPr>
              <a:pPr/>
              <a:t>3</a:t>
            </a:fld>
            <a:endParaRPr lang="en-US">
              <a:solidFill>
                <a:srgbClr val="002C6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4837" y="1310466"/>
            <a:ext cx="5792398" cy="3861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3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3" cstate="print"/>
          <a:srcRect l="29011" t="7869" r="27865" b="4723"/>
          <a:stretch/>
        </p:blipFill>
        <p:spPr bwMode="auto">
          <a:xfrm>
            <a:off x="3636076" y="1505376"/>
            <a:ext cx="2439154" cy="277374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0" t="7976" r="27821" b="4390"/>
          <a:stretch/>
        </p:blipFill>
        <p:spPr bwMode="auto">
          <a:xfrm>
            <a:off x="3332017" y="3681085"/>
            <a:ext cx="2434692" cy="2792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 Deployment Kits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2017" y="6473459"/>
            <a:ext cx="24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 err="1">
                <a:solidFill>
                  <a:srgbClr val="002C6C"/>
                </a:solidFill>
                <a:ea typeface="ＭＳ Ｐゴシック" charset="0"/>
              </a:rPr>
              <a:t>Fresh</a:t>
            </a:r>
            <a:r>
              <a:rPr lang="fr-BE" b="1" dirty="0">
                <a:solidFill>
                  <a:srgbClr val="002C6C"/>
                </a:solidFill>
                <a:ea typeface="ＭＳ Ｐゴシック" charset="0"/>
              </a:rPr>
              <a:t> </a:t>
            </a:r>
            <a:r>
              <a:rPr lang="fr-BE" b="1" dirty="0" err="1">
                <a:solidFill>
                  <a:srgbClr val="002C6C"/>
                </a:solidFill>
                <a:ea typeface="ＭＳ Ｐゴシック" charset="0"/>
              </a:rPr>
              <a:t>Foods</a:t>
            </a:r>
            <a:endParaRPr lang="fr-BE" b="1" dirty="0">
              <a:solidFill>
                <a:srgbClr val="002C6C"/>
              </a:solidFill>
              <a:ea typeface="ＭＳ Ｐゴシック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7063" y="1505376"/>
            <a:ext cx="2444825" cy="2797541"/>
            <a:chOff x="6267633" y="3591163"/>
            <a:chExt cx="2481176" cy="283626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0" t="8703" r="27791" b="3872"/>
            <a:stretch/>
          </p:blipFill>
          <p:spPr bwMode="auto">
            <a:xfrm>
              <a:off x="6267633" y="3591163"/>
              <a:ext cx="2481176" cy="2836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150828" y="4175032"/>
              <a:ext cx="1597981" cy="27699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rgbClr val="FFFFFF"/>
                  </a:solidFill>
                  <a:ea typeface="ＭＳ Ｐゴシック" charset="0"/>
                </a:rPr>
                <a:t>Building partnerships to enable GS1 Standards Implementations</a:t>
              </a:r>
              <a:endParaRPr lang="fr-BE" sz="600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003" y="1505376"/>
            <a:ext cx="2434692" cy="2768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07" y="3723377"/>
            <a:ext cx="2434692" cy="2750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85004" y="1136521"/>
            <a:ext cx="243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 err="1">
                <a:solidFill>
                  <a:srgbClr val="002C6C"/>
                </a:solidFill>
                <a:ea typeface="ＭＳ Ｐゴシック" charset="0"/>
              </a:rPr>
              <a:t>Order</a:t>
            </a:r>
            <a:r>
              <a:rPr lang="fr-BE" b="1" dirty="0">
                <a:solidFill>
                  <a:srgbClr val="002C6C"/>
                </a:solidFill>
                <a:ea typeface="ＭＳ Ｐゴシック" charset="0"/>
              </a:rPr>
              <a:t> to Cash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186551" y="3763192"/>
            <a:ext cx="2444825" cy="277374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058517" y="6488668"/>
            <a:ext cx="2718147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>
                <a:solidFill>
                  <a:srgbClr val="002C6C"/>
                </a:solidFill>
              </a:rPr>
              <a:t>Transport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7063" y="1136044"/>
            <a:ext cx="24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>
                <a:solidFill>
                  <a:srgbClr val="002C6C"/>
                </a:solidFill>
                <a:ea typeface="ＭＳ Ｐゴシック" charset="0"/>
              </a:rPr>
              <a:t>Solution Providers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BF9BD-1E52-D64C-B18B-359DD3253BCC}" type="slidenum">
              <a:rPr lang="en-US" smtClean="0">
                <a:solidFill>
                  <a:srgbClr val="002C6C"/>
                </a:solidFill>
              </a:rPr>
              <a:pPr/>
              <a:t>4</a:t>
            </a:fld>
            <a:endParaRPr lang="en-US">
              <a:solidFill>
                <a:srgbClr val="002C6C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87082" y="1136521"/>
            <a:ext cx="5995165" cy="5695636"/>
          </a:xfrm>
          <a:prstGeom prst="roundRect">
            <a:avLst/>
          </a:prstGeom>
          <a:noFill/>
          <a:ln w="76200" cap="flat" cmpd="sng" algn="ctr">
            <a:solidFill>
              <a:srgbClr val="F263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0724" y="1136521"/>
            <a:ext cx="242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>
                <a:solidFill>
                  <a:srgbClr val="002C6C"/>
                </a:solidFill>
                <a:ea typeface="ＭＳ Ｐゴシック" charset="0"/>
              </a:rPr>
              <a:t>Bar Codes in </a:t>
            </a:r>
            <a:r>
              <a:rPr lang="fr-BE" b="1" dirty="0" err="1">
                <a:solidFill>
                  <a:srgbClr val="002C6C"/>
                </a:solidFill>
                <a:ea typeface="ＭＳ Ｐゴシック" charset="0"/>
              </a:rPr>
              <a:t>Retail</a:t>
            </a:r>
            <a:endParaRPr lang="fr-BE" b="1" dirty="0">
              <a:solidFill>
                <a:srgbClr val="002C6C"/>
              </a:solidFill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31" y="6395904"/>
            <a:ext cx="243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fr-BE" b="1" dirty="0">
                <a:solidFill>
                  <a:srgbClr val="002C6C"/>
                </a:solidFill>
                <a:ea typeface="ＭＳ Ｐゴシック" charset="0"/>
              </a:rPr>
              <a:t>Food </a:t>
            </a:r>
            <a:r>
              <a:rPr lang="fr-BE" b="1" dirty="0" err="1">
                <a:solidFill>
                  <a:srgbClr val="002C6C"/>
                </a:solidFill>
                <a:ea typeface="ＭＳ Ｐゴシック" charset="0"/>
              </a:rPr>
              <a:t>Traceability</a:t>
            </a:r>
            <a:endParaRPr lang="fr-BE" b="1" dirty="0">
              <a:solidFill>
                <a:srgbClr val="002C6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Inflection</a:t>
            </a:r>
            <a:r>
              <a:rPr lang="fr-BE" dirty="0" smtClean="0"/>
              <a:t> point: B2C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43050"/>
            <a:ext cx="4221126" cy="4552950"/>
          </a:xfrm>
        </p:spPr>
        <p:txBody>
          <a:bodyPr/>
          <a:lstStyle/>
          <a:p>
            <a:pPr lvl="0" eaLnBrk="1" hangingPunct="1">
              <a:buClr>
                <a:srgbClr val="F26334"/>
              </a:buClr>
              <a:buFontTx/>
              <a:buChar char="•"/>
            </a:pPr>
            <a:r>
              <a:rPr lang="en-GB" b="1" dirty="0"/>
              <a:t>B2C TSD </a:t>
            </a:r>
            <a:r>
              <a:rPr lang="en-GB" dirty="0"/>
              <a:t>project and pilot launched </a:t>
            </a:r>
            <a:r>
              <a:rPr lang="en-GB" dirty="0" smtClean="0"/>
              <a:t>successfully</a:t>
            </a:r>
          </a:p>
          <a:p>
            <a:pPr lvl="0" eaLnBrk="1" hangingPunct="1">
              <a:buClr>
                <a:srgbClr val="F26334"/>
              </a:buClr>
              <a:buFontTx/>
              <a:buChar char="•"/>
            </a:pPr>
            <a:endParaRPr lang="en-GB" dirty="0"/>
          </a:p>
          <a:p>
            <a:pPr lvl="0" eaLnBrk="1" hangingPunct="1">
              <a:buClr>
                <a:srgbClr val="F26334"/>
              </a:buClr>
              <a:buFontTx/>
              <a:buChar char="•"/>
            </a:pPr>
            <a:r>
              <a:rPr lang="en-GB" dirty="0" smtClean="0"/>
              <a:t>B2C TSD </a:t>
            </a:r>
            <a:r>
              <a:rPr lang="en-GB" b="1" dirty="0" smtClean="0"/>
              <a:t>standard</a:t>
            </a:r>
            <a:r>
              <a:rPr lang="en-GB" dirty="0" smtClean="0">
                <a:solidFill>
                  <a:srgbClr val="F26334"/>
                </a:solidFill>
              </a:rPr>
              <a:t> </a:t>
            </a:r>
            <a:r>
              <a:rPr lang="en-GB" dirty="0" smtClean="0"/>
              <a:t>released by Dec 2012</a:t>
            </a:r>
            <a:endParaRPr lang="en-GB" dirty="0"/>
          </a:p>
          <a:p>
            <a:endParaRPr lang="fr-BE" dirty="0" smtClean="0"/>
          </a:p>
          <a:p>
            <a:pPr lvl="0" eaLnBrk="1" hangingPunct="1">
              <a:buClr>
                <a:srgbClr val="F26334"/>
              </a:buClr>
              <a:buFontTx/>
              <a:buChar char="•"/>
            </a:pPr>
            <a:r>
              <a:rPr lang="en-GB" b="1" dirty="0"/>
              <a:t>Data Quality </a:t>
            </a:r>
            <a:r>
              <a:rPr lang="en-GB" dirty="0"/>
              <a:t>project repositioned for B2B2C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2BDF3-4FFB-844E-8B77-ECE1E4092A3A}" type="slidenum">
              <a:rPr lang="en-GB" smtClean="0">
                <a:solidFill>
                  <a:srgbClr val="002C6C"/>
                </a:solidFill>
              </a:rPr>
              <a:pPr/>
              <a:t>5</a:t>
            </a:fld>
            <a:endParaRPr lang="en-GB">
              <a:solidFill>
                <a:srgbClr val="002C6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514" y="1543050"/>
            <a:ext cx="3043972" cy="4552950"/>
          </a:xfrm>
        </p:spPr>
      </p:pic>
    </p:spTree>
    <p:extLst>
      <p:ext uri="{BB962C8B-B14F-4D97-AF65-F5344CB8AC3E}">
        <p14:creationId xmlns:p14="http://schemas.microsoft.com/office/powerpoint/2010/main" val="24185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8429" y="384392"/>
            <a:ext cx="7358742" cy="935998"/>
          </a:xfrm>
        </p:spPr>
        <p:txBody>
          <a:bodyPr/>
          <a:lstStyle/>
          <a:p>
            <a:r>
              <a:rPr lang="en-GB" sz="2800" dirty="0"/>
              <a:t>Cap Gemini-GS1-TCGF strategic research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16436" y="1415454"/>
            <a:ext cx="8610601" cy="4552950"/>
          </a:xfrm>
        </p:spPr>
        <p:txBody>
          <a:bodyPr>
            <a:noAutofit/>
          </a:bodyPr>
          <a:lstStyle/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Perform </a:t>
            </a:r>
            <a:r>
              <a:rPr lang="en-US" dirty="0" smtClean="0"/>
              <a:t>a strategic </a:t>
            </a:r>
            <a:r>
              <a:rPr lang="en-US" dirty="0"/>
              <a:t>research study aimed at </a:t>
            </a:r>
            <a:r>
              <a:rPr lang="en-US" b="1" dirty="0">
                <a:solidFill>
                  <a:srgbClr val="F26334"/>
                </a:solidFill>
              </a:rPr>
              <a:t>identifying requirements for supply chain standards and </a:t>
            </a:r>
            <a:r>
              <a:rPr lang="en-US" b="1" dirty="0" smtClean="0">
                <a:solidFill>
                  <a:srgbClr val="F26334"/>
                </a:solidFill>
              </a:rPr>
              <a:t>services in the future</a:t>
            </a:r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endParaRPr lang="fr-BE" dirty="0"/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en-US" b="1" dirty="0"/>
              <a:t>Target</a:t>
            </a:r>
            <a:r>
              <a:rPr lang="en-US" dirty="0"/>
              <a:t>: </a:t>
            </a:r>
            <a:r>
              <a:rPr lang="en-US" dirty="0" smtClean="0"/>
              <a:t>interview 25 </a:t>
            </a:r>
            <a:r>
              <a:rPr lang="en-US" dirty="0"/>
              <a:t>C-level executives (</a:t>
            </a:r>
            <a:r>
              <a:rPr lang="en-US" sz="2000" dirty="0"/>
              <a:t>CEOs or Chief Supply Chain Officers, CIOs, CMOs, etc.) </a:t>
            </a:r>
            <a:r>
              <a:rPr lang="en-US" dirty="0"/>
              <a:t>of TCGF Board companies </a:t>
            </a:r>
            <a:endParaRPr lang="fr-BE" dirty="0"/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endParaRPr lang="en-US" u="sng" dirty="0" smtClean="0"/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en-US" dirty="0"/>
              <a:t>Initial f</a:t>
            </a:r>
            <a:r>
              <a:rPr lang="en-US" dirty="0" smtClean="0"/>
              <a:t>indings confirm Key projects GS1 is working on.</a:t>
            </a:r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fr-BE" dirty="0" err="1" smtClean="0"/>
              <a:t>Released</a:t>
            </a:r>
            <a:r>
              <a:rPr lang="fr-BE" dirty="0" smtClean="0"/>
              <a:t> in </a:t>
            </a:r>
            <a:r>
              <a:rPr lang="fr-BE" dirty="0" err="1" smtClean="0"/>
              <a:t>October</a:t>
            </a:r>
            <a:r>
              <a:rPr lang="fr-BE" dirty="0"/>
              <a:t> </a:t>
            </a:r>
            <a:r>
              <a:rPr lang="fr-BE" dirty="0" smtClean="0"/>
              <a:t>2012</a:t>
            </a:r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r>
              <a:rPr lang="en-US" dirty="0" smtClean="0"/>
              <a:t>Presented </a:t>
            </a:r>
            <a:r>
              <a:rPr lang="en-US" dirty="0"/>
              <a:t>to TCGF board </a:t>
            </a:r>
            <a:r>
              <a:rPr lang="en-US" dirty="0" smtClean="0"/>
              <a:t> and GS1 MB by Jose Lopez</a:t>
            </a:r>
          </a:p>
          <a:p>
            <a:pPr>
              <a:buClr>
                <a:srgbClr val="F26334"/>
              </a:buCl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6" name="Picture 2" descr="Capgemini : Consulting, Technology, Outsourci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79" y="6166695"/>
            <a:ext cx="18002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theconsumergoodsforum.com/images/home/theconsumergoodsforum-bgtra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4636" y="6107049"/>
            <a:ext cx="1528931" cy="4606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8" name="Picture 4" descr="GS1 - The global language of business"/>
          <p:cNvPicPr>
            <a:picLocks noChangeAspect="1" noChangeArrowheads="1"/>
          </p:cNvPicPr>
          <p:nvPr/>
        </p:nvPicPr>
        <p:blipFill>
          <a:blip r:embed="rId6"/>
          <a:srcRect r="62914"/>
          <a:stretch>
            <a:fillRect/>
          </a:stretch>
        </p:blipFill>
        <p:spPr bwMode="auto">
          <a:xfrm>
            <a:off x="1926454" y="6086701"/>
            <a:ext cx="577048" cy="49791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BF9BD-1E52-D64C-B18B-359DD3253BCC}" type="slidenum">
              <a:rPr lang="en-US" smtClean="0">
                <a:solidFill>
                  <a:srgbClr val="002C6C"/>
                </a:solidFill>
              </a:rPr>
              <a:pPr/>
              <a:t>6</a:t>
            </a:fld>
            <a:endParaRPr lang="en-US">
              <a:solidFill>
                <a:srgbClr val="002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Welcome</a:t>
            </a:r>
            <a:r>
              <a:rPr lang="fr-BE" dirty="0" smtClean="0"/>
              <a:t> Lynda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318968" y="5651647"/>
            <a:ext cx="4040188" cy="6397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Lynda Costa</a:t>
            </a:r>
          </a:p>
          <a:p>
            <a:r>
              <a:rPr lang="en-US" sz="2000" b="0" dirty="0" smtClean="0"/>
              <a:t>Retail </a:t>
            </a:r>
            <a:r>
              <a:rPr lang="en-US" sz="2000" b="0" dirty="0"/>
              <a:t>Value Chain Vice President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464264" y="1669315"/>
            <a:ext cx="4584044" cy="453127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25 year veteran of </a:t>
            </a:r>
            <a:r>
              <a:rPr lang="en-US" sz="2200" dirty="0" smtClean="0"/>
              <a:t>PepsiCo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Expertise in Sales</a:t>
            </a:r>
            <a:r>
              <a:rPr lang="en-US" sz="2200" dirty="0"/>
              <a:t>, Marketing, </a:t>
            </a:r>
            <a:r>
              <a:rPr lang="en-US" sz="2200" dirty="0" smtClean="0"/>
              <a:t>Operations, </a:t>
            </a:r>
            <a:r>
              <a:rPr lang="en-US" sz="2200" dirty="0"/>
              <a:t>Quality, </a:t>
            </a:r>
            <a:r>
              <a:rPr lang="en-US" sz="2200" dirty="0" smtClean="0"/>
              <a:t>Innovation </a:t>
            </a:r>
            <a:r>
              <a:rPr lang="en-US" sz="2200" dirty="0"/>
              <a:t>and </a:t>
            </a:r>
            <a:r>
              <a:rPr lang="en-US" sz="2200" dirty="0" smtClean="0"/>
              <a:t>Procurement</a:t>
            </a:r>
            <a:endParaRPr lang="fr-BE" sz="2200" dirty="0"/>
          </a:p>
          <a:p>
            <a:pPr>
              <a:buFont typeface="Arial" pitchFamily="34" charset="0"/>
              <a:buChar char="•"/>
            </a:pPr>
            <a:r>
              <a:rPr lang="fr-FR" sz="2200" dirty="0" err="1"/>
              <a:t>D</a:t>
            </a:r>
            <a:r>
              <a:rPr lang="fr-FR" sz="2200" dirty="0" err="1" smtClean="0"/>
              <a:t>efine</a:t>
            </a:r>
            <a:r>
              <a:rPr lang="fr-FR" sz="2200" dirty="0" smtClean="0"/>
              <a:t> </a:t>
            </a:r>
            <a:r>
              <a:rPr lang="fr-FR" sz="2200" dirty="0" err="1"/>
              <a:t>industry</a:t>
            </a:r>
            <a:r>
              <a:rPr lang="fr-FR" sz="2200" dirty="0"/>
              <a:t> </a:t>
            </a:r>
            <a:r>
              <a:rPr lang="fr-FR" sz="2200" dirty="0" err="1"/>
              <a:t>needs</a:t>
            </a:r>
            <a:r>
              <a:rPr lang="fr-FR" sz="2200" dirty="0"/>
              <a:t> </a:t>
            </a:r>
            <a:r>
              <a:rPr lang="fr-FR" sz="2200" dirty="0" smtClean="0"/>
              <a:t>of RVC </a:t>
            </a:r>
            <a:r>
              <a:rPr lang="fr-FR" sz="2200" dirty="0" err="1" smtClean="0"/>
              <a:t>that</a:t>
            </a:r>
            <a:r>
              <a:rPr lang="fr-FR" sz="2200" dirty="0" smtClean="0"/>
              <a:t> </a:t>
            </a:r>
            <a:r>
              <a:rPr lang="fr-FR" sz="2200" dirty="0" err="1"/>
              <a:t>can</a:t>
            </a:r>
            <a:r>
              <a:rPr lang="fr-FR" sz="2200" dirty="0"/>
              <a:t> </a:t>
            </a:r>
            <a:r>
              <a:rPr lang="fr-FR" sz="2200" dirty="0" smtClean="0"/>
              <a:t>drive </a:t>
            </a:r>
            <a:r>
              <a:rPr lang="fr-FR" sz="2200" dirty="0"/>
              <a:t>the </a:t>
            </a:r>
            <a:r>
              <a:rPr lang="fr-FR" sz="2200" dirty="0" err="1"/>
              <a:t>development</a:t>
            </a:r>
            <a:r>
              <a:rPr lang="fr-FR" sz="2200" dirty="0"/>
              <a:t> of GS1 standards, solutions </a:t>
            </a:r>
            <a:r>
              <a:rPr lang="fr-FR" sz="2200" dirty="0" smtClean="0"/>
              <a:t>&amp; services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Establish </a:t>
            </a:r>
            <a:r>
              <a:rPr lang="en-US" sz="2200" dirty="0"/>
              <a:t>key </a:t>
            </a:r>
            <a:r>
              <a:rPr lang="en-US" sz="2200" dirty="0" smtClean="0"/>
              <a:t>contacts </a:t>
            </a:r>
            <a:r>
              <a:rPr lang="en-US" sz="2200" dirty="0"/>
              <a:t>with </a:t>
            </a:r>
            <a:r>
              <a:rPr lang="en-US" sz="2200" dirty="0" smtClean="0"/>
              <a:t>TCGF and their members</a:t>
            </a:r>
          </a:p>
          <a:p>
            <a:pPr>
              <a:buFont typeface="Arial" pitchFamily="34" charset="0"/>
              <a:buChar char="•"/>
            </a:pPr>
            <a:r>
              <a:rPr lang="fr-BE" sz="2200" dirty="0" err="1" smtClean="0"/>
              <a:t>Build</a:t>
            </a:r>
            <a:r>
              <a:rPr lang="fr-BE" sz="2200" dirty="0" smtClean="0"/>
              <a:t> MO </a:t>
            </a:r>
            <a:r>
              <a:rPr lang="fr-BE" sz="2200" dirty="0" err="1" smtClean="0"/>
              <a:t>community</a:t>
            </a:r>
            <a:r>
              <a:rPr lang="fr-BE" sz="2200" dirty="0" smtClean="0"/>
              <a:t> for RVC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95630-6007-134E-9114-745ED5F3DDCA}" type="slidenum">
              <a:rPr lang="en-GB" smtClean="0">
                <a:solidFill>
                  <a:srgbClr val="002C6C"/>
                </a:solidFill>
              </a:rPr>
              <a:pPr/>
              <a:t>7</a:t>
            </a:fld>
            <a:endParaRPr lang="en-GB">
              <a:solidFill>
                <a:srgbClr val="002C6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293" y="1443109"/>
            <a:ext cx="2631008" cy="39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419" y="2188570"/>
            <a:ext cx="7924800" cy="3517750"/>
          </a:xfrm>
        </p:spPr>
        <p:txBody>
          <a:bodyPr/>
          <a:lstStyle/>
          <a:p>
            <a:pPr marL="0"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 smtClean="0">
                <a:solidFill>
                  <a:schemeClr val="bg1"/>
                </a:solidFill>
              </a:rPr>
              <a:t>“The </a:t>
            </a:r>
            <a:r>
              <a:rPr lang="en-US" sz="3600" b="1" i="1" dirty="0">
                <a:solidFill>
                  <a:schemeClr val="bg1"/>
                </a:solidFill>
              </a:rPr>
              <a:t>flywheel is beginning to turn on RFID, and once it starts it will just turn faster and faster</a:t>
            </a:r>
            <a:r>
              <a:rPr lang="en-US" sz="3600" b="1" i="1" dirty="0" smtClean="0">
                <a:solidFill>
                  <a:schemeClr val="bg1"/>
                </a:solidFill>
              </a:rPr>
              <a:t>.” </a:t>
            </a:r>
            <a:br>
              <a:rPr lang="en-US" sz="3600" b="1" i="1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— Tom </a:t>
            </a:r>
            <a:r>
              <a:rPr lang="en-US" sz="2800" dirty="0">
                <a:solidFill>
                  <a:schemeClr val="bg1"/>
                </a:solidFill>
              </a:rPr>
              <a:t>Cole, CAO, Macy’s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F406-A951-4782-A125-F0F9A54F00BD}" type="slidenum">
              <a:rPr lang="en-US" smtClean="0">
                <a:solidFill>
                  <a:srgbClr val="002C6C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2C6C"/>
              </a:solidFill>
            </a:endParaRPr>
          </a:p>
        </p:txBody>
      </p:sp>
      <p:pic>
        <p:nvPicPr>
          <p:cNvPr id="7" name="Picture 6" descr="GS1_Apparel.ps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6" y="412667"/>
            <a:ext cx="1460666" cy="1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95630-6007-134E-9114-745ED5F3DDCA}" type="slidenum">
              <a:rPr lang="en-GB" smtClean="0">
                <a:solidFill>
                  <a:srgbClr val="002C6C"/>
                </a:solidFill>
              </a:rPr>
              <a:pPr/>
              <a:t>9</a:t>
            </a:fld>
            <a:endParaRPr lang="en-GB">
              <a:solidFill>
                <a:srgbClr val="002C6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9750" y="457200"/>
            <a:ext cx="7334250" cy="762000"/>
          </a:xfrm>
        </p:spPr>
        <p:txBody>
          <a:bodyPr/>
          <a:lstStyle/>
          <a:p>
            <a:r>
              <a:rPr lang="fr-BE" dirty="0" err="1" smtClean="0"/>
              <a:t>Apparel</a:t>
            </a:r>
            <a:r>
              <a:rPr lang="fr-BE" dirty="0" smtClean="0"/>
              <a:t> and </a:t>
            </a:r>
            <a:r>
              <a:rPr lang="fr-BE" dirty="0" err="1" smtClean="0"/>
              <a:t>EPCglobal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43050"/>
            <a:ext cx="8397950" cy="45529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26334"/>
                </a:solidFill>
              </a:rPr>
              <a:t>Acceleration </a:t>
            </a:r>
            <a:r>
              <a:rPr lang="en-US" sz="2000" b="1" dirty="0">
                <a:solidFill>
                  <a:srgbClr val="F26334"/>
                </a:solidFill>
              </a:rPr>
              <a:t>of </a:t>
            </a:r>
            <a:r>
              <a:rPr lang="en-US" sz="2000" b="1" dirty="0" smtClean="0">
                <a:solidFill>
                  <a:srgbClr val="F26334"/>
                </a:solidFill>
              </a:rPr>
              <a:t>EPC </a:t>
            </a:r>
            <a:r>
              <a:rPr lang="en-US" sz="2000" b="1" dirty="0">
                <a:solidFill>
                  <a:srgbClr val="F26334"/>
                </a:solidFill>
              </a:rPr>
              <a:t>adoption </a:t>
            </a:r>
            <a:r>
              <a:rPr lang="en-US" sz="2000" dirty="0"/>
              <a:t>in Apparel in US and </a:t>
            </a:r>
            <a:r>
              <a:rPr lang="en-US" sz="2000" dirty="0" smtClean="0"/>
              <a:t>EU</a:t>
            </a:r>
          </a:p>
          <a:p>
            <a:pPr lvl="1">
              <a:buFont typeface="Arial" pitchFamily="34" charset="0"/>
              <a:buChar char="•"/>
            </a:pPr>
            <a:r>
              <a:rPr lang="fr-BE" dirty="0" smtClean="0"/>
              <a:t>Business case on </a:t>
            </a:r>
            <a:r>
              <a:rPr lang="fr-BE" dirty="0" err="1" smtClean="0"/>
              <a:t>Inventory</a:t>
            </a:r>
            <a:r>
              <a:rPr lang="fr-BE" dirty="0" smtClean="0"/>
              <a:t> Management </a:t>
            </a:r>
            <a:r>
              <a:rPr lang="fr-BE" dirty="0" err="1" smtClean="0"/>
              <a:t>Accuracy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Strong </a:t>
            </a:r>
            <a:r>
              <a:rPr lang="en-US" dirty="0"/>
              <a:t>focus on Item-Level tagging at source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Apparel, Fashion and Footwear (AFF) Discussion Group in Dublin as launch for future Industry User Group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Stock-take (annual financial inventory) SBN drafted &amp; MSWG </a:t>
            </a:r>
            <a:r>
              <a:rPr lang="en-US" dirty="0" smtClean="0"/>
              <a:t>launch</a:t>
            </a:r>
            <a:endParaRPr lang="en-US" dirty="0"/>
          </a:p>
          <a:p>
            <a:pPr marL="457200" indent="-457200">
              <a:buClr>
                <a:srgbClr val="F26334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>
              <a:buClr>
                <a:srgbClr val="F26334"/>
              </a:buClr>
              <a:buFont typeface="Arial" pitchFamily="34" charset="0"/>
              <a:buChar char="•"/>
            </a:pPr>
            <a:r>
              <a:rPr lang="en-US" sz="2000" dirty="0" smtClean="0"/>
              <a:t>Positioning </a:t>
            </a:r>
            <a:r>
              <a:rPr lang="en-US" sz="2000" dirty="0" err="1"/>
              <a:t>AutoID</a:t>
            </a:r>
            <a:r>
              <a:rPr lang="en-US" sz="2000" dirty="0"/>
              <a:t> labs </a:t>
            </a:r>
            <a:r>
              <a:rPr lang="en-US" sz="2000" dirty="0" smtClean="0"/>
              <a:t>as </a:t>
            </a:r>
            <a:r>
              <a:rPr lang="en-US" sz="2000" b="1" dirty="0" smtClean="0">
                <a:solidFill>
                  <a:srgbClr val="F26334"/>
                </a:solidFill>
              </a:rPr>
              <a:t>GS1 </a:t>
            </a:r>
            <a:r>
              <a:rPr lang="en-US" sz="2000" b="1" dirty="0" err="1" smtClean="0">
                <a:solidFill>
                  <a:srgbClr val="F26334"/>
                </a:solidFill>
              </a:rPr>
              <a:t>ThinkTank</a:t>
            </a:r>
            <a:endParaRPr lang="en-US" sz="2000" b="1" dirty="0" smtClean="0">
              <a:solidFill>
                <a:srgbClr val="F26334"/>
              </a:solidFill>
            </a:endParaRPr>
          </a:p>
          <a:p>
            <a:pPr marL="457200" indent="-457200">
              <a:buClr>
                <a:srgbClr val="F26334"/>
              </a:buClr>
              <a:buFont typeface="Arial" pitchFamily="34" charset="0"/>
              <a:buChar char="•"/>
            </a:pPr>
            <a:endParaRPr lang="en-US" sz="2000" b="1" dirty="0">
              <a:solidFill>
                <a:srgbClr val="F26334"/>
              </a:solidFill>
            </a:endParaRPr>
          </a:p>
          <a:p>
            <a:pPr marL="457200" indent="-457200">
              <a:buClr>
                <a:srgbClr val="F26334"/>
              </a:buClr>
              <a:buFont typeface="Arial" pitchFamily="34" charset="0"/>
              <a:buChar char="•"/>
            </a:pPr>
            <a:r>
              <a:rPr lang="fr-BE" sz="2000" dirty="0" err="1" smtClean="0"/>
              <a:t>Growing</a:t>
            </a:r>
            <a:r>
              <a:rPr lang="fr-BE" sz="2000" dirty="0" smtClean="0"/>
              <a:t> </a:t>
            </a:r>
            <a:r>
              <a:rPr lang="fr-BE" sz="2000" dirty="0" err="1"/>
              <a:t>interest</a:t>
            </a:r>
            <a:r>
              <a:rPr lang="fr-BE" sz="2000" dirty="0"/>
              <a:t> in </a:t>
            </a:r>
            <a:r>
              <a:rPr lang="fr-BE" sz="2000" b="1" dirty="0" err="1">
                <a:solidFill>
                  <a:srgbClr val="F26334"/>
                </a:solidFill>
              </a:rPr>
              <a:t>Visibility</a:t>
            </a:r>
            <a:r>
              <a:rPr lang="fr-BE" sz="2000" b="1" dirty="0">
                <a:solidFill>
                  <a:srgbClr val="F26334"/>
                </a:solidFill>
              </a:rPr>
              <a:t> Applications </a:t>
            </a:r>
            <a:r>
              <a:rPr lang="fr-BE" sz="2000" dirty="0"/>
              <a:t>(</a:t>
            </a:r>
            <a:r>
              <a:rPr lang="fr-BE" sz="2000" dirty="0" err="1"/>
              <a:t>based</a:t>
            </a:r>
            <a:r>
              <a:rPr lang="fr-BE" sz="2000" dirty="0"/>
              <a:t> on EPCIS) for </a:t>
            </a:r>
            <a:r>
              <a:rPr lang="fr-BE" sz="2000" dirty="0" err="1"/>
              <a:t>Traceability</a:t>
            </a:r>
            <a:r>
              <a:rPr lang="fr-BE" sz="2000" dirty="0"/>
              <a:t> and Anti-</a:t>
            </a:r>
            <a:r>
              <a:rPr lang="fr-BE" sz="2000" dirty="0" err="1"/>
              <a:t>Counterfeiting</a:t>
            </a:r>
            <a:r>
              <a:rPr lang="fr-BE" sz="2000" dirty="0"/>
              <a:t>, </a:t>
            </a:r>
            <a:r>
              <a:rPr lang="fr-BE" sz="2000" dirty="0" err="1"/>
              <a:t>driven</a:t>
            </a:r>
            <a:r>
              <a:rPr lang="fr-BE" sz="2000" dirty="0"/>
              <a:t> by </a:t>
            </a:r>
            <a:r>
              <a:rPr lang="fr-BE" sz="2000" dirty="0" err="1" smtClean="0"/>
              <a:t>Healthcare</a:t>
            </a:r>
            <a:r>
              <a:rPr lang="fr-BE" sz="2000" dirty="0" smtClean="0"/>
              <a:t> </a:t>
            </a:r>
            <a:r>
              <a:rPr lang="fr-BE" sz="2000" dirty="0"/>
              <a:t>and </a:t>
            </a:r>
            <a:r>
              <a:rPr lang="fr-BE" sz="2000" dirty="0" smtClean="0"/>
              <a:t>Transport &amp; </a:t>
            </a:r>
            <a:r>
              <a:rPr lang="fr-BE" sz="2000" dirty="0" err="1" smtClean="0"/>
              <a:t>Logistics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64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1_PPT_Template_2011">
  <a:themeElements>
    <a:clrScheme name="GS1_PPT_Final 14">
      <a:dk1>
        <a:srgbClr val="002C6C"/>
      </a:dk1>
      <a:lt1>
        <a:srgbClr val="FFFFFF"/>
      </a:lt1>
      <a:dk2>
        <a:srgbClr val="002C6C"/>
      </a:dk2>
      <a:lt2>
        <a:srgbClr val="808080"/>
      </a:lt2>
      <a:accent1>
        <a:srgbClr val="BBE0E3"/>
      </a:accent1>
      <a:accent2>
        <a:srgbClr val="F26334"/>
      </a:accent2>
      <a:accent3>
        <a:srgbClr val="FFFFFF"/>
      </a:accent3>
      <a:accent4>
        <a:srgbClr val="00245B"/>
      </a:accent4>
      <a:accent5>
        <a:srgbClr val="DAEDEF"/>
      </a:accent5>
      <a:accent6>
        <a:srgbClr val="DB592E"/>
      </a:accent6>
      <a:hlink>
        <a:srgbClr val="F26334"/>
      </a:hlink>
      <a:folHlink>
        <a:srgbClr val="F26334"/>
      </a:folHlink>
    </a:clrScheme>
    <a:fontScheme name="GS1_PPT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2C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2C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S1_PP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3">
        <a:dk1>
          <a:srgbClr val="002C6C"/>
        </a:dk1>
        <a:lt1>
          <a:srgbClr val="FFFFFF"/>
        </a:lt1>
        <a:dk2>
          <a:srgbClr val="002C6C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45B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14">
        <a:dk1>
          <a:srgbClr val="002C6C"/>
        </a:dk1>
        <a:lt1>
          <a:srgbClr val="FFFFFF"/>
        </a:lt1>
        <a:dk2>
          <a:srgbClr val="002C6C"/>
        </a:dk2>
        <a:lt2>
          <a:srgbClr val="808080"/>
        </a:lt2>
        <a:accent1>
          <a:srgbClr val="BBE0E3"/>
        </a:accent1>
        <a:accent2>
          <a:srgbClr val="F26334"/>
        </a:accent2>
        <a:accent3>
          <a:srgbClr val="FFFFFF"/>
        </a:accent3>
        <a:accent4>
          <a:srgbClr val="00245B"/>
        </a:accent4>
        <a:accent5>
          <a:srgbClr val="DAEDEF"/>
        </a:accent5>
        <a:accent6>
          <a:srgbClr val="DB592E"/>
        </a:accent6>
        <a:hlink>
          <a:srgbClr val="F26334"/>
        </a:hlink>
        <a:folHlink>
          <a:srgbClr val="F263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S1_PPT_Template_2009">
  <a:themeElements>
    <a:clrScheme name="GS1_PPT_Final 14">
      <a:dk1>
        <a:srgbClr val="002C6C"/>
      </a:dk1>
      <a:lt1>
        <a:srgbClr val="FFFFFF"/>
      </a:lt1>
      <a:dk2>
        <a:srgbClr val="002C6C"/>
      </a:dk2>
      <a:lt2>
        <a:srgbClr val="808080"/>
      </a:lt2>
      <a:accent1>
        <a:srgbClr val="BBE0E3"/>
      </a:accent1>
      <a:accent2>
        <a:srgbClr val="F26334"/>
      </a:accent2>
      <a:accent3>
        <a:srgbClr val="FFFFFF"/>
      </a:accent3>
      <a:accent4>
        <a:srgbClr val="00245B"/>
      </a:accent4>
      <a:accent5>
        <a:srgbClr val="DAEDEF"/>
      </a:accent5>
      <a:accent6>
        <a:srgbClr val="DB592E"/>
      </a:accent6>
      <a:hlink>
        <a:srgbClr val="F26334"/>
      </a:hlink>
      <a:folHlink>
        <a:srgbClr val="F26334"/>
      </a:folHlink>
    </a:clrScheme>
    <a:fontScheme name="GS1_PPT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2C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2C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S1_PP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1_PPT_Final 13">
        <a:dk1>
          <a:srgbClr val="002C6C"/>
        </a:dk1>
        <a:lt1>
          <a:srgbClr val="FFFFFF"/>
        </a:lt1>
        <a:dk2>
          <a:srgbClr val="002C6C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45B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1_PPT_Final 14">
        <a:dk1>
          <a:srgbClr val="002C6C"/>
        </a:dk1>
        <a:lt1>
          <a:srgbClr val="FFFFFF"/>
        </a:lt1>
        <a:dk2>
          <a:srgbClr val="002C6C"/>
        </a:dk2>
        <a:lt2>
          <a:srgbClr val="808080"/>
        </a:lt2>
        <a:accent1>
          <a:srgbClr val="BBE0E3"/>
        </a:accent1>
        <a:accent2>
          <a:srgbClr val="F26334"/>
        </a:accent2>
        <a:accent3>
          <a:srgbClr val="FFFFFF"/>
        </a:accent3>
        <a:accent4>
          <a:srgbClr val="00245B"/>
        </a:accent4>
        <a:accent5>
          <a:srgbClr val="DAEDEF"/>
        </a:accent5>
        <a:accent6>
          <a:srgbClr val="DB592E"/>
        </a:accent6>
        <a:hlink>
          <a:srgbClr val="F26334"/>
        </a:hlink>
        <a:folHlink>
          <a:srgbClr val="F263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3EA36F62CA641BAB9F648970D91ED" ma:contentTypeVersion="0" ma:contentTypeDescription="Create a new document." ma:contentTypeScope="" ma:versionID="c9c0274617bddd7292f80cb88f7e6aee">
  <xsd:schema xmlns:xsd="http://www.w3.org/2001/XMLSchema" xmlns:xs="http://www.w3.org/2001/XMLSchema" xmlns:p="http://schemas.microsoft.com/office/2006/metadata/properties" xmlns:ns2="ece5e4fa-18c3-44d0-99a5-ccc0cf1cf713" targetNamespace="http://schemas.microsoft.com/office/2006/metadata/properties" ma:root="true" ma:fieldsID="be4024220c22037fb4ab9c9af8277f27" ns2:_="">
    <xsd:import namespace="ece5e4fa-18c3-44d0-99a5-ccc0cf1cf7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5e4fa-18c3-44d0-99a5-ccc0cf1cf71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ce5e4fa-18c3-44d0-99a5-ccc0cf1cf713">GS1GO-106-22</_dlc_DocId>
    <_dlc_DocIdUrl xmlns="ece5e4fa-18c3-44d0-99a5-ccc0cf1cf713">
      <Url>http://intranet.gs1.org/events/_layouts/DocIdRedir.aspx?ID=GS1GO-106-22</Url>
      <Description>GS1GO-106-22</Description>
    </_dlc_DocIdUrl>
  </documentManagement>
</p:properties>
</file>

<file path=customXml/itemProps1.xml><?xml version="1.0" encoding="utf-8"?>
<ds:datastoreItem xmlns:ds="http://schemas.openxmlformats.org/officeDocument/2006/customXml" ds:itemID="{58A0FC42-C540-4250-B861-881F961FE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e5e4fa-18c3-44d0-99a5-ccc0cf1cf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B5C10-F539-4C76-8A44-35454456DAD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3153113-6964-4D8A-BFA4-715BCDCC6D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54BFB20-B08B-4A8F-926C-3FA80EB4B621}">
  <ds:schemaRefs>
    <ds:schemaRef ds:uri="http://purl.org/dc/terms/"/>
    <ds:schemaRef ds:uri="http://schemas.microsoft.com/office/infopath/2007/PartnerControls"/>
    <ds:schemaRef ds:uri="ece5e4fa-18c3-44d0-99a5-ccc0cf1cf71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792</Words>
  <Application>Microsoft Office PowerPoint</Application>
  <PresentationFormat>On-screen Show (4:3)</PresentationFormat>
  <Paragraphs>155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GS1_PPT_Template_2011</vt:lpstr>
      <vt:lpstr>GS1_PPT_Template_2009</vt:lpstr>
      <vt:lpstr>GS1 industry engagement driving standards adoption</vt:lpstr>
      <vt:lpstr>Sectors</vt:lpstr>
      <vt:lpstr>Retail Value Chain </vt:lpstr>
      <vt:lpstr>MO Deployment Kits</vt:lpstr>
      <vt:lpstr>Inflection point: B2C</vt:lpstr>
      <vt:lpstr>Cap Gemini-GS1-TCGF strategic research</vt:lpstr>
      <vt:lpstr>Welcome Lynda</vt:lpstr>
      <vt:lpstr>“The flywheel is beginning to turn on RFID, and once it starts it will just turn faster and faster.”  — Tom Cole, CAO, Macy’s Inc.</vt:lpstr>
      <vt:lpstr>Apparel and EPCglobal</vt:lpstr>
      <vt:lpstr>Healthcare</vt:lpstr>
      <vt:lpstr>Key Achievements for the Healthcare community</vt:lpstr>
      <vt:lpstr>McKinsey White Paper</vt:lpstr>
      <vt:lpstr>Transport &amp; Logistics</vt:lpstr>
      <vt:lpstr>T&amp;L: What have we achieved so far?</vt:lpstr>
      <vt:lpstr>Transport &amp; Logistics: what’s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GS1 industry engagement driving standards adoption</dc:title>
  <dc:creator>Eileen Harpell</dc:creator>
  <cp:lastModifiedBy>Antoinette Jansen</cp:lastModifiedBy>
  <cp:revision>3</cp:revision>
  <dcterms:created xsi:type="dcterms:W3CDTF">2012-10-09T09:58:59Z</dcterms:created>
  <dcterms:modified xsi:type="dcterms:W3CDTF">2012-10-17T07:21:16Z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0x0101004833EA36F62CA641BAB9F648970D91ED</vt:lpwstr>
  </property>
  <property fmtid="{D5CDD505-2E9C-101B-9397-08002B2CF9AE}" pid="3" name="_dlc_DocIdItemGuid">
    <vt:lpwstr>d1420b4b-4e45-4dbe-9ade-950dc3ff91a2</vt:lpwstr>
  </property>
</Properties>
</file>